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5" r:id="rId3"/>
    <p:sldMasterId id="2147483697" r:id="rId4"/>
    <p:sldMasterId id="2147483709" r:id="rId5"/>
    <p:sldMasterId id="2147483721" r:id="rId6"/>
  </p:sldMasterIdLst>
  <p:notesMasterIdLst>
    <p:notesMasterId r:id="rId41"/>
  </p:notesMasterIdLst>
  <p:handoutMasterIdLst>
    <p:handoutMasterId r:id="rId42"/>
  </p:handoutMasterIdLst>
  <p:sldIdLst>
    <p:sldId id="293" r:id="rId7"/>
    <p:sldId id="322" r:id="rId8"/>
    <p:sldId id="401" r:id="rId9"/>
    <p:sldId id="318" r:id="rId10"/>
    <p:sldId id="317" r:id="rId11"/>
    <p:sldId id="394" r:id="rId12"/>
    <p:sldId id="395" r:id="rId13"/>
    <p:sldId id="393" r:id="rId14"/>
    <p:sldId id="316" r:id="rId15"/>
    <p:sldId id="356" r:id="rId16"/>
    <p:sldId id="365" r:id="rId17"/>
    <p:sldId id="368" r:id="rId18"/>
    <p:sldId id="369" r:id="rId19"/>
    <p:sldId id="390" r:id="rId20"/>
    <p:sldId id="416" r:id="rId21"/>
    <p:sldId id="415" r:id="rId22"/>
    <p:sldId id="422" r:id="rId23"/>
    <p:sldId id="417" r:id="rId24"/>
    <p:sldId id="418" r:id="rId25"/>
    <p:sldId id="419" r:id="rId26"/>
    <p:sldId id="420" r:id="rId27"/>
    <p:sldId id="421" r:id="rId28"/>
    <p:sldId id="423" r:id="rId29"/>
    <p:sldId id="347" r:id="rId30"/>
    <p:sldId id="348" r:id="rId31"/>
    <p:sldId id="407" r:id="rId32"/>
    <p:sldId id="409" r:id="rId33"/>
    <p:sldId id="410" r:id="rId34"/>
    <p:sldId id="408" r:id="rId35"/>
    <p:sldId id="411" r:id="rId36"/>
    <p:sldId id="413" r:id="rId37"/>
    <p:sldId id="412" r:id="rId38"/>
    <p:sldId id="414" r:id="rId39"/>
    <p:sldId id="399" r:id="rId40"/>
  </p:sldIdLst>
  <p:sldSz cx="9144000" cy="6858000" type="screen4x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88D87D-A277-47F0-AAD8-4D264708111C}"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en-US"/>
        </a:p>
      </dgm:t>
    </dgm:pt>
    <dgm:pt modelId="{175A4848-8439-462D-B03A-C5A0927C6FE7}">
      <dgm:prSet phldrT="[Texte]" custT="1"/>
      <dgm:spPr>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dgm:spPr>
      <dgm:t>
        <a:bodyPr/>
        <a:lstStyle/>
        <a:p>
          <a:r>
            <a:rPr lang="en-US" sz="2000" b="1" dirty="0" smtClean="0">
              <a:solidFill>
                <a:srgbClr val="800000"/>
              </a:solidFill>
            </a:rPr>
            <a:t>Flora </a:t>
          </a:r>
          <a:r>
            <a:rPr lang="en-US" sz="2000" b="1" dirty="0" err="1" smtClean="0">
              <a:solidFill>
                <a:srgbClr val="800000"/>
              </a:solidFill>
            </a:rPr>
            <a:t>normalmente</a:t>
          </a:r>
          <a:r>
            <a:rPr lang="en-US" sz="2000" b="1" dirty="0" smtClean="0">
              <a:solidFill>
                <a:srgbClr val="800000"/>
              </a:solidFill>
            </a:rPr>
            <a:t> </a:t>
          </a:r>
          <a:r>
            <a:rPr lang="en-US" sz="2000" b="1" dirty="0" err="1" smtClean="0">
              <a:solidFill>
                <a:srgbClr val="800000"/>
              </a:solidFill>
            </a:rPr>
            <a:t>presente</a:t>
          </a:r>
          <a:r>
            <a:rPr lang="en-US" sz="2000" b="1" dirty="0" smtClean="0">
              <a:solidFill>
                <a:srgbClr val="800000"/>
              </a:solidFill>
            </a:rPr>
            <a:t> </a:t>
          </a:r>
        </a:p>
        <a:p>
          <a:r>
            <a:rPr lang="en-US" sz="1600" b="1" dirty="0" err="1" smtClean="0">
              <a:solidFill>
                <a:srgbClr val="800000"/>
              </a:solidFill>
            </a:rPr>
            <a:t>Geni</a:t>
          </a:r>
          <a:r>
            <a:rPr lang="en-US" sz="1600" b="1" dirty="0" smtClean="0">
              <a:solidFill>
                <a:srgbClr val="800000"/>
              </a:solidFill>
            </a:rPr>
            <a:t> per la </a:t>
          </a:r>
          <a:r>
            <a:rPr lang="en-US" sz="1600" b="1" dirty="0" err="1" smtClean="0">
              <a:solidFill>
                <a:srgbClr val="800000"/>
              </a:solidFill>
            </a:rPr>
            <a:t>resistenza</a:t>
          </a:r>
          <a:r>
            <a:rPr lang="en-US" sz="1600" b="1" dirty="0" smtClean="0">
              <a:solidFill>
                <a:srgbClr val="800000"/>
              </a:solidFill>
            </a:rPr>
            <a:t> </a:t>
          </a:r>
          <a:r>
            <a:rPr lang="en-US" sz="1200" b="1" dirty="0" smtClean="0">
              <a:solidFill>
                <a:srgbClr val="800000"/>
              </a:solidFill>
            </a:rPr>
            <a:t>(</a:t>
          </a:r>
          <a:r>
            <a:rPr lang="en-US" sz="1200" b="1" dirty="0" err="1" smtClean="0">
              <a:solidFill>
                <a:srgbClr val="800000"/>
              </a:solidFill>
            </a:rPr>
            <a:t>patogeni</a:t>
          </a:r>
          <a:r>
            <a:rPr lang="en-US" sz="1200" b="1" dirty="0" smtClean="0">
              <a:solidFill>
                <a:srgbClr val="800000"/>
              </a:solidFill>
            </a:rPr>
            <a:t>  </a:t>
          </a:r>
          <a:r>
            <a:rPr lang="en-US" sz="1200" b="1" dirty="0" err="1" smtClean="0">
              <a:solidFill>
                <a:srgbClr val="800000"/>
              </a:solidFill>
            </a:rPr>
            <a:t>zoonosici</a:t>
          </a:r>
          <a:r>
            <a:rPr lang="en-US" sz="1200" b="1" dirty="0" smtClean="0">
              <a:solidFill>
                <a:srgbClr val="800000"/>
              </a:solidFill>
            </a:rPr>
            <a:t> )</a:t>
          </a:r>
          <a:endParaRPr lang="en-US" sz="1200" b="1" dirty="0">
            <a:solidFill>
              <a:srgbClr val="800000"/>
            </a:solidFill>
          </a:endParaRPr>
        </a:p>
      </dgm:t>
    </dgm:pt>
    <dgm:pt modelId="{91380EED-A32D-40F5-A301-58B480E4266C}" type="parTrans" cxnId="{F369555A-D2DD-4024-9E78-39148A75277E}">
      <dgm:prSet/>
      <dgm:spPr/>
      <dgm:t>
        <a:bodyPr/>
        <a:lstStyle/>
        <a:p>
          <a:endParaRPr lang="en-US"/>
        </a:p>
      </dgm:t>
    </dgm:pt>
    <dgm:pt modelId="{52662A15-A106-4054-AB71-F20FA51F1CA4}" type="sibTrans" cxnId="{F369555A-D2DD-4024-9E78-39148A75277E}">
      <dgm:prSet/>
      <dgm:spPr/>
      <dgm:t>
        <a:bodyPr/>
        <a:lstStyle/>
        <a:p>
          <a:endParaRPr lang="en-US"/>
        </a:p>
      </dgm:t>
    </dgm:pt>
    <dgm:pt modelId="{ED5095DC-9E6E-4DE0-ACD2-0474143E0F60}">
      <dgm:prSet phldrT="[Texte]">
        <dgm:style>
          <a:lnRef idx="1">
            <a:schemeClr val="accent2"/>
          </a:lnRef>
          <a:fillRef idx="2">
            <a:schemeClr val="accent2"/>
          </a:fillRef>
          <a:effectRef idx="1">
            <a:schemeClr val="accent2"/>
          </a:effectRef>
          <a:fontRef idx="minor">
            <a:schemeClr val="dk1"/>
          </a:fontRef>
        </dgm:style>
      </dgm:prSet>
      <dgm:spPr>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b="1" dirty="0" smtClean="0">
              <a:solidFill>
                <a:srgbClr val="800000"/>
              </a:solidFill>
            </a:rPr>
            <a:t>Flora</a:t>
          </a:r>
        </a:p>
        <a:p>
          <a:pPr defTabSz="1778000">
            <a:lnSpc>
              <a:spcPct val="90000"/>
            </a:lnSpc>
            <a:spcBef>
              <a:spcPct val="0"/>
            </a:spcBef>
            <a:spcAft>
              <a:spcPct val="35000"/>
            </a:spcAft>
          </a:pPr>
          <a:r>
            <a:rPr lang="en-US" b="1" dirty="0" err="1" smtClean="0">
              <a:solidFill>
                <a:srgbClr val="800000"/>
              </a:solidFill>
            </a:rPr>
            <a:t>Commensale</a:t>
          </a:r>
          <a:r>
            <a:rPr lang="en-US" b="1" dirty="0" smtClean="0">
              <a:solidFill>
                <a:srgbClr val="800000"/>
              </a:solidFill>
            </a:rPr>
            <a:t> </a:t>
          </a:r>
          <a:r>
            <a:rPr lang="en-US" b="1" dirty="0" err="1" smtClean="0">
              <a:solidFill>
                <a:srgbClr val="800000"/>
              </a:solidFill>
            </a:rPr>
            <a:t>dell’uomo</a:t>
          </a:r>
          <a:endParaRPr lang="en-US" b="1" dirty="0">
            <a:solidFill>
              <a:srgbClr val="800000"/>
            </a:solidFill>
          </a:endParaRPr>
        </a:p>
      </dgm:t>
    </dgm:pt>
    <dgm:pt modelId="{48BB30C1-DC5F-48E8-AB25-7A8E8938AFBF}" type="parTrans" cxnId="{B2DD4770-221A-49BD-941E-05A8A28D092C}">
      <dgm:prSet/>
      <dgm:spPr/>
      <dgm:t>
        <a:bodyPr/>
        <a:lstStyle/>
        <a:p>
          <a:endParaRPr lang="en-US"/>
        </a:p>
      </dgm:t>
    </dgm:pt>
    <dgm:pt modelId="{5AD1AFEF-D391-402F-97F2-5B04CAFE3C46}" type="sibTrans" cxnId="{B2DD4770-221A-49BD-941E-05A8A28D092C}">
      <dgm:prSet/>
      <dgm:spPr/>
      <dgm:t>
        <a:bodyPr/>
        <a:lstStyle/>
        <a:p>
          <a:endParaRPr lang="en-US"/>
        </a:p>
      </dgm:t>
    </dgm:pt>
    <dgm:pt modelId="{64718ACD-9EBF-4EC4-9D29-82AA3A667650}" type="pres">
      <dgm:prSet presAssocID="{A188D87D-A277-47F0-AAD8-4D264708111C}" presName="rootnode" presStyleCnt="0">
        <dgm:presLayoutVars>
          <dgm:chMax/>
          <dgm:chPref/>
          <dgm:dir/>
          <dgm:animLvl val="lvl"/>
        </dgm:presLayoutVars>
      </dgm:prSet>
      <dgm:spPr/>
      <dgm:t>
        <a:bodyPr/>
        <a:lstStyle/>
        <a:p>
          <a:endParaRPr lang="en-US"/>
        </a:p>
      </dgm:t>
    </dgm:pt>
    <dgm:pt modelId="{E434A35B-8B05-4355-AE2C-5C83F37FBB07}" type="pres">
      <dgm:prSet presAssocID="{175A4848-8439-462D-B03A-C5A0927C6FE7}" presName="composite" presStyleCnt="0"/>
      <dgm:spPr/>
    </dgm:pt>
    <dgm:pt modelId="{08A10E22-4602-4BCA-B4C0-4D166C0F2359}" type="pres">
      <dgm:prSet presAssocID="{175A4848-8439-462D-B03A-C5A0927C6FE7}" presName="bentUpArrow1" presStyleLbl="alignImgPlace1" presStyleIdx="0" presStyleCnt="1" custLinFactNeighborX="17197" custLinFactNeighborY="-5153">
        <dgm:style>
          <a:lnRef idx="0">
            <a:schemeClr val="accent1"/>
          </a:lnRef>
          <a:fillRef idx="3">
            <a:schemeClr val="accent1"/>
          </a:fillRef>
          <a:effectRef idx="3">
            <a:schemeClr val="accent1"/>
          </a:effectRef>
          <a:fontRef idx="minor">
            <a:schemeClr val="lt1"/>
          </a:fontRef>
        </dgm:style>
      </dgm:prSet>
      <dgm:spPr>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6200000" scaled="1"/>
          <a:tileRect/>
        </a:gradFill>
      </dgm:spPr>
    </dgm:pt>
    <dgm:pt modelId="{7A3D1CAB-27FA-4045-96D4-A92F3854DA0B}" type="pres">
      <dgm:prSet presAssocID="{175A4848-8439-462D-B03A-C5A0927C6FE7}" presName="ParentText" presStyleLbl="node1" presStyleIdx="0" presStyleCnt="2" custScaleX="77797" custScaleY="75121" custLinFactNeighborX="-5425" custLinFactNeighborY="772">
        <dgm:presLayoutVars>
          <dgm:chMax val="1"/>
          <dgm:chPref val="1"/>
          <dgm:bulletEnabled val="1"/>
        </dgm:presLayoutVars>
      </dgm:prSet>
      <dgm:spPr/>
      <dgm:t>
        <a:bodyPr/>
        <a:lstStyle/>
        <a:p>
          <a:endParaRPr lang="en-US"/>
        </a:p>
      </dgm:t>
    </dgm:pt>
    <dgm:pt modelId="{5893A73D-15E9-4E42-943D-4CDDE3ADE385}" type="pres">
      <dgm:prSet presAssocID="{175A4848-8439-462D-B03A-C5A0927C6FE7}" presName="ChildText" presStyleLbl="revTx" presStyleIdx="0" presStyleCnt="1" custScaleX="153578">
        <dgm:presLayoutVars>
          <dgm:chMax val="0"/>
          <dgm:chPref val="0"/>
          <dgm:bulletEnabled val="1"/>
        </dgm:presLayoutVars>
      </dgm:prSet>
      <dgm:spPr/>
      <dgm:t>
        <a:bodyPr/>
        <a:lstStyle/>
        <a:p>
          <a:endParaRPr lang="en-US"/>
        </a:p>
      </dgm:t>
    </dgm:pt>
    <dgm:pt modelId="{F04ED321-4956-407B-97A2-EEF4E0F9F0A1}" type="pres">
      <dgm:prSet presAssocID="{52662A15-A106-4054-AB71-F20FA51F1CA4}" presName="sibTrans" presStyleCnt="0"/>
      <dgm:spPr/>
    </dgm:pt>
    <dgm:pt modelId="{02646A83-D6BC-4B2B-811D-B81A3BBB61A3}" type="pres">
      <dgm:prSet presAssocID="{ED5095DC-9E6E-4DE0-ACD2-0474143E0F60}" presName="composite" presStyleCnt="0"/>
      <dgm:spPr/>
    </dgm:pt>
    <dgm:pt modelId="{E81CC702-F1D8-48B2-B9C2-0225BDCF6710}" type="pres">
      <dgm:prSet presAssocID="{ED5095DC-9E6E-4DE0-ACD2-0474143E0F60}" presName="ParentText" presStyleLbl="node1" presStyleIdx="1" presStyleCnt="2" custScaleX="99010" custScaleY="69374" custLinFactNeighborX="4915" custLinFactNeighborY="9633">
        <dgm:presLayoutVars>
          <dgm:chMax val="1"/>
          <dgm:chPref val="1"/>
          <dgm:bulletEnabled val="1"/>
        </dgm:presLayoutVars>
      </dgm:prSet>
      <dgm:spPr/>
      <dgm:t>
        <a:bodyPr/>
        <a:lstStyle/>
        <a:p>
          <a:endParaRPr lang="en-US"/>
        </a:p>
      </dgm:t>
    </dgm:pt>
  </dgm:ptLst>
  <dgm:cxnLst>
    <dgm:cxn modelId="{247AEFF8-0AAB-4B0A-B2F7-25B94AD91BA1}" type="presOf" srcId="{A188D87D-A277-47F0-AAD8-4D264708111C}" destId="{64718ACD-9EBF-4EC4-9D29-82AA3A667650}" srcOrd="0" destOrd="0" presId="urn:microsoft.com/office/officeart/2005/8/layout/StepDownProcess"/>
    <dgm:cxn modelId="{F369555A-D2DD-4024-9E78-39148A75277E}" srcId="{A188D87D-A277-47F0-AAD8-4D264708111C}" destId="{175A4848-8439-462D-B03A-C5A0927C6FE7}" srcOrd="0" destOrd="0" parTransId="{91380EED-A32D-40F5-A301-58B480E4266C}" sibTransId="{52662A15-A106-4054-AB71-F20FA51F1CA4}"/>
    <dgm:cxn modelId="{B2DD4770-221A-49BD-941E-05A8A28D092C}" srcId="{A188D87D-A277-47F0-AAD8-4D264708111C}" destId="{ED5095DC-9E6E-4DE0-ACD2-0474143E0F60}" srcOrd="1" destOrd="0" parTransId="{48BB30C1-DC5F-48E8-AB25-7A8E8938AFBF}" sibTransId="{5AD1AFEF-D391-402F-97F2-5B04CAFE3C46}"/>
    <dgm:cxn modelId="{19F70B24-FE8F-4F67-BFF0-9227F7CF2A10}" type="presOf" srcId="{175A4848-8439-462D-B03A-C5A0927C6FE7}" destId="{7A3D1CAB-27FA-4045-96D4-A92F3854DA0B}" srcOrd="0" destOrd="0" presId="urn:microsoft.com/office/officeart/2005/8/layout/StepDownProcess"/>
    <dgm:cxn modelId="{9E6CA15E-742D-40DF-89D7-416DCB074BE1}" type="presOf" srcId="{ED5095DC-9E6E-4DE0-ACD2-0474143E0F60}" destId="{E81CC702-F1D8-48B2-B9C2-0225BDCF6710}" srcOrd="0" destOrd="0" presId="urn:microsoft.com/office/officeart/2005/8/layout/StepDownProcess"/>
    <dgm:cxn modelId="{126FFD29-6AA6-44FC-80F6-14C93D3BE766}" type="presParOf" srcId="{64718ACD-9EBF-4EC4-9D29-82AA3A667650}" destId="{E434A35B-8B05-4355-AE2C-5C83F37FBB07}" srcOrd="0" destOrd="0" presId="urn:microsoft.com/office/officeart/2005/8/layout/StepDownProcess"/>
    <dgm:cxn modelId="{3BC8C0B0-C6CE-4877-8DF3-42B706272221}" type="presParOf" srcId="{E434A35B-8B05-4355-AE2C-5C83F37FBB07}" destId="{08A10E22-4602-4BCA-B4C0-4D166C0F2359}" srcOrd="0" destOrd="0" presId="urn:microsoft.com/office/officeart/2005/8/layout/StepDownProcess"/>
    <dgm:cxn modelId="{C0E41C13-4300-4D46-847C-E55DA9438337}" type="presParOf" srcId="{E434A35B-8B05-4355-AE2C-5C83F37FBB07}" destId="{7A3D1CAB-27FA-4045-96D4-A92F3854DA0B}" srcOrd="1" destOrd="0" presId="urn:microsoft.com/office/officeart/2005/8/layout/StepDownProcess"/>
    <dgm:cxn modelId="{E65DBCA4-4564-4944-9592-6C67936085C7}" type="presParOf" srcId="{E434A35B-8B05-4355-AE2C-5C83F37FBB07}" destId="{5893A73D-15E9-4E42-943D-4CDDE3ADE385}" srcOrd="2" destOrd="0" presId="urn:microsoft.com/office/officeart/2005/8/layout/StepDownProcess"/>
    <dgm:cxn modelId="{014ACDA8-C931-4EED-8852-F6A76D1FF10D}" type="presParOf" srcId="{64718ACD-9EBF-4EC4-9D29-82AA3A667650}" destId="{F04ED321-4956-407B-97A2-EEF4E0F9F0A1}" srcOrd="1" destOrd="0" presId="urn:microsoft.com/office/officeart/2005/8/layout/StepDownProcess"/>
    <dgm:cxn modelId="{ACB098EE-3B15-4608-8A42-1B6E7E4D9756}" type="presParOf" srcId="{64718ACD-9EBF-4EC4-9D29-82AA3A667650}" destId="{02646A83-D6BC-4B2B-811D-B81A3BBB61A3}" srcOrd="2" destOrd="0" presId="urn:microsoft.com/office/officeart/2005/8/layout/StepDownProcess"/>
    <dgm:cxn modelId="{BCA2AA17-2ECA-445E-9EB6-9BBCD0B98AF2}" type="presParOf" srcId="{02646A83-D6BC-4B2B-811D-B81A3BBB61A3}" destId="{E81CC702-F1D8-48B2-B9C2-0225BDCF6710}" srcOrd="0" destOrd="0" presId="urn:microsoft.com/office/officeart/2005/8/layout/StepDownProcess"/>
  </dgm:cxnLst>
  <dgm:bg>
    <a:noFill/>
  </dgm:bg>
  <dgm:whole>
    <a:ln w="28575">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10E22-4602-4BCA-B4C0-4D166C0F2359}">
      <dsp:nvSpPr>
        <dsp:cNvPr id="0" name=""/>
        <dsp:cNvSpPr/>
      </dsp:nvSpPr>
      <dsp:spPr>
        <a:xfrm rot="5400000">
          <a:off x="512468" y="2098662"/>
          <a:ext cx="1865633" cy="2123958"/>
        </a:xfrm>
        <a:prstGeom prst="bentUpArrow">
          <a:avLst>
            <a:gd name="adj1" fmla="val 32840"/>
            <a:gd name="adj2" fmla="val 25000"/>
            <a:gd name="adj3" fmla="val 35780"/>
          </a:avLst>
        </a:prstGeom>
        <a:gradFill flip="none" rotWithShape="0">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6200000" scaled="1"/>
          <a:tileRect/>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sp>
    <dsp:sp modelId="{7A3D1CAB-27FA-4045-96D4-A92F3854DA0B}">
      <dsp:nvSpPr>
        <dsp:cNvPr id="0" name=""/>
        <dsp:cNvSpPr/>
      </dsp:nvSpPr>
      <dsp:spPr>
        <a:xfrm>
          <a:off x="0" y="417139"/>
          <a:ext cx="2443315" cy="1651413"/>
        </a:xfrm>
        <a:prstGeom prst="roundRect">
          <a:avLst>
            <a:gd name="adj" fmla="val 16670"/>
          </a:avLst>
        </a:prstGeom>
        <a:gradFill flip="none" rotWithShape="0">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800000"/>
              </a:solidFill>
            </a:rPr>
            <a:t>Flora </a:t>
          </a:r>
          <a:r>
            <a:rPr lang="en-US" sz="2000" b="1" kern="1200" dirty="0" err="1" smtClean="0">
              <a:solidFill>
                <a:srgbClr val="800000"/>
              </a:solidFill>
            </a:rPr>
            <a:t>normalmente</a:t>
          </a:r>
          <a:r>
            <a:rPr lang="en-US" sz="2000" b="1" kern="1200" dirty="0" smtClean="0">
              <a:solidFill>
                <a:srgbClr val="800000"/>
              </a:solidFill>
            </a:rPr>
            <a:t> </a:t>
          </a:r>
          <a:r>
            <a:rPr lang="en-US" sz="2000" b="1" kern="1200" dirty="0" err="1" smtClean="0">
              <a:solidFill>
                <a:srgbClr val="800000"/>
              </a:solidFill>
            </a:rPr>
            <a:t>presente</a:t>
          </a:r>
          <a:r>
            <a:rPr lang="en-US" sz="2000" b="1" kern="1200" dirty="0" smtClean="0">
              <a:solidFill>
                <a:srgbClr val="800000"/>
              </a:solidFill>
            </a:rPr>
            <a:t> </a:t>
          </a:r>
        </a:p>
        <a:p>
          <a:pPr lvl="0" algn="ctr" defTabSz="889000">
            <a:lnSpc>
              <a:spcPct val="90000"/>
            </a:lnSpc>
            <a:spcBef>
              <a:spcPct val="0"/>
            </a:spcBef>
            <a:spcAft>
              <a:spcPct val="35000"/>
            </a:spcAft>
          </a:pPr>
          <a:r>
            <a:rPr lang="en-US" sz="1600" b="1" kern="1200" dirty="0" err="1" smtClean="0">
              <a:solidFill>
                <a:srgbClr val="800000"/>
              </a:solidFill>
            </a:rPr>
            <a:t>Geni</a:t>
          </a:r>
          <a:r>
            <a:rPr lang="en-US" sz="1600" b="1" kern="1200" dirty="0" smtClean="0">
              <a:solidFill>
                <a:srgbClr val="800000"/>
              </a:solidFill>
            </a:rPr>
            <a:t> per la </a:t>
          </a:r>
          <a:r>
            <a:rPr lang="en-US" sz="1600" b="1" kern="1200" dirty="0" err="1" smtClean="0">
              <a:solidFill>
                <a:srgbClr val="800000"/>
              </a:solidFill>
            </a:rPr>
            <a:t>resistenza</a:t>
          </a:r>
          <a:r>
            <a:rPr lang="en-US" sz="1600" b="1" kern="1200" dirty="0" smtClean="0">
              <a:solidFill>
                <a:srgbClr val="800000"/>
              </a:solidFill>
            </a:rPr>
            <a:t> </a:t>
          </a:r>
          <a:r>
            <a:rPr lang="en-US" sz="1200" b="1" kern="1200" dirty="0" smtClean="0">
              <a:solidFill>
                <a:srgbClr val="800000"/>
              </a:solidFill>
            </a:rPr>
            <a:t>(</a:t>
          </a:r>
          <a:r>
            <a:rPr lang="en-US" sz="1200" b="1" kern="1200" dirty="0" err="1" smtClean="0">
              <a:solidFill>
                <a:srgbClr val="800000"/>
              </a:solidFill>
            </a:rPr>
            <a:t>patogeni</a:t>
          </a:r>
          <a:r>
            <a:rPr lang="en-US" sz="1200" b="1" kern="1200" dirty="0" smtClean="0">
              <a:solidFill>
                <a:srgbClr val="800000"/>
              </a:solidFill>
            </a:rPr>
            <a:t>  </a:t>
          </a:r>
          <a:r>
            <a:rPr lang="en-US" sz="1200" b="1" kern="1200" dirty="0" err="1" smtClean="0">
              <a:solidFill>
                <a:srgbClr val="800000"/>
              </a:solidFill>
            </a:rPr>
            <a:t>zoonosici</a:t>
          </a:r>
          <a:r>
            <a:rPr lang="en-US" sz="1200" b="1" kern="1200" dirty="0" smtClean="0">
              <a:solidFill>
                <a:srgbClr val="800000"/>
              </a:solidFill>
            </a:rPr>
            <a:t> )</a:t>
          </a:r>
          <a:endParaRPr lang="en-US" sz="1200" b="1" kern="1200" dirty="0">
            <a:solidFill>
              <a:srgbClr val="800000"/>
            </a:solidFill>
          </a:endParaRPr>
        </a:p>
      </dsp:txBody>
      <dsp:txXfrm>
        <a:off x="80630" y="497769"/>
        <a:ext cx="2282055" cy="1490153"/>
      </dsp:txXfrm>
    </dsp:sp>
    <dsp:sp modelId="{5893A73D-15E9-4E42-943D-4CDDE3ADE385}">
      <dsp:nvSpPr>
        <dsp:cNvPr id="0" name=""/>
        <dsp:cNvSpPr/>
      </dsp:nvSpPr>
      <dsp:spPr>
        <a:xfrm>
          <a:off x="2181647" y="336368"/>
          <a:ext cx="3508019" cy="1776794"/>
        </a:xfrm>
        <a:prstGeom prst="rect">
          <a:avLst/>
        </a:prstGeom>
        <a:noFill/>
        <a:ln>
          <a:noFill/>
        </a:ln>
        <a:effectLst/>
      </dsp:spPr>
      <dsp:style>
        <a:lnRef idx="0">
          <a:scrgbClr r="0" g="0" b="0"/>
        </a:lnRef>
        <a:fillRef idx="0">
          <a:scrgbClr r="0" g="0" b="0"/>
        </a:fillRef>
        <a:effectRef idx="0">
          <a:scrgbClr r="0" g="0" b="0"/>
        </a:effectRef>
        <a:fontRef idx="minor"/>
      </dsp:style>
    </dsp:sp>
    <dsp:sp modelId="{E81CC702-F1D8-48B2-B9C2-0225BDCF6710}">
      <dsp:nvSpPr>
        <dsp:cNvPr id="0" name=""/>
        <dsp:cNvSpPr/>
      </dsp:nvSpPr>
      <dsp:spPr>
        <a:xfrm>
          <a:off x="2733455" y="2807931"/>
          <a:ext cx="3109536" cy="1525075"/>
        </a:xfrm>
        <a:prstGeom prst="roundRect">
          <a:avLst>
            <a:gd name="adj" fmla="val 16670"/>
          </a:avLst>
        </a:prstGeom>
        <a:gradFill flip="none" rotWithShape="1">
          <a:gsLst>
            <a:gs pos="0">
              <a:srgbClr val="7030A0">
                <a:tint val="66000"/>
                <a:satMod val="160000"/>
              </a:srgbClr>
            </a:gs>
            <a:gs pos="50000">
              <a:srgbClr val="7030A0">
                <a:tint val="44500"/>
                <a:satMod val="160000"/>
              </a:srgbClr>
            </a:gs>
            <a:gs pos="100000">
              <a:srgbClr val="7030A0">
                <a:tint val="23500"/>
                <a:satMod val="160000"/>
              </a:srgbClr>
            </a:gs>
          </a:gsLst>
          <a:path path="circle">
            <a:fillToRect l="50000" t="50000" r="50000" b="50000"/>
          </a:path>
          <a:tileRect/>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06680" tIns="106680" rIns="106680" bIns="1066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800" b="1" kern="1200" dirty="0" smtClean="0">
              <a:solidFill>
                <a:srgbClr val="800000"/>
              </a:solidFill>
            </a:rPr>
            <a:t>Flora</a:t>
          </a:r>
        </a:p>
        <a:p>
          <a:pPr lvl="0" algn="ctr" defTabSz="1778000">
            <a:lnSpc>
              <a:spcPct val="90000"/>
            </a:lnSpc>
            <a:spcBef>
              <a:spcPct val="0"/>
            </a:spcBef>
            <a:spcAft>
              <a:spcPct val="35000"/>
            </a:spcAft>
          </a:pPr>
          <a:r>
            <a:rPr lang="en-US" sz="2800" b="1" kern="1200" dirty="0" err="1" smtClean="0">
              <a:solidFill>
                <a:srgbClr val="800000"/>
              </a:solidFill>
            </a:rPr>
            <a:t>Commensale</a:t>
          </a:r>
          <a:r>
            <a:rPr lang="en-US" sz="2800" b="1" kern="1200" dirty="0" smtClean="0">
              <a:solidFill>
                <a:srgbClr val="800000"/>
              </a:solidFill>
            </a:rPr>
            <a:t> </a:t>
          </a:r>
          <a:r>
            <a:rPr lang="en-US" sz="2800" b="1" kern="1200" dirty="0" err="1" smtClean="0">
              <a:solidFill>
                <a:srgbClr val="800000"/>
              </a:solidFill>
            </a:rPr>
            <a:t>dell’uomo</a:t>
          </a:r>
          <a:endParaRPr lang="en-US" sz="2800" b="1" kern="1200" dirty="0">
            <a:solidFill>
              <a:srgbClr val="800000"/>
            </a:solidFill>
          </a:endParaRPr>
        </a:p>
      </dsp:txBody>
      <dsp:txXfrm>
        <a:off x="2807916" y="2882392"/>
        <a:ext cx="2960614" cy="1376153"/>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11B9E25F-14C9-4EC4-A8D0-A0A40E0C0A62}" type="datetimeFigureOut">
              <a:rPr lang="it-IT" smtClean="0"/>
              <a:t>13/06/2017</a:t>
            </a:fld>
            <a:endParaRPr lang="it-IT"/>
          </a:p>
        </p:txBody>
      </p:sp>
      <p:sp>
        <p:nvSpPr>
          <p:cNvPr id="4" name="Segnaposto piè di pagina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3603DDB-4A1A-4F0B-83B1-5C12AF06A82F}" type="slidenum">
              <a:rPr lang="it-IT" smtClean="0"/>
              <a:t>‹N›</a:t>
            </a:fld>
            <a:endParaRPr lang="it-IT"/>
          </a:p>
        </p:txBody>
      </p:sp>
    </p:spTree>
    <p:extLst>
      <p:ext uri="{BB962C8B-B14F-4D97-AF65-F5344CB8AC3E}">
        <p14:creationId xmlns:p14="http://schemas.microsoft.com/office/powerpoint/2010/main" val="3678770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84F33DB-98DE-4879-BC5F-B9B6ECB2CD3A}" type="datetimeFigureOut">
              <a:rPr lang="it-IT" smtClean="0"/>
              <a:pPr/>
              <a:t>13/06/2017</a:t>
            </a:fld>
            <a:endParaRPr lang="it-IT"/>
          </a:p>
        </p:txBody>
      </p:sp>
      <p:sp>
        <p:nvSpPr>
          <p:cNvPr id="4" name="Segnaposto immagine diapositiva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E9DA6AAC-2C04-40E7-804B-A183BA00D4B7}" type="slidenum">
              <a:rPr lang="it-IT" smtClean="0"/>
              <a:pPr/>
              <a:t>‹N›</a:t>
            </a:fld>
            <a:endParaRPr lang="it-IT"/>
          </a:p>
        </p:txBody>
      </p:sp>
    </p:spTree>
    <p:extLst>
      <p:ext uri="{BB962C8B-B14F-4D97-AF65-F5344CB8AC3E}">
        <p14:creationId xmlns:p14="http://schemas.microsoft.com/office/powerpoint/2010/main" val="2515702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5858A5-9A30-43BD-A1F0-CDA2C6C01371}" type="slidenum">
              <a:rPr lang="en-US"/>
              <a:pPr/>
              <a:t>10</a:t>
            </a:fld>
            <a:endParaRPr lang="en-US"/>
          </a:p>
        </p:txBody>
      </p:sp>
      <p:sp>
        <p:nvSpPr>
          <p:cNvPr id="59394" name="Rectangle 2"/>
          <p:cNvSpPr>
            <a:spLocks noGrp="1" noRot="1" noChangeAspect="1" noChangeArrowheads="1" noTextEdit="1"/>
          </p:cNvSpPr>
          <p:nvPr>
            <p:ph type="sldImg"/>
          </p:nvPr>
        </p:nvSpPr>
        <p:spPr>
          <a:xfrm>
            <a:off x="1087438" y="865188"/>
            <a:ext cx="4627562" cy="3471862"/>
          </a:xfrm>
          <a:ln/>
        </p:spPr>
      </p:sp>
      <p:sp>
        <p:nvSpPr>
          <p:cNvPr id="59395" name="Rectangle 3"/>
          <p:cNvSpPr>
            <a:spLocks noGrp="1" noChangeArrowheads="1"/>
          </p:cNvSpPr>
          <p:nvPr>
            <p:ph type="body" idx="1"/>
          </p:nvPr>
        </p:nvSpPr>
        <p:spPr>
          <a:xfrm>
            <a:off x="906357" y="4730664"/>
            <a:ext cx="4984962" cy="4415286"/>
          </a:xfrm>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Espace réservé de l'image des diapositives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21504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D6A64A3B-1220-4AF0-8C93-7E17F4C52029}" type="slidenum">
              <a:rPr lang="fr-FR" altLang="en-US">
                <a:solidFill>
                  <a:prstClr val="black"/>
                </a:solidFill>
              </a:rPr>
              <a:pPr/>
              <a:t>11</a:t>
            </a:fld>
            <a:endParaRPr lang="fr-FR"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Espace réservé de l'image des diapositives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en-US" smtClean="0"/>
          </a:p>
        </p:txBody>
      </p:sp>
      <p:sp>
        <p:nvSpPr>
          <p:cNvPr id="20378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46EE509-A436-46F3-8894-ECA996D4A54F}" type="slidenum">
              <a:rPr lang="fr-FR" altLang="en-US"/>
              <a:pPr fontAlgn="base">
                <a:spcBef>
                  <a:spcPct val="0"/>
                </a:spcBef>
                <a:spcAft>
                  <a:spcPct val="0"/>
                </a:spcAft>
              </a:pPr>
              <a:t>12</a:t>
            </a:fld>
            <a:endParaRPr lang="fr-F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Espace réservé de l'image des diapositives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ltLang="en-US" smtClean="0"/>
          </a:p>
        </p:txBody>
      </p:sp>
      <p:sp>
        <p:nvSpPr>
          <p:cNvPr id="204804"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48B043B-2776-417C-A92B-9DD886C5A649}" type="slidenum">
              <a:rPr lang="fr-FR" altLang="en-US"/>
              <a:pPr fontAlgn="base">
                <a:spcBef>
                  <a:spcPct val="0"/>
                </a:spcBef>
                <a:spcAft>
                  <a:spcPct val="0"/>
                </a:spcAft>
              </a:pPr>
              <a:t>13</a:t>
            </a:fld>
            <a:endParaRPr lang="fr-F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5DD0FD0-8459-4987-9C33-0979BBB0097E}" type="datetimeFigureOut">
              <a:rPr lang="it-IT" smtClean="0"/>
              <a:pPr/>
              <a:t>13/06/2017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68F2B39-1B47-4D05-9344-CE41CEB38384}" type="slidenum">
              <a:rPr lang="it-IT" smtClean="0"/>
              <a:pPr/>
              <a:t>‹N›</a:t>
            </a:fld>
            <a:endParaRPr lang="it-IT"/>
          </a:p>
        </p:txBody>
      </p:sp>
    </p:spTree>
    <p:extLst>
      <p:ext uri="{BB962C8B-B14F-4D97-AF65-F5344CB8AC3E}">
        <p14:creationId xmlns:p14="http://schemas.microsoft.com/office/powerpoint/2010/main" val="2669192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5DD0FD0-8459-4987-9C33-0979BBB0097E}" type="datetimeFigureOut">
              <a:rPr lang="it-IT" smtClean="0"/>
              <a:pPr/>
              <a:t>13/06/2017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68F2B39-1B47-4D05-9344-CE41CEB38384}" type="slidenum">
              <a:rPr lang="it-IT" smtClean="0"/>
              <a:pPr/>
              <a:t>‹N›</a:t>
            </a:fld>
            <a:endParaRPr lang="it-IT"/>
          </a:p>
        </p:txBody>
      </p:sp>
    </p:spTree>
    <p:extLst>
      <p:ext uri="{BB962C8B-B14F-4D97-AF65-F5344CB8AC3E}">
        <p14:creationId xmlns:p14="http://schemas.microsoft.com/office/powerpoint/2010/main" val="2793369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5DD0FD0-8459-4987-9C33-0979BBB0097E}" type="datetimeFigureOut">
              <a:rPr lang="it-IT" smtClean="0"/>
              <a:pPr/>
              <a:t>13/06/2017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68F2B39-1B47-4D05-9344-CE41CEB38384}" type="slidenum">
              <a:rPr lang="it-IT" smtClean="0"/>
              <a:pPr/>
              <a:t>‹N›</a:t>
            </a:fld>
            <a:endParaRPr lang="it-IT"/>
          </a:p>
        </p:txBody>
      </p:sp>
    </p:spTree>
    <p:extLst>
      <p:ext uri="{BB962C8B-B14F-4D97-AF65-F5344CB8AC3E}">
        <p14:creationId xmlns:p14="http://schemas.microsoft.com/office/powerpoint/2010/main" val="679665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93BBC0-B6A1-46A1-8E27-63A77D2A35E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374786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26FE0F-E366-4BC7-A689-3265450A518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942588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49BD200-0EA5-4D94-BE3F-0AFA8A908BDD}"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4982412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57DE45-9460-4270-B343-E6E57A0736A7}"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09469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0E00E26-40A8-48F0-B501-CFAAD076F46B}"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1396389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F14DA2F-F3AE-4BCD-BF38-19509C8A6E98}"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236263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CD28447-5FA0-4E8C-A630-5045A6199D5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7322510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15A611-F4C8-453D-A07B-B6058404A800}"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280372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5DD0FD0-8459-4987-9C33-0979BBB0097E}" type="datetimeFigureOut">
              <a:rPr lang="it-IT" smtClean="0"/>
              <a:pPr/>
              <a:t>13/06/2017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68F2B39-1B47-4D05-9344-CE41CEB38384}" type="slidenum">
              <a:rPr lang="it-IT" smtClean="0"/>
              <a:pPr/>
              <a:t>‹N›</a:t>
            </a:fld>
            <a:endParaRPr lang="it-IT"/>
          </a:p>
        </p:txBody>
      </p:sp>
    </p:spTree>
    <p:extLst>
      <p:ext uri="{BB962C8B-B14F-4D97-AF65-F5344CB8AC3E}">
        <p14:creationId xmlns:p14="http://schemas.microsoft.com/office/powerpoint/2010/main" val="599403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982389-FB3F-44D8-9575-EFB6A6FD5643}"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34766001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2639B5-5C19-4B26-96CC-F81C35B52F0A}"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258640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it-IT">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23878BB-B1B2-4C17-90CD-1C46AF63BA3E}" type="slidenum">
              <a:rPr lang="it-IT">
                <a:solidFill>
                  <a:srgbClr val="000000"/>
                </a:solidFill>
              </a:rPr>
              <a:pPr>
                <a:defRPr/>
              </a:pPr>
              <a:t>‹N›</a:t>
            </a:fld>
            <a:endParaRPr lang="it-IT">
              <a:solidFill>
                <a:srgbClr val="000000"/>
              </a:solidFill>
            </a:endParaRPr>
          </a:p>
        </p:txBody>
      </p:sp>
    </p:spTree>
    <p:extLst>
      <p:ext uri="{BB962C8B-B14F-4D97-AF65-F5344CB8AC3E}">
        <p14:creationId xmlns:p14="http://schemas.microsoft.com/office/powerpoint/2010/main" val="2065449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57200" y="492195"/>
            <a:ext cx="8229600" cy="707886"/>
          </a:xfrm>
        </p:spPr>
        <p:txBody>
          <a:bodyPr/>
          <a:lstStyle/>
          <a:p>
            <a:r>
              <a:rPr lang="fr-FR" smtClean="0"/>
              <a:t>Modifiez le style du titre</a:t>
            </a:r>
            <a:endParaRPr lang="fr-FR"/>
          </a:p>
        </p:txBody>
      </p:sp>
      <p:sp>
        <p:nvSpPr>
          <p:cNvPr id="3" name="Espace réservé du tableau 2"/>
          <p:cNvSpPr>
            <a:spLocks noGrp="1"/>
          </p:cNvSpPr>
          <p:nvPr>
            <p:ph type="tbl" idx="1"/>
          </p:nvPr>
        </p:nvSpPr>
        <p:spPr>
          <a:xfrm>
            <a:off x="457200" y="1600206"/>
            <a:ext cx="8229600" cy="4525963"/>
          </a:xfrm>
        </p:spPr>
        <p:txBody>
          <a:bodyPr/>
          <a:lstStyle/>
          <a:p>
            <a:pPr lvl="0"/>
            <a:endParaRPr lang="fr-F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56AC55C9-B576-4B6A-87AF-228DED32CE6C}" type="slidenum">
              <a:rPr lang="fr-FR"/>
              <a:pPr>
                <a:defRPr/>
              </a:pPr>
              <a:t>‹N›</a:t>
            </a:fld>
            <a:endParaRPr lang="fr-FR"/>
          </a:p>
        </p:txBody>
      </p:sp>
    </p:spTree>
    <p:extLst>
      <p:ext uri="{BB962C8B-B14F-4D97-AF65-F5344CB8AC3E}">
        <p14:creationId xmlns:p14="http://schemas.microsoft.com/office/powerpoint/2010/main" val="336278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9444540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95484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3504102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333396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463607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95162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5DD0FD0-8459-4987-9C33-0979BBB0097E}" type="datetimeFigureOut">
              <a:rPr lang="it-IT" smtClean="0"/>
              <a:pPr/>
              <a:t>13/06/2017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868F2B39-1B47-4D05-9344-CE41CEB38384}" type="slidenum">
              <a:rPr lang="it-IT" smtClean="0"/>
              <a:pPr/>
              <a:t>‹N›</a:t>
            </a:fld>
            <a:endParaRPr lang="it-IT"/>
          </a:p>
        </p:txBody>
      </p:sp>
    </p:spTree>
    <p:extLst>
      <p:ext uri="{BB962C8B-B14F-4D97-AF65-F5344CB8AC3E}">
        <p14:creationId xmlns:p14="http://schemas.microsoft.com/office/powerpoint/2010/main" val="16796608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741130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007202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27806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7213948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450274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9130778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5057400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6615582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546892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269633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5DD0FD0-8459-4987-9C33-0979BBB0097E}" type="datetimeFigureOut">
              <a:rPr lang="it-IT" smtClean="0"/>
              <a:pPr/>
              <a:t>13/06/2017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68F2B39-1B47-4D05-9344-CE41CEB38384}" type="slidenum">
              <a:rPr lang="it-IT" smtClean="0"/>
              <a:pPr/>
              <a:t>‹N›</a:t>
            </a:fld>
            <a:endParaRPr lang="it-IT"/>
          </a:p>
        </p:txBody>
      </p:sp>
    </p:spTree>
    <p:extLst>
      <p:ext uri="{BB962C8B-B14F-4D97-AF65-F5344CB8AC3E}">
        <p14:creationId xmlns:p14="http://schemas.microsoft.com/office/powerpoint/2010/main" val="5481354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4765128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605464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84676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4618080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709566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436766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350106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674136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533452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994718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5DD0FD0-8459-4987-9C33-0979BBB0097E}" type="datetimeFigureOut">
              <a:rPr lang="it-IT" smtClean="0"/>
              <a:pPr/>
              <a:t>13/06/2017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868F2B39-1B47-4D05-9344-CE41CEB38384}" type="slidenum">
              <a:rPr lang="it-IT" smtClean="0"/>
              <a:pPr/>
              <a:t>‹N›</a:t>
            </a:fld>
            <a:endParaRPr lang="it-IT"/>
          </a:p>
        </p:txBody>
      </p:sp>
    </p:spTree>
    <p:extLst>
      <p:ext uri="{BB962C8B-B14F-4D97-AF65-F5344CB8AC3E}">
        <p14:creationId xmlns:p14="http://schemas.microsoft.com/office/powerpoint/2010/main" val="2605429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145831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208574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230805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9431355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5411205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2257926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7578247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5916496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7592195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297227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5DD0FD0-8459-4987-9C33-0979BBB0097E}" type="datetimeFigureOut">
              <a:rPr lang="it-IT" smtClean="0"/>
              <a:pPr/>
              <a:t>13/06/2017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868F2B39-1B47-4D05-9344-CE41CEB38384}" type="slidenum">
              <a:rPr lang="it-IT" smtClean="0"/>
              <a:pPr/>
              <a:t>‹N›</a:t>
            </a:fld>
            <a:endParaRPr lang="it-IT"/>
          </a:p>
        </p:txBody>
      </p:sp>
    </p:spTree>
    <p:extLst>
      <p:ext uri="{BB962C8B-B14F-4D97-AF65-F5344CB8AC3E}">
        <p14:creationId xmlns:p14="http://schemas.microsoft.com/office/powerpoint/2010/main" val="21290731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6241706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8420991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737090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66840589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1946417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1490335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1833576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1915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5DD0FD0-8459-4987-9C33-0979BBB0097E}" type="datetimeFigureOut">
              <a:rPr lang="it-IT" smtClean="0"/>
              <a:pPr/>
              <a:t>13/06/2017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868F2B39-1B47-4D05-9344-CE41CEB38384}" type="slidenum">
              <a:rPr lang="it-IT" smtClean="0"/>
              <a:pPr/>
              <a:t>‹N›</a:t>
            </a:fld>
            <a:endParaRPr lang="it-IT"/>
          </a:p>
        </p:txBody>
      </p:sp>
    </p:spTree>
    <p:extLst>
      <p:ext uri="{BB962C8B-B14F-4D97-AF65-F5344CB8AC3E}">
        <p14:creationId xmlns:p14="http://schemas.microsoft.com/office/powerpoint/2010/main" val="360523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5DD0FD0-8459-4987-9C33-0979BBB0097E}" type="datetimeFigureOut">
              <a:rPr lang="it-IT" smtClean="0"/>
              <a:pPr/>
              <a:t>13/06/2017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68F2B39-1B47-4D05-9344-CE41CEB38384}" type="slidenum">
              <a:rPr lang="it-IT" smtClean="0"/>
              <a:pPr/>
              <a:t>‹N›</a:t>
            </a:fld>
            <a:endParaRPr lang="it-IT"/>
          </a:p>
        </p:txBody>
      </p:sp>
    </p:spTree>
    <p:extLst>
      <p:ext uri="{BB962C8B-B14F-4D97-AF65-F5344CB8AC3E}">
        <p14:creationId xmlns:p14="http://schemas.microsoft.com/office/powerpoint/2010/main" val="2269826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5DD0FD0-8459-4987-9C33-0979BBB0097E}" type="datetimeFigureOut">
              <a:rPr lang="it-IT" smtClean="0"/>
              <a:pPr/>
              <a:t>13/06/2017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868F2B39-1B47-4D05-9344-CE41CEB38384}" type="slidenum">
              <a:rPr lang="it-IT" smtClean="0"/>
              <a:pPr/>
              <a:t>‹N›</a:t>
            </a:fld>
            <a:endParaRPr lang="it-IT"/>
          </a:p>
        </p:txBody>
      </p:sp>
    </p:spTree>
    <p:extLst>
      <p:ext uri="{BB962C8B-B14F-4D97-AF65-F5344CB8AC3E}">
        <p14:creationId xmlns:p14="http://schemas.microsoft.com/office/powerpoint/2010/main" val="1905587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DD0FD0-8459-4987-9C33-0979BBB0097E}" type="datetimeFigureOut">
              <a:rPr lang="it-IT" smtClean="0"/>
              <a:pPr/>
              <a:t>13/06/2017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8F2B39-1B47-4D05-9344-CE41CEB38384}" type="slidenum">
              <a:rPr lang="it-IT" smtClean="0"/>
              <a:pPr/>
              <a:t>‹N›</a:t>
            </a:fld>
            <a:endParaRPr lang="it-IT"/>
          </a:p>
        </p:txBody>
      </p:sp>
    </p:spTree>
    <p:extLst>
      <p:ext uri="{BB962C8B-B14F-4D97-AF65-F5344CB8AC3E}">
        <p14:creationId xmlns:p14="http://schemas.microsoft.com/office/powerpoint/2010/main" val="10725602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 dello schema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fontAlgn="base">
              <a:spcBef>
                <a:spcPct val="0"/>
              </a:spcBef>
              <a:spcAft>
                <a:spcPct val="0"/>
              </a:spcAft>
              <a:defRPr/>
            </a:pPr>
            <a:endParaRPr lang="it-IT">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fontAlgn="base">
              <a:spcBef>
                <a:spcPct val="0"/>
              </a:spcBef>
              <a:spcAft>
                <a:spcPct val="0"/>
              </a:spcAft>
              <a:defRPr/>
            </a:pPr>
            <a:endParaRPr lang="it-IT">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fontAlgn="base">
              <a:spcBef>
                <a:spcPct val="0"/>
              </a:spcBef>
              <a:spcAft>
                <a:spcPct val="0"/>
              </a:spcAft>
              <a:defRPr/>
            </a:pPr>
            <a:fld id="{02825328-DA46-46E0-AEB9-3D1B320DC6C9}" type="slidenum">
              <a:rPr lang="it-IT">
                <a:solidFill>
                  <a:srgbClr val="000000"/>
                </a:solidFill>
              </a:rPr>
              <a:pPr fontAlgn="base">
                <a:spcBef>
                  <a:spcPct val="0"/>
                </a:spcBef>
                <a:spcAft>
                  <a:spcPct val="0"/>
                </a:spcAft>
                <a:defRPr/>
              </a:pPr>
              <a:t>‹N›</a:t>
            </a:fld>
            <a:endParaRPr lang="it-IT">
              <a:solidFill>
                <a:srgbClr val="000000"/>
              </a:solidFill>
            </a:endParaRPr>
          </a:p>
        </p:txBody>
      </p:sp>
    </p:spTree>
    <p:extLst>
      <p:ext uri="{BB962C8B-B14F-4D97-AF65-F5344CB8AC3E}">
        <p14:creationId xmlns:p14="http://schemas.microsoft.com/office/powerpoint/2010/main" val="33720548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84"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581389670"/>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56715620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17653720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DD0FD0-8459-4987-9C33-0979BBB0097E}" type="datetimeFigureOut">
              <a:rPr lang="it-IT" smtClean="0">
                <a:solidFill>
                  <a:prstClr val="black">
                    <a:tint val="75000"/>
                  </a:prstClr>
                </a:solidFill>
              </a:rPr>
              <a:pPr/>
              <a:t>13/06/2017</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8F2B39-1B47-4D05-9344-CE41CEB38384}"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27128211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5.png"/><Relationship Id="rId4" Type="http://schemas.openxmlformats.org/officeDocument/2006/relationships/diagramLayout" Target="../diagrams/layout1.xml"/><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7.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8.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CasellaDiTesto 3"/>
          <p:cNvSpPr txBox="1">
            <a:spLocks noChangeArrowheads="1"/>
          </p:cNvSpPr>
          <p:nvPr/>
        </p:nvSpPr>
        <p:spPr bwMode="auto">
          <a:xfrm>
            <a:off x="251520" y="3573016"/>
            <a:ext cx="525658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fontAlgn="base">
              <a:spcBef>
                <a:spcPct val="0"/>
              </a:spcBef>
              <a:spcAft>
                <a:spcPct val="0"/>
              </a:spcAft>
            </a:pPr>
            <a:r>
              <a:rPr lang="it-IT" altLang="it-IT" sz="1800" b="1" dirty="0" smtClean="0">
                <a:solidFill>
                  <a:srgbClr val="000000"/>
                </a:solidFill>
                <a:latin typeface="Comic Sans MS" pitchFamily="66" charset="0"/>
                <a:cs typeface="Arial" charset="0"/>
              </a:rPr>
              <a:t>Dr.sa  Maria Vitale </a:t>
            </a:r>
          </a:p>
          <a:p>
            <a:pPr algn="ctr" fontAlgn="base">
              <a:spcBef>
                <a:spcPct val="0"/>
              </a:spcBef>
              <a:spcAft>
                <a:spcPct val="0"/>
              </a:spcAft>
            </a:pPr>
            <a:r>
              <a:rPr lang="it-IT" altLang="it-IT" sz="1800" b="1" dirty="0" smtClean="0">
                <a:solidFill>
                  <a:srgbClr val="000000"/>
                </a:solidFill>
                <a:latin typeface="Comic Sans MS" pitchFamily="66" charset="0"/>
                <a:cs typeface="Arial" charset="0"/>
              </a:rPr>
              <a:t>Istituto Zooprofilattico Sperimentale </a:t>
            </a:r>
          </a:p>
          <a:p>
            <a:pPr algn="ctr" fontAlgn="base">
              <a:spcBef>
                <a:spcPct val="0"/>
              </a:spcBef>
              <a:spcAft>
                <a:spcPct val="0"/>
              </a:spcAft>
            </a:pPr>
            <a:r>
              <a:rPr lang="it-IT" altLang="it-IT" sz="1800" b="1" dirty="0" smtClean="0">
                <a:solidFill>
                  <a:srgbClr val="000000"/>
                </a:solidFill>
                <a:latin typeface="Comic Sans MS" pitchFamily="66" charset="0"/>
                <a:cs typeface="Arial" charset="0"/>
              </a:rPr>
              <a:t>«A. Mirri» di Palermo</a:t>
            </a:r>
          </a:p>
        </p:txBody>
      </p:sp>
      <p:pic>
        <p:nvPicPr>
          <p:cNvPr id="2052" name="Immagin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2120" y="1861525"/>
            <a:ext cx="2879204" cy="2924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sellaDiTesto 2"/>
          <p:cNvSpPr txBox="1"/>
          <p:nvPr/>
        </p:nvSpPr>
        <p:spPr>
          <a:xfrm>
            <a:off x="4336942" y="5805264"/>
            <a:ext cx="242374" cy="369332"/>
          </a:xfrm>
          <a:prstGeom prst="rect">
            <a:avLst/>
          </a:prstGeom>
          <a:noFill/>
        </p:spPr>
        <p:txBody>
          <a:bodyPr wrap="none" rtlCol="0">
            <a:spAutoFit/>
          </a:bodyPr>
          <a:lstStyle/>
          <a:p>
            <a:pPr algn="ctr"/>
            <a:r>
              <a:rPr lang="it-IT" dirty="0"/>
              <a:t> </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2320" y="116631"/>
            <a:ext cx="1410049" cy="1341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ttangolo 8"/>
          <p:cNvSpPr/>
          <p:nvPr/>
        </p:nvSpPr>
        <p:spPr>
          <a:xfrm>
            <a:off x="107504" y="1032561"/>
            <a:ext cx="7134957" cy="1077218"/>
          </a:xfrm>
          <a:prstGeom prst="rect">
            <a:avLst/>
          </a:prstGeom>
        </p:spPr>
        <p:txBody>
          <a:bodyPr wrap="square">
            <a:spAutoFit/>
          </a:bodyPr>
          <a:lstStyle/>
          <a:p>
            <a:pPr algn="ctr"/>
            <a:r>
              <a:rPr lang="it-IT" sz="3200" dirty="0" smtClean="0">
                <a:solidFill>
                  <a:srgbClr val="C00000"/>
                </a:solidFill>
              </a:rPr>
              <a:t>L’antimicrobico  resistenza e </a:t>
            </a:r>
          </a:p>
          <a:p>
            <a:pPr algn="ctr"/>
            <a:r>
              <a:rPr lang="it-IT" sz="3200" dirty="0" smtClean="0">
                <a:solidFill>
                  <a:srgbClr val="C00000"/>
                </a:solidFill>
              </a:rPr>
              <a:t>i </a:t>
            </a:r>
            <a:r>
              <a:rPr lang="it-IT" sz="3200" dirty="0" err="1" smtClean="0">
                <a:solidFill>
                  <a:srgbClr val="C00000"/>
                </a:solidFill>
              </a:rPr>
              <a:t>Biofilm</a:t>
            </a:r>
            <a:r>
              <a:rPr lang="it-IT" sz="3200" dirty="0" smtClean="0">
                <a:solidFill>
                  <a:srgbClr val="C00000"/>
                </a:solidFill>
              </a:rPr>
              <a:t> Batterici</a:t>
            </a:r>
            <a:endParaRPr lang="it-IT" sz="3200" dirty="0">
              <a:solidFill>
                <a:srgbClr val="C00000"/>
              </a:solidFill>
            </a:endParaRPr>
          </a:p>
        </p:txBody>
      </p:sp>
      <p:grpSp>
        <p:nvGrpSpPr>
          <p:cNvPr id="6" name="Gruppo 5"/>
          <p:cNvGrpSpPr/>
          <p:nvPr/>
        </p:nvGrpSpPr>
        <p:grpSpPr>
          <a:xfrm>
            <a:off x="550954" y="5537848"/>
            <a:ext cx="7765461" cy="1029136"/>
            <a:chOff x="550955" y="5537848"/>
            <a:chExt cx="7632690" cy="1029136"/>
          </a:xfrm>
        </p:grpSpPr>
        <p:pic>
          <p:nvPicPr>
            <p:cNvPr id="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955" y="5537848"/>
              <a:ext cx="1068718" cy="1029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ttangolo 4"/>
            <p:cNvSpPr/>
            <p:nvPr/>
          </p:nvSpPr>
          <p:spPr>
            <a:xfrm>
              <a:off x="1824450" y="5551321"/>
              <a:ext cx="6359195" cy="830997"/>
            </a:xfrm>
            <a:prstGeom prst="rect">
              <a:avLst/>
            </a:prstGeom>
          </p:spPr>
          <p:txBody>
            <a:bodyPr wrap="square">
              <a:spAutoFit/>
            </a:bodyPr>
            <a:lstStyle/>
            <a:p>
              <a:r>
                <a:rPr lang="it-IT" sz="1600" dirty="0" err="1" smtClean="0">
                  <a:solidFill>
                    <a:schemeClr val="accent2"/>
                  </a:solidFill>
                </a:rPr>
                <a:t>Superbugs</a:t>
              </a:r>
              <a:r>
                <a:rPr lang="it-IT" sz="1600" dirty="0" smtClean="0">
                  <a:solidFill>
                    <a:schemeClr val="accent2"/>
                  </a:solidFill>
                </a:rPr>
                <a:t> </a:t>
              </a:r>
            </a:p>
            <a:p>
              <a:r>
                <a:rPr lang="it-IT" sz="1600" dirty="0" smtClean="0">
                  <a:solidFill>
                    <a:schemeClr val="accent2"/>
                  </a:solidFill>
                </a:rPr>
                <a:t>Strumenti </a:t>
              </a:r>
              <a:r>
                <a:rPr lang="it-IT" sz="1600" dirty="0">
                  <a:solidFill>
                    <a:schemeClr val="accent2"/>
                  </a:solidFill>
                </a:rPr>
                <a:t>di intervento nell’era post-antibiotica</a:t>
              </a:r>
            </a:p>
            <a:p>
              <a:pPr algn="ctr"/>
              <a:r>
                <a:rPr lang="it-IT" sz="1600" dirty="0" smtClean="0">
                  <a:solidFill>
                    <a:schemeClr val="accent2"/>
                  </a:solidFill>
                </a:rPr>
                <a:t>Roma14 </a:t>
              </a:r>
              <a:r>
                <a:rPr lang="it-IT" sz="1600" dirty="0">
                  <a:solidFill>
                    <a:schemeClr val="accent2"/>
                  </a:solidFill>
                </a:rPr>
                <a:t>Giugno 2017 </a:t>
              </a:r>
            </a:p>
          </p:txBody>
        </p:sp>
      </p:grpSp>
    </p:spTree>
    <p:extLst>
      <p:ext uri="{BB962C8B-B14F-4D97-AF65-F5344CB8AC3E}">
        <p14:creationId xmlns:p14="http://schemas.microsoft.com/office/powerpoint/2010/main" val="2468038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Oval 2"/>
          <p:cNvSpPr>
            <a:spLocks noChangeArrowheads="1"/>
          </p:cNvSpPr>
          <p:nvPr/>
        </p:nvSpPr>
        <p:spPr bwMode="auto">
          <a:xfrm>
            <a:off x="4605358" y="1689140"/>
            <a:ext cx="2249487" cy="2424113"/>
          </a:xfrm>
          <a:prstGeom prst="ellipse">
            <a:avLst/>
          </a:prstGeom>
          <a:solidFill>
            <a:srgbClr val="B2B2B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8371" name="Oval 3"/>
          <p:cNvSpPr>
            <a:spLocks noChangeArrowheads="1"/>
          </p:cNvSpPr>
          <p:nvPr/>
        </p:nvSpPr>
        <p:spPr bwMode="auto">
          <a:xfrm>
            <a:off x="203200" y="2667000"/>
            <a:ext cx="3657600" cy="3200400"/>
          </a:xfrm>
          <a:prstGeom prst="ellipse">
            <a:avLst/>
          </a:prstGeom>
          <a:ln>
            <a:headEnd/>
            <a:tailEnd/>
          </a:ln>
          <a:extLst/>
        </p:spPr>
        <p:style>
          <a:lnRef idx="3">
            <a:schemeClr val="lt1"/>
          </a:lnRef>
          <a:fillRef idx="1">
            <a:schemeClr val="accent6"/>
          </a:fillRef>
          <a:effectRef idx="1">
            <a:schemeClr val="accent6"/>
          </a:effectRef>
          <a:fontRef idx="minor">
            <a:schemeClr val="lt1"/>
          </a:fontRef>
        </p:style>
        <p:txBody>
          <a:bodyPr wrap="none" anchor="ctr"/>
          <a:lstStyle/>
          <a:p>
            <a:endParaRPr lang="fr-FR"/>
          </a:p>
        </p:txBody>
      </p:sp>
      <p:sp>
        <p:nvSpPr>
          <p:cNvPr id="58372" name="Rectangle 4"/>
          <p:cNvSpPr>
            <a:spLocks noGrp="1" noChangeArrowheads="1"/>
          </p:cNvSpPr>
          <p:nvPr>
            <p:ph type="title"/>
          </p:nvPr>
        </p:nvSpPr>
        <p:spPr bwMode="blackWhite">
          <a:xfrm>
            <a:off x="341313" y="152400"/>
            <a:ext cx="8399462" cy="1231900"/>
          </a:xfrm>
          <a:ln>
            <a:noFill/>
            <a:miter lim="800000"/>
            <a:headEnd/>
            <a:tailEnd/>
          </a:ln>
        </p:spPr>
        <p:txBody>
          <a:bodyPr/>
          <a:lstStyle/>
          <a:p>
            <a:r>
              <a:rPr lang="en-US" sz="3200" b="1" dirty="0" err="1" smtClean="0"/>
              <a:t>L’ecosistema</a:t>
            </a:r>
            <a:r>
              <a:rPr lang="en-US" sz="3200" b="1" dirty="0" smtClean="0"/>
              <a:t> </a:t>
            </a:r>
            <a:r>
              <a:rPr lang="en-US" sz="3200" b="1" dirty="0" err="1" smtClean="0"/>
              <a:t>degli</a:t>
            </a:r>
            <a:r>
              <a:rPr lang="en-US" sz="3200" b="1" dirty="0" smtClean="0"/>
              <a:t> </a:t>
            </a:r>
            <a:r>
              <a:rPr lang="en-US" sz="3200" b="1" dirty="0" err="1" smtClean="0"/>
              <a:t>antibiotici</a:t>
            </a:r>
            <a:r>
              <a:rPr lang="en-US" sz="3200" b="1" dirty="0" smtClean="0"/>
              <a:t> :</a:t>
            </a:r>
            <a:r>
              <a:rPr lang="en-US" sz="3200" b="1" dirty="0"/>
              <a:t/>
            </a:r>
            <a:br>
              <a:rPr lang="en-US" sz="3200" b="1" dirty="0"/>
            </a:br>
            <a:r>
              <a:rPr lang="en-US" sz="3200" b="1" dirty="0"/>
              <a:t> one world, one </a:t>
            </a:r>
            <a:r>
              <a:rPr lang="en-US" sz="3200" b="1" dirty="0" smtClean="0"/>
              <a:t>health, </a:t>
            </a:r>
            <a:r>
              <a:rPr lang="en-US" sz="3200" b="1" dirty="0" smtClean="0"/>
              <a:t/>
            </a:r>
            <a:br>
              <a:rPr lang="en-US" sz="3200" b="1" dirty="0" smtClean="0"/>
            </a:br>
            <a:r>
              <a:rPr lang="en-US" sz="3200" b="1" dirty="0" smtClean="0">
                <a:solidFill>
                  <a:srgbClr val="000099"/>
                </a:solidFill>
              </a:rPr>
              <a:t>one </a:t>
            </a:r>
            <a:r>
              <a:rPr lang="en-US" sz="3200" b="1" dirty="0" err="1" smtClean="0">
                <a:solidFill>
                  <a:srgbClr val="000099"/>
                </a:solidFill>
              </a:rPr>
              <a:t>resistome</a:t>
            </a:r>
            <a:r>
              <a:rPr lang="en-US" sz="3200" b="1" dirty="0" smtClean="0">
                <a:solidFill>
                  <a:srgbClr val="000099"/>
                </a:solidFill>
              </a:rPr>
              <a:t> </a:t>
            </a:r>
            <a:endParaRPr lang="en-US" sz="3200" b="1" dirty="0">
              <a:solidFill>
                <a:srgbClr val="000099"/>
              </a:solidFill>
            </a:endParaRPr>
          </a:p>
        </p:txBody>
      </p:sp>
      <p:sp>
        <p:nvSpPr>
          <p:cNvPr id="58373" name="Text Box 5"/>
          <p:cNvSpPr txBox="1">
            <a:spLocks noChangeArrowheads="1"/>
          </p:cNvSpPr>
          <p:nvPr/>
        </p:nvSpPr>
        <p:spPr bwMode="auto">
          <a:xfrm>
            <a:off x="1649413" y="2168525"/>
            <a:ext cx="3440112" cy="406400"/>
          </a:xfrm>
          <a:prstGeom prst="rect">
            <a:avLst/>
          </a:prstGeom>
          <a:solidFill>
            <a:srgbClr val="FFCC99"/>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000" b="1"/>
              <a:t>Treatment &amp; prophylaxis</a:t>
            </a:r>
          </a:p>
        </p:txBody>
      </p:sp>
      <p:sp>
        <p:nvSpPr>
          <p:cNvPr id="58374" name="Text Box 6"/>
          <p:cNvSpPr txBox="1">
            <a:spLocks noChangeArrowheads="1"/>
          </p:cNvSpPr>
          <p:nvPr/>
        </p:nvSpPr>
        <p:spPr bwMode="auto">
          <a:xfrm>
            <a:off x="677885" y="3046417"/>
            <a:ext cx="235032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b="1" dirty="0">
                <a:solidFill>
                  <a:schemeClr val="bg1"/>
                </a:solidFill>
              </a:rPr>
              <a:t>Human medicine</a:t>
            </a:r>
          </a:p>
          <a:p>
            <a:pPr eaLnBrk="0" hangingPunct="0"/>
            <a:r>
              <a:rPr lang="en-US" sz="2400" b="1" i="1" dirty="0">
                <a:solidFill>
                  <a:schemeClr val="bg1"/>
                </a:solidFill>
              </a:rPr>
              <a:t>Community</a:t>
            </a:r>
            <a:endParaRPr lang="en-US" sz="2400" b="1" dirty="0">
              <a:solidFill>
                <a:schemeClr val="bg1"/>
              </a:solidFill>
            </a:endParaRPr>
          </a:p>
        </p:txBody>
      </p:sp>
      <p:sp>
        <p:nvSpPr>
          <p:cNvPr id="58375" name="Text Box 7"/>
          <p:cNvSpPr txBox="1">
            <a:spLocks noChangeArrowheads="1"/>
          </p:cNvSpPr>
          <p:nvPr/>
        </p:nvSpPr>
        <p:spPr bwMode="auto">
          <a:xfrm>
            <a:off x="4862519" y="2705140"/>
            <a:ext cx="159101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b="1">
                <a:solidFill>
                  <a:schemeClr val="bg1"/>
                </a:solidFill>
              </a:rPr>
              <a:t>Veterinary </a:t>
            </a:r>
          </a:p>
          <a:p>
            <a:pPr eaLnBrk="0" hangingPunct="0"/>
            <a:r>
              <a:rPr lang="en-US" sz="2400" b="1">
                <a:solidFill>
                  <a:schemeClr val="bg1"/>
                </a:solidFill>
              </a:rPr>
              <a:t>medicine</a:t>
            </a:r>
          </a:p>
        </p:txBody>
      </p:sp>
      <p:sp>
        <p:nvSpPr>
          <p:cNvPr id="58376" name="Text Box 8"/>
          <p:cNvSpPr txBox="1">
            <a:spLocks noChangeArrowheads="1"/>
          </p:cNvSpPr>
          <p:nvPr/>
        </p:nvSpPr>
        <p:spPr bwMode="auto">
          <a:xfrm>
            <a:off x="6434139" y="3271839"/>
            <a:ext cx="2257606" cy="369332"/>
          </a:xfrm>
          <a:prstGeom prst="rect">
            <a:avLst/>
          </a:prstGeom>
          <a:solidFill>
            <a:srgbClr val="FFCC99"/>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b="1"/>
              <a:t>Animal feed additives</a:t>
            </a:r>
          </a:p>
        </p:txBody>
      </p:sp>
      <p:sp>
        <p:nvSpPr>
          <p:cNvPr id="58377" name="Oval 9"/>
          <p:cNvSpPr>
            <a:spLocks noChangeArrowheads="1"/>
          </p:cNvSpPr>
          <p:nvPr/>
        </p:nvSpPr>
        <p:spPr bwMode="invGray">
          <a:xfrm>
            <a:off x="1693868" y="4265613"/>
            <a:ext cx="1760537" cy="990600"/>
          </a:xfrm>
          <a:prstGeom prst="ellipse">
            <a:avLst/>
          </a:prstGeom>
          <a:gradFill rotWithShape="0">
            <a:gsLst>
              <a:gs pos="0">
                <a:srgbClr val="FFCC99"/>
              </a:gs>
              <a:gs pos="50000">
                <a:srgbClr val="990000"/>
              </a:gs>
              <a:gs pos="100000">
                <a:srgbClr val="FFCC99"/>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8378" name="Text Box 10"/>
          <p:cNvSpPr txBox="1">
            <a:spLocks noChangeArrowheads="1"/>
          </p:cNvSpPr>
          <p:nvPr/>
        </p:nvSpPr>
        <p:spPr bwMode="auto">
          <a:xfrm>
            <a:off x="2559051" y="5729328"/>
            <a:ext cx="237417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200" b="1"/>
              <a:t>Environment</a:t>
            </a:r>
          </a:p>
        </p:txBody>
      </p:sp>
      <p:sp>
        <p:nvSpPr>
          <p:cNvPr id="58379" name="Oval 11"/>
          <p:cNvSpPr>
            <a:spLocks noChangeArrowheads="1"/>
          </p:cNvSpPr>
          <p:nvPr/>
        </p:nvSpPr>
        <p:spPr bwMode="invGray">
          <a:xfrm>
            <a:off x="4673605" y="4037013"/>
            <a:ext cx="1897063" cy="1936750"/>
          </a:xfrm>
          <a:prstGeom prst="ellipse">
            <a:avLst/>
          </a:prstGeom>
          <a:gradFill rotWithShape="0">
            <a:gsLst>
              <a:gs pos="0">
                <a:srgbClr val="FFCC99"/>
              </a:gs>
              <a:gs pos="50000">
                <a:srgbClr val="990000"/>
              </a:gs>
              <a:gs pos="100000">
                <a:srgbClr val="FFCC99"/>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8380" name="Text Box 12"/>
          <p:cNvSpPr txBox="1">
            <a:spLocks noChangeArrowheads="1"/>
          </p:cNvSpPr>
          <p:nvPr/>
        </p:nvSpPr>
        <p:spPr bwMode="auto">
          <a:xfrm>
            <a:off x="1949455" y="4610139"/>
            <a:ext cx="124066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b="1" i="1">
                <a:solidFill>
                  <a:schemeClr val="bg1"/>
                </a:solidFill>
              </a:rPr>
              <a:t>Hospital</a:t>
            </a:r>
            <a:endParaRPr lang="en-US" sz="2400" b="1">
              <a:solidFill>
                <a:schemeClr val="bg1"/>
              </a:solidFill>
            </a:endParaRPr>
          </a:p>
        </p:txBody>
      </p:sp>
      <p:sp>
        <p:nvSpPr>
          <p:cNvPr id="58381" name="Text Box 13"/>
          <p:cNvSpPr txBox="1">
            <a:spLocks noChangeArrowheads="1"/>
          </p:cNvSpPr>
          <p:nvPr/>
        </p:nvSpPr>
        <p:spPr bwMode="auto">
          <a:xfrm>
            <a:off x="4757738" y="4697452"/>
            <a:ext cx="160306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b="1">
                <a:solidFill>
                  <a:schemeClr val="bg1"/>
                </a:solidFill>
              </a:rPr>
              <a:t>Agriculture</a:t>
            </a:r>
          </a:p>
        </p:txBody>
      </p:sp>
      <p:sp>
        <p:nvSpPr>
          <p:cNvPr id="58382" name="Text Box 14"/>
          <p:cNvSpPr txBox="1">
            <a:spLocks noChangeArrowheads="1"/>
          </p:cNvSpPr>
          <p:nvPr/>
        </p:nvSpPr>
        <p:spPr bwMode="auto">
          <a:xfrm>
            <a:off x="6230938" y="5303838"/>
            <a:ext cx="2271712" cy="406400"/>
          </a:xfrm>
          <a:prstGeom prst="rect">
            <a:avLst/>
          </a:prstGeom>
          <a:solidFill>
            <a:srgbClr val="FFCC99"/>
          </a:solidFill>
          <a:ln w="952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000" b="1"/>
              <a:t>Plant protection</a:t>
            </a:r>
          </a:p>
        </p:txBody>
      </p:sp>
      <p:sp>
        <p:nvSpPr>
          <p:cNvPr id="58383" name="Line 15"/>
          <p:cNvSpPr>
            <a:spLocks noChangeShapeType="1"/>
          </p:cNvSpPr>
          <p:nvPr/>
        </p:nvSpPr>
        <p:spPr bwMode="auto">
          <a:xfrm>
            <a:off x="1897063" y="3960813"/>
            <a:ext cx="406400" cy="53340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8384" name="Oval 16"/>
          <p:cNvSpPr>
            <a:spLocks noChangeArrowheads="1"/>
          </p:cNvSpPr>
          <p:nvPr/>
        </p:nvSpPr>
        <p:spPr bwMode="auto">
          <a:xfrm>
            <a:off x="3589358" y="5484813"/>
            <a:ext cx="136525"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8385" name="Oval 17"/>
          <p:cNvSpPr>
            <a:spLocks noChangeArrowheads="1"/>
          </p:cNvSpPr>
          <p:nvPr/>
        </p:nvSpPr>
        <p:spPr bwMode="auto">
          <a:xfrm>
            <a:off x="3929068" y="5637213"/>
            <a:ext cx="134937"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8386" name="Oval 18"/>
          <p:cNvSpPr>
            <a:spLocks noChangeArrowheads="1"/>
          </p:cNvSpPr>
          <p:nvPr/>
        </p:nvSpPr>
        <p:spPr bwMode="auto">
          <a:xfrm>
            <a:off x="2100268" y="6170613"/>
            <a:ext cx="134937"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8387" name="Oval 19"/>
          <p:cNvSpPr>
            <a:spLocks noChangeArrowheads="1"/>
          </p:cNvSpPr>
          <p:nvPr/>
        </p:nvSpPr>
        <p:spPr bwMode="auto">
          <a:xfrm>
            <a:off x="2573358" y="6246813"/>
            <a:ext cx="136525"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8388" name="Oval 20"/>
          <p:cNvSpPr>
            <a:spLocks noChangeArrowheads="1"/>
          </p:cNvSpPr>
          <p:nvPr/>
        </p:nvSpPr>
        <p:spPr bwMode="auto">
          <a:xfrm>
            <a:off x="1828800" y="6323013"/>
            <a:ext cx="134938"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8389" name="Oval 21"/>
          <p:cNvSpPr>
            <a:spLocks noChangeArrowheads="1"/>
          </p:cNvSpPr>
          <p:nvPr/>
        </p:nvSpPr>
        <p:spPr bwMode="auto">
          <a:xfrm>
            <a:off x="3725868" y="6323013"/>
            <a:ext cx="134937"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8390" name="Oval 22"/>
          <p:cNvSpPr>
            <a:spLocks noChangeArrowheads="1"/>
          </p:cNvSpPr>
          <p:nvPr/>
        </p:nvSpPr>
        <p:spPr bwMode="auto">
          <a:xfrm>
            <a:off x="2979758" y="6323013"/>
            <a:ext cx="136525"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8391" name="Oval 23"/>
          <p:cNvSpPr>
            <a:spLocks noChangeArrowheads="1"/>
          </p:cNvSpPr>
          <p:nvPr/>
        </p:nvSpPr>
        <p:spPr bwMode="auto">
          <a:xfrm>
            <a:off x="4064000" y="6323013"/>
            <a:ext cx="134938"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8392" name="Oval 24"/>
          <p:cNvSpPr>
            <a:spLocks noChangeArrowheads="1"/>
          </p:cNvSpPr>
          <p:nvPr/>
        </p:nvSpPr>
        <p:spPr bwMode="auto">
          <a:xfrm>
            <a:off x="2303468" y="6323013"/>
            <a:ext cx="134937"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8393" name="Oval 25"/>
          <p:cNvSpPr>
            <a:spLocks noChangeArrowheads="1"/>
          </p:cNvSpPr>
          <p:nvPr/>
        </p:nvSpPr>
        <p:spPr bwMode="auto">
          <a:xfrm>
            <a:off x="2438400" y="5942013"/>
            <a:ext cx="134938"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8394" name="Oval 26"/>
          <p:cNvSpPr>
            <a:spLocks noChangeArrowheads="1"/>
          </p:cNvSpPr>
          <p:nvPr/>
        </p:nvSpPr>
        <p:spPr bwMode="auto">
          <a:xfrm>
            <a:off x="4335468" y="5713413"/>
            <a:ext cx="134937" cy="152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8395" name="AutoShape 27"/>
          <p:cNvSpPr>
            <a:spLocks noChangeArrowheads="1"/>
          </p:cNvSpPr>
          <p:nvPr/>
        </p:nvSpPr>
        <p:spPr bwMode="auto">
          <a:xfrm rot="-761359">
            <a:off x="3386138" y="3351213"/>
            <a:ext cx="1422400" cy="228600"/>
          </a:xfrm>
          <a:prstGeom prst="leftRightArrow">
            <a:avLst>
              <a:gd name="adj1" fmla="val 50000"/>
              <a:gd name="adj2" fmla="val 124444"/>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8396" name="AutoShape 28"/>
          <p:cNvSpPr>
            <a:spLocks noChangeArrowheads="1"/>
          </p:cNvSpPr>
          <p:nvPr/>
        </p:nvSpPr>
        <p:spPr bwMode="auto">
          <a:xfrm rot="3618312">
            <a:off x="5241132" y="4045748"/>
            <a:ext cx="762000" cy="134937"/>
          </a:xfrm>
          <a:prstGeom prst="leftRightArrow">
            <a:avLst>
              <a:gd name="adj1" fmla="val 50000"/>
              <a:gd name="adj2" fmla="val 112942"/>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8397" name="AutoShape 29"/>
          <p:cNvSpPr>
            <a:spLocks noChangeArrowheads="1"/>
          </p:cNvSpPr>
          <p:nvPr/>
        </p:nvSpPr>
        <p:spPr bwMode="auto">
          <a:xfrm rot="1311093">
            <a:off x="3589338" y="4951413"/>
            <a:ext cx="1422400" cy="228600"/>
          </a:xfrm>
          <a:prstGeom prst="leftRightArrow">
            <a:avLst>
              <a:gd name="adj1" fmla="val 50000"/>
              <a:gd name="adj2" fmla="val 124444"/>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8398" name="Freeform 30"/>
          <p:cNvSpPr>
            <a:spLocks/>
          </p:cNvSpPr>
          <p:nvPr/>
        </p:nvSpPr>
        <p:spPr bwMode="invGray">
          <a:xfrm>
            <a:off x="5089525" y="1873250"/>
            <a:ext cx="884238" cy="641350"/>
          </a:xfrm>
          <a:custGeom>
            <a:avLst/>
            <a:gdLst>
              <a:gd name="T0" fmla="*/ 38 w 626"/>
              <a:gd name="T1" fmla="*/ 68 h 404"/>
              <a:gd name="T2" fmla="*/ 32 w 626"/>
              <a:gd name="T3" fmla="*/ 18 h 404"/>
              <a:gd name="T4" fmla="*/ 64 w 626"/>
              <a:gd name="T5" fmla="*/ 30 h 404"/>
              <a:gd name="T6" fmla="*/ 94 w 626"/>
              <a:gd name="T7" fmla="*/ 30 h 404"/>
              <a:gd name="T8" fmla="*/ 124 w 626"/>
              <a:gd name="T9" fmla="*/ 10 h 404"/>
              <a:gd name="T10" fmla="*/ 193 w 626"/>
              <a:gd name="T11" fmla="*/ 48 h 404"/>
              <a:gd name="T12" fmla="*/ 288 w 626"/>
              <a:gd name="T13" fmla="*/ 51 h 404"/>
              <a:gd name="T14" fmla="*/ 532 w 626"/>
              <a:gd name="T15" fmla="*/ 34 h 404"/>
              <a:gd name="T16" fmla="*/ 620 w 626"/>
              <a:gd name="T17" fmla="*/ 116 h 404"/>
              <a:gd name="T18" fmla="*/ 626 w 626"/>
              <a:gd name="T19" fmla="*/ 270 h 404"/>
              <a:gd name="T20" fmla="*/ 606 w 626"/>
              <a:gd name="T21" fmla="*/ 340 h 404"/>
              <a:gd name="T22" fmla="*/ 606 w 626"/>
              <a:gd name="T23" fmla="*/ 228 h 404"/>
              <a:gd name="T24" fmla="*/ 590 w 626"/>
              <a:gd name="T25" fmla="*/ 138 h 404"/>
              <a:gd name="T26" fmla="*/ 578 w 626"/>
              <a:gd name="T27" fmla="*/ 248 h 404"/>
              <a:gd name="T28" fmla="*/ 566 w 626"/>
              <a:gd name="T29" fmla="*/ 322 h 404"/>
              <a:gd name="T30" fmla="*/ 552 w 626"/>
              <a:gd name="T31" fmla="*/ 394 h 404"/>
              <a:gd name="T32" fmla="*/ 538 w 626"/>
              <a:gd name="T33" fmla="*/ 356 h 404"/>
              <a:gd name="T34" fmla="*/ 526 w 626"/>
              <a:gd name="T35" fmla="*/ 324 h 404"/>
              <a:gd name="T36" fmla="*/ 500 w 626"/>
              <a:gd name="T37" fmla="*/ 392 h 404"/>
              <a:gd name="T38" fmla="*/ 496 w 626"/>
              <a:gd name="T39" fmla="*/ 360 h 404"/>
              <a:gd name="T40" fmla="*/ 504 w 626"/>
              <a:gd name="T41" fmla="*/ 274 h 404"/>
              <a:gd name="T42" fmla="*/ 492 w 626"/>
              <a:gd name="T43" fmla="*/ 292 h 404"/>
              <a:gd name="T44" fmla="*/ 468 w 626"/>
              <a:gd name="T45" fmla="*/ 295 h 404"/>
              <a:gd name="T46" fmla="*/ 446 w 626"/>
              <a:gd name="T47" fmla="*/ 272 h 404"/>
              <a:gd name="T48" fmla="*/ 394 w 626"/>
              <a:gd name="T49" fmla="*/ 262 h 404"/>
              <a:gd name="T50" fmla="*/ 292 w 626"/>
              <a:gd name="T51" fmla="*/ 244 h 404"/>
              <a:gd name="T52" fmla="*/ 266 w 626"/>
              <a:gd name="T53" fmla="*/ 376 h 404"/>
              <a:gd name="T54" fmla="*/ 228 w 626"/>
              <a:gd name="T55" fmla="*/ 394 h 404"/>
              <a:gd name="T56" fmla="*/ 246 w 626"/>
              <a:gd name="T57" fmla="*/ 304 h 404"/>
              <a:gd name="T58" fmla="*/ 236 w 626"/>
              <a:gd name="T59" fmla="*/ 374 h 404"/>
              <a:gd name="T60" fmla="*/ 194 w 626"/>
              <a:gd name="T61" fmla="*/ 398 h 404"/>
              <a:gd name="T62" fmla="*/ 214 w 626"/>
              <a:gd name="T63" fmla="*/ 306 h 404"/>
              <a:gd name="T64" fmla="*/ 180 w 626"/>
              <a:gd name="T65" fmla="*/ 242 h 404"/>
              <a:gd name="T66" fmla="*/ 124 w 626"/>
              <a:gd name="T67" fmla="*/ 140 h 404"/>
              <a:gd name="T68" fmla="*/ 58 w 626"/>
              <a:gd name="T69" fmla="*/ 144 h 404"/>
              <a:gd name="T70" fmla="*/ 12 w 626"/>
              <a:gd name="T71" fmla="*/ 145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26" h="404">
                <a:moveTo>
                  <a:pt x="0" y="128"/>
                </a:moveTo>
                <a:cubicBezTo>
                  <a:pt x="5" y="115"/>
                  <a:pt x="29" y="82"/>
                  <a:pt x="38" y="68"/>
                </a:cubicBezTo>
                <a:cubicBezTo>
                  <a:pt x="47" y="54"/>
                  <a:pt x="53" y="50"/>
                  <a:pt x="52" y="42"/>
                </a:cubicBezTo>
                <a:cubicBezTo>
                  <a:pt x="51" y="34"/>
                  <a:pt x="36" y="25"/>
                  <a:pt x="32" y="18"/>
                </a:cubicBezTo>
                <a:cubicBezTo>
                  <a:pt x="28" y="11"/>
                  <a:pt x="25" y="0"/>
                  <a:pt x="30" y="2"/>
                </a:cubicBezTo>
                <a:cubicBezTo>
                  <a:pt x="35" y="4"/>
                  <a:pt x="56" y="26"/>
                  <a:pt x="64" y="30"/>
                </a:cubicBezTo>
                <a:cubicBezTo>
                  <a:pt x="72" y="34"/>
                  <a:pt x="71" y="26"/>
                  <a:pt x="76" y="26"/>
                </a:cubicBezTo>
                <a:cubicBezTo>
                  <a:pt x="81" y="26"/>
                  <a:pt x="88" y="33"/>
                  <a:pt x="94" y="30"/>
                </a:cubicBezTo>
                <a:cubicBezTo>
                  <a:pt x="100" y="27"/>
                  <a:pt x="107" y="13"/>
                  <a:pt x="112" y="10"/>
                </a:cubicBezTo>
                <a:cubicBezTo>
                  <a:pt x="117" y="7"/>
                  <a:pt x="122" y="6"/>
                  <a:pt x="124" y="10"/>
                </a:cubicBezTo>
                <a:cubicBezTo>
                  <a:pt x="126" y="14"/>
                  <a:pt x="113" y="28"/>
                  <a:pt x="124" y="34"/>
                </a:cubicBezTo>
                <a:cubicBezTo>
                  <a:pt x="135" y="40"/>
                  <a:pt x="176" y="48"/>
                  <a:pt x="193" y="48"/>
                </a:cubicBezTo>
                <a:cubicBezTo>
                  <a:pt x="210" y="48"/>
                  <a:pt x="210" y="36"/>
                  <a:pt x="226" y="36"/>
                </a:cubicBezTo>
                <a:cubicBezTo>
                  <a:pt x="242" y="36"/>
                  <a:pt x="252" y="50"/>
                  <a:pt x="288" y="51"/>
                </a:cubicBezTo>
                <a:cubicBezTo>
                  <a:pt x="324" y="52"/>
                  <a:pt x="403" y="47"/>
                  <a:pt x="444" y="44"/>
                </a:cubicBezTo>
                <a:cubicBezTo>
                  <a:pt x="485" y="41"/>
                  <a:pt x="507" y="33"/>
                  <a:pt x="532" y="34"/>
                </a:cubicBezTo>
                <a:cubicBezTo>
                  <a:pt x="557" y="35"/>
                  <a:pt x="581" y="36"/>
                  <a:pt x="596" y="50"/>
                </a:cubicBezTo>
                <a:cubicBezTo>
                  <a:pt x="611" y="64"/>
                  <a:pt x="617" y="86"/>
                  <a:pt x="620" y="116"/>
                </a:cubicBezTo>
                <a:cubicBezTo>
                  <a:pt x="623" y="146"/>
                  <a:pt x="615" y="206"/>
                  <a:pt x="616" y="232"/>
                </a:cubicBezTo>
                <a:cubicBezTo>
                  <a:pt x="617" y="258"/>
                  <a:pt x="626" y="254"/>
                  <a:pt x="626" y="270"/>
                </a:cubicBezTo>
                <a:cubicBezTo>
                  <a:pt x="626" y="286"/>
                  <a:pt x="619" y="316"/>
                  <a:pt x="616" y="328"/>
                </a:cubicBezTo>
                <a:cubicBezTo>
                  <a:pt x="613" y="340"/>
                  <a:pt x="610" y="347"/>
                  <a:pt x="606" y="340"/>
                </a:cubicBezTo>
                <a:cubicBezTo>
                  <a:pt x="602" y="333"/>
                  <a:pt x="592" y="305"/>
                  <a:pt x="592" y="286"/>
                </a:cubicBezTo>
                <a:cubicBezTo>
                  <a:pt x="592" y="267"/>
                  <a:pt x="604" y="257"/>
                  <a:pt x="606" y="228"/>
                </a:cubicBezTo>
                <a:cubicBezTo>
                  <a:pt x="608" y="199"/>
                  <a:pt x="607" y="129"/>
                  <a:pt x="604" y="114"/>
                </a:cubicBezTo>
                <a:cubicBezTo>
                  <a:pt x="601" y="99"/>
                  <a:pt x="594" y="120"/>
                  <a:pt x="590" y="138"/>
                </a:cubicBezTo>
                <a:cubicBezTo>
                  <a:pt x="586" y="156"/>
                  <a:pt x="580" y="202"/>
                  <a:pt x="578" y="220"/>
                </a:cubicBezTo>
                <a:cubicBezTo>
                  <a:pt x="576" y="238"/>
                  <a:pt x="578" y="241"/>
                  <a:pt x="578" y="248"/>
                </a:cubicBezTo>
                <a:cubicBezTo>
                  <a:pt x="578" y="255"/>
                  <a:pt x="582" y="252"/>
                  <a:pt x="580" y="264"/>
                </a:cubicBezTo>
                <a:cubicBezTo>
                  <a:pt x="578" y="276"/>
                  <a:pt x="569" y="303"/>
                  <a:pt x="566" y="322"/>
                </a:cubicBezTo>
                <a:cubicBezTo>
                  <a:pt x="563" y="341"/>
                  <a:pt x="566" y="366"/>
                  <a:pt x="564" y="378"/>
                </a:cubicBezTo>
                <a:cubicBezTo>
                  <a:pt x="562" y="390"/>
                  <a:pt x="559" y="391"/>
                  <a:pt x="552" y="394"/>
                </a:cubicBezTo>
                <a:cubicBezTo>
                  <a:pt x="545" y="397"/>
                  <a:pt x="524" y="400"/>
                  <a:pt x="522" y="394"/>
                </a:cubicBezTo>
                <a:cubicBezTo>
                  <a:pt x="520" y="388"/>
                  <a:pt x="535" y="373"/>
                  <a:pt x="538" y="356"/>
                </a:cubicBezTo>
                <a:cubicBezTo>
                  <a:pt x="541" y="339"/>
                  <a:pt x="540" y="295"/>
                  <a:pt x="538" y="290"/>
                </a:cubicBezTo>
                <a:cubicBezTo>
                  <a:pt x="536" y="285"/>
                  <a:pt x="529" y="311"/>
                  <a:pt x="526" y="324"/>
                </a:cubicBezTo>
                <a:cubicBezTo>
                  <a:pt x="523" y="337"/>
                  <a:pt x="522" y="359"/>
                  <a:pt x="518" y="370"/>
                </a:cubicBezTo>
                <a:cubicBezTo>
                  <a:pt x="514" y="381"/>
                  <a:pt x="507" y="388"/>
                  <a:pt x="500" y="392"/>
                </a:cubicBezTo>
                <a:cubicBezTo>
                  <a:pt x="493" y="396"/>
                  <a:pt x="477" y="397"/>
                  <a:pt x="476" y="392"/>
                </a:cubicBezTo>
                <a:cubicBezTo>
                  <a:pt x="475" y="387"/>
                  <a:pt x="491" y="374"/>
                  <a:pt x="496" y="360"/>
                </a:cubicBezTo>
                <a:cubicBezTo>
                  <a:pt x="501" y="346"/>
                  <a:pt x="505" y="320"/>
                  <a:pt x="506" y="306"/>
                </a:cubicBezTo>
                <a:cubicBezTo>
                  <a:pt x="507" y="292"/>
                  <a:pt x="506" y="278"/>
                  <a:pt x="504" y="274"/>
                </a:cubicBezTo>
                <a:cubicBezTo>
                  <a:pt x="502" y="270"/>
                  <a:pt x="496" y="277"/>
                  <a:pt x="494" y="280"/>
                </a:cubicBezTo>
                <a:cubicBezTo>
                  <a:pt x="492" y="283"/>
                  <a:pt x="495" y="291"/>
                  <a:pt x="492" y="292"/>
                </a:cubicBezTo>
                <a:cubicBezTo>
                  <a:pt x="489" y="293"/>
                  <a:pt x="482" y="284"/>
                  <a:pt x="478" y="284"/>
                </a:cubicBezTo>
                <a:cubicBezTo>
                  <a:pt x="474" y="284"/>
                  <a:pt x="471" y="296"/>
                  <a:pt x="468" y="295"/>
                </a:cubicBezTo>
                <a:cubicBezTo>
                  <a:pt x="465" y="294"/>
                  <a:pt x="464" y="282"/>
                  <a:pt x="460" y="278"/>
                </a:cubicBezTo>
                <a:cubicBezTo>
                  <a:pt x="456" y="274"/>
                  <a:pt x="451" y="277"/>
                  <a:pt x="446" y="272"/>
                </a:cubicBezTo>
                <a:cubicBezTo>
                  <a:pt x="441" y="267"/>
                  <a:pt x="439" y="252"/>
                  <a:pt x="430" y="250"/>
                </a:cubicBezTo>
                <a:cubicBezTo>
                  <a:pt x="421" y="248"/>
                  <a:pt x="402" y="260"/>
                  <a:pt x="394" y="262"/>
                </a:cubicBezTo>
                <a:cubicBezTo>
                  <a:pt x="386" y="264"/>
                  <a:pt x="399" y="267"/>
                  <a:pt x="382" y="264"/>
                </a:cubicBezTo>
                <a:cubicBezTo>
                  <a:pt x="365" y="261"/>
                  <a:pt x="310" y="244"/>
                  <a:pt x="292" y="244"/>
                </a:cubicBezTo>
                <a:cubicBezTo>
                  <a:pt x="274" y="244"/>
                  <a:pt x="278" y="244"/>
                  <a:pt x="274" y="266"/>
                </a:cubicBezTo>
                <a:cubicBezTo>
                  <a:pt x="270" y="288"/>
                  <a:pt x="268" y="355"/>
                  <a:pt x="266" y="376"/>
                </a:cubicBezTo>
                <a:cubicBezTo>
                  <a:pt x="264" y="397"/>
                  <a:pt x="265" y="391"/>
                  <a:pt x="259" y="394"/>
                </a:cubicBezTo>
                <a:cubicBezTo>
                  <a:pt x="253" y="397"/>
                  <a:pt x="230" y="400"/>
                  <a:pt x="228" y="394"/>
                </a:cubicBezTo>
                <a:cubicBezTo>
                  <a:pt x="226" y="388"/>
                  <a:pt x="243" y="375"/>
                  <a:pt x="246" y="360"/>
                </a:cubicBezTo>
                <a:cubicBezTo>
                  <a:pt x="249" y="345"/>
                  <a:pt x="248" y="304"/>
                  <a:pt x="246" y="304"/>
                </a:cubicBezTo>
                <a:cubicBezTo>
                  <a:pt x="244" y="304"/>
                  <a:pt x="236" y="346"/>
                  <a:pt x="234" y="358"/>
                </a:cubicBezTo>
                <a:cubicBezTo>
                  <a:pt x="232" y="370"/>
                  <a:pt x="238" y="367"/>
                  <a:pt x="236" y="374"/>
                </a:cubicBezTo>
                <a:cubicBezTo>
                  <a:pt x="234" y="381"/>
                  <a:pt x="230" y="396"/>
                  <a:pt x="223" y="400"/>
                </a:cubicBezTo>
                <a:cubicBezTo>
                  <a:pt x="216" y="404"/>
                  <a:pt x="196" y="403"/>
                  <a:pt x="194" y="398"/>
                </a:cubicBezTo>
                <a:cubicBezTo>
                  <a:pt x="192" y="393"/>
                  <a:pt x="205" y="383"/>
                  <a:pt x="208" y="368"/>
                </a:cubicBezTo>
                <a:cubicBezTo>
                  <a:pt x="211" y="353"/>
                  <a:pt x="214" y="325"/>
                  <a:pt x="214" y="306"/>
                </a:cubicBezTo>
                <a:cubicBezTo>
                  <a:pt x="214" y="287"/>
                  <a:pt x="214" y="267"/>
                  <a:pt x="208" y="256"/>
                </a:cubicBezTo>
                <a:cubicBezTo>
                  <a:pt x="202" y="245"/>
                  <a:pt x="190" y="253"/>
                  <a:pt x="180" y="242"/>
                </a:cubicBezTo>
                <a:cubicBezTo>
                  <a:pt x="170" y="231"/>
                  <a:pt x="159" y="207"/>
                  <a:pt x="150" y="190"/>
                </a:cubicBezTo>
                <a:cubicBezTo>
                  <a:pt x="141" y="173"/>
                  <a:pt x="132" y="148"/>
                  <a:pt x="124" y="140"/>
                </a:cubicBezTo>
                <a:cubicBezTo>
                  <a:pt x="116" y="132"/>
                  <a:pt x="110" y="143"/>
                  <a:pt x="99" y="144"/>
                </a:cubicBezTo>
                <a:cubicBezTo>
                  <a:pt x="88" y="145"/>
                  <a:pt x="70" y="142"/>
                  <a:pt x="58" y="144"/>
                </a:cubicBezTo>
                <a:cubicBezTo>
                  <a:pt x="46" y="146"/>
                  <a:pt x="36" y="158"/>
                  <a:pt x="28" y="158"/>
                </a:cubicBezTo>
                <a:cubicBezTo>
                  <a:pt x="20" y="158"/>
                  <a:pt x="17" y="150"/>
                  <a:pt x="12" y="145"/>
                </a:cubicBezTo>
                <a:cubicBezTo>
                  <a:pt x="7" y="140"/>
                  <a:pt x="2" y="132"/>
                  <a:pt x="0" y="128"/>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8399" name="Freeform 31"/>
          <p:cNvSpPr>
            <a:spLocks/>
          </p:cNvSpPr>
          <p:nvPr/>
        </p:nvSpPr>
        <p:spPr bwMode="invGray">
          <a:xfrm>
            <a:off x="762020" y="3867190"/>
            <a:ext cx="371475" cy="1306513"/>
          </a:xfrm>
          <a:custGeom>
            <a:avLst/>
            <a:gdLst>
              <a:gd name="T0" fmla="*/ 64 w 263"/>
              <a:gd name="T1" fmla="*/ 74 h 823"/>
              <a:gd name="T2" fmla="*/ 88 w 263"/>
              <a:gd name="T3" fmla="*/ 5 h 823"/>
              <a:gd name="T4" fmla="*/ 157 w 263"/>
              <a:gd name="T5" fmla="*/ 32 h 823"/>
              <a:gd name="T6" fmla="*/ 151 w 263"/>
              <a:gd name="T7" fmla="*/ 98 h 823"/>
              <a:gd name="T8" fmla="*/ 184 w 263"/>
              <a:gd name="T9" fmla="*/ 134 h 823"/>
              <a:gd name="T10" fmla="*/ 241 w 263"/>
              <a:gd name="T11" fmla="*/ 197 h 823"/>
              <a:gd name="T12" fmla="*/ 244 w 263"/>
              <a:gd name="T13" fmla="*/ 266 h 823"/>
              <a:gd name="T14" fmla="*/ 252 w 263"/>
              <a:gd name="T15" fmla="*/ 302 h 823"/>
              <a:gd name="T16" fmla="*/ 253 w 263"/>
              <a:gd name="T17" fmla="*/ 359 h 823"/>
              <a:gd name="T18" fmla="*/ 262 w 263"/>
              <a:gd name="T19" fmla="*/ 413 h 823"/>
              <a:gd name="T20" fmla="*/ 238 w 263"/>
              <a:gd name="T21" fmla="*/ 482 h 823"/>
              <a:gd name="T22" fmla="*/ 222 w 263"/>
              <a:gd name="T23" fmla="*/ 430 h 823"/>
              <a:gd name="T24" fmla="*/ 205 w 263"/>
              <a:gd name="T25" fmla="*/ 370 h 823"/>
              <a:gd name="T26" fmla="*/ 205 w 263"/>
              <a:gd name="T27" fmla="*/ 299 h 823"/>
              <a:gd name="T28" fmla="*/ 192 w 263"/>
              <a:gd name="T29" fmla="*/ 286 h 823"/>
              <a:gd name="T30" fmla="*/ 196 w 263"/>
              <a:gd name="T31" fmla="*/ 374 h 823"/>
              <a:gd name="T32" fmla="*/ 222 w 263"/>
              <a:gd name="T33" fmla="*/ 506 h 823"/>
              <a:gd name="T34" fmla="*/ 217 w 263"/>
              <a:gd name="T35" fmla="*/ 583 h 823"/>
              <a:gd name="T36" fmla="*/ 196 w 263"/>
              <a:gd name="T37" fmla="*/ 710 h 823"/>
              <a:gd name="T38" fmla="*/ 229 w 263"/>
              <a:gd name="T39" fmla="*/ 788 h 823"/>
              <a:gd name="T40" fmla="*/ 199 w 263"/>
              <a:gd name="T41" fmla="*/ 791 h 823"/>
              <a:gd name="T42" fmla="*/ 145 w 263"/>
              <a:gd name="T43" fmla="*/ 755 h 823"/>
              <a:gd name="T44" fmla="*/ 157 w 263"/>
              <a:gd name="T45" fmla="*/ 686 h 823"/>
              <a:gd name="T46" fmla="*/ 150 w 263"/>
              <a:gd name="T47" fmla="*/ 605 h 823"/>
              <a:gd name="T48" fmla="*/ 139 w 263"/>
              <a:gd name="T49" fmla="*/ 535 h 823"/>
              <a:gd name="T50" fmla="*/ 127 w 263"/>
              <a:gd name="T51" fmla="*/ 527 h 823"/>
              <a:gd name="T52" fmla="*/ 124 w 263"/>
              <a:gd name="T53" fmla="*/ 614 h 823"/>
              <a:gd name="T54" fmla="*/ 118 w 263"/>
              <a:gd name="T55" fmla="*/ 692 h 823"/>
              <a:gd name="T56" fmla="*/ 91 w 263"/>
              <a:gd name="T57" fmla="*/ 773 h 823"/>
              <a:gd name="T58" fmla="*/ 43 w 263"/>
              <a:gd name="T59" fmla="*/ 806 h 823"/>
              <a:gd name="T60" fmla="*/ 70 w 263"/>
              <a:gd name="T61" fmla="*/ 742 h 823"/>
              <a:gd name="T62" fmla="*/ 58 w 263"/>
              <a:gd name="T63" fmla="*/ 655 h 823"/>
              <a:gd name="T64" fmla="*/ 52 w 263"/>
              <a:gd name="T65" fmla="*/ 569 h 823"/>
              <a:gd name="T66" fmla="*/ 58 w 263"/>
              <a:gd name="T67" fmla="*/ 382 h 823"/>
              <a:gd name="T68" fmla="*/ 64 w 263"/>
              <a:gd name="T69" fmla="*/ 295 h 823"/>
              <a:gd name="T70" fmla="*/ 52 w 263"/>
              <a:gd name="T71" fmla="*/ 284 h 823"/>
              <a:gd name="T72" fmla="*/ 51 w 263"/>
              <a:gd name="T73" fmla="*/ 353 h 823"/>
              <a:gd name="T74" fmla="*/ 37 w 263"/>
              <a:gd name="T75" fmla="*/ 428 h 823"/>
              <a:gd name="T76" fmla="*/ 13 w 263"/>
              <a:gd name="T77" fmla="*/ 482 h 823"/>
              <a:gd name="T78" fmla="*/ 1 w 263"/>
              <a:gd name="T79" fmla="*/ 368 h 823"/>
              <a:gd name="T80" fmla="*/ 4 w 263"/>
              <a:gd name="T81" fmla="*/ 236 h 823"/>
              <a:gd name="T82" fmla="*/ 43 w 263"/>
              <a:gd name="T83" fmla="*/ 155 h 823"/>
              <a:gd name="T84" fmla="*/ 93 w 263"/>
              <a:gd name="T85" fmla="*/ 136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3" h="823">
                <a:moveTo>
                  <a:pt x="91" y="116"/>
                </a:moveTo>
                <a:cubicBezTo>
                  <a:pt x="87" y="106"/>
                  <a:pt x="68" y="87"/>
                  <a:pt x="64" y="74"/>
                </a:cubicBezTo>
                <a:cubicBezTo>
                  <a:pt x="60" y="61"/>
                  <a:pt x="60" y="49"/>
                  <a:pt x="64" y="38"/>
                </a:cubicBezTo>
                <a:cubicBezTo>
                  <a:pt x="68" y="27"/>
                  <a:pt x="77" y="10"/>
                  <a:pt x="88" y="5"/>
                </a:cubicBezTo>
                <a:cubicBezTo>
                  <a:pt x="99" y="0"/>
                  <a:pt x="122" y="1"/>
                  <a:pt x="133" y="5"/>
                </a:cubicBezTo>
                <a:cubicBezTo>
                  <a:pt x="144" y="9"/>
                  <a:pt x="152" y="22"/>
                  <a:pt x="157" y="32"/>
                </a:cubicBezTo>
                <a:cubicBezTo>
                  <a:pt x="162" y="42"/>
                  <a:pt x="164" y="54"/>
                  <a:pt x="163" y="65"/>
                </a:cubicBezTo>
                <a:cubicBezTo>
                  <a:pt x="162" y="76"/>
                  <a:pt x="152" y="87"/>
                  <a:pt x="151" y="98"/>
                </a:cubicBezTo>
                <a:cubicBezTo>
                  <a:pt x="150" y="109"/>
                  <a:pt x="152" y="124"/>
                  <a:pt x="157" y="130"/>
                </a:cubicBezTo>
                <a:cubicBezTo>
                  <a:pt x="162" y="136"/>
                  <a:pt x="174" y="131"/>
                  <a:pt x="184" y="134"/>
                </a:cubicBezTo>
                <a:cubicBezTo>
                  <a:pt x="194" y="137"/>
                  <a:pt x="207" y="141"/>
                  <a:pt x="216" y="151"/>
                </a:cubicBezTo>
                <a:cubicBezTo>
                  <a:pt x="225" y="161"/>
                  <a:pt x="236" y="184"/>
                  <a:pt x="241" y="197"/>
                </a:cubicBezTo>
                <a:cubicBezTo>
                  <a:pt x="246" y="210"/>
                  <a:pt x="244" y="216"/>
                  <a:pt x="244" y="227"/>
                </a:cubicBezTo>
                <a:cubicBezTo>
                  <a:pt x="244" y="238"/>
                  <a:pt x="244" y="257"/>
                  <a:pt x="244" y="266"/>
                </a:cubicBezTo>
                <a:cubicBezTo>
                  <a:pt x="244" y="275"/>
                  <a:pt x="246" y="278"/>
                  <a:pt x="247" y="284"/>
                </a:cubicBezTo>
                <a:cubicBezTo>
                  <a:pt x="248" y="290"/>
                  <a:pt x="251" y="296"/>
                  <a:pt x="252" y="302"/>
                </a:cubicBezTo>
                <a:cubicBezTo>
                  <a:pt x="253" y="308"/>
                  <a:pt x="256" y="314"/>
                  <a:pt x="256" y="323"/>
                </a:cubicBezTo>
                <a:cubicBezTo>
                  <a:pt x="256" y="332"/>
                  <a:pt x="253" y="348"/>
                  <a:pt x="253" y="359"/>
                </a:cubicBezTo>
                <a:cubicBezTo>
                  <a:pt x="253" y="370"/>
                  <a:pt x="255" y="383"/>
                  <a:pt x="256" y="392"/>
                </a:cubicBezTo>
                <a:cubicBezTo>
                  <a:pt x="257" y="401"/>
                  <a:pt x="262" y="404"/>
                  <a:pt x="262" y="413"/>
                </a:cubicBezTo>
                <a:cubicBezTo>
                  <a:pt x="262" y="422"/>
                  <a:pt x="263" y="438"/>
                  <a:pt x="259" y="449"/>
                </a:cubicBezTo>
                <a:cubicBezTo>
                  <a:pt x="255" y="460"/>
                  <a:pt x="245" y="478"/>
                  <a:pt x="238" y="482"/>
                </a:cubicBezTo>
                <a:cubicBezTo>
                  <a:pt x="231" y="486"/>
                  <a:pt x="220" y="482"/>
                  <a:pt x="217" y="473"/>
                </a:cubicBezTo>
                <a:cubicBezTo>
                  <a:pt x="214" y="464"/>
                  <a:pt x="222" y="442"/>
                  <a:pt x="222" y="430"/>
                </a:cubicBezTo>
                <a:cubicBezTo>
                  <a:pt x="222" y="418"/>
                  <a:pt x="217" y="411"/>
                  <a:pt x="214" y="401"/>
                </a:cubicBezTo>
                <a:cubicBezTo>
                  <a:pt x="211" y="391"/>
                  <a:pt x="207" y="381"/>
                  <a:pt x="205" y="370"/>
                </a:cubicBezTo>
                <a:cubicBezTo>
                  <a:pt x="203" y="359"/>
                  <a:pt x="202" y="346"/>
                  <a:pt x="202" y="334"/>
                </a:cubicBezTo>
                <a:cubicBezTo>
                  <a:pt x="202" y="322"/>
                  <a:pt x="204" y="308"/>
                  <a:pt x="205" y="299"/>
                </a:cubicBezTo>
                <a:cubicBezTo>
                  <a:pt x="206" y="290"/>
                  <a:pt x="207" y="280"/>
                  <a:pt x="205" y="278"/>
                </a:cubicBezTo>
                <a:cubicBezTo>
                  <a:pt x="203" y="276"/>
                  <a:pt x="194" y="278"/>
                  <a:pt x="192" y="286"/>
                </a:cubicBezTo>
                <a:cubicBezTo>
                  <a:pt x="190" y="294"/>
                  <a:pt x="189" y="314"/>
                  <a:pt x="190" y="329"/>
                </a:cubicBezTo>
                <a:cubicBezTo>
                  <a:pt x="191" y="344"/>
                  <a:pt x="193" y="354"/>
                  <a:pt x="196" y="374"/>
                </a:cubicBezTo>
                <a:cubicBezTo>
                  <a:pt x="199" y="394"/>
                  <a:pt x="206" y="426"/>
                  <a:pt x="210" y="448"/>
                </a:cubicBezTo>
                <a:cubicBezTo>
                  <a:pt x="214" y="470"/>
                  <a:pt x="221" y="488"/>
                  <a:pt x="222" y="506"/>
                </a:cubicBezTo>
                <a:cubicBezTo>
                  <a:pt x="223" y="524"/>
                  <a:pt x="218" y="541"/>
                  <a:pt x="217" y="554"/>
                </a:cubicBezTo>
                <a:cubicBezTo>
                  <a:pt x="216" y="567"/>
                  <a:pt x="218" y="571"/>
                  <a:pt x="217" y="583"/>
                </a:cubicBezTo>
                <a:cubicBezTo>
                  <a:pt x="216" y="595"/>
                  <a:pt x="214" y="605"/>
                  <a:pt x="211" y="626"/>
                </a:cubicBezTo>
                <a:cubicBezTo>
                  <a:pt x="208" y="647"/>
                  <a:pt x="194" y="689"/>
                  <a:pt x="196" y="710"/>
                </a:cubicBezTo>
                <a:cubicBezTo>
                  <a:pt x="198" y="731"/>
                  <a:pt x="218" y="739"/>
                  <a:pt x="223" y="752"/>
                </a:cubicBezTo>
                <a:cubicBezTo>
                  <a:pt x="228" y="765"/>
                  <a:pt x="230" y="779"/>
                  <a:pt x="229" y="788"/>
                </a:cubicBezTo>
                <a:cubicBezTo>
                  <a:pt x="228" y="797"/>
                  <a:pt x="225" y="805"/>
                  <a:pt x="220" y="806"/>
                </a:cubicBezTo>
                <a:cubicBezTo>
                  <a:pt x="215" y="807"/>
                  <a:pt x="206" y="797"/>
                  <a:pt x="199" y="791"/>
                </a:cubicBezTo>
                <a:cubicBezTo>
                  <a:pt x="192" y="785"/>
                  <a:pt x="187" y="776"/>
                  <a:pt x="178" y="770"/>
                </a:cubicBezTo>
                <a:cubicBezTo>
                  <a:pt x="169" y="764"/>
                  <a:pt x="150" y="764"/>
                  <a:pt x="145" y="755"/>
                </a:cubicBezTo>
                <a:cubicBezTo>
                  <a:pt x="140" y="746"/>
                  <a:pt x="149" y="727"/>
                  <a:pt x="151" y="716"/>
                </a:cubicBezTo>
                <a:cubicBezTo>
                  <a:pt x="153" y="705"/>
                  <a:pt x="158" y="696"/>
                  <a:pt x="157" y="686"/>
                </a:cubicBezTo>
                <a:cubicBezTo>
                  <a:pt x="156" y="676"/>
                  <a:pt x="146" y="666"/>
                  <a:pt x="145" y="653"/>
                </a:cubicBezTo>
                <a:cubicBezTo>
                  <a:pt x="144" y="640"/>
                  <a:pt x="150" y="619"/>
                  <a:pt x="150" y="605"/>
                </a:cubicBezTo>
                <a:cubicBezTo>
                  <a:pt x="150" y="591"/>
                  <a:pt x="150" y="580"/>
                  <a:pt x="148" y="568"/>
                </a:cubicBezTo>
                <a:cubicBezTo>
                  <a:pt x="146" y="556"/>
                  <a:pt x="140" y="549"/>
                  <a:pt x="139" y="535"/>
                </a:cubicBezTo>
                <a:cubicBezTo>
                  <a:pt x="138" y="521"/>
                  <a:pt x="147" y="483"/>
                  <a:pt x="145" y="482"/>
                </a:cubicBezTo>
                <a:cubicBezTo>
                  <a:pt x="143" y="481"/>
                  <a:pt x="132" y="511"/>
                  <a:pt x="127" y="527"/>
                </a:cubicBezTo>
                <a:cubicBezTo>
                  <a:pt x="122" y="543"/>
                  <a:pt x="115" y="564"/>
                  <a:pt x="115" y="578"/>
                </a:cubicBezTo>
                <a:cubicBezTo>
                  <a:pt x="115" y="592"/>
                  <a:pt x="123" y="602"/>
                  <a:pt x="124" y="614"/>
                </a:cubicBezTo>
                <a:cubicBezTo>
                  <a:pt x="125" y="626"/>
                  <a:pt x="122" y="640"/>
                  <a:pt x="121" y="653"/>
                </a:cubicBezTo>
                <a:cubicBezTo>
                  <a:pt x="120" y="666"/>
                  <a:pt x="118" y="676"/>
                  <a:pt x="118" y="692"/>
                </a:cubicBezTo>
                <a:cubicBezTo>
                  <a:pt x="118" y="708"/>
                  <a:pt x="125" y="739"/>
                  <a:pt x="121" y="752"/>
                </a:cubicBezTo>
                <a:cubicBezTo>
                  <a:pt x="117" y="765"/>
                  <a:pt x="100" y="762"/>
                  <a:pt x="91" y="773"/>
                </a:cubicBezTo>
                <a:cubicBezTo>
                  <a:pt x="82" y="784"/>
                  <a:pt x="72" y="813"/>
                  <a:pt x="64" y="818"/>
                </a:cubicBezTo>
                <a:cubicBezTo>
                  <a:pt x="56" y="823"/>
                  <a:pt x="47" y="813"/>
                  <a:pt x="43" y="806"/>
                </a:cubicBezTo>
                <a:cubicBezTo>
                  <a:pt x="39" y="799"/>
                  <a:pt x="36" y="784"/>
                  <a:pt x="40" y="773"/>
                </a:cubicBezTo>
                <a:cubicBezTo>
                  <a:pt x="44" y="762"/>
                  <a:pt x="66" y="756"/>
                  <a:pt x="70" y="742"/>
                </a:cubicBezTo>
                <a:cubicBezTo>
                  <a:pt x="74" y="728"/>
                  <a:pt x="63" y="705"/>
                  <a:pt x="61" y="691"/>
                </a:cubicBezTo>
                <a:cubicBezTo>
                  <a:pt x="59" y="677"/>
                  <a:pt x="58" y="666"/>
                  <a:pt x="58" y="655"/>
                </a:cubicBezTo>
                <a:cubicBezTo>
                  <a:pt x="58" y="644"/>
                  <a:pt x="59" y="640"/>
                  <a:pt x="58" y="626"/>
                </a:cubicBezTo>
                <a:cubicBezTo>
                  <a:pt x="57" y="612"/>
                  <a:pt x="54" y="592"/>
                  <a:pt x="52" y="569"/>
                </a:cubicBezTo>
                <a:cubicBezTo>
                  <a:pt x="50" y="546"/>
                  <a:pt x="42" y="518"/>
                  <a:pt x="43" y="487"/>
                </a:cubicBezTo>
                <a:cubicBezTo>
                  <a:pt x="44" y="456"/>
                  <a:pt x="54" y="406"/>
                  <a:pt x="58" y="382"/>
                </a:cubicBezTo>
                <a:cubicBezTo>
                  <a:pt x="62" y="358"/>
                  <a:pt x="66" y="355"/>
                  <a:pt x="67" y="341"/>
                </a:cubicBezTo>
                <a:cubicBezTo>
                  <a:pt x="68" y="327"/>
                  <a:pt x="65" y="306"/>
                  <a:pt x="64" y="295"/>
                </a:cubicBezTo>
                <a:cubicBezTo>
                  <a:pt x="63" y="284"/>
                  <a:pt x="65" y="276"/>
                  <a:pt x="63" y="274"/>
                </a:cubicBezTo>
                <a:cubicBezTo>
                  <a:pt x="61" y="272"/>
                  <a:pt x="54" y="275"/>
                  <a:pt x="52" y="284"/>
                </a:cubicBezTo>
                <a:cubicBezTo>
                  <a:pt x="50" y="293"/>
                  <a:pt x="52" y="315"/>
                  <a:pt x="52" y="326"/>
                </a:cubicBezTo>
                <a:cubicBezTo>
                  <a:pt x="52" y="337"/>
                  <a:pt x="52" y="345"/>
                  <a:pt x="51" y="353"/>
                </a:cubicBezTo>
                <a:cubicBezTo>
                  <a:pt x="50" y="361"/>
                  <a:pt x="45" y="365"/>
                  <a:pt x="43" y="377"/>
                </a:cubicBezTo>
                <a:cubicBezTo>
                  <a:pt x="41" y="389"/>
                  <a:pt x="38" y="408"/>
                  <a:pt x="37" y="428"/>
                </a:cubicBezTo>
                <a:cubicBezTo>
                  <a:pt x="36" y="448"/>
                  <a:pt x="41" y="488"/>
                  <a:pt x="37" y="497"/>
                </a:cubicBezTo>
                <a:cubicBezTo>
                  <a:pt x="33" y="506"/>
                  <a:pt x="18" y="495"/>
                  <a:pt x="13" y="482"/>
                </a:cubicBezTo>
                <a:cubicBezTo>
                  <a:pt x="8" y="469"/>
                  <a:pt x="6" y="435"/>
                  <a:pt x="4" y="416"/>
                </a:cubicBezTo>
                <a:cubicBezTo>
                  <a:pt x="2" y="397"/>
                  <a:pt x="1" y="387"/>
                  <a:pt x="1" y="368"/>
                </a:cubicBezTo>
                <a:cubicBezTo>
                  <a:pt x="1" y="349"/>
                  <a:pt x="0" y="321"/>
                  <a:pt x="1" y="299"/>
                </a:cubicBezTo>
                <a:cubicBezTo>
                  <a:pt x="2" y="277"/>
                  <a:pt x="1" y="254"/>
                  <a:pt x="4" y="236"/>
                </a:cubicBezTo>
                <a:cubicBezTo>
                  <a:pt x="7" y="218"/>
                  <a:pt x="13" y="201"/>
                  <a:pt x="19" y="188"/>
                </a:cubicBezTo>
                <a:cubicBezTo>
                  <a:pt x="25" y="175"/>
                  <a:pt x="35" y="162"/>
                  <a:pt x="43" y="155"/>
                </a:cubicBezTo>
                <a:cubicBezTo>
                  <a:pt x="51" y="148"/>
                  <a:pt x="62" y="146"/>
                  <a:pt x="70" y="143"/>
                </a:cubicBezTo>
                <a:cubicBezTo>
                  <a:pt x="78" y="140"/>
                  <a:pt x="90" y="140"/>
                  <a:pt x="93" y="136"/>
                </a:cubicBezTo>
                <a:cubicBezTo>
                  <a:pt x="96" y="132"/>
                  <a:pt x="91" y="120"/>
                  <a:pt x="91" y="116"/>
                </a:cubicBezTo>
                <a:close/>
              </a:path>
            </a:pathLst>
          </a:custGeom>
          <a:solidFill>
            <a:schemeClr val="accent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pic>
        <p:nvPicPr>
          <p:cNvPr id="58400" name="Picture 32" descr="Pipel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1916" y="5803940"/>
            <a:ext cx="1303337" cy="976313"/>
          </a:xfrm>
          <a:prstGeom prst="rect">
            <a:avLst/>
          </a:prstGeom>
          <a:noFill/>
          <a:extLst>
            <a:ext uri="{909E8E84-426E-40DD-AFC4-6F175D3DCCD1}">
              <a14:hiddenFill xmlns:a14="http://schemas.microsoft.com/office/drawing/2010/main">
                <a:solidFill>
                  <a:srgbClr val="FFFFFF"/>
                </a:solidFill>
              </a14:hiddenFill>
            </a:ext>
          </a:extLst>
        </p:spPr>
      </p:pic>
      <p:sp>
        <p:nvSpPr>
          <p:cNvPr id="58401" name="Text Box 33"/>
          <p:cNvSpPr txBox="1">
            <a:spLocks noChangeArrowheads="1"/>
          </p:cNvSpPr>
          <p:nvPr/>
        </p:nvSpPr>
        <p:spPr bwMode="auto">
          <a:xfrm>
            <a:off x="4398974" y="6297613"/>
            <a:ext cx="889987" cy="286232"/>
          </a:xfrm>
          <a:prstGeom prst="rect">
            <a:avLst/>
          </a:prstGeom>
          <a:solidFill>
            <a:schemeClr val="accent1"/>
          </a:solidFill>
          <a:ln w="25400">
            <a:solidFill>
              <a:srgbClr val="FCFEB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itchFamily="34" charset="0"/>
                <a:cs typeface="Arial" pitchFamily="34" charset="0"/>
              </a:defRPr>
            </a:lvl1pPr>
            <a:lvl2pPr marL="571500">
              <a:defRPr>
                <a:solidFill>
                  <a:schemeClr val="tx1"/>
                </a:solidFill>
                <a:latin typeface="Arial" pitchFamily="34" charset="0"/>
                <a:cs typeface="Arial" pitchFamily="34" charset="0"/>
              </a:defRPr>
            </a:lvl2pPr>
            <a:lvl3pPr marL="1143000">
              <a:defRPr>
                <a:solidFill>
                  <a:schemeClr val="tx1"/>
                </a:solidFill>
                <a:latin typeface="Arial" pitchFamily="34" charset="0"/>
                <a:cs typeface="Arial" pitchFamily="34" charset="0"/>
              </a:defRPr>
            </a:lvl3pPr>
            <a:lvl4pPr marL="1714500">
              <a:defRPr>
                <a:solidFill>
                  <a:schemeClr val="tx1"/>
                </a:solidFill>
                <a:latin typeface="Arial" pitchFamily="34" charset="0"/>
                <a:cs typeface="Arial" pitchFamily="34" charset="0"/>
              </a:defRPr>
            </a:lvl4pPr>
            <a:lvl5pPr marL="2286000">
              <a:defRPr>
                <a:solidFill>
                  <a:schemeClr val="tx1"/>
                </a:solidFill>
                <a:latin typeface="Arial" pitchFamily="34" charset="0"/>
                <a:cs typeface="Arial" pitchFamily="34" charset="0"/>
              </a:defRPr>
            </a:lvl5pPr>
            <a:lvl6pPr marL="2743200" fontAlgn="base">
              <a:spcBef>
                <a:spcPct val="0"/>
              </a:spcBef>
              <a:spcAft>
                <a:spcPct val="0"/>
              </a:spcAft>
              <a:defRPr>
                <a:solidFill>
                  <a:schemeClr val="tx1"/>
                </a:solidFill>
                <a:latin typeface="Arial" pitchFamily="34" charset="0"/>
                <a:cs typeface="Arial" pitchFamily="34" charset="0"/>
              </a:defRPr>
            </a:lvl6pPr>
            <a:lvl7pPr marL="3200400" fontAlgn="base">
              <a:spcBef>
                <a:spcPct val="0"/>
              </a:spcBef>
              <a:spcAft>
                <a:spcPct val="0"/>
              </a:spcAft>
              <a:defRPr>
                <a:solidFill>
                  <a:schemeClr val="tx1"/>
                </a:solidFill>
                <a:latin typeface="Arial" pitchFamily="34" charset="0"/>
                <a:cs typeface="Arial" pitchFamily="34" charset="0"/>
              </a:defRPr>
            </a:lvl7pPr>
            <a:lvl8pPr marL="3657600" fontAlgn="base">
              <a:spcBef>
                <a:spcPct val="0"/>
              </a:spcBef>
              <a:spcAft>
                <a:spcPct val="0"/>
              </a:spcAft>
              <a:defRPr>
                <a:solidFill>
                  <a:schemeClr val="tx1"/>
                </a:solidFill>
                <a:latin typeface="Arial" pitchFamily="34" charset="0"/>
                <a:cs typeface="Arial" pitchFamily="34" charset="0"/>
              </a:defRPr>
            </a:lvl8pPr>
            <a:lvl9pPr marL="4114800" fontAlgn="base">
              <a:spcBef>
                <a:spcPct val="0"/>
              </a:spcBef>
              <a:spcAft>
                <a:spcPct val="0"/>
              </a:spcAft>
              <a:defRPr>
                <a:solidFill>
                  <a:schemeClr val="tx1"/>
                </a:solidFill>
                <a:latin typeface="Arial" pitchFamily="34" charset="0"/>
                <a:cs typeface="Arial" pitchFamily="34" charset="0"/>
              </a:defRPr>
            </a:lvl9pPr>
          </a:lstStyle>
          <a:p>
            <a:pPr eaLnBrk="0" hangingPunct="0">
              <a:lnSpc>
                <a:spcPct val="90000"/>
              </a:lnSpc>
            </a:pPr>
            <a:r>
              <a:rPr lang="fr-FR" sz="1400" b="1"/>
              <a:t>Industry</a:t>
            </a:r>
          </a:p>
        </p:txBody>
      </p:sp>
      <p:grpSp>
        <p:nvGrpSpPr>
          <p:cNvPr id="58402" name="Group 34"/>
          <p:cNvGrpSpPr>
            <a:grpSpLocks/>
          </p:cNvGrpSpPr>
          <p:nvPr/>
        </p:nvGrpSpPr>
        <p:grpSpPr bwMode="auto">
          <a:xfrm>
            <a:off x="5613403" y="2073275"/>
            <a:ext cx="1108075" cy="609600"/>
            <a:chOff x="206" y="1368"/>
            <a:chExt cx="698" cy="384"/>
          </a:xfrm>
        </p:grpSpPr>
        <p:sp>
          <p:nvSpPr>
            <p:cNvPr id="58403" name="Freeform 35"/>
            <p:cNvSpPr>
              <a:spLocks/>
            </p:cNvSpPr>
            <p:nvPr/>
          </p:nvSpPr>
          <p:spPr bwMode="invGray">
            <a:xfrm>
              <a:off x="258" y="1368"/>
              <a:ext cx="646" cy="384"/>
            </a:xfrm>
            <a:custGeom>
              <a:avLst/>
              <a:gdLst>
                <a:gd name="T0" fmla="*/ 24 w 646"/>
                <a:gd name="T1" fmla="*/ 82 h 384"/>
                <a:gd name="T2" fmla="*/ 122 w 646"/>
                <a:gd name="T3" fmla="*/ 20 h 384"/>
                <a:gd name="T4" fmla="*/ 254 w 646"/>
                <a:gd name="T5" fmla="*/ 0 h 384"/>
                <a:gd name="T6" fmla="*/ 382 w 646"/>
                <a:gd name="T7" fmla="*/ 20 h 384"/>
                <a:gd name="T8" fmla="*/ 500 w 646"/>
                <a:gd name="T9" fmla="*/ 66 h 384"/>
                <a:gd name="T10" fmla="*/ 526 w 646"/>
                <a:gd name="T11" fmla="*/ 54 h 384"/>
                <a:gd name="T12" fmla="*/ 564 w 646"/>
                <a:gd name="T13" fmla="*/ 58 h 384"/>
                <a:gd name="T14" fmla="*/ 536 w 646"/>
                <a:gd name="T15" fmla="*/ 98 h 384"/>
                <a:gd name="T16" fmla="*/ 550 w 646"/>
                <a:gd name="T17" fmla="*/ 132 h 384"/>
                <a:gd name="T18" fmla="*/ 554 w 646"/>
                <a:gd name="T19" fmla="*/ 164 h 384"/>
                <a:gd name="T20" fmla="*/ 576 w 646"/>
                <a:gd name="T21" fmla="*/ 182 h 384"/>
                <a:gd name="T22" fmla="*/ 598 w 646"/>
                <a:gd name="T23" fmla="*/ 198 h 384"/>
                <a:gd name="T24" fmla="*/ 626 w 646"/>
                <a:gd name="T25" fmla="*/ 204 h 384"/>
                <a:gd name="T26" fmla="*/ 644 w 646"/>
                <a:gd name="T27" fmla="*/ 212 h 384"/>
                <a:gd name="T28" fmla="*/ 616 w 646"/>
                <a:gd name="T29" fmla="*/ 272 h 384"/>
                <a:gd name="T30" fmla="*/ 560 w 646"/>
                <a:gd name="T31" fmla="*/ 270 h 384"/>
                <a:gd name="T32" fmla="*/ 514 w 646"/>
                <a:gd name="T33" fmla="*/ 274 h 384"/>
                <a:gd name="T34" fmla="*/ 474 w 646"/>
                <a:gd name="T35" fmla="*/ 268 h 384"/>
                <a:gd name="T36" fmla="*/ 432 w 646"/>
                <a:gd name="T37" fmla="*/ 302 h 384"/>
                <a:gd name="T38" fmla="*/ 408 w 646"/>
                <a:gd name="T39" fmla="*/ 384 h 384"/>
                <a:gd name="T40" fmla="*/ 378 w 646"/>
                <a:gd name="T41" fmla="*/ 382 h 384"/>
                <a:gd name="T42" fmla="*/ 382 w 646"/>
                <a:gd name="T43" fmla="*/ 302 h 384"/>
                <a:gd name="T44" fmla="*/ 300 w 646"/>
                <a:gd name="T45" fmla="*/ 302 h 384"/>
                <a:gd name="T46" fmla="*/ 124 w 646"/>
                <a:gd name="T47" fmla="*/ 284 h 384"/>
                <a:gd name="T48" fmla="*/ 116 w 646"/>
                <a:gd name="T49" fmla="*/ 308 h 384"/>
                <a:gd name="T50" fmla="*/ 112 w 646"/>
                <a:gd name="T51" fmla="*/ 378 h 384"/>
                <a:gd name="T52" fmla="*/ 84 w 646"/>
                <a:gd name="T53" fmla="*/ 380 h 384"/>
                <a:gd name="T54" fmla="*/ 56 w 646"/>
                <a:gd name="T55" fmla="*/ 302 h 384"/>
                <a:gd name="T56" fmla="*/ 60 w 646"/>
                <a:gd name="T57" fmla="*/ 276 h 384"/>
                <a:gd name="T58" fmla="*/ 14 w 646"/>
                <a:gd name="T59" fmla="*/ 220 h 384"/>
                <a:gd name="T60" fmla="*/ 0 w 646"/>
                <a:gd name="T61" fmla="*/ 148 h 384"/>
                <a:gd name="T62" fmla="*/ 24 w 646"/>
                <a:gd name="T63" fmla="*/ 8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6" h="384">
                  <a:moveTo>
                    <a:pt x="24" y="82"/>
                  </a:moveTo>
                  <a:cubicBezTo>
                    <a:pt x="44" y="61"/>
                    <a:pt x="84" y="34"/>
                    <a:pt x="122" y="20"/>
                  </a:cubicBezTo>
                  <a:cubicBezTo>
                    <a:pt x="160" y="6"/>
                    <a:pt x="211" y="0"/>
                    <a:pt x="254" y="0"/>
                  </a:cubicBezTo>
                  <a:cubicBezTo>
                    <a:pt x="297" y="0"/>
                    <a:pt x="341" y="9"/>
                    <a:pt x="382" y="20"/>
                  </a:cubicBezTo>
                  <a:cubicBezTo>
                    <a:pt x="423" y="31"/>
                    <a:pt x="476" y="60"/>
                    <a:pt x="500" y="66"/>
                  </a:cubicBezTo>
                  <a:cubicBezTo>
                    <a:pt x="524" y="72"/>
                    <a:pt x="515" y="55"/>
                    <a:pt x="526" y="54"/>
                  </a:cubicBezTo>
                  <a:cubicBezTo>
                    <a:pt x="537" y="53"/>
                    <a:pt x="562" y="51"/>
                    <a:pt x="564" y="58"/>
                  </a:cubicBezTo>
                  <a:cubicBezTo>
                    <a:pt x="566" y="65"/>
                    <a:pt x="538" y="86"/>
                    <a:pt x="536" y="98"/>
                  </a:cubicBezTo>
                  <a:cubicBezTo>
                    <a:pt x="534" y="110"/>
                    <a:pt x="547" y="121"/>
                    <a:pt x="550" y="132"/>
                  </a:cubicBezTo>
                  <a:cubicBezTo>
                    <a:pt x="553" y="143"/>
                    <a:pt x="550" y="156"/>
                    <a:pt x="554" y="164"/>
                  </a:cubicBezTo>
                  <a:cubicBezTo>
                    <a:pt x="558" y="172"/>
                    <a:pt x="569" y="176"/>
                    <a:pt x="576" y="182"/>
                  </a:cubicBezTo>
                  <a:cubicBezTo>
                    <a:pt x="583" y="188"/>
                    <a:pt x="590" y="194"/>
                    <a:pt x="598" y="198"/>
                  </a:cubicBezTo>
                  <a:cubicBezTo>
                    <a:pt x="606" y="202"/>
                    <a:pt x="618" y="202"/>
                    <a:pt x="626" y="204"/>
                  </a:cubicBezTo>
                  <a:cubicBezTo>
                    <a:pt x="634" y="206"/>
                    <a:pt x="646" y="201"/>
                    <a:pt x="644" y="212"/>
                  </a:cubicBezTo>
                  <a:cubicBezTo>
                    <a:pt x="642" y="223"/>
                    <a:pt x="630" y="262"/>
                    <a:pt x="616" y="272"/>
                  </a:cubicBezTo>
                  <a:cubicBezTo>
                    <a:pt x="602" y="282"/>
                    <a:pt x="577" y="270"/>
                    <a:pt x="560" y="270"/>
                  </a:cubicBezTo>
                  <a:cubicBezTo>
                    <a:pt x="543" y="270"/>
                    <a:pt x="528" y="274"/>
                    <a:pt x="514" y="274"/>
                  </a:cubicBezTo>
                  <a:cubicBezTo>
                    <a:pt x="500" y="274"/>
                    <a:pt x="488" y="263"/>
                    <a:pt x="474" y="268"/>
                  </a:cubicBezTo>
                  <a:cubicBezTo>
                    <a:pt x="460" y="273"/>
                    <a:pt x="443" y="283"/>
                    <a:pt x="432" y="302"/>
                  </a:cubicBezTo>
                  <a:cubicBezTo>
                    <a:pt x="421" y="321"/>
                    <a:pt x="417" y="371"/>
                    <a:pt x="408" y="384"/>
                  </a:cubicBezTo>
                  <a:lnTo>
                    <a:pt x="378" y="382"/>
                  </a:lnTo>
                  <a:lnTo>
                    <a:pt x="382" y="302"/>
                  </a:lnTo>
                  <a:cubicBezTo>
                    <a:pt x="369" y="289"/>
                    <a:pt x="343" y="305"/>
                    <a:pt x="300" y="302"/>
                  </a:cubicBezTo>
                  <a:cubicBezTo>
                    <a:pt x="257" y="299"/>
                    <a:pt x="155" y="283"/>
                    <a:pt x="124" y="284"/>
                  </a:cubicBezTo>
                  <a:lnTo>
                    <a:pt x="116" y="308"/>
                  </a:lnTo>
                  <a:cubicBezTo>
                    <a:pt x="114" y="324"/>
                    <a:pt x="117" y="366"/>
                    <a:pt x="112" y="378"/>
                  </a:cubicBezTo>
                  <a:lnTo>
                    <a:pt x="84" y="380"/>
                  </a:lnTo>
                  <a:lnTo>
                    <a:pt x="56" y="302"/>
                  </a:lnTo>
                  <a:cubicBezTo>
                    <a:pt x="52" y="285"/>
                    <a:pt x="67" y="290"/>
                    <a:pt x="60" y="276"/>
                  </a:cubicBezTo>
                  <a:cubicBezTo>
                    <a:pt x="53" y="262"/>
                    <a:pt x="24" y="241"/>
                    <a:pt x="14" y="220"/>
                  </a:cubicBezTo>
                  <a:cubicBezTo>
                    <a:pt x="4" y="199"/>
                    <a:pt x="0" y="171"/>
                    <a:pt x="0" y="148"/>
                  </a:cubicBezTo>
                  <a:cubicBezTo>
                    <a:pt x="0" y="125"/>
                    <a:pt x="4" y="103"/>
                    <a:pt x="24" y="82"/>
                  </a:cubicBezTo>
                  <a:close/>
                </a:path>
              </a:pathLst>
            </a:custGeom>
            <a:solidFill>
              <a:schemeClr val="accent1"/>
            </a:solid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8404" name="Freeform 36"/>
            <p:cNvSpPr>
              <a:spLocks/>
            </p:cNvSpPr>
            <p:nvPr/>
          </p:nvSpPr>
          <p:spPr bwMode="invGray">
            <a:xfrm>
              <a:off x="206" y="1428"/>
              <a:ext cx="64" cy="96"/>
            </a:xfrm>
            <a:custGeom>
              <a:avLst/>
              <a:gdLst>
                <a:gd name="T0" fmla="*/ 64 w 64"/>
                <a:gd name="T1" fmla="*/ 34 h 96"/>
                <a:gd name="T2" fmla="*/ 44 w 64"/>
                <a:gd name="T3" fmla="*/ 20 h 96"/>
                <a:gd name="T4" fmla="*/ 32 w 64"/>
                <a:gd name="T5" fmla="*/ 2 h 96"/>
                <a:gd name="T6" fmla="*/ 10 w 64"/>
                <a:gd name="T7" fmla="*/ 6 h 96"/>
                <a:gd name="T8" fmla="*/ 0 w 64"/>
                <a:gd name="T9" fmla="*/ 26 h 96"/>
                <a:gd name="T10" fmla="*/ 8 w 64"/>
                <a:gd name="T11" fmla="*/ 40 h 96"/>
                <a:gd name="T12" fmla="*/ 26 w 64"/>
                <a:gd name="T13" fmla="*/ 38 h 96"/>
                <a:gd name="T14" fmla="*/ 48 w 64"/>
                <a:gd name="T15" fmla="*/ 34 h 96"/>
                <a:gd name="T16" fmla="*/ 34 w 64"/>
                <a:gd name="T17" fmla="*/ 44 h 96"/>
                <a:gd name="T18" fmla="*/ 28 w 64"/>
                <a:gd name="T19" fmla="*/ 74 h 96"/>
                <a:gd name="T20" fmla="*/ 34 w 64"/>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96">
                  <a:moveTo>
                    <a:pt x="64" y="34"/>
                  </a:moveTo>
                  <a:cubicBezTo>
                    <a:pt x="56" y="30"/>
                    <a:pt x="49" y="25"/>
                    <a:pt x="44" y="20"/>
                  </a:cubicBezTo>
                  <a:cubicBezTo>
                    <a:pt x="39" y="15"/>
                    <a:pt x="37" y="4"/>
                    <a:pt x="32" y="2"/>
                  </a:cubicBezTo>
                  <a:cubicBezTo>
                    <a:pt x="27" y="0"/>
                    <a:pt x="15" y="2"/>
                    <a:pt x="10" y="6"/>
                  </a:cubicBezTo>
                  <a:cubicBezTo>
                    <a:pt x="5" y="10"/>
                    <a:pt x="0" y="20"/>
                    <a:pt x="0" y="26"/>
                  </a:cubicBezTo>
                  <a:cubicBezTo>
                    <a:pt x="0" y="32"/>
                    <a:pt x="4" y="38"/>
                    <a:pt x="8" y="40"/>
                  </a:cubicBezTo>
                  <a:cubicBezTo>
                    <a:pt x="12" y="42"/>
                    <a:pt x="19" y="39"/>
                    <a:pt x="26" y="38"/>
                  </a:cubicBezTo>
                  <a:cubicBezTo>
                    <a:pt x="33" y="37"/>
                    <a:pt x="47" y="33"/>
                    <a:pt x="48" y="34"/>
                  </a:cubicBezTo>
                  <a:cubicBezTo>
                    <a:pt x="49" y="35"/>
                    <a:pt x="37" y="37"/>
                    <a:pt x="34" y="44"/>
                  </a:cubicBezTo>
                  <a:cubicBezTo>
                    <a:pt x="31" y="51"/>
                    <a:pt x="28" y="65"/>
                    <a:pt x="28" y="74"/>
                  </a:cubicBezTo>
                  <a:cubicBezTo>
                    <a:pt x="28" y="83"/>
                    <a:pt x="31" y="89"/>
                    <a:pt x="34" y="96"/>
                  </a:cubicBezTo>
                </a:path>
              </a:pathLst>
            </a:custGeom>
            <a:noFill/>
            <a:ln w="127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pic>
        <p:nvPicPr>
          <p:cNvPr id="37" name="Picture 3" descr="C:\Users\PL-TOUTAIN\AppData\Local\Microsoft\Windows\INetCache\IE\EXPLG7A0\Italian_traffic_signs_-_fermarsi_e_dare_precedenza_-_stop.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6366" y="3051745"/>
            <a:ext cx="592608" cy="5926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08374" y="1512868"/>
            <a:ext cx="2772554"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3200" dirty="0" smtClean="0">
                <a:solidFill>
                  <a:schemeClr val="bg1"/>
                </a:solidFill>
              </a:rPr>
              <a:t>New antibiotics</a:t>
            </a:r>
            <a:endParaRPr lang="en-US" sz="3200" dirty="0">
              <a:solidFill>
                <a:schemeClr val="bg1"/>
              </a:solidFill>
            </a:endParaRPr>
          </a:p>
        </p:txBody>
      </p:sp>
      <p:pic>
        <p:nvPicPr>
          <p:cNvPr id="296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29537" y="-99392"/>
            <a:ext cx="141446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640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583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3"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Espace réservé du contenu 10"/>
          <p:cNvGraphicFramePr>
            <a:graphicFrameLocks noGrp="1"/>
          </p:cNvGraphicFramePr>
          <p:nvPr>
            <p:ph idx="1"/>
            <p:extLst>
              <p:ext uri="{D42A27DB-BD31-4B8C-83A1-F6EECF244321}">
                <p14:modId xmlns:p14="http://schemas.microsoft.com/office/powerpoint/2010/main" val="3553792667"/>
              </p:ext>
            </p:extLst>
          </p:nvPr>
        </p:nvGraphicFramePr>
        <p:xfrm>
          <a:off x="2051720" y="1526066"/>
          <a:ext cx="5842992"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20"/>
          <p:cNvGrpSpPr>
            <a:grpSpLocks/>
          </p:cNvGrpSpPr>
          <p:nvPr/>
        </p:nvGrpSpPr>
        <p:grpSpPr bwMode="auto">
          <a:xfrm>
            <a:off x="411237" y="2124133"/>
            <a:ext cx="1108075" cy="609600"/>
            <a:chOff x="206" y="1368"/>
            <a:chExt cx="698" cy="384"/>
          </a:xfrm>
          <a:solidFill>
            <a:srgbClr val="C00000"/>
          </a:solidFill>
        </p:grpSpPr>
        <p:sp>
          <p:nvSpPr>
            <p:cNvPr id="7" name="Freeform 18"/>
            <p:cNvSpPr>
              <a:spLocks/>
            </p:cNvSpPr>
            <p:nvPr/>
          </p:nvSpPr>
          <p:spPr bwMode="invGray">
            <a:xfrm>
              <a:off x="258" y="1368"/>
              <a:ext cx="646" cy="384"/>
            </a:xfrm>
            <a:custGeom>
              <a:avLst/>
              <a:gdLst>
                <a:gd name="T0" fmla="*/ 24 w 646"/>
                <a:gd name="T1" fmla="*/ 82 h 384"/>
                <a:gd name="T2" fmla="*/ 122 w 646"/>
                <a:gd name="T3" fmla="*/ 20 h 384"/>
                <a:gd name="T4" fmla="*/ 254 w 646"/>
                <a:gd name="T5" fmla="*/ 0 h 384"/>
                <a:gd name="T6" fmla="*/ 382 w 646"/>
                <a:gd name="T7" fmla="*/ 20 h 384"/>
                <a:gd name="T8" fmla="*/ 500 w 646"/>
                <a:gd name="T9" fmla="*/ 66 h 384"/>
                <a:gd name="T10" fmla="*/ 526 w 646"/>
                <a:gd name="T11" fmla="*/ 54 h 384"/>
                <a:gd name="T12" fmla="*/ 564 w 646"/>
                <a:gd name="T13" fmla="*/ 58 h 384"/>
                <a:gd name="T14" fmla="*/ 536 w 646"/>
                <a:gd name="T15" fmla="*/ 98 h 384"/>
                <a:gd name="T16" fmla="*/ 550 w 646"/>
                <a:gd name="T17" fmla="*/ 132 h 384"/>
                <a:gd name="T18" fmla="*/ 554 w 646"/>
                <a:gd name="T19" fmla="*/ 164 h 384"/>
                <a:gd name="T20" fmla="*/ 576 w 646"/>
                <a:gd name="T21" fmla="*/ 182 h 384"/>
                <a:gd name="T22" fmla="*/ 598 w 646"/>
                <a:gd name="T23" fmla="*/ 198 h 384"/>
                <a:gd name="T24" fmla="*/ 626 w 646"/>
                <a:gd name="T25" fmla="*/ 204 h 384"/>
                <a:gd name="T26" fmla="*/ 644 w 646"/>
                <a:gd name="T27" fmla="*/ 212 h 384"/>
                <a:gd name="T28" fmla="*/ 616 w 646"/>
                <a:gd name="T29" fmla="*/ 272 h 384"/>
                <a:gd name="T30" fmla="*/ 560 w 646"/>
                <a:gd name="T31" fmla="*/ 270 h 384"/>
                <a:gd name="T32" fmla="*/ 514 w 646"/>
                <a:gd name="T33" fmla="*/ 274 h 384"/>
                <a:gd name="T34" fmla="*/ 474 w 646"/>
                <a:gd name="T35" fmla="*/ 268 h 384"/>
                <a:gd name="T36" fmla="*/ 432 w 646"/>
                <a:gd name="T37" fmla="*/ 302 h 384"/>
                <a:gd name="T38" fmla="*/ 408 w 646"/>
                <a:gd name="T39" fmla="*/ 384 h 384"/>
                <a:gd name="T40" fmla="*/ 378 w 646"/>
                <a:gd name="T41" fmla="*/ 382 h 384"/>
                <a:gd name="T42" fmla="*/ 382 w 646"/>
                <a:gd name="T43" fmla="*/ 302 h 384"/>
                <a:gd name="T44" fmla="*/ 300 w 646"/>
                <a:gd name="T45" fmla="*/ 302 h 384"/>
                <a:gd name="T46" fmla="*/ 124 w 646"/>
                <a:gd name="T47" fmla="*/ 284 h 384"/>
                <a:gd name="T48" fmla="*/ 116 w 646"/>
                <a:gd name="T49" fmla="*/ 308 h 384"/>
                <a:gd name="T50" fmla="*/ 112 w 646"/>
                <a:gd name="T51" fmla="*/ 378 h 384"/>
                <a:gd name="T52" fmla="*/ 84 w 646"/>
                <a:gd name="T53" fmla="*/ 380 h 384"/>
                <a:gd name="T54" fmla="*/ 56 w 646"/>
                <a:gd name="T55" fmla="*/ 302 h 384"/>
                <a:gd name="T56" fmla="*/ 60 w 646"/>
                <a:gd name="T57" fmla="*/ 276 h 384"/>
                <a:gd name="T58" fmla="*/ 14 w 646"/>
                <a:gd name="T59" fmla="*/ 220 h 384"/>
                <a:gd name="T60" fmla="*/ 0 w 646"/>
                <a:gd name="T61" fmla="*/ 148 h 384"/>
                <a:gd name="T62" fmla="*/ 24 w 646"/>
                <a:gd name="T63" fmla="*/ 8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6" h="384">
                  <a:moveTo>
                    <a:pt x="24" y="82"/>
                  </a:moveTo>
                  <a:cubicBezTo>
                    <a:pt x="44" y="61"/>
                    <a:pt x="84" y="34"/>
                    <a:pt x="122" y="20"/>
                  </a:cubicBezTo>
                  <a:cubicBezTo>
                    <a:pt x="160" y="6"/>
                    <a:pt x="211" y="0"/>
                    <a:pt x="254" y="0"/>
                  </a:cubicBezTo>
                  <a:cubicBezTo>
                    <a:pt x="297" y="0"/>
                    <a:pt x="341" y="9"/>
                    <a:pt x="382" y="20"/>
                  </a:cubicBezTo>
                  <a:cubicBezTo>
                    <a:pt x="423" y="31"/>
                    <a:pt x="476" y="60"/>
                    <a:pt x="500" y="66"/>
                  </a:cubicBezTo>
                  <a:cubicBezTo>
                    <a:pt x="524" y="72"/>
                    <a:pt x="515" y="55"/>
                    <a:pt x="526" y="54"/>
                  </a:cubicBezTo>
                  <a:cubicBezTo>
                    <a:pt x="537" y="53"/>
                    <a:pt x="562" y="51"/>
                    <a:pt x="564" y="58"/>
                  </a:cubicBezTo>
                  <a:cubicBezTo>
                    <a:pt x="566" y="65"/>
                    <a:pt x="538" y="86"/>
                    <a:pt x="536" y="98"/>
                  </a:cubicBezTo>
                  <a:cubicBezTo>
                    <a:pt x="534" y="110"/>
                    <a:pt x="547" y="121"/>
                    <a:pt x="550" y="132"/>
                  </a:cubicBezTo>
                  <a:cubicBezTo>
                    <a:pt x="553" y="143"/>
                    <a:pt x="550" y="156"/>
                    <a:pt x="554" y="164"/>
                  </a:cubicBezTo>
                  <a:cubicBezTo>
                    <a:pt x="558" y="172"/>
                    <a:pt x="569" y="176"/>
                    <a:pt x="576" y="182"/>
                  </a:cubicBezTo>
                  <a:cubicBezTo>
                    <a:pt x="583" y="188"/>
                    <a:pt x="590" y="194"/>
                    <a:pt x="598" y="198"/>
                  </a:cubicBezTo>
                  <a:cubicBezTo>
                    <a:pt x="606" y="202"/>
                    <a:pt x="618" y="202"/>
                    <a:pt x="626" y="204"/>
                  </a:cubicBezTo>
                  <a:cubicBezTo>
                    <a:pt x="634" y="206"/>
                    <a:pt x="646" y="201"/>
                    <a:pt x="644" y="212"/>
                  </a:cubicBezTo>
                  <a:cubicBezTo>
                    <a:pt x="642" y="223"/>
                    <a:pt x="630" y="262"/>
                    <a:pt x="616" y="272"/>
                  </a:cubicBezTo>
                  <a:cubicBezTo>
                    <a:pt x="602" y="282"/>
                    <a:pt x="577" y="270"/>
                    <a:pt x="560" y="270"/>
                  </a:cubicBezTo>
                  <a:cubicBezTo>
                    <a:pt x="543" y="270"/>
                    <a:pt x="528" y="274"/>
                    <a:pt x="514" y="274"/>
                  </a:cubicBezTo>
                  <a:cubicBezTo>
                    <a:pt x="500" y="274"/>
                    <a:pt x="488" y="263"/>
                    <a:pt x="474" y="268"/>
                  </a:cubicBezTo>
                  <a:cubicBezTo>
                    <a:pt x="460" y="273"/>
                    <a:pt x="443" y="283"/>
                    <a:pt x="432" y="302"/>
                  </a:cubicBezTo>
                  <a:cubicBezTo>
                    <a:pt x="421" y="321"/>
                    <a:pt x="417" y="371"/>
                    <a:pt x="408" y="384"/>
                  </a:cubicBezTo>
                  <a:lnTo>
                    <a:pt x="378" y="382"/>
                  </a:lnTo>
                  <a:lnTo>
                    <a:pt x="382" y="302"/>
                  </a:lnTo>
                  <a:cubicBezTo>
                    <a:pt x="369" y="289"/>
                    <a:pt x="343" y="305"/>
                    <a:pt x="300" y="302"/>
                  </a:cubicBezTo>
                  <a:cubicBezTo>
                    <a:pt x="257" y="299"/>
                    <a:pt x="155" y="283"/>
                    <a:pt x="124" y="284"/>
                  </a:cubicBezTo>
                  <a:lnTo>
                    <a:pt x="116" y="308"/>
                  </a:lnTo>
                  <a:cubicBezTo>
                    <a:pt x="114" y="324"/>
                    <a:pt x="117" y="366"/>
                    <a:pt x="112" y="378"/>
                  </a:cubicBezTo>
                  <a:lnTo>
                    <a:pt x="84" y="380"/>
                  </a:lnTo>
                  <a:lnTo>
                    <a:pt x="56" y="302"/>
                  </a:lnTo>
                  <a:cubicBezTo>
                    <a:pt x="52" y="285"/>
                    <a:pt x="67" y="290"/>
                    <a:pt x="60" y="276"/>
                  </a:cubicBezTo>
                  <a:cubicBezTo>
                    <a:pt x="53" y="262"/>
                    <a:pt x="24" y="241"/>
                    <a:pt x="14" y="220"/>
                  </a:cubicBezTo>
                  <a:cubicBezTo>
                    <a:pt x="4" y="199"/>
                    <a:pt x="0" y="171"/>
                    <a:pt x="0" y="148"/>
                  </a:cubicBezTo>
                  <a:cubicBezTo>
                    <a:pt x="0" y="125"/>
                    <a:pt x="4" y="103"/>
                    <a:pt x="24" y="82"/>
                  </a:cubicBezTo>
                  <a:close/>
                </a:path>
              </a:pathLst>
            </a:custGeom>
            <a:grp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000000"/>
                </a:solidFill>
              </a:endParaRPr>
            </a:p>
          </p:txBody>
        </p:sp>
        <p:sp>
          <p:nvSpPr>
            <p:cNvPr id="8" name="Freeform 19"/>
            <p:cNvSpPr>
              <a:spLocks/>
            </p:cNvSpPr>
            <p:nvPr/>
          </p:nvSpPr>
          <p:spPr bwMode="invGray">
            <a:xfrm>
              <a:off x="206" y="1428"/>
              <a:ext cx="64" cy="96"/>
            </a:xfrm>
            <a:custGeom>
              <a:avLst/>
              <a:gdLst>
                <a:gd name="T0" fmla="*/ 64 w 64"/>
                <a:gd name="T1" fmla="*/ 34 h 96"/>
                <a:gd name="T2" fmla="*/ 44 w 64"/>
                <a:gd name="T3" fmla="*/ 20 h 96"/>
                <a:gd name="T4" fmla="*/ 32 w 64"/>
                <a:gd name="T5" fmla="*/ 2 h 96"/>
                <a:gd name="T6" fmla="*/ 10 w 64"/>
                <a:gd name="T7" fmla="*/ 6 h 96"/>
                <a:gd name="T8" fmla="*/ 0 w 64"/>
                <a:gd name="T9" fmla="*/ 26 h 96"/>
                <a:gd name="T10" fmla="*/ 8 w 64"/>
                <a:gd name="T11" fmla="*/ 40 h 96"/>
                <a:gd name="T12" fmla="*/ 26 w 64"/>
                <a:gd name="T13" fmla="*/ 38 h 96"/>
                <a:gd name="T14" fmla="*/ 48 w 64"/>
                <a:gd name="T15" fmla="*/ 34 h 96"/>
                <a:gd name="T16" fmla="*/ 34 w 64"/>
                <a:gd name="T17" fmla="*/ 44 h 96"/>
                <a:gd name="T18" fmla="*/ 28 w 64"/>
                <a:gd name="T19" fmla="*/ 74 h 96"/>
                <a:gd name="T20" fmla="*/ 34 w 64"/>
                <a:gd name="T2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 h="96">
                  <a:moveTo>
                    <a:pt x="64" y="34"/>
                  </a:moveTo>
                  <a:cubicBezTo>
                    <a:pt x="56" y="30"/>
                    <a:pt x="49" y="25"/>
                    <a:pt x="44" y="20"/>
                  </a:cubicBezTo>
                  <a:cubicBezTo>
                    <a:pt x="39" y="15"/>
                    <a:pt x="37" y="4"/>
                    <a:pt x="32" y="2"/>
                  </a:cubicBezTo>
                  <a:cubicBezTo>
                    <a:pt x="27" y="0"/>
                    <a:pt x="15" y="2"/>
                    <a:pt x="10" y="6"/>
                  </a:cubicBezTo>
                  <a:cubicBezTo>
                    <a:pt x="5" y="10"/>
                    <a:pt x="0" y="20"/>
                    <a:pt x="0" y="26"/>
                  </a:cubicBezTo>
                  <a:cubicBezTo>
                    <a:pt x="0" y="32"/>
                    <a:pt x="4" y="38"/>
                    <a:pt x="8" y="40"/>
                  </a:cubicBezTo>
                  <a:cubicBezTo>
                    <a:pt x="12" y="42"/>
                    <a:pt x="19" y="39"/>
                    <a:pt x="26" y="38"/>
                  </a:cubicBezTo>
                  <a:cubicBezTo>
                    <a:pt x="33" y="37"/>
                    <a:pt x="47" y="33"/>
                    <a:pt x="48" y="34"/>
                  </a:cubicBezTo>
                  <a:cubicBezTo>
                    <a:pt x="49" y="35"/>
                    <a:pt x="37" y="37"/>
                    <a:pt x="34" y="44"/>
                  </a:cubicBezTo>
                  <a:cubicBezTo>
                    <a:pt x="31" y="51"/>
                    <a:pt x="28" y="65"/>
                    <a:pt x="28" y="74"/>
                  </a:cubicBezTo>
                  <a:cubicBezTo>
                    <a:pt x="28" y="83"/>
                    <a:pt x="31" y="89"/>
                    <a:pt x="34" y="96"/>
                  </a:cubicBezTo>
                </a:path>
              </a:pathLst>
            </a:custGeom>
            <a:grpFill/>
            <a:ln w="12700" cmpd="sng">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solidFill>
                  <a:srgbClr val="000000"/>
                </a:solidFill>
              </a:endParaRPr>
            </a:p>
          </p:txBody>
        </p:sp>
      </p:grpSp>
      <p:sp>
        <p:nvSpPr>
          <p:cNvPr id="133125" name="Freeform 10"/>
          <p:cNvSpPr>
            <a:spLocks/>
          </p:cNvSpPr>
          <p:nvPr/>
        </p:nvSpPr>
        <p:spPr bwMode="invGray">
          <a:xfrm>
            <a:off x="485777" y="2973402"/>
            <a:ext cx="1047750" cy="708025"/>
          </a:xfrm>
          <a:custGeom>
            <a:avLst/>
            <a:gdLst>
              <a:gd name="T0" fmla="*/ 63601 w 626"/>
              <a:gd name="T1" fmla="*/ 119173 h 404"/>
              <a:gd name="T2" fmla="*/ 53559 w 626"/>
              <a:gd name="T3" fmla="*/ 31546 h 404"/>
              <a:gd name="T4" fmla="*/ 107118 w 626"/>
              <a:gd name="T5" fmla="*/ 52576 h 404"/>
              <a:gd name="T6" fmla="*/ 157330 w 626"/>
              <a:gd name="T7" fmla="*/ 52576 h 404"/>
              <a:gd name="T8" fmla="*/ 207542 w 626"/>
              <a:gd name="T9" fmla="*/ 17525 h 404"/>
              <a:gd name="T10" fmla="*/ 323028 w 626"/>
              <a:gd name="T11" fmla="*/ 84122 h 404"/>
              <a:gd name="T12" fmla="*/ 482032 w 626"/>
              <a:gd name="T13" fmla="*/ 89379 h 404"/>
              <a:gd name="T14" fmla="*/ 890420 w 626"/>
              <a:gd name="T15" fmla="*/ 59586 h 404"/>
              <a:gd name="T16" fmla="*/ 1037708 w 626"/>
              <a:gd name="T17" fmla="*/ 203294 h 404"/>
              <a:gd name="T18" fmla="*/ 1047750 w 626"/>
              <a:gd name="T19" fmla="*/ 473185 h 404"/>
              <a:gd name="T20" fmla="*/ 1014276 w 626"/>
              <a:gd name="T21" fmla="*/ 595863 h 404"/>
              <a:gd name="T22" fmla="*/ 1014276 w 626"/>
              <a:gd name="T23" fmla="*/ 399578 h 404"/>
              <a:gd name="T24" fmla="*/ 987496 w 626"/>
              <a:gd name="T25" fmla="*/ 241850 h 404"/>
              <a:gd name="T26" fmla="*/ 967411 w 626"/>
              <a:gd name="T27" fmla="*/ 434629 h 404"/>
              <a:gd name="T28" fmla="*/ 947327 w 626"/>
              <a:gd name="T29" fmla="*/ 564317 h 404"/>
              <a:gd name="T30" fmla="*/ 923895 w 626"/>
              <a:gd name="T31" fmla="*/ 690500 h 404"/>
              <a:gd name="T32" fmla="*/ 900462 w 626"/>
              <a:gd name="T33" fmla="*/ 623903 h 404"/>
              <a:gd name="T34" fmla="*/ 880378 w 626"/>
              <a:gd name="T35" fmla="*/ 567822 h 404"/>
              <a:gd name="T36" fmla="*/ 836861 w 626"/>
              <a:gd name="T37" fmla="*/ 686995 h 404"/>
              <a:gd name="T38" fmla="*/ 830166 w 626"/>
              <a:gd name="T39" fmla="*/ 630913 h 404"/>
              <a:gd name="T40" fmla="*/ 843556 w 626"/>
              <a:gd name="T41" fmla="*/ 480195 h 404"/>
              <a:gd name="T42" fmla="*/ 823471 w 626"/>
              <a:gd name="T43" fmla="*/ 511741 h 404"/>
              <a:gd name="T44" fmla="*/ 783302 w 626"/>
              <a:gd name="T45" fmla="*/ 516998 h 404"/>
              <a:gd name="T46" fmla="*/ 746480 w 626"/>
              <a:gd name="T47" fmla="*/ 476690 h 404"/>
              <a:gd name="T48" fmla="*/ 659446 w 626"/>
              <a:gd name="T49" fmla="*/ 459165 h 404"/>
              <a:gd name="T50" fmla="*/ 488727 w 626"/>
              <a:gd name="T51" fmla="*/ 427619 h 404"/>
              <a:gd name="T52" fmla="*/ 445210 w 626"/>
              <a:gd name="T53" fmla="*/ 658954 h 404"/>
              <a:gd name="T54" fmla="*/ 381609 w 626"/>
              <a:gd name="T55" fmla="*/ 690500 h 404"/>
              <a:gd name="T56" fmla="*/ 411736 w 626"/>
              <a:gd name="T57" fmla="*/ 532771 h 404"/>
              <a:gd name="T58" fmla="*/ 394998 w 626"/>
              <a:gd name="T59" fmla="*/ 655449 h 404"/>
              <a:gd name="T60" fmla="*/ 324702 w 626"/>
              <a:gd name="T61" fmla="*/ 697510 h 404"/>
              <a:gd name="T62" fmla="*/ 358177 w 626"/>
              <a:gd name="T63" fmla="*/ 536276 h 404"/>
              <a:gd name="T64" fmla="*/ 301270 w 626"/>
              <a:gd name="T65" fmla="*/ 424114 h 404"/>
              <a:gd name="T66" fmla="*/ 207542 w 626"/>
              <a:gd name="T67" fmla="*/ 245355 h 404"/>
              <a:gd name="T68" fmla="*/ 97076 w 626"/>
              <a:gd name="T69" fmla="*/ 252365 h 404"/>
              <a:gd name="T70" fmla="*/ 20085 w 626"/>
              <a:gd name="T71" fmla="*/ 254118 h 4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26" h="404">
                <a:moveTo>
                  <a:pt x="0" y="128"/>
                </a:moveTo>
                <a:cubicBezTo>
                  <a:pt x="5" y="115"/>
                  <a:pt x="29" y="82"/>
                  <a:pt x="38" y="68"/>
                </a:cubicBezTo>
                <a:cubicBezTo>
                  <a:pt x="47" y="54"/>
                  <a:pt x="53" y="50"/>
                  <a:pt x="52" y="42"/>
                </a:cubicBezTo>
                <a:cubicBezTo>
                  <a:pt x="51" y="34"/>
                  <a:pt x="36" y="25"/>
                  <a:pt x="32" y="18"/>
                </a:cubicBezTo>
                <a:cubicBezTo>
                  <a:pt x="28" y="11"/>
                  <a:pt x="25" y="0"/>
                  <a:pt x="30" y="2"/>
                </a:cubicBezTo>
                <a:cubicBezTo>
                  <a:pt x="35" y="4"/>
                  <a:pt x="56" y="26"/>
                  <a:pt x="64" y="30"/>
                </a:cubicBezTo>
                <a:cubicBezTo>
                  <a:pt x="72" y="34"/>
                  <a:pt x="71" y="26"/>
                  <a:pt x="76" y="26"/>
                </a:cubicBezTo>
                <a:cubicBezTo>
                  <a:pt x="81" y="26"/>
                  <a:pt x="88" y="33"/>
                  <a:pt x="94" y="30"/>
                </a:cubicBezTo>
                <a:cubicBezTo>
                  <a:pt x="100" y="27"/>
                  <a:pt x="107" y="13"/>
                  <a:pt x="112" y="10"/>
                </a:cubicBezTo>
                <a:cubicBezTo>
                  <a:pt x="117" y="7"/>
                  <a:pt x="122" y="6"/>
                  <a:pt x="124" y="10"/>
                </a:cubicBezTo>
                <a:cubicBezTo>
                  <a:pt x="126" y="14"/>
                  <a:pt x="113" y="28"/>
                  <a:pt x="124" y="34"/>
                </a:cubicBezTo>
                <a:cubicBezTo>
                  <a:pt x="135" y="40"/>
                  <a:pt x="176" y="48"/>
                  <a:pt x="193" y="48"/>
                </a:cubicBezTo>
                <a:cubicBezTo>
                  <a:pt x="210" y="48"/>
                  <a:pt x="210" y="36"/>
                  <a:pt x="226" y="36"/>
                </a:cubicBezTo>
                <a:cubicBezTo>
                  <a:pt x="242" y="36"/>
                  <a:pt x="252" y="50"/>
                  <a:pt x="288" y="51"/>
                </a:cubicBezTo>
                <a:cubicBezTo>
                  <a:pt x="324" y="52"/>
                  <a:pt x="403" y="47"/>
                  <a:pt x="444" y="44"/>
                </a:cubicBezTo>
                <a:cubicBezTo>
                  <a:pt x="485" y="41"/>
                  <a:pt x="507" y="33"/>
                  <a:pt x="532" y="34"/>
                </a:cubicBezTo>
                <a:cubicBezTo>
                  <a:pt x="557" y="35"/>
                  <a:pt x="581" y="36"/>
                  <a:pt x="596" y="50"/>
                </a:cubicBezTo>
                <a:cubicBezTo>
                  <a:pt x="611" y="64"/>
                  <a:pt x="617" y="86"/>
                  <a:pt x="620" y="116"/>
                </a:cubicBezTo>
                <a:cubicBezTo>
                  <a:pt x="623" y="146"/>
                  <a:pt x="615" y="206"/>
                  <a:pt x="616" y="232"/>
                </a:cubicBezTo>
                <a:cubicBezTo>
                  <a:pt x="617" y="258"/>
                  <a:pt x="626" y="254"/>
                  <a:pt x="626" y="270"/>
                </a:cubicBezTo>
                <a:cubicBezTo>
                  <a:pt x="626" y="286"/>
                  <a:pt x="619" y="316"/>
                  <a:pt x="616" y="328"/>
                </a:cubicBezTo>
                <a:cubicBezTo>
                  <a:pt x="613" y="340"/>
                  <a:pt x="610" y="347"/>
                  <a:pt x="606" y="340"/>
                </a:cubicBezTo>
                <a:cubicBezTo>
                  <a:pt x="602" y="333"/>
                  <a:pt x="592" y="305"/>
                  <a:pt x="592" y="286"/>
                </a:cubicBezTo>
                <a:cubicBezTo>
                  <a:pt x="592" y="267"/>
                  <a:pt x="604" y="257"/>
                  <a:pt x="606" y="228"/>
                </a:cubicBezTo>
                <a:cubicBezTo>
                  <a:pt x="608" y="199"/>
                  <a:pt x="607" y="129"/>
                  <a:pt x="604" y="114"/>
                </a:cubicBezTo>
                <a:cubicBezTo>
                  <a:pt x="601" y="99"/>
                  <a:pt x="594" y="120"/>
                  <a:pt x="590" y="138"/>
                </a:cubicBezTo>
                <a:cubicBezTo>
                  <a:pt x="586" y="156"/>
                  <a:pt x="580" y="202"/>
                  <a:pt x="578" y="220"/>
                </a:cubicBezTo>
                <a:cubicBezTo>
                  <a:pt x="576" y="238"/>
                  <a:pt x="578" y="241"/>
                  <a:pt x="578" y="248"/>
                </a:cubicBezTo>
                <a:cubicBezTo>
                  <a:pt x="578" y="255"/>
                  <a:pt x="582" y="252"/>
                  <a:pt x="580" y="264"/>
                </a:cubicBezTo>
                <a:cubicBezTo>
                  <a:pt x="578" y="276"/>
                  <a:pt x="569" y="303"/>
                  <a:pt x="566" y="322"/>
                </a:cubicBezTo>
                <a:cubicBezTo>
                  <a:pt x="563" y="341"/>
                  <a:pt x="566" y="366"/>
                  <a:pt x="564" y="378"/>
                </a:cubicBezTo>
                <a:cubicBezTo>
                  <a:pt x="562" y="390"/>
                  <a:pt x="559" y="391"/>
                  <a:pt x="552" y="394"/>
                </a:cubicBezTo>
                <a:cubicBezTo>
                  <a:pt x="545" y="397"/>
                  <a:pt x="524" y="400"/>
                  <a:pt x="522" y="394"/>
                </a:cubicBezTo>
                <a:cubicBezTo>
                  <a:pt x="520" y="388"/>
                  <a:pt x="535" y="373"/>
                  <a:pt x="538" y="356"/>
                </a:cubicBezTo>
                <a:cubicBezTo>
                  <a:pt x="541" y="339"/>
                  <a:pt x="540" y="295"/>
                  <a:pt x="538" y="290"/>
                </a:cubicBezTo>
                <a:cubicBezTo>
                  <a:pt x="536" y="285"/>
                  <a:pt x="529" y="311"/>
                  <a:pt x="526" y="324"/>
                </a:cubicBezTo>
                <a:cubicBezTo>
                  <a:pt x="523" y="337"/>
                  <a:pt x="522" y="359"/>
                  <a:pt x="518" y="370"/>
                </a:cubicBezTo>
                <a:cubicBezTo>
                  <a:pt x="514" y="381"/>
                  <a:pt x="507" y="388"/>
                  <a:pt x="500" y="392"/>
                </a:cubicBezTo>
                <a:cubicBezTo>
                  <a:pt x="493" y="396"/>
                  <a:pt x="477" y="397"/>
                  <a:pt x="476" y="392"/>
                </a:cubicBezTo>
                <a:cubicBezTo>
                  <a:pt x="475" y="387"/>
                  <a:pt x="491" y="374"/>
                  <a:pt x="496" y="360"/>
                </a:cubicBezTo>
                <a:cubicBezTo>
                  <a:pt x="501" y="346"/>
                  <a:pt x="505" y="320"/>
                  <a:pt x="506" y="306"/>
                </a:cubicBezTo>
                <a:cubicBezTo>
                  <a:pt x="507" y="292"/>
                  <a:pt x="506" y="278"/>
                  <a:pt x="504" y="274"/>
                </a:cubicBezTo>
                <a:cubicBezTo>
                  <a:pt x="502" y="270"/>
                  <a:pt x="496" y="277"/>
                  <a:pt x="494" y="280"/>
                </a:cubicBezTo>
                <a:cubicBezTo>
                  <a:pt x="492" y="283"/>
                  <a:pt x="495" y="291"/>
                  <a:pt x="492" y="292"/>
                </a:cubicBezTo>
                <a:cubicBezTo>
                  <a:pt x="489" y="293"/>
                  <a:pt x="482" y="284"/>
                  <a:pt x="478" y="284"/>
                </a:cubicBezTo>
                <a:cubicBezTo>
                  <a:pt x="474" y="284"/>
                  <a:pt x="471" y="296"/>
                  <a:pt x="468" y="295"/>
                </a:cubicBezTo>
                <a:cubicBezTo>
                  <a:pt x="465" y="294"/>
                  <a:pt x="464" y="282"/>
                  <a:pt x="460" y="278"/>
                </a:cubicBezTo>
                <a:cubicBezTo>
                  <a:pt x="456" y="274"/>
                  <a:pt x="451" y="277"/>
                  <a:pt x="446" y="272"/>
                </a:cubicBezTo>
                <a:cubicBezTo>
                  <a:pt x="441" y="267"/>
                  <a:pt x="439" y="252"/>
                  <a:pt x="430" y="250"/>
                </a:cubicBezTo>
                <a:cubicBezTo>
                  <a:pt x="421" y="248"/>
                  <a:pt x="402" y="260"/>
                  <a:pt x="394" y="262"/>
                </a:cubicBezTo>
                <a:cubicBezTo>
                  <a:pt x="386" y="264"/>
                  <a:pt x="399" y="267"/>
                  <a:pt x="382" y="264"/>
                </a:cubicBezTo>
                <a:cubicBezTo>
                  <a:pt x="365" y="261"/>
                  <a:pt x="310" y="244"/>
                  <a:pt x="292" y="244"/>
                </a:cubicBezTo>
                <a:cubicBezTo>
                  <a:pt x="274" y="244"/>
                  <a:pt x="278" y="244"/>
                  <a:pt x="274" y="266"/>
                </a:cubicBezTo>
                <a:cubicBezTo>
                  <a:pt x="270" y="288"/>
                  <a:pt x="268" y="355"/>
                  <a:pt x="266" y="376"/>
                </a:cubicBezTo>
                <a:cubicBezTo>
                  <a:pt x="264" y="397"/>
                  <a:pt x="265" y="391"/>
                  <a:pt x="259" y="394"/>
                </a:cubicBezTo>
                <a:cubicBezTo>
                  <a:pt x="253" y="397"/>
                  <a:pt x="230" y="400"/>
                  <a:pt x="228" y="394"/>
                </a:cubicBezTo>
                <a:cubicBezTo>
                  <a:pt x="226" y="388"/>
                  <a:pt x="243" y="375"/>
                  <a:pt x="246" y="360"/>
                </a:cubicBezTo>
                <a:cubicBezTo>
                  <a:pt x="249" y="345"/>
                  <a:pt x="248" y="304"/>
                  <a:pt x="246" y="304"/>
                </a:cubicBezTo>
                <a:cubicBezTo>
                  <a:pt x="244" y="304"/>
                  <a:pt x="236" y="346"/>
                  <a:pt x="234" y="358"/>
                </a:cubicBezTo>
                <a:cubicBezTo>
                  <a:pt x="232" y="370"/>
                  <a:pt x="238" y="367"/>
                  <a:pt x="236" y="374"/>
                </a:cubicBezTo>
                <a:cubicBezTo>
                  <a:pt x="234" y="381"/>
                  <a:pt x="230" y="396"/>
                  <a:pt x="223" y="400"/>
                </a:cubicBezTo>
                <a:cubicBezTo>
                  <a:pt x="216" y="404"/>
                  <a:pt x="196" y="403"/>
                  <a:pt x="194" y="398"/>
                </a:cubicBezTo>
                <a:cubicBezTo>
                  <a:pt x="192" y="393"/>
                  <a:pt x="205" y="383"/>
                  <a:pt x="208" y="368"/>
                </a:cubicBezTo>
                <a:cubicBezTo>
                  <a:pt x="211" y="353"/>
                  <a:pt x="214" y="325"/>
                  <a:pt x="214" y="306"/>
                </a:cubicBezTo>
                <a:cubicBezTo>
                  <a:pt x="214" y="287"/>
                  <a:pt x="214" y="267"/>
                  <a:pt x="208" y="256"/>
                </a:cubicBezTo>
                <a:cubicBezTo>
                  <a:pt x="202" y="245"/>
                  <a:pt x="190" y="253"/>
                  <a:pt x="180" y="242"/>
                </a:cubicBezTo>
                <a:cubicBezTo>
                  <a:pt x="170" y="231"/>
                  <a:pt x="159" y="207"/>
                  <a:pt x="150" y="190"/>
                </a:cubicBezTo>
                <a:cubicBezTo>
                  <a:pt x="141" y="173"/>
                  <a:pt x="132" y="148"/>
                  <a:pt x="124" y="140"/>
                </a:cubicBezTo>
                <a:cubicBezTo>
                  <a:pt x="116" y="132"/>
                  <a:pt x="110" y="143"/>
                  <a:pt x="99" y="144"/>
                </a:cubicBezTo>
                <a:cubicBezTo>
                  <a:pt x="88" y="145"/>
                  <a:pt x="70" y="142"/>
                  <a:pt x="58" y="144"/>
                </a:cubicBezTo>
                <a:cubicBezTo>
                  <a:pt x="46" y="146"/>
                  <a:pt x="36" y="158"/>
                  <a:pt x="28" y="158"/>
                </a:cubicBezTo>
                <a:cubicBezTo>
                  <a:pt x="20" y="158"/>
                  <a:pt x="17" y="150"/>
                  <a:pt x="12" y="145"/>
                </a:cubicBezTo>
                <a:cubicBezTo>
                  <a:pt x="7" y="140"/>
                  <a:pt x="2" y="132"/>
                  <a:pt x="0" y="128"/>
                </a:cubicBezTo>
                <a:close/>
              </a:path>
            </a:pathLst>
          </a:custGeom>
          <a:solidFill>
            <a:srgbClr val="C00000"/>
          </a:solidFill>
          <a:ln w="9525">
            <a:solidFill>
              <a:schemeClr val="tx1"/>
            </a:solidFill>
            <a:round/>
            <a:headEnd/>
            <a:tailEnd/>
          </a:ln>
        </p:spPr>
        <p:txBody>
          <a:bodyPr wrap="none" anchor="ctr"/>
          <a:lstStyle/>
          <a:p>
            <a:pPr fontAlgn="base">
              <a:spcBef>
                <a:spcPct val="0"/>
              </a:spcBef>
              <a:spcAft>
                <a:spcPct val="0"/>
              </a:spcAft>
            </a:pPr>
            <a:endParaRPr lang="en-US">
              <a:solidFill>
                <a:srgbClr val="000000"/>
              </a:solidFill>
              <a:latin typeface="Calibri" pitchFamily="34" charset="0"/>
            </a:endParaRPr>
          </a:p>
        </p:txBody>
      </p:sp>
      <p:pic>
        <p:nvPicPr>
          <p:cNvPr id="133126" name="Picture 36" descr="poulet vin"/>
          <p:cNvPicPr>
            <a:picLocks noChangeAspect="1" noChangeArrowheads="1"/>
          </p:cNvPicPr>
          <p:nvPr/>
        </p:nvPicPr>
        <p:blipFill>
          <a:blip r:embed="rId8" cstate="print">
            <a:lum contrast="38000"/>
            <a:extLst>
              <a:ext uri="{28A0092B-C50C-407E-A947-70E740481C1C}">
                <a14:useLocalDpi xmlns:a14="http://schemas.microsoft.com/office/drawing/2010/main" val="0"/>
              </a:ext>
            </a:extLst>
          </a:blip>
          <a:srcRect/>
          <a:stretch>
            <a:fillRect/>
          </a:stretch>
        </p:blipFill>
        <p:spPr bwMode="auto">
          <a:xfrm>
            <a:off x="625475" y="3776666"/>
            <a:ext cx="768350" cy="720725"/>
          </a:xfrm>
          <a:prstGeom prst="rect">
            <a:avLst/>
          </a:prstGeom>
          <a:solidFill>
            <a:srgbClr val="C00000"/>
          </a:solidFill>
          <a:ln>
            <a:noFill/>
          </a:ln>
          <a:extLst/>
        </p:spPr>
      </p:pic>
      <p:sp>
        <p:nvSpPr>
          <p:cNvPr id="12" name="Freeform 4"/>
          <p:cNvSpPr>
            <a:spLocks/>
          </p:cNvSpPr>
          <p:nvPr/>
        </p:nvSpPr>
        <p:spPr bwMode="invGray">
          <a:xfrm>
            <a:off x="8172400" y="4263642"/>
            <a:ext cx="515938" cy="1595437"/>
          </a:xfrm>
          <a:custGeom>
            <a:avLst/>
            <a:gdLst>
              <a:gd name="T0" fmla="*/ 2147483647 w 263"/>
              <a:gd name="T1" fmla="*/ 2147483647 h 823"/>
              <a:gd name="T2" fmla="*/ 2147483647 w 263"/>
              <a:gd name="T3" fmla="*/ 2147483647 h 823"/>
              <a:gd name="T4" fmla="*/ 2147483647 w 263"/>
              <a:gd name="T5" fmla="*/ 2147483647 h 823"/>
              <a:gd name="T6" fmla="*/ 2147483647 w 263"/>
              <a:gd name="T7" fmla="*/ 2147483647 h 823"/>
              <a:gd name="T8" fmla="*/ 2147483647 w 263"/>
              <a:gd name="T9" fmla="*/ 2147483647 h 823"/>
              <a:gd name="T10" fmla="*/ 2147483647 w 263"/>
              <a:gd name="T11" fmla="*/ 2147483647 h 823"/>
              <a:gd name="T12" fmla="*/ 2147483647 w 263"/>
              <a:gd name="T13" fmla="*/ 2147483647 h 823"/>
              <a:gd name="T14" fmla="*/ 2147483647 w 263"/>
              <a:gd name="T15" fmla="*/ 2147483647 h 823"/>
              <a:gd name="T16" fmla="*/ 2147483647 w 263"/>
              <a:gd name="T17" fmla="*/ 2147483647 h 823"/>
              <a:gd name="T18" fmla="*/ 2147483647 w 263"/>
              <a:gd name="T19" fmla="*/ 2147483647 h 823"/>
              <a:gd name="T20" fmla="*/ 2147483647 w 263"/>
              <a:gd name="T21" fmla="*/ 2147483647 h 823"/>
              <a:gd name="T22" fmla="*/ 2147483647 w 263"/>
              <a:gd name="T23" fmla="*/ 2147483647 h 823"/>
              <a:gd name="T24" fmla="*/ 2147483647 w 263"/>
              <a:gd name="T25" fmla="*/ 2147483647 h 823"/>
              <a:gd name="T26" fmla="*/ 2147483647 w 263"/>
              <a:gd name="T27" fmla="*/ 2147483647 h 823"/>
              <a:gd name="T28" fmla="*/ 2147483647 w 263"/>
              <a:gd name="T29" fmla="*/ 2147483647 h 823"/>
              <a:gd name="T30" fmla="*/ 2147483647 w 263"/>
              <a:gd name="T31" fmla="*/ 2147483647 h 823"/>
              <a:gd name="T32" fmla="*/ 2147483647 w 263"/>
              <a:gd name="T33" fmla="*/ 2147483647 h 823"/>
              <a:gd name="T34" fmla="*/ 2147483647 w 263"/>
              <a:gd name="T35" fmla="*/ 2147483647 h 823"/>
              <a:gd name="T36" fmla="*/ 2147483647 w 263"/>
              <a:gd name="T37" fmla="*/ 2147483647 h 823"/>
              <a:gd name="T38" fmla="*/ 2147483647 w 263"/>
              <a:gd name="T39" fmla="*/ 2147483647 h 823"/>
              <a:gd name="T40" fmla="*/ 2147483647 w 263"/>
              <a:gd name="T41" fmla="*/ 2147483647 h 823"/>
              <a:gd name="T42" fmla="*/ 2147483647 w 263"/>
              <a:gd name="T43" fmla="*/ 2147483647 h 823"/>
              <a:gd name="T44" fmla="*/ 2147483647 w 263"/>
              <a:gd name="T45" fmla="*/ 2147483647 h 823"/>
              <a:gd name="T46" fmla="*/ 2147483647 w 263"/>
              <a:gd name="T47" fmla="*/ 2147483647 h 823"/>
              <a:gd name="T48" fmla="*/ 2147483647 w 263"/>
              <a:gd name="T49" fmla="*/ 2147483647 h 823"/>
              <a:gd name="T50" fmla="*/ 2147483647 w 263"/>
              <a:gd name="T51" fmla="*/ 2147483647 h 823"/>
              <a:gd name="T52" fmla="*/ 2147483647 w 263"/>
              <a:gd name="T53" fmla="*/ 2147483647 h 823"/>
              <a:gd name="T54" fmla="*/ 2147483647 w 263"/>
              <a:gd name="T55" fmla="*/ 2147483647 h 823"/>
              <a:gd name="T56" fmla="*/ 2147483647 w 263"/>
              <a:gd name="T57" fmla="*/ 2147483647 h 823"/>
              <a:gd name="T58" fmla="*/ 2147483647 w 263"/>
              <a:gd name="T59" fmla="*/ 2147483647 h 823"/>
              <a:gd name="T60" fmla="*/ 2147483647 w 263"/>
              <a:gd name="T61" fmla="*/ 2147483647 h 823"/>
              <a:gd name="T62" fmla="*/ 2147483647 w 263"/>
              <a:gd name="T63" fmla="*/ 2147483647 h 823"/>
              <a:gd name="T64" fmla="*/ 2147483647 w 263"/>
              <a:gd name="T65" fmla="*/ 2147483647 h 823"/>
              <a:gd name="T66" fmla="*/ 2147483647 w 263"/>
              <a:gd name="T67" fmla="*/ 2147483647 h 823"/>
              <a:gd name="T68" fmla="*/ 2147483647 w 263"/>
              <a:gd name="T69" fmla="*/ 2147483647 h 823"/>
              <a:gd name="T70" fmla="*/ 2147483647 w 263"/>
              <a:gd name="T71" fmla="*/ 2147483647 h 823"/>
              <a:gd name="T72" fmla="*/ 2147483647 w 263"/>
              <a:gd name="T73" fmla="*/ 2147483647 h 823"/>
              <a:gd name="T74" fmla="*/ 2147483647 w 263"/>
              <a:gd name="T75" fmla="*/ 2147483647 h 823"/>
              <a:gd name="T76" fmla="*/ 2147483647 w 263"/>
              <a:gd name="T77" fmla="*/ 2147483647 h 823"/>
              <a:gd name="T78" fmla="*/ 2147483647 w 263"/>
              <a:gd name="T79" fmla="*/ 2147483647 h 823"/>
              <a:gd name="T80" fmla="*/ 2147483647 w 263"/>
              <a:gd name="T81" fmla="*/ 2147483647 h 823"/>
              <a:gd name="T82" fmla="*/ 2147483647 w 263"/>
              <a:gd name="T83" fmla="*/ 2147483647 h 823"/>
              <a:gd name="T84" fmla="*/ 2147483647 w 263"/>
              <a:gd name="T85" fmla="*/ 2147483647 h 8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3" h="823">
                <a:moveTo>
                  <a:pt x="91" y="116"/>
                </a:moveTo>
                <a:cubicBezTo>
                  <a:pt x="87" y="106"/>
                  <a:pt x="68" y="87"/>
                  <a:pt x="64" y="74"/>
                </a:cubicBezTo>
                <a:cubicBezTo>
                  <a:pt x="60" y="61"/>
                  <a:pt x="60" y="49"/>
                  <a:pt x="64" y="38"/>
                </a:cubicBezTo>
                <a:cubicBezTo>
                  <a:pt x="68" y="27"/>
                  <a:pt x="77" y="10"/>
                  <a:pt x="88" y="5"/>
                </a:cubicBezTo>
                <a:cubicBezTo>
                  <a:pt x="99" y="0"/>
                  <a:pt x="122" y="1"/>
                  <a:pt x="133" y="5"/>
                </a:cubicBezTo>
                <a:cubicBezTo>
                  <a:pt x="144" y="9"/>
                  <a:pt x="152" y="22"/>
                  <a:pt x="157" y="32"/>
                </a:cubicBezTo>
                <a:cubicBezTo>
                  <a:pt x="162" y="42"/>
                  <a:pt x="164" y="54"/>
                  <a:pt x="163" y="65"/>
                </a:cubicBezTo>
                <a:cubicBezTo>
                  <a:pt x="162" y="76"/>
                  <a:pt x="152" y="87"/>
                  <a:pt x="151" y="98"/>
                </a:cubicBezTo>
                <a:cubicBezTo>
                  <a:pt x="150" y="109"/>
                  <a:pt x="152" y="124"/>
                  <a:pt x="157" y="130"/>
                </a:cubicBezTo>
                <a:cubicBezTo>
                  <a:pt x="162" y="136"/>
                  <a:pt x="174" y="131"/>
                  <a:pt x="184" y="134"/>
                </a:cubicBezTo>
                <a:cubicBezTo>
                  <a:pt x="194" y="137"/>
                  <a:pt x="207" y="141"/>
                  <a:pt x="216" y="151"/>
                </a:cubicBezTo>
                <a:cubicBezTo>
                  <a:pt x="225" y="161"/>
                  <a:pt x="236" y="184"/>
                  <a:pt x="241" y="197"/>
                </a:cubicBezTo>
                <a:cubicBezTo>
                  <a:pt x="246" y="210"/>
                  <a:pt x="244" y="216"/>
                  <a:pt x="244" y="227"/>
                </a:cubicBezTo>
                <a:cubicBezTo>
                  <a:pt x="244" y="238"/>
                  <a:pt x="244" y="257"/>
                  <a:pt x="244" y="266"/>
                </a:cubicBezTo>
                <a:cubicBezTo>
                  <a:pt x="244" y="275"/>
                  <a:pt x="246" y="278"/>
                  <a:pt x="247" y="284"/>
                </a:cubicBezTo>
                <a:cubicBezTo>
                  <a:pt x="248" y="290"/>
                  <a:pt x="251" y="296"/>
                  <a:pt x="252" y="302"/>
                </a:cubicBezTo>
                <a:cubicBezTo>
                  <a:pt x="253" y="308"/>
                  <a:pt x="256" y="314"/>
                  <a:pt x="256" y="323"/>
                </a:cubicBezTo>
                <a:cubicBezTo>
                  <a:pt x="256" y="332"/>
                  <a:pt x="253" y="348"/>
                  <a:pt x="253" y="359"/>
                </a:cubicBezTo>
                <a:cubicBezTo>
                  <a:pt x="253" y="370"/>
                  <a:pt x="255" y="383"/>
                  <a:pt x="256" y="392"/>
                </a:cubicBezTo>
                <a:cubicBezTo>
                  <a:pt x="257" y="401"/>
                  <a:pt x="262" y="404"/>
                  <a:pt x="262" y="413"/>
                </a:cubicBezTo>
                <a:cubicBezTo>
                  <a:pt x="262" y="422"/>
                  <a:pt x="263" y="438"/>
                  <a:pt x="259" y="449"/>
                </a:cubicBezTo>
                <a:cubicBezTo>
                  <a:pt x="255" y="460"/>
                  <a:pt x="245" y="478"/>
                  <a:pt x="238" y="482"/>
                </a:cubicBezTo>
                <a:cubicBezTo>
                  <a:pt x="231" y="486"/>
                  <a:pt x="220" y="482"/>
                  <a:pt x="217" y="473"/>
                </a:cubicBezTo>
                <a:cubicBezTo>
                  <a:pt x="214" y="464"/>
                  <a:pt x="222" y="442"/>
                  <a:pt x="222" y="430"/>
                </a:cubicBezTo>
                <a:cubicBezTo>
                  <a:pt x="222" y="418"/>
                  <a:pt x="217" y="411"/>
                  <a:pt x="214" y="401"/>
                </a:cubicBezTo>
                <a:cubicBezTo>
                  <a:pt x="211" y="391"/>
                  <a:pt x="207" y="381"/>
                  <a:pt x="205" y="370"/>
                </a:cubicBezTo>
                <a:cubicBezTo>
                  <a:pt x="203" y="359"/>
                  <a:pt x="202" y="346"/>
                  <a:pt x="202" y="334"/>
                </a:cubicBezTo>
                <a:cubicBezTo>
                  <a:pt x="202" y="322"/>
                  <a:pt x="204" y="308"/>
                  <a:pt x="205" y="299"/>
                </a:cubicBezTo>
                <a:cubicBezTo>
                  <a:pt x="206" y="290"/>
                  <a:pt x="207" y="280"/>
                  <a:pt x="205" y="278"/>
                </a:cubicBezTo>
                <a:cubicBezTo>
                  <a:pt x="203" y="276"/>
                  <a:pt x="194" y="278"/>
                  <a:pt x="192" y="286"/>
                </a:cubicBezTo>
                <a:cubicBezTo>
                  <a:pt x="190" y="294"/>
                  <a:pt x="189" y="314"/>
                  <a:pt x="190" y="329"/>
                </a:cubicBezTo>
                <a:cubicBezTo>
                  <a:pt x="191" y="344"/>
                  <a:pt x="193" y="354"/>
                  <a:pt x="196" y="374"/>
                </a:cubicBezTo>
                <a:cubicBezTo>
                  <a:pt x="199" y="394"/>
                  <a:pt x="206" y="426"/>
                  <a:pt x="210" y="448"/>
                </a:cubicBezTo>
                <a:cubicBezTo>
                  <a:pt x="214" y="470"/>
                  <a:pt x="221" y="488"/>
                  <a:pt x="222" y="506"/>
                </a:cubicBezTo>
                <a:cubicBezTo>
                  <a:pt x="223" y="524"/>
                  <a:pt x="218" y="541"/>
                  <a:pt x="217" y="554"/>
                </a:cubicBezTo>
                <a:cubicBezTo>
                  <a:pt x="216" y="567"/>
                  <a:pt x="218" y="571"/>
                  <a:pt x="217" y="583"/>
                </a:cubicBezTo>
                <a:cubicBezTo>
                  <a:pt x="216" y="595"/>
                  <a:pt x="214" y="605"/>
                  <a:pt x="211" y="626"/>
                </a:cubicBezTo>
                <a:cubicBezTo>
                  <a:pt x="208" y="647"/>
                  <a:pt x="194" y="689"/>
                  <a:pt x="196" y="710"/>
                </a:cubicBezTo>
                <a:cubicBezTo>
                  <a:pt x="198" y="731"/>
                  <a:pt x="218" y="739"/>
                  <a:pt x="223" y="752"/>
                </a:cubicBezTo>
                <a:cubicBezTo>
                  <a:pt x="228" y="765"/>
                  <a:pt x="230" y="779"/>
                  <a:pt x="229" y="788"/>
                </a:cubicBezTo>
                <a:cubicBezTo>
                  <a:pt x="228" y="797"/>
                  <a:pt x="225" y="805"/>
                  <a:pt x="220" y="806"/>
                </a:cubicBezTo>
                <a:cubicBezTo>
                  <a:pt x="215" y="807"/>
                  <a:pt x="206" y="797"/>
                  <a:pt x="199" y="791"/>
                </a:cubicBezTo>
                <a:cubicBezTo>
                  <a:pt x="192" y="785"/>
                  <a:pt x="187" y="776"/>
                  <a:pt x="178" y="770"/>
                </a:cubicBezTo>
                <a:cubicBezTo>
                  <a:pt x="169" y="764"/>
                  <a:pt x="150" y="764"/>
                  <a:pt x="145" y="755"/>
                </a:cubicBezTo>
                <a:cubicBezTo>
                  <a:pt x="140" y="746"/>
                  <a:pt x="149" y="727"/>
                  <a:pt x="151" y="716"/>
                </a:cubicBezTo>
                <a:cubicBezTo>
                  <a:pt x="153" y="705"/>
                  <a:pt x="158" y="696"/>
                  <a:pt x="157" y="686"/>
                </a:cubicBezTo>
                <a:cubicBezTo>
                  <a:pt x="156" y="676"/>
                  <a:pt x="146" y="666"/>
                  <a:pt x="145" y="653"/>
                </a:cubicBezTo>
                <a:cubicBezTo>
                  <a:pt x="144" y="640"/>
                  <a:pt x="150" y="619"/>
                  <a:pt x="150" y="605"/>
                </a:cubicBezTo>
                <a:cubicBezTo>
                  <a:pt x="150" y="591"/>
                  <a:pt x="150" y="580"/>
                  <a:pt x="148" y="568"/>
                </a:cubicBezTo>
                <a:cubicBezTo>
                  <a:pt x="146" y="556"/>
                  <a:pt x="140" y="549"/>
                  <a:pt x="139" y="535"/>
                </a:cubicBezTo>
                <a:cubicBezTo>
                  <a:pt x="138" y="521"/>
                  <a:pt x="147" y="483"/>
                  <a:pt x="145" y="482"/>
                </a:cubicBezTo>
                <a:cubicBezTo>
                  <a:pt x="143" y="481"/>
                  <a:pt x="132" y="511"/>
                  <a:pt x="127" y="527"/>
                </a:cubicBezTo>
                <a:cubicBezTo>
                  <a:pt x="122" y="543"/>
                  <a:pt x="115" y="564"/>
                  <a:pt x="115" y="578"/>
                </a:cubicBezTo>
                <a:cubicBezTo>
                  <a:pt x="115" y="592"/>
                  <a:pt x="123" y="602"/>
                  <a:pt x="124" y="614"/>
                </a:cubicBezTo>
                <a:cubicBezTo>
                  <a:pt x="125" y="626"/>
                  <a:pt x="122" y="640"/>
                  <a:pt x="121" y="653"/>
                </a:cubicBezTo>
                <a:cubicBezTo>
                  <a:pt x="120" y="666"/>
                  <a:pt x="118" y="676"/>
                  <a:pt x="118" y="692"/>
                </a:cubicBezTo>
                <a:cubicBezTo>
                  <a:pt x="118" y="708"/>
                  <a:pt x="125" y="739"/>
                  <a:pt x="121" y="752"/>
                </a:cubicBezTo>
                <a:cubicBezTo>
                  <a:pt x="117" y="765"/>
                  <a:pt x="100" y="762"/>
                  <a:pt x="91" y="773"/>
                </a:cubicBezTo>
                <a:cubicBezTo>
                  <a:pt x="82" y="784"/>
                  <a:pt x="72" y="813"/>
                  <a:pt x="64" y="818"/>
                </a:cubicBezTo>
                <a:cubicBezTo>
                  <a:pt x="56" y="823"/>
                  <a:pt x="47" y="813"/>
                  <a:pt x="43" y="806"/>
                </a:cubicBezTo>
                <a:cubicBezTo>
                  <a:pt x="39" y="799"/>
                  <a:pt x="36" y="784"/>
                  <a:pt x="40" y="773"/>
                </a:cubicBezTo>
                <a:cubicBezTo>
                  <a:pt x="44" y="762"/>
                  <a:pt x="66" y="756"/>
                  <a:pt x="70" y="742"/>
                </a:cubicBezTo>
                <a:cubicBezTo>
                  <a:pt x="74" y="728"/>
                  <a:pt x="63" y="705"/>
                  <a:pt x="61" y="691"/>
                </a:cubicBezTo>
                <a:cubicBezTo>
                  <a:pt x="59" y="677"/>
                  <a:pt x="58" y="666"/>
                  <a:pt x="58" y="655"/>
                </a:cubicBezTo>
                <a:cubicBezTo>
                  <a:pt x="58" y="644"/>
                  <a:pt x="59" y="640"/>
                  <a:pt x="58" y="626"/>
                </a:cubicBezTo>
                <a:cubicBezTo>
                  <a:pt x="57" y="612"/>
                  <a:pt x="54" y="592"/>
                  <a:pt x="52" y="569"/>
                </a:cubicBezTo>
                <a:cubicBezTo>
                  <a:pt x="50" y="546"/>
                  <a:pt x="42" y="518"/>
                  <a:pt x="43" y="487"/>
                </a:cubicBezTo>
                <a:cubicBezTo>
                  <a:pt x="44" y="456"/>
                  <a:pt x="54" y="406"/>
                  <a:pt x="58" y="382"/>
                </a:cubicBezTo>
                <a:cubicBezTo>
                  <a:pt x="62" y="358"/>
                  <a:pt x="66" y="355"/>
                  <a:pt x="67" y="341"/>
                </a:cubicBezTo>
                <a:cubicBezTo>
                  <a:pt x="68" y="327"/>
                  <a:pt x="65" y="306"/>
                  <a:pt x="64" y="295"/>
                </a:cubicBezTo>
                <a:cubicBezTo>
                  <a:pt x="63" y="284"/>
                  <a:pt x="65" y="276"/>
                  <a:pt x="63" y="274"/>
                </a:cubicBezTo>
                <a:cubicBezTo>
                  <a:pt x="61" y="272"/>
                  <a:pt x="54" y="275"/>
                  <a:pt x="52" y="284"/>
                </a:cubicBezTo>
                <a:cubicBezTo>
                  <a:pt x="50" y="293"/>
                  <a:pt x="52" y="315"/>
                  <a:pt x="52" y="326"/>
                </a:cubicBezTo>
                <a:cubicBezTo>
                  <a:pt x="52" y="337"/>
                  <a:pt x="52" y="345"/>
                  <a:pt x="51" y="353"/>
                </a:cubicBezTo>
                <a:cubicBezTo>
                  <a:pt x="50" y="361"/>
                  <a:pt x="45" y="365"/>
                  <a:pt x="43" y="377"/>
                </a:cubicBezTo>
                <a:cubicBezTo>
                  <a:pt x="41" y="389"/>
                  <a:pt x="38" y="408"/>
                  <a:pt x="37" y="428"/>
                </a:cubicBezTo>
                <a:cubicBezTo>
                  <a:pt x="36" y="448"/>
                  <a:pt x="41" y="488"/>
                  <a:pt x="37" y="497"/>
                </a:cubicBezTo>
                <a:cubicBezTo>
                  <a:pt x="33" y="506"/>
                  <a:pt x="18" y="495"/>
                  <a:pt x="13" y="482"/>
                </a:cubicBezTo>
                <a:cubicBezTo>
                  <a:pt x="8" y="469"/>
                  <a:pt x="6" y="435"/>
                  <a:pt x="4" y="416"/>
                </a:cubicBezTo>
                <a:cubicBezTo>
                  <a:pt x="2" y="397"/>
                  <a:pt x="1" y="387"/>
                  <a:pt x="1" y="368"/>
                </a:cubicBezTo>
                <a:cubicBezTo>
                  <a:pt x="1" y="349"/>
                  <a:pt x="0" y="321"/>
                  <a:pt x="1" y="299"/>
                </a:cubicBezTo>
                <a:cubicBezTo>
                  <a:pt x="2" y="277"/>
                  <a:pt x="1" y="254"/>
                  <a:pt x="4" y="236"/>
                </a:cubicBezTo>
                <a:cubicBezTo>
                  <a:pt x="7" y="218"/>
                  <a:pt x="13" y="201"/>
                  <a:pt x="19" y="188"/>
                </a:cubicBezTo>
                <a:cubicBezTo>
                  <a:pt x="25" y="175"/>
                  <a:pt x="35" y="162"/>
                  <a:pt x="43" y="155"/>
                </a:cubicBezTo>
                <a:cubicBezTo>
                  <a:pt x="51" y="148"/>
                  <a:pt x="62" y="146"/>
                  <a:pt x="70" y="143"/>
                </a:cubicBezTo>
                <a:cubicBezTo>
                  <a:pt x="78" y="140"/>
                  <a:pt x="90" y="140"/>
                  <a:pt x="93" y="136"/>
                </a:cubicBezTo>
                <a:cubicBezTo>
                  <a:pt x="96" y="132"/>
                  <a:pt x="91" y="120"/>
                  <a:pt x="91" y="116"/>
                </a:cubicBezTo>
                <a:close/>
              </a:path>
            </a:pathLst>
          </a:custGeom>
          <a:gradFill>
            <a:gsLst>
              <a:gs pos="0">
                <a:schemeClr val="accent2">
                  <a:lumMod val="75000"/>
                </a:schemeClr>
              </a:gs>
              <a:gs pos="50000">
                <a:schemeClr val="accent1">
                  <a:tint val="44500"/>
                  <a:satMod val="160000"/>
                </a:schemeClr>
              </a:gs>
              <a:gs pos="100000">
                <a:schemeClr val="accent1">
                  <a:tint val="23500"/>
                  <a:satMod val="160000"/>
                </a:schemeClr>
              </a:gs>
            </a:gsLst>
          </a:gradFill>
          <a:ln w="12700" cmpd="sng">
            <a:solidFill>
              <a:schemeClr val="tx1"/>
            </a:solidFill>
            <a:round/>
            <a:headEnd/>
            <a:tailEnd/>
          </a:ln>
          <a:effectLst/>
          <a:extLst/>
        </p:spPr>
        <p:txBody>
          <a:bodyPr wrap="none" anchor="ctr"/>
          <a:lstStyle/>
          <a:p>
            <a:pPr>
              <a:defRPr/>
            </a:pPr>
            <a:endParaRPr lang="fr-FR">
              <a:solidFill>
                <a:srgbClr val="000000"/>
              </a:solidFill>
            </a:endParaRPr>
          </a:p>
        </p:txBody>
      </p:sp>
      <p:sp>
        <p:nvSpPr>
          <p:cNvPr id="13" name="Ellipse 12"/>
          <p:cNvSpPr/>
          <p:nvPr/>
        </p:nvSpPr>
        <p:spPr bwMode="auto">
          <a:xfrm>
            <a:off x="5487113" y="1977622"/>
            <a:ext cx="2829304" cy="1337536"/>
          </a:xfrm>
          <a:prstGeom prst="ellipse">
            <a:avLst/>
          </a:prstGeom>
          <a:gradFill flip="none" rotWithShape="1">
            <a:gsLst>
              <a:gs pos="0">
                <a:schemeClr val="accent1">
                  <a:hueOff val="0"/>
                  <a:satOff val="0"/>
                  <a:lumOff val="0"/>
                  <a:shade val="30000"/>
                  <a:satMod val="115000"/>
                </a:schemeClr>
              </a:gs>
              <a:gs pos="50000">
                <a:schemeClr val="accent1">
                  <a:hueOff val="0"/>
                  <a:satOff val="0"/>
                  <a:lumOff val="0"/>
                  <a:shade val="67500"/>
                  <a:satMod val="115000"/>
                </a:schemeClr>
              </a:gs>
              <a:gs pos="100000">
                <a:schemeClr val="accent1">
                  <a:hueOff val="0"/>
                  <a:satOff val="0"/>
                  <a:lumOff val="0"/>
                  <a:shade val="100000"/>
                  <a:satMod val="115000"/>
                </a:schemeClr>
              </a:gs>
            </a:gsLst>
            <a:lin ang="16200000" scaled="1"/>
            <a:tileRect/>
          </a:gradFill>
          <a:ln>
            <a:headEnd type="none" w="med" len="med"/>
            <a:tailEnd type="none" w="med" len="med"/>
          </a:ln>
          <a:extLst/>
        </p:spPr>
        <p:style>
          <a:lnRef idx="1">
            <a:schemeClr val="accent1"/>
          </a:lnRef>
          <a:fillRef idx="3">
            <a:schemeClr val="accent1"/>
          </a:fillRef>
          <a:effectRef idx="2">
            <a:schemeClr val="accent1"/>
          </a:effectRef>
          <a:fontRef idx="minor">
            <a:schemeClr val="lt1"/>
          </a:fontRef>
        </p:style>
        <p:txBody>
          <a:bodyPr/>
          <a:lstStyle/>
          <a:p>
            <a:pPr eaLnBrk="0" fontAlgn="base" hangingPunct="0">
              <a:lnSpc>
                <a:spcPct val="90000"/>
              </a:lnSpc>
              <a:spcBef>
                <a:spcPct val="0"/>
              </a:spcBef>
              <a:spcAft>
                <a:spcPct val="0"/>
              </a:spcAft>
              <a:defRPr/>
            </a:pPr>
            <a:endParaRPr lang="en-US" b="1" dirty="0">
              <a:solidFill>
                <a:srgbClr val="800000"/>
              </a:solidFill>
            </a:endParaRPr>
          </a:p>
          <a:p>
            <a:pPr eaLnBrk="0" fontAlgn="base" hangingPunct="0">
              <a:lnSpc>
                <a:spcPct val="90000"/>
              </a:lnSpc>
              <a:spcBef>
                <a:spcPct val="0"/>
              </a:spcBef>
              <a:spcAft>
                <a:spcPct val="0"/>
              </a:spcAft>
              <a:defRPr/>
            </a:pPr>
            <a:r>
              <a:rPr lang="en-US" sz="2400" b="1" dirty="0" err="1" smtClean="0">
                <a:solidFill>
                  <a:srgbClr val="800000"/>
                </a:solidFill>
              </a:rPr>
              <a:t>Ambiente</a:t>
            </a:r>
            <a:r>
              <a:rPr lang="en-US" sz="2400" b="1" dirty="0" smtClean="0">
                <a:solidFill>
                  <a:srgbClr val="800000"/>
                </a:solidFill>
              </a:rPr>
              <a:t> </a:t>
            </a:r>
            <a:endParaRPr lang="en-US" sz="2400" b="1" dirty="0">
              <a:solidFill>
                <a:srgbClr val="800000"/>
              </a:solidFill>
            </a:endParaRPr>
          </a:p>
        </p:txBody>
      </p:sp>
      <p:sp>
        <p:nvSpPr>
          <p:cNvPr id="133130" name="ZoneTexte 14"/>
          <p:cNvSpPr txBox="1">
            <a:spLocks noChangeArrowheads="1"/>
          </p:cNvSpPr>
          <p:nvPr/>
        </p:nvSpPr>
        <p:spPr bwMode="auto">
          <a:xfrm>
            <a:off x="1519312" y="4584306"/>
            <a:ext cx="2141933" cy="954107"/>
          </a:xfrm>
          <a:prstGeom prst="rect">
            <a:avLst/>
          </a:prstGeom>
          <a:ln/>
          <a:extLst/>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r>
              <a:rPr lang="en-US" altLang="en-US" sz="2800" b="1" dirty="0" smtClean="0">
                <a:solidFill>
                  <a:srgbClr val="FFFF00"/>
                </a:solidFill>
                <a:latin typeface="Arial" pitchFamily="34" charset="0"/>
              </a:rPr>
              <a:t>Catena </a:t>
            </a:r>
          </a:p>
          <a:p>
            <a:pPr fontAlgn="base">
              <a:spcBef>
                <a:spcPct val="0"/>
              </a:spcBef>
              <a:spcAft>
                <a:spcPct val="0"/>
              </a:spcAft>
            </a:pPr>
            <a:r>
              <a:rPr lang="en-US" altLang="en-US" sz="2800" b="1" dirty="0" err="1" smtClean="0">
                <a:solidFill>
                  <a:srgbClr val="FFFF00"/>
                </a:solidFill>
                <a:latin typeface="Arial" pitchFamily="34" charset="0"/>
              </a:rPr>
              <a:t>Alimentare</a:t>
            </a:r>
            <a:r>
              <a:rPr lang="en-US" altLang="en-US" sz="2800" b="1" dirty="0" smtClean="0">
                <a:solidFill>
                  <a:srgbClr val="FFFF00"/>
                </a:solidFill>
                <a:latin typeface="Arial" pitchFamily="34" charset="0"/>
              </a:rPr>
              <a:t> </a:t>
            </a:r>
            <a:endParaRPr lang="en-US" altLang="en-US" sz="2800" b="1" dirty="0">
              <a:solidFill>
                <a:srgbClr val="FFFF00"/>
              </a:solidFill>
              <a:latin typeface="Arial" pitchFamily="34" charset="0"/>
            </a:endParaRPr>
          </a:p>
        </p:txBody>
      </p:sp>
      <p:pic>
        <p:nvPicPr>
          <p:cNvPr id="133136"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5646" y="578818"/>
            <a:ext cx="519658" cy="1307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bwMode="auto">
          <a:xfrm rot="16200000">
            <a:off x="7123285" y="3549657"/>
            <a:ext cx="720080" cy="454025"/>
          </a:xfrm>
          <a:prstGeom prst="rightArrow">
            <a:avLst/>
          </a:prstGeom>
          <a:noFill/>
          <a:ln w="25400" cap="flat" cmpd="sng" algn="ctr">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0"/>
              </a:spcAft>
            </a:pPr>
            <a:endParaRPr lang="en-US" b="1" smtClean="0">
              <a:solidFill>
                <a:srgbClr val="000000"/>
              </a:solidFill>
            </a:endParaRPr>
          </a:p>
        </p:txBody>
      </p:sp>
      <p:sp>
        <p:nvSpPr>
          <p:cNvPr id="23" name="Right Arrow 22"/>
          <p:cNvSpPr/>
          <p:nvPr/>
        </p:nvSpPr>
        <p:spPr bwMode="auto">
          <a:xfrm>
            <a:off x="4572003" y="2067144"/>
            <a:ext cx="909003" cy="454025"/>
          </a:xfrm>
          <a:prstGeom prst="rightArrow">
            <a:avLst/>
          </a:prstGeom>
          <a:noFill/>
          <a:ln w="25400" cap="flat" cmpd="sng" algn="ctr">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0"/>
              </a:spcAft>
            </a:pPr>
            <a:endParaRPr lang="en-US" b="1" smtClean="0">
              <a:solidFill>
                <a:srgbClr val="000000"/>
              </a:solidFill>
            </a:endParaRPr>
          </a:p>
        </p:txBody>
      </p:sp>
      <p:sp>
        <p:nvSpPr>
          <p:cNvPr id="24" name="Right Arrow 23"/>
          <p:cNvSpPr/>
          <p:nvPr/>
        </p:nvSpPr>
        <p:spPr bwMode="auto">
          <a:xfrm rot="10800000">
            <a:off x="4572000" y="2642094"/>
            <a:ext cx="720080" cy="454025"/>
          </a:xfrm>
          <a:prstGeom prst="rightArrow">
            <a:avLst/>
          </a:prstGeom>
          <a:noFill/>
          <a:ln w="25400" cap="flat" cmpd="sng" algn="ctr">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0"/>
              </a:spcAft>
            </a:pPr>
            <a:endParaRPr lang="en-US" b="1" smtClean="0">
              <a:solidFill>
                <a:srgbClr val="000000"/>
              </a:solidFill>
            </a:endParaRPr>
          </a:p>
        </p:txBody>
      </p:sp>
      <p:sp>
        <p:nvSpPr>
          <p:cNvPr id="27" name="Right Arrow 26"/>
          <p:cNvSpPr/>
          <p:nvPr/>
        </p:nvSpPr>
        <p:spPr bwMode="auto">
          <a:xfrm rot="5400000">
            <a:off x="6142756" y="3625460"/>
            <a:ext cx="720080" cy="454025"/>
          </a:xfrm>
          <a:prstGeom prst="rightArrow">
            <a:avLst/>
          </a:prstGeom>
          <a:noFill/>
          <a:ln w="25400" cap="flat" cmpd="sng" algn="ctr">
            <a:solidFill>
              <a:srgbClr val="FE9B0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eaLnBrk="0" fontAlgn="base" hangingPunct="0">
              <a:lnSpc>
                <a:spcPct val="90000"/>
              </a:lnSpc>
              <a:spcBef>
                <a:spcPct val="0"/>
              </a:spcBef>
              <a:spcAft>
                <a:spcPct val="0"/>
              </a:spcAft>
            </a:pPr>
            <a:endParaRPr lang="en-US" b="1" smtClean="0">
              <a:solidFill>
                <a:srgbClr val="000000"/>
              </a:solidFill>
            </a:endParaRPr>
          </a:p>
        </p:txBody>
      </p:sp>
      <p:sp>
        <p:nvSpPr>
          <p:cNvPr id="2" name="Titolo 1"/>
          <p:cNvSpPr>
            <a:spLocks noGrp="1"/>
          </p:cNvSpPr>
          <p:nvPr>
            <p:ph type="title"/>
          </p:nvPr>
        </p:nvSpPr>
        <p:spPr/>
        <p:txBody>
          <a:bodyPr/>
          <a:lstStyle/>
          <a:p>
            <a:endParaRPr lang="it-IT" dirty="0"/>
          </a:p>
        </p:txBody>
      </p:sp>
      <p:pic>
        <p:nvPicPr>
          <p:cNvPr id="28674"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65168" y="116632"/>
            <a:ext cx="141446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2327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15512" y="198437"/>
            <a:ext cx="7772400" cy="1143000"/>
          </a:xfrm>
        </p:spPr>
        <p:txBody>
          <a:bodyPr rtlCol="0">
            <a:noAutofit/>
          </a:bodyPr>
          <a:lstStyle/>
          <a:p>
            <a:pPr fontAlgn="auto">
              <a:spcAft>
                <a:spcPts val="0"/>
              </a:spcAft>
              <a:defRPr/>
            </a:pPr>
            <a:r>
              <a:rPr lang="en-US" sz="3600" b="1" dirty="0" err="1" smtClean="0">
                <a:solidFill>
                  <a:srgbClr val="C00000"/>
                </a:solidFill>
              </a:rPr>
              <a:t>Carica</a:t>
            </a:r>
            <a:r>
              <a:rPr lang="en-US" sz="3600" b="1" dirty="0" smtClean="0">
                <a:solidFill>
                  <a:srgbClr val="C00000"/>
                </a:solidFill>
              </a:rPr>
              <a:t> </a:t>
            </a:r>
            <a:r>
              <a:rPr lang="en-US" sz="3600" b="1" dirty="0" err="1" smtClean="0">
                <a:solidFill>
                  <a:srgbClr val="C00000"/>
                </a:solidFill>
              </a:rPr>
              <a:t>batterica</a:t>
            </a:r>
            <a:r>
              <a:rPr lang="en-US" sz="3600" b="1" dirty="0" smtClean="0">
                <a:solidFill>
                  <a:srgbClr val="C00000"/>
                </a:solidFill>
              </a:rPr>
              <a:t> </a:t>
            </a:r>
            <a:r>
              <a:rPr lang="en-US" sz="3600" b="1" dirty="0" err="1" smtClean="0">
                <a:solidFill>
                  <a:srgbClr val="C00000"/>
                </a:solidFill>
              </a:rPr>
              <a:t>esposta</a:t>
            </a:r>
            <a:r>
              <a:rPr lang="en-US" sz="3600" b="1" dirty="0" smtClean="0">
                <a:solidFill>
                  <a:srgbClr val="C00000"/>
                </a:solidFill>
              </a:rPr>
              <a:t> </a:t>
            </a:r>
            <a:r>
              <a:rPr lang="en-US" sz="3600" b="1" dirty="0" smtClean="0">
                <a:solidFill>
                  <a:srgbClr val="C00000"/>
                </a:solidFill>
              </a:rPr>
              <a:t/>
            </a:r>
            <a:br>
              <a:rPr lang="en-US" sz="3600" b="1" dirty="0" smtClean="0">
                <a:solidFill>
                  <a:srgbClr val="C00000"/>
                </a:solidFill>
              </a:rPr>
            </a:br>
            <a:r>
              <a:rPr lang="en-US" sz="3600" b="1" dirty="0" err="1" smtClean="0">
                <a:solidFill>
                  <a:srgbClr val="C00000"/>
                </a:solidFill>
              </a:rPr>
              <a:t>agli</a:t>
            </a:r>
            <a:r>
              <a:rPr lang="en-US" sz="3600" b="1" dirty="0" smtClean="0">
                <a:solidFill>
                  <a:srgbClr val="C00000"/>
                </a:solidFill>
              </a:rPr>
              <a:t> </a:t>
            </a:r>
            <a:r>
              <a:rPr lang="en-US" sz="3600" b="1" dirty="0" err="1" smtClean="0">
                <a:solidFill>
                  <a:srgbClr val="C00000"/>
                </a:solidFill>
              </a:rPr>
              <a:t>antimicrobici</a:t>
            </a:r>
            <a:r>
              <a:rPr lang="en-US" sz="3600" b="1" dirty="0" smtClean="0">
                <a:solidFill>
                  <a:srgbClr val="C00000"/>
                </a:solidFill>
              </a:rPr>
              <a:t>  </a:t>
            </a:r>
            <a:r>
              <a:rPr lang="en-US" sz="3600" b="1" dirty="0" err="1" smtClean="0">
                <a:solidFill>
                  <a:srgbClr val="C00000"/>
                </a:solidFill>
              </a:rPr>
              <a:t>durante</a:t>
            </a:r>
            <a:r>
              <a:rPr lang="en-US" sz="3600" b="1" dirty="0" smtClean="0">
                <a:solidFill>
                  <a:srgbClr val="C00000"/>
                </a:solidFill>
              </a:rPr>
              <a:t> un </a:t>
            </a:r>
            <a:r>
              <a:rPr lang="en-US" sz="3600" b="1" dirty="0" err="1" smtClean="0">
                <a:solidFill>
                  <a:srgbClr val="C00000"/>
                </a:solidFill>
              </a:rPr>
              <a:t>trattamento</a:t>
            </a:r>
            <a:endParaRPr lang="en-US" sz="3600" b="1" dirty="0">
              <a:solidFill>
                <a:srgbClr val="C00000"/>
              </a:solidFill>
            </a:endParaRPr>
          </a:p>
        </p:txBody>
      </p:sp>
      <p:pic>
        <p:nvPicPr>
          <p:cNvPr id="12185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682" y="2814638"/>
            <a:ext cx="1952625" cy="180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860" name="Picture 3" descr="DSC_0131"/>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3336925" y="2798770"/>
            <a:ext cx="2746375" cy="1792287"/>
          </a:xfrm>
          <a:noFill/>
        </p:spPr>
      </p:pic>
      <p:sp>
        <p:nvSpPr>
          <p:cNvPr id="121861" name="ZoneTexte 6"/>
          <p:cNvSpPr txBox="1">
            <a:spLocks noChangeArrowheads="1"/>
          </p:cNvSpPr>
          <p:nvPr/>
        </p:nvSpPr>
        <p:spPr bwMode="auto">
          <a:xfrm>
            <a:off x="1488988" y="1574801"/>
            <a:ext cx="164801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3200" dirty="0" err="1" smtClean="0"/>
              <a:t>Polmoni</a:t>
            </a:r>
            <a:r>
              <a:rPr lang="en-US" altLang="en-US" sz="3200" dirty="0" smtClean="0"/>
              <a:t> </a:t>
            </a:r>
          </a:p>
          <a:p>
            <a:pPr algn="ctr"/>
            <a:r>
              <a:rPr lang="en-US" altLang="en-US" sz="3200" dirty="0" err="1" smtClean="0"/>
              <a:t>infetti</a:t>
            </a:r>
            <a:r>
              <a:rPr lang="en-US" altLang="en-US" sz="3200" dirty="0" smtClean="0"/>
              <a:t> </a:t>
            </a:r>
            <a:endParaRPr lang="en-US" altLang="en-US" sz="3200" dirty="0"/>
          </a:p>
        </p:txBody>
      </p:sp>
      <p:sp>
        <p:nvSpPr>
          <p:cNvPr id="121862" name="ZoneTexte 8"/>
          <p:cNvSpPr txBox="1">
            <a:spLocks noChangeArrowheads="1"/>
          </p:cNvSpPr>
          <p:nvPr/>
        </p:nvSpPr>
        <p:spPr bwMode="auto">
          <a:xfrm>
            <a:off x="3608380" y="1558926"/>
            <a:ext cx="187326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fr-FR" altLang="en-US" sz="3200" dirty="0" err="1" smtClean="0"/>
              <a:t>Tratto</a:t>
            </a:r>
            <a:r>
              <a:rPr lang="fr-FR" altLang="en-US" sz="3200" dirty="0" smtClean="0"/>
              <a:t> </a:t>
            </a:r>
          </a:p>
          <a:p>
            <a:pPr algn="ctr"/>
            <a:r>
              <a:rPr lang="fr-FR" altLang="en-US" sz="3200" dirty="0" err="1" smtClean="0"/>
              <a:t>digerente</a:t>
            </a:r>
            <a:r>
              <a:rPr lang="fr-FR" altLang="en-US" sz="3200" dirty="0" smtClean="0"/>
              <a:t> </a:t>
            </a:r>
            <a:endParaRPr lang="fr-FR" altLang="en-US" sz="3200" dirty="0"/>
          </a:p>
          <a:p>
            <a:pPr algn="ctr"/>
            <a:endParaRPr lang="fr-FR" altLang="en-US" sz="3200" dirty="0"/>
          </a:p>
        </p:txBody>
      </p:sp>
      <p:sp>
        <p:nvSpPr>
          <p:cNvPr id="121863" name="ZoneTexte 9"/>
          <p:cNvSpPr txBox="1">
            <a:spLocks noChangeArrowheads="1"/>
          </p:cNvSpPr>
          <p:nvPr/>
        </p:nvSpPr>
        <p:spPr bwMode="auto">
          <a:xfrm>
            <a:off x="1763720" y="4818077"/>
            <a:ext cx="649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r-FR" altLang="en-US" sz="2400" b="1" dirty="0" smtClean="0">
                <a:solidFill>
                  <a:srgbClr val="C00000"/>
                </a:solidFill>
              </a:rPr>
              <a:t> </a:t>
            </a:r>
            <a:r>
              <a:rPr lang="fr-FR" altLang="en-US" sz="2400" b="1" dirty="0">
                <a:solidFill>
                  <a:srgbClr val="C00000"/>
                </a:solidFill>
              </a:rPr>
              <a:t>mg</a:t>
            </a:r>
          </a:p>
        </p:txBody>
      </p:sp>
      <p:sp>
        <p:nvSpPr>
          <p:cNvPr id="121864" name="ZoneTexte 10"/>
          <p:cNvSpPr txBox="1">
            <a:spLocks noChangeArrowheads="1"/>
          </p:cNvSpPr>
          <p:nvPr/>
        </p:nvSpPr>
        <p:spPr bwMode="auto">
          <a:xfrm>
            <a:off x="4027496" y="4818077"/>
            <a:ext cx="4988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r-FR" altLang="en-US" sz="2400" b="1" dirty="0" smtClean="0">
                <a:solidFill>
                  <a:srgbClr val="C00000"/>
                </a:solidFill>
              </a:rPr>
              <a:t>Kg</a:t>
            </a:r>
            <a:endParaRPr lang="fr-FR" altLang="en-US" sz="2400" b="1" dirty="0">
              <a:solidFill>
                <a:srgbClr val="C00000"/>
              </a:solidFill>
            </a:endParaRPr>
          </a:p>
        </p:txBody>
      </p:sp>
      <p:sp>
        <p:nvSpPr>
          <p:cNvPr id="121865" name="ZoneTexte 11"/>
          <p:cNvSpPr txBox="1">
            <a:spLocks noChangeArrowheads="1"/>
          </p:cNvSpPr>
          <p:nvPr/>
        </p:nvSpPr>
        <p:spPr bwMode="auto">
          <a:xfrm>
            <a:off x="6430428" y="1787531"/>
            <a:ext cx="193149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2800" dirty="0" err="1" smtClean="0"/>
              <a:t>Letame</a:t>
            </a:r>
            <a:r>
              <a:rPr lang="en-US" altLang="en-US" sz="2800" dirty="0" smtClean="0"/>
              <a:t> </a:t>
            </a:r>
          </a:p>
          <a:p>
            <a:pPr algn="ctr"/>
            <a:r>
              <a:rPr lang="en-US" altLang="en-US" sz="2800" dirty="0" smtClean="0"/>
              <a:t>e </a:t>
            </a:r>
            <a:r>
              <a:rPr lang="en-US" altLang="en-US" sz="2800" dirty="0" err="1" smtClean="0"/>
              <a:t>rifiuti</a:t>
            </a:r>
            <a:r>
              <a:rPr lang="en-US" altLang="en-US" sz="2800" dirty="0" smtClean="0"/>
              <a:t> </a:t>
            </a:r>
            <a:r>
              <a:rPr lang="en-US" altLang="en-US" sz="2800" dirty="0" err="1" smtClean="0"/>
              <a:t>vari</a:t>
            </a:r>
            <a:r>
              <a:rPr lang="en-US" altLang="en-US" sz="2800" dirty="0" smtClean="0"/>
              <a:t> </a:t>
            </a:r>
            <a:endParaRPr lang="en-US" altLang="en-US" sz="2800" dirty="0"/>
          </a:p>
        </p:txBody>
      </p:sp>
      <p:sp>
        <p:nvSpPr>
          <p:cNvPr id="121866" name="Freeform 10"/>
          <p:cNvSpPr>
            <a:spLocks/>
          </p:cNvSpPr>
          <p:nvPr/>
        </p:nvSpPr>
        <p:spPr bwMode="invGray">
          <a:xfrm>
            <a:off x="142875" y="903294"/>
            <a:ext cx="1047750" cy="708025"/>
          </a:xfrm>
          <a:custGeom>
            <a:avLst/>
            <a:gdLst>
              <a:gd name="T0" fmla="*/ 63601 w 626"/>
              <a:gd name="T1" fmla="*/ 119173 h 404"/>
              <a:gd name="T2" fmla="*/ 53559 w 626"/>
              <a:gd name="T3" fmla="*/ 31546 h 404"/>
              <a:gd name="T4" fmla="*/ 107118 w 626"/>
              <a:gd name="T5" fmla="*/ 52576 h 404"/>
              <a:gd name="T6" fmla="*/ 157330 w 626"/>
              <a:gd name="T7" fmla="*/ 52576 h 404"/>
              <a:gd name="T8" fmla="*/ 207542 w 626"/>
              <a:gd name="T9" fmla="*/ 17525 h 404"/>
              <a:gd name="T10" fmla="*/ 323028 w 626"/>
              <a:gd name="T11" fmla="*/ 84122 h 404"/>
              <a:gd name="T12" fmla="*/ 482032 w 626"/>
              <a:gd name="T13" fmla="*/ 89379 h 404"/>
              <a:gd name="T14" fmla="*/ 890420 w 626"/>
              <a:gd name="T15" fmla="*/ 59586 h 404"/>
              <a:gd name="T16" fmla="*/ 1037708 w 626"/>
              <a:gd name="T17" fmla="*/ 203294 h 404"/>
              <a:gd name="T18" fmla="*/ 1047750 w 626"/>
              <a:gd name="T19" fmla="*/ 473185 h 404"/>
              <a:gd name="T20" fmla="*/ 1014276 w 626"/>
              <a:gd name="T21" fmla="*/ 595863 h 404"/>
              <a:gd name="T22" fmla="*/ 1014276 w 626"/>
              <a:gd name="T23" fmla="*/ 399578 h 404"/>
              <a:gd name="T24" fmla="*/ 987496 w 626"/>
              <a:gd name="T25" fmla="*/ 241850 h 404"/>
              <a:gd name="T26" fmla="*/ 967411 w 626"/>
              <a:gd name="T27" fmla="*/ 434629 h 404"/>
              <a:gd name="T28" fmla="*/ 947327 w 626"/>
              <a:gd name="T29" fmla="*/ 564317 h 404"/>
              <a:gd name="T30" fmla="*/ 923895 w 626"/>
              <a:gd name="T31" fmla="*/ 690500 h 404"/>
              <a:gd name="T32" fmla="*/ 900462 w 626"/>
              <a:gd name="T33" fmla="*/ 623903 h 404"/>
              <a:gd name="T34" fmla="*/ 880378 w 626"/>
              <a:gd name="T35" fmla="*/ 567822 h 404"/>
              <a:gd name="T36" fmla="*/ 836861 w 626"/>
              <a:gd name="T37" fmla="*/ 686995 h 404"/>
              <a:gd name="T38" fmla="*/ 830166 w 626"/>
              <a:gd name="T39" fmla="*/ 630913 h 404"/>
              <a:gd name="T40" fmla="*/ 843556 w 626"/>
              <a:gd name="T41" fmla="*/ 480195 h 404"/>
              <a:gd name="T42" fmla="*/ 823471 w 626"/>
              <a:gd name="T43" fmla="*/ 511741 h 404"/>
              <a:gd name="T44" fmla="*/ 783302 w 626"/>
              <a:gd name="T45" fmla="*/ 516998 h 404"/>
              <a:gd name="T46" fmla="*/ 746480 w 626"/>
              <a:gd name="T47" fmla="*/ 476690 h 404"/>
              <a:gd name="T48" fmla="*/ 659446 w 626"/>
              <a:gd name="T49" fmla="*/ 459165 h 404"/>
              <a:gd name="T50" fmla="*/ 488727 w 626"/>
              <a:gd name="T51" fmla="*/ 427619 h 404"/>
              <a:gd name="T52" fmla="*/ 445210 w 626"/>
              <a:gd name="T53" fmla="*/ 658954 h 404"/>
              <a:gd name="T54" fmla="*/ 381609 w 626"/>
              <a:gd name="T55" fmla="*/ 690500 h 404"/>
              <a:gd name="T56" fmla="*/ 411736 w 626"/>
              <a:gd name="T57" fmla="*/ 532771 h 404"/>
              <a:gd name="T58" fmla="*/ 394998 w 626"/>
              <a:gd name="T59" fmla="*/ 655449 h 404"/>
              <a:gd name="T60" fmla="*/ 324702 w 626"/>
              <a:gd name="T61" fmla="*/ 697510 h 404"/>
              <a:gd name="T62" fmla="*/ 358177 w 626"/>
              <a:gd name="T63" fmla="*/ 536276 h 404"/>
              <a:gd name="T64" fmla="*/ 301270 w 626"/>
              <a:gd name="T65" fmla="*/ 424114 h 404"/>
              <a:gd name="T66" fmla="*/ 207542 w 626"/>
              <a:gd name="T67" fmla="*/ 245355 h 404"/>
              <a:gd name="T68" fmla="*/ 97076 w 626"/>
              <a:gd name="T69" fmla="*/ 252365 h 404"/>
              <a:gd name="T70" fmla="*/ 20085 w 626"/>
              <a:gd name="T71" fmla="*/ 254118 h 4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26" h="404">
                <a:moveTo>
                  <a:pt x="0" y="128"/>
                </a:moveTo>
                <a:cubicBezTo>
                  <a:pt x="5" y="115"/>
                  <a:pt x="29" y="82"/>
                  <a:pt x="38" y="68"/>
                </a:cubicBezTo>
                <a:cubicBezTo>
                  <a:pt x="47" y="54"/>
                  <a:pt x="53" y="50"/>
                  <a:pt x="52" y="42"/>
                </a:cubicBezTo>
                <a:cubicBezTo>
                  <a:pt x="51" y="34"/>
                  <a:pt x="36" y="25"/>
                  <a:pt x="32" y="18"/>
                </a:cubicBezTo>
                <a:cubicBezTo>
                  <a:pt x="28" y="11"/>
                  <a:pt x="25" y="0"/>
                  <a:pt x="30" y="2"/>
                </a:cubicBezTo>
                <a:cubicBezTo>
                  <a:pt x="35" y="4"/>
                  <a:pt x="56" y="26"/>
                  <a:pt x="64" y="30"/>
                </a:cubicBezTo>
                <a:cubicBezTo>
                  <a:pt x="72" y="34"/>
                  <a:pt x="71" y="26"/>
                  <a:pt x="76" y="26"/>
                </a:cubicBezTo>
                <a:cubicBezTo>
                  <a:pt x="81" y="26"/>
                  <a:pt x="88" y="33"/>
                  <a:pt x="94" y="30"/>
                </a:cubicBezTo>
                <a:cubicBezTo>
                  <a:pt x="100" y="27"/>
                  <a:pt x="107" y="13"/>
                  <a:pt x="112" y="10"/>
                </a:cubicBezTo>
                <a:cubicBezTo>
                  <a:pt x="117" y="7"/>
                  <a:pt x="122" y="6"/>
                  <a:pt x="124" y="10"/>
                </a:cubicBezTo>
                <a:cubicBezTo>
                  <a:pt x="126" y="14"/>
                  <a:pt x="113" y="28"/>
                  <a:pt x="124" y="34"/>
                </a:cubicBezTo>
                <a:cubicBezTo>
                  <a:pt x="135" y="40"/>
                  <a:pt x="176" y="48"/>
                  <a:pt x="193" y="48"/>
                </a:cubicBezTo>
                <a:cubicBezTo>
                  <a:pt x="210" y="48"/>
                  <a:pt x="210" y="36"/>
                  <a:pt x="226" y="36"/>
                </a:cubicBezTo>
                <a:cubicBezTo>
                  <a:pt x="242" y="36"/>
                  <a:pt x="252" y="50"/>
                  <a:pt x="288" y="51"/>
                </a:cubicBezTo>
                <a:cubicBezTo>
                  <a:pt x="324" y="52"/>
                  <a:pt x="403" y="47"/>
                  <a:pt x="444" y="44"/>
                </a:cubicBezTo>
                <a:cubicBezTo>
                  <a:pt x="485" y="41"/>
                  <a:pt x="507" y="33"/>
                  <a:pt x="532" y="34"/>
                </a:cubicBezTo>
                <a:cubicBezTo>
                  <a:pt x="557" y="35"/>
                  <a:pt x="581" y="36"/>
                  <a:pt x="596" y="50"/>
                </a:cubicBezTo>
                <a:cubicBezTo>
                  <a:pt x="611" y="64"/>
                  <a:pt x="617" y="86"/>
                  <a:pt x="620" y="116"/>
                </a:cubicBezTo>
                <a:cubicBezTo>
                  <a:pt x="623" y="146"/>
                  <a:pt x="615" y="206"/>
                  <a:pt x="616" y="232"/>
                </a:cubicBezTo>
                <a:cubicBezTo>
                  <a:pt x="617" y="258"/>
                  <a:pt x="626" y="254"/>
                  <a:pt x="626" y="270"/>
                </a:cubicBezTo>
                <a:cubicBezTo>
                  <a:pt x="626" y="286"/>
                  <a:pt x="619" y="316"/>
                  <a:pt x="616" y="328"/>
                </a:cubicBezTo>
                <a:cubicBezTo>
                  <a:pt x="613" y="340"/>
                  <a:pt x="610" y="347"/>
                  <a:pt x="606" y="340"/>
                </a:cubicBezTo>
                <a:cubicBezTo>
                  <a:pt x="602" y="333"/>
                  <a:pt x="592" y="305"/>
                  <a:pt x="592" y="286"/>
                </a:cubicBezTo>
                <a:cubicBezTo>
                  <a:pt x="592" y="267"/>
                  <a:pt x="604" y="257"/>
                  <a:pt x="606" y="228"/>
                </a:cubicBezTo>
                <a:cubicBezTo>
                  <a:pt x="608" y="199"/>
                  <a:pt x="607" y="129"/>
                  <a:pt x="604" y="114"/>
                </a:cubicBezTo>
                <a:cubicBezTo>
                  <a:pt x="601" y="99"/>
                  <a:pt x="594" y="120"/>
                  <a:pt x="590" y="138"/>
                </a:cubicBezTo>
                <a:cubicBezTo>
                  <a:pt x="586" y="156"/>
                  <a:pt x="580" y="202"/>
                  <a:pt x="578" y="220"/>
                </a:cubicBezTo>
                <a:cubicBezTo>
                  <a:pt x="576" y="238"/>
                  <a:pt x="578" y="241"/>
                  <a:pt x="578" y="248"/>
                </a:cubicBezTo>
                <a:cubicBezTo>
                  <a:pt x="578" y="255"/>
                  <a:pt x="582" y="252"/>
                  <a:pt x="580" y="264"/>
                </a:cubicBezTo>
                <a:cubicBezTo>
                  <a:pt x="578" y="276"/>
                  <a:pt x="569" y="303"/>
                  <a:pt x="566" y="322"/>
                </a:cubicBezTo>
                <a:cubicBezTo>
                  <a:pt x="563" y="341"/>
                  <a:pt x="566" y="366"/>
                  <a:pt x="564" y="378"/>
                </a:cubicBezTo>
                <a:cubicBezTo>
                  <a:pt x="562" y="390"/>
                  <a:pt x="559" y="391"/>
                  <a:pt x="552" y="394"/>
                </a:cubicBezTo>
                <a:cubicBezTo>
                  <a:pt x="545" y="397"/>
                  <a:pt x="524" y="400"/>
                  <a:pt x="522" y="394"/>
                </a:cubicBezTo>
                <a:cubicBezTo>
                  <a:pt x="520" y="388"/>
                  <a:pt x="535" y="373"/>
                  <a:pt x="538" y="356"/>
                </a:cubicBezTo>
                <a:cubicBezTo>
                  <a:pt x="541" y="339"/>
                  <a:pt x="540" y="295"/>
                  <a:pt x="538" y="290"/>
                </a:cubicBezTo>
                <a:cubicBezTo>
                  <a:pt x="536" y="285"/>
                  <a:pt x="529" y="311"/>
                  <a:pt x="526" y="324"/>
                </a:cubicBezTo>
                <a:cubicBezTo>
                  <a:pt x="523" y="337"/>
                  <a:pt x="522" y="359"/>
                  <a:pt x="518" y="370"/>
                </a:cubicBezTo>
                <a:cubicBezTo>
                  <a:pt x="514" y="381"/>
                  <a:pt x="507" y="388"/>
                  <a:pt x="500" y="392"/>
                </a:cubicBezTo>
                <a:cubicBezTo>
                  <a:pt x="493" y="396"/>
                  <a:pt x="477" y="397"/>
                  <a:pt x="476" y="392"/>
                </a:cubicBezTo>
                <a:cubicBezTo>
                  <a:pt x="475" y="387"/>
                  <a:pt x="491" y="374"/>
                  <a:pt x="496" y="360"/>
                </a:cubicBezTo>
                <a:cubicBezTo>
                  <a:pt x="501" y="346"/>
                  <a:pt x="505" y="320"/>
                  <a:pt x="506" y="306"/>
                </a:cubicBezTo>
                <a:cubicBezTo>
                  <a:pt x="507" y="292"/>
                  <a:pt x="506" y="278"/>
                  <a:pt x="504" y="274"/>
                </a:cubicBezTo>
                <a:cubicBezTo>
                  <a:pt x="502" y="270"/>
                  <a:pt x="496" y="277"/>
                  <a:pt x="494" y="280"/>
                </a:cubicBezTo>
                <a:cubicBezTo>
                  <a:pt x="492" y="283"/>
                  <a:pt x="495" y="291"/>
                  <a:pt x="492" y="292"/>
                </a:cubicBezTo>
                <a:cubicBezTo>
                  <a:pt x="489" y="293"/>
                  <a:pt x="482" y="284"/>
                  <a:pt x="478" y="284"/>
                </a:cubicBezTo>
                <a:cubicBezTo>
                  <a:pt x="474" y="284"/>
                  <a:pt x="471" y="296"/>
                  <a:pt x="468" y="295"/>
                </a:cubicBezTo>
                <a:cubicBezTo>
                  <a:pt x="465" y="294"/>
                  <a:pt x="464" y="282"/>
                  <a:pt x="460" y="278"/>
                </a:cubicBezTo>
                <a:cubicBezTo>
                  <a:pt x="456" y="274"/>
                  <a:pt x="451" y="277"/>
                  <a:pt x="446" y="272"/>
                </a:cubicBezTo>
                <a:cubicBezTo>
                  <a:pt x="441" y="267"/>
                  <a:pt x="439" y="252"/>
                  <a:pt x="430" y="250"/>
                </a:cubicBezTo>
                <a:cubicBezTo>
                  <a:pt x="421" y="248"/>
                  <a:pt x="402" y="260"/>
                  <a:pt x="394" y="262"/>
                </a:cubicBezTo>
                <a:cubicBezTo>
                  <a:pt x="386" y="264"/>
                  <a:pt x="399" y="267"/>
                  <a:pt x="382" y="264"/>
                </a:cubicBezTo>
                <a:cubicBezTo>
                  <a:pt x="365" y="261"/>
                  <a:pt x="310" y="244"/>
                  <a:pt x="292" y="244"/>
                </a:cubicBezTo>
                <a:cubicBezTo>
                  <a:pt x="274" y="244"/>
                  <a:pt x="278" y="244"/>
                  <a:pt x="274" y="266"/>
                </a:cubicBezTo>
                <a:cubicBezTo>
                  <a:pt x="270" y="288"/>
                  <a:pt x="268" y="355"/>
                  <a:pt x="266" y="376"/>
                </a:cubicBezTo>
                <a:cubicBezTo>
                  <a:pt x="264" y="397"/>
                  <a:pt x="265" y="391"/>
                  <a:pt x="259" y="394"/>
                </a:cubicBezTo>
                <a:cubicBezTo>
                  <a:pt x="253" y="397"/>
                  <a:pt x="230" y="400"/>
                  <a:pt x="228" y="394"/>
                </a:cubicBezTo>
                <a:cubicBezTo>
                  <a:pt x="226" y="388"/>
                  <a:pt x="243" y="375"/>
                  <a:pt x="246" y="360"/>
                </a:cubicBezTo>
                <a:cubicBezTo>
                  <a:pt x="249" y="345"/>
                  <a:pt x="248" y="304"/>
                  <a:pt x="246" y="304"/>
                </a:cubicBezTo>
                <a:cubicBezTo>
                  <a:pt x="244" y="304"/>
                  <a:pt x="236" y="346"/>
                  <a:pt x="234" y="358"/>
                </a:cubicBezTo>
                <a:cubicBezTo>
                  <a:pt x="232" y="370"/>
                  <a:pt x="238" y="367"/>
                  <a:pt x="236" y="374"/>
                </a:cubicBezTo>
                <a:cubicBezTo>
                  <a:pt x="234" y="381"/>
                  <a:pt x="230" y="396"/>
                  <a:pt x="223" y="400"/>
                </a:cubicBezTo>
                <a:cubicBezTo>
                  <a:pt x="216" y="404"/>
                  <a:pt x="196" y="403"/>
                  <a:pt x="194" y="398"/>
                </a:cubicBezTo>
                <a:cubicBezTo>
                  <a:pt x="192" y="393"/>
                  <a:pt x="205" y="383"/>
                  <a:pt x="208" y="368"/>
                </a:cubicBezTo>
                <a:cubicBezTo>
                  <a:pt x="211" y="353"/>
                  <a:pt x="214" y="325"/>
                  <a:pt x="214" y="306"/>
                </a:cubicBezTo>
                <a:cubicBezTo>
                  <a:pt x="214" y="287"/>
                  <a:pt x="214" y="267"/>
                  <a:pt x="208" y="256"/>
                </a:cubicBezTo>
                <a:cubicBezTo>
                  <a:pt x="202" y="245"/>
                  <a:pt x="190" y="253"/>
                  <a:pt x="180" y="242"/>
                </a:cubicBezTo>
                <a:cubicBezTo>
                  <a:pt x="170" y="231"/>
                  <a:pt x="159" y="207"/>
                  <a:pt x="150" y="190"/>
                </a:cubicBezTo>
                <a:cubicBezTo>
                  <a:pt x="141" y="173"/>
                  <a:pt x="132" y="148"/>
                  <a:pt x="124" y="140"/>
                </a:cubicBezTo>
                <a:cubicBezTo>
                  <a:pt x="116" y="132"/>
                  <a:pt x="110" y="143"/>
                  <a:pt x="99" y="144"/>
                </a:cubicBezTo>
                <a:cubicBezTo>
                  <a:pt x="88" y="145"/>
                  <a:pt x="70" y="142"/>
                  <a:pt x="58" y="144"/>
                </a:cubicBezTo>
                <a:cubicBezTo>
                  <a:pt x="46" y="146"/>
                  <a:pt x="36" y="158"/>
                  <a:pt x="28" y="158"/>
                </a:cubicBezTo>
                <a:cubicBezTo>
                  <a:pt x="20" y="158"/>
                  <a:pt x="17" y="150"/>
                  <a:pt x="12" y="145"/>
                </a:cubicBezTo>
                <a:cubicBezTo>
                  <a:pt x="7" y="140"/>
                  <a:pt x="2" y="132"/>
                  <a:pt x="0" y="128"/>
                </a:cubicBezTo>
                <a:close/>
              </a:path>
            </a:pathLst>
          </a:custGeom>
          <a:solidFill>
            <a:srgbClr val="C00000"/>
          </a:solidFill>
          <a:ln w="9525">
            <a:solidFill>
              <a:schemeClr val="tx1"/>
            </a:solidFill>
            <a:round/>
            <a:headEnd/>
            <a:tailEnd/>
          </a:ln>
        </p:spPr>
        <p:txBody>
          <a:bodyPr wrap="none" anchor="ctr"/>
          <a:lstStyle/>
          <a:p>
            <a:endParaRPr lang="en-US"/>
          </a:p>
        </p:txBody>
      </p:sp>
      <p:pic>
        <p:nvPicPr>
          <p:cNvPr id="12186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8700" y="2847981"/>
            <a:ext cx="27813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lèche vers le haut 2"/>
          <p:cNvSpPr/>
          <p:nvPr/>
        </p:nvSpPr>
        <p:spPr>
          <a:xfrm rot="8507665">
            <a:off x="4705350" y="5276864"/>
            <a:ext cx="515938" cy="784225"/>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 name="Flèche vers le haut 15"/>
          <p:cNvSpPr/>
          <p:nvPr/>
        </p:nvSpPr>
        <p:spPr>
          <a:xfrm rot="12802862">
            <a:off x="6962782" y="5281627"/>
            <a:ext cx="492125" cy="784225"/>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1870" name="ZoneTexte 4"/>
          <p:cNvSpPr txBox="1">
            <a:spLocks noChangeArrowheads="1"/>
          </p:cNvSpPr>
          <p:nvPr/>
        </p:nvSpPr>
        <p:spPr bwMode="auto">
          <a:xfrm>
            <a:off x="3254066" y="6144302"/>
            <a:ext cx="26003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b="1" dirty="0" smtClean="0">
                <a:solidFill>
                  <a:srgbClr val="C00000"/>
                </a:solidFill>
              </a:rPr>
              <a:t>Catena </a:t>
            </a:r>
            <a:r>
              <a:rPr lang="en-US" altLang="en-US" sz="2400" b="1" dirty="0" err="1" smtClean="0">
                <a:solidFill>
                  <a:srgbClr val="C00000"/>
                </a:solidFill>
              </a:rPr>
              <a:t>alimentare</a:t>
            </a:r>
            <a:r>
              <a:rPr lang="en-US" altLang="en-US" sz="2400" b="1" dirty="0" smtClean="0">
                <a:solidFill>
                  <a:srgbClr val="C00000"/>
                </a:solidFill>
              </a:rPr>
              <a:t> </a:t>
            </a:r>
            <a:endParaRPr lang="en-US" altLang="en-US" sz="2400" b="1" dirty="0">
              <a:solidFill>
                <a:srgbClr val="C00000"/>
              </a:solidFill>
            </a:endParaRPr>
          </a:p>
        </p:txBody>
      </p:sp>
      <p:sp>
        <p:nvSpPr>
          <p:cNvPr id="121871" name="ZoneTexte 12"/>
          <p:cNvSpPr txBox="1">
            <a:spLocks noChangeArrowheads="1"/>
          </p:cNvSpPr>
          <p:nvPr/>
        </p:nvSpPr>
        <p:spPr bwMode="auto">
          <a:xfrm>
            <a:off x="6789745" y="4786314"/>
            <a:ext cx="8589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r-FR" altLang="en-US" sz="2800" b="1" dirty="0" smtClean="0">
                <a:solidFill>
                  <a:srgbClr val="C00000"/>
                </a:solidFill>
              </a:rPr>
              <a:t>Tons</a:t>
            </a:r>
            <a:endParaRPr lang="fr-FR" altLang="en-US" sz="2800" b="1" dirty="0">
              <a:solidFill>
                <a:srgbClr val="C00000"/>
              </a:solidFill>
            </a:endParaRPr>
          </a:p>
        </p:txBody>
      </p:sp>
      <p:sp>
        <p:nvSpPr>
          <p:cNvPr id="121872" name="Rectangle 16"/>
          <p:cNvSpPr>
            <a:spLocks noChangeArrowheads="1"/>
          </p:cNvSpPr>
          <p:nvPr/>
        </p:nvSpPr>
        <p:spPr bwMode="auto">
          <a:xfrm>
            <a:off x="7034214" y="6223014"/>
            <a:ext cx="216123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b="1" dirty="0" err="1" smtClean="0">
                <a:solidFill>
                  <a:srgbClr val="C00000"/>
                </a:solidFill>
              </a:rPr>
              <a:t>Suolo</a:t>
            </a:r>
            <a:r>
              <a:rPr lang="en-US" altLang="en-US" sz="2400" b="1" dirty="0" smtClean="0">
                <a:solidFill>
                  <a:srgbClr val="C00000"/>
                </a:solidFill>
              </a:rPr>
              <a:t>, </a:t>
            </a:r>
            <a:r>
              <a:rPr lang="en-US" altLang="en-US" sz="2400" b="1" dirty="0" err="1" smtClean="0">
                <a:solidFill>
                  <a:srgbClr val="C00000"/>
                </a:solidFill>
              </a:rPr>
              <a:t>piante</a:t>
            </a:r>
            <a:r>
              <a:rPr lang="fr-FR" altLang="en-US" sz="2400" b="1" dirty="0" smtClean="0">
                <a:solidFill>
                  <a:srgbClr val="C00000"/>
                </a:solidFill>
              </a:rPr>
              <a:t>….</a:t>
            </a:r>
            <a:endParaRPr lang="fr-FR" altLang="en-US" sz="2400" b="1" dirty="0">
              <a:solidFill>
                <a:srgbClr val="C00000"/>
              </a:solidFill>
            </a:endParaRPr>
          </a:p>
        </p:txBody>
      </p:sp>
      <p:pic>
        <p:nvPicPr>
          <p:cNvPr id="12187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357" y="2974977"/>
            <a:ext cx="1154113"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874" name="ZoneTexte 5"/>
          <p:cNvSpPr txBox="1">
            <a:spLocks noChangeArrowheads="1"/>
          </p:cNvSpPr>
          <p:nvPr/>
        </p:nvSpPr>
        <p:spPr bwMode="auto">
          <a:xfrm>
            <a:off x="76207" y="4786314"/>
            <a:ext cx="73930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r-FR" altLang="en-US" sz="2800" b="1">
                <a:solidFill>
                  <a:srgbClr val="C00000"/>
                </a:solidFill>
              </a:rPr>
              <a:t>1µg</a:t>
            </a:r>
          </a:p>
        </p:txBody>
      </p:sp>
      <p:sp>
        <p:nvSpPr>
          <p:cNvPr id="121875" name="ZoneTexte 17"/>
          <p:cNvSpPr txBox="1">
            <a:spLocks noChangeArrowheads="1"/>
          </p:cNvSpPr>
          <p:nvPr/>
        </p:nvSpPr>
        <p:spPr bwMode="auto">
          <a:xfrm>
            <a:off x="138432" y="1727201"/>
            <a:ext cx="105189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fr-FR" altLang="en-US" sz="3200" dirty="0"/>
              <a:t>Test</a:t>
            </a:r>
          </a:p>
          <a:p>
            <a:pPr algn="ctr"/>
            <a:r>
              <a:rPr lang="fr-FR" altLang="en-US" sz="3200" dirty="0"/>
              <a:t> tube</a:t>
            </a:r>
          </a:p>
        </p:txBody>
      </p:sp>
      <p:sp>
        <p:nvSpPr>
          <p:cNvPr id="121876" name="Freeform 31"/>
          <p:cNvSpPr>
            <a:spLocks/>
          </p:cNvSpPr>
          <p:nvPr/>
        </p:nvSpPr>
        <p:spPr bwMode="invGray">
          <a:xfrm>
            <a:off x="5827713" y="5489589"/>
            <a:ext cx="417512" cy="1306513"/>
          </a:xfrm>
          <a:custGeom>
            <a:avLst/>
            <a:gdLst>
              <a:gd name="T0" fmla="*/ 101600 w 263"/>
              <a:gd name="T1" fmla="*/ 117475 h 823"/>
              <a:gd name="T2" fmla="*/ 139700 w 263"/>
              <a:gd name="T3" fmla="*/ 7937 h 823"/>
              <a:gd name="T4" fmla="*/ 249237 w 263"/>
              <a:gd name="T5" fmla="*/ 50800 h 823"/>
              <a:gd name="T6" fmla="*/ 239712 w 263"/>
              <a:gd name="T7" fmla="*/ 155575 h 823"/>
              <a:gd name="T8" fmla="*/ 292100 w 263"/>
              <a:gd name="T9" fmla="*/ 212725 h 823"/>
              <a:gd name="T10" fmla="*/ 382587 w 263"/>
              <a:gd name="T11" fmla="*/ 312737 h 823"/>
              <a:gd name="T12" fmla="*/ 387350 w 263"/>
              <a:gd name="T13" fmla="*/ 422275 h 823"/>
              <a:gd name="T14" fmla="*/ 400050 w 263"/>
              <a:gd name="T15" fmla="*/ 479425 h 823"/>
              <a:gd name="T16" fmla="*/ 401637 w 263"/>
              <a:gd name="T17" fmla="*/ 569912 h 823"/>
              <a:gd name="T18" fmla="*/ 415925 w 263"/>
              <a:gd name="T19" fmla="*/ 655637 h 823"/>
              <a:gd name="T20" fmla="*/ 377825 w 263"/>
              <a:gd name="T21" fmla="*/ 765175 h 823"/>
              <a:gd name="T22" fmla="*/ 352425 w 263"/>
              <a:gd name="T23" fmla="*/ 682625 h 823"/>
              <a:gd name="T24" fmla="*/ 325437 w 263"/>
              <a:gd name="T25" fmla="*/ 587375 h 823"/>
              <a:gd name="T26" fmla="*/ 325437 w 263"/>
              <a:gd name="T27" fmla="*/ 474662 h 823"/>
              <a:gd name="T28" fmla="*/ 304800 w 263"/>
              <a:gd name="T29" fmla="*/ 454025 h 823"/>
              <a:gd name="T30" fmla="*/ 311150 w 263"/>
              <a:gd name="T31" fmla="*/ 593725 h 823"/>
              <a:gd name="T32" fmla="*/ 352425 w 263"/>
              <a:gd name="T33" fmla="*/ 803275 h 823"/>
              <a:gd name="T34" fmla="*/ 344487 w 263"/>
              <a:gd name="T35" fmla="*/ 925512 h 823"/>
              <a:gd name="T36" fmla="*/ 311150 w 263"/>
              <a:gd name="T37" fmla="*/ 1127125 h 823"/>
              <a:gd name="T38" fmla="*/ 363537 w 263"/>
              <a:gd name="T39" fmla="*/ 1250950 h 823"/>
              <a:gd name="T40" fmla="*/ 315912 w 263"/>
              <a:gd name="T41" fmla="*/ 1255712 h 823"/>
              <a:gd name="T42" fmla="*/ 230187 w 263"/>
              <a:gd name="T43" fmla="*/ 1198562 h 823"/>
              <a:gd name="T44" fmla="*/ 249237 w 263"/>
              <a:gd name="T45" fmla="*/ 1089025 h 823"/>
              <a:gd name="T46" fmla="*/ 238125 w 263"/>
              <a:gd name="T47" fmla="*/ 960437 h 823"/>
              <a:gd name="T48" fmla="*/ 220662 w 263"/>
              <a:gd name="T49" fmla="*/ 849312 h 823"/>
              <a:gd name="T50" fmla="*/ 201612 w 263"/>
              <a:gd name="T51" fmla="*/ 836612 h 823"/>
              <a:gd name="T52" fmla="*/ 196850 w 263"/>
              <a:gd name="T53" fmla="*/ 974725 h 823"/>
              <a:gd name="T54" fmla="*/ 187325 w 263"/>
              <a:gd name="T55" fmla="*/ 1098550 h 823"/>
              <a:gd name="T56" fmla="*/ 144462 w 263"/>
              <a:gd name="T57" fmla="*/ 1227137 h 823"/>
              <a:gd name="T58" fmla="*/ 68262 w 263"/>
              <a:gd name="T59" fmla="*/ 1279525 h 823"/>
              <a:gd name="T60" fmla="*/ 111125 w 263"/>
              <a:gd name="T61" fmla="*/ 1177925 h 823"/>
              <a:gd name="T62" fmla="*/ 92075 w 263"/>
              <a:gd name="T63" fmla="*/ 1039812 h 823"/>
              <a:gd name="T64" fmla="*/ 82550 w 263"/>
              <a:gd name="T65" fmla="*/ 903287 h 823"/>
              <a:gd name="T66" fmla="*/ 92075 w 263"/>
              <a:gd name="T67" fmla="*/ 606425 h 823"/>
              <a:gd name="T68" fmla="*/ 101600 w 263"/>
              <a:gd name="T69" fmla="*/ 468312 h 823"/>
              <a:gd name="T70" fmla="*/ 82550 w 263"/>
              <a:gd name="T71" fmla="*/ 450850 h 823"/>
              <a:gd name="T72" fmla="*/ 80962 w 263"/>
              <a:gd name="T73" fmla="*/ 560387 h 823"/>
              <a:gd name="T74" fmla="*/ 58737 w 263"/>
              <a:gd name="T75" fmla="*/ 679450 h 823"/>
              <a:gd name="T76" fmla="*/ 20637 w 263"/>
              <a:gd name="T77" fmla="*/ 765175 h 823"/>
              <a:gd name="T78" fmla="*/ 1587 w 263"/>
              <a:gd name="T79" fmla="*/ 584200 h 823"/>
              <a:gd name="T80" fmla="*/ 6350 w 263"/>
              <a:gd name="T81" fmla="*/ 374650 h 823"/>
              <a:gd name="T82" fmla="*/ 68262 w 263"/>
              <a:gd name="T83" fmla="*/ 246062 h 823"/>
              <a:gd name="T84" fmla="*/ 147637 w 263"/>
              <a:gd name="T85" fmla="*/ 215900 h 8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3" h="823">
                <a:moveTo>
                  <a:pt x="91" y="116"/>
                </a:moveTo>
                <a:cubicBezTo>
                  <a:pt x="87" y="106"/>
                  <a:pt x="68" y="87"/>
                  <a:pt x="64" y="74"/>
                </a:cubicBezTo>
                <a:cubicBezTo>
                  <a:pt x="60" y="61"/>
                  <a:pt x="60" y="49"/>
                  <a:pt x="64" y="38"/>
                </a:cubicBezTo>
                <a:cubicBezTo>
                  <a:pt x="68" y="27"/>
                  <a:pt x="77" y="10"/>
                  <a:pt x="88" y="5"/>
                </a:cubicBezTo>
                <a:cubicBezTo>
                  <a:pt x="99" y="0"/>
                  <a:pt x="122" y="1"/>
                  <a:pt x="133" y="5"/>
                </a:cubicBezTo>
                <a:cubicBezTo>
                  <a:pt x="144" y="9"/>
                  <a:pt x="152" y="22"/>
                  <a:pt x="157" y="32"/>
                </a:cubicBezTo>
                <a:cubicBezTo>
                  <a:pt x="162" y="42"/>
                  <a:pt x="164" y="54"/>
                  <a:pt x="163" y="65"/>
                </a:cubicBezTo>
                <a:cubicBezTo>
                  <a:pt x="162" y="76"/>
                  <a:pt x="152" y="87"/>
                  <a:pt x="151" y="98"/>
                </a:cubicBezTo>
                <a:cubicBezTo>
                  <a:pt x="150" y="109"/>
                  <a:pt x="152" y="124"/>
                  <a:pt x="157" y="130"/>
                </a:cubicBezTo>
                <a:cubicBezTo>
                  <a:pt x="162" y="136"/>
                  <a:pt x="174" y="131"/>
                  <a:pt x="184" y="134"/>
                </a:cubicBezTo>
                <a:cubicBezTo>
                  <a:pt x="194" y="137"/>
                  <a:pt x="207" y="141"/>
                  <a:pt x="216" y="151"/>
                </a:cubicBezTo>
                <a:cubicBezTo>
                  <a:pt x="225" y="161"/>
                  <a:pt x="236" y="184"/>
                  <a:pt x="241" y="197"/>
                </a:cubicBezTo>
                <a:cubicBezTo>
                  <a:pt x="246" y="210"/>
                  <a:pt x="244" y="216"/>
                  <a:pt x="244" y="227"/>
                </a:cubicBezTo>
                <a:cubicBezTo>
                  <a:pt x="244" y="238"/>
                  <a:pt x="244" y="257"/>
                  <a:pt x="244" y="266"/>
                </a:cubicBezTo>
                <a:cubicBezTo>
                  <a:pt x="244" y="275"/>
                  <a:pt x="246" y="278"/>
                  <a:pt x="247" y="284"/>
                </a:cubicBezTo>
                <a:cubicBezTo>
                  <a:pt x="248" y="290"/>
                  <a:pt x="251" y="296"/>
                  <a:pt x="252" y="302"/>
                </a:cubicBezTo>
                <a:cubicBezTo>
                  <a:pt x="253" y="308"/>
                  <a:pt x="256" y="314"/>
                  <a:pt x="256" y="323"/>
                </a:cubicBezTo>
                <a:cubicBezTo>
                  <a:pt x="256" y="332"/>
                  <a:pt x="253" y="348"/>
                  <a:pt x="253" y="359"/>
                </a:cubicBezTo>
                <a:cubicBezTo>
                  <a:pt x="253" y="370"/>
                  <a:pt x="255" y="383"/>
                  <a:pt x="256" y="392"/>
                </a:cubicBezTo>
                <a:cubicBezTo>
                  <a:pt x="257" y="401"/>
                  <a:pt x="262" y="404"/>
                  <a:pt x="262" y="413"/>
                </a:cubicBezTo>
                <a:cubicBezTo>
                  <a:pt x="262" y="422"/>
                  <a:pt x="263" y="438"/>
                  <a:pt x="259" y="449"/>
                </a:cubicBezTo>
                <a:cubicBezTo>
                  <a:pt x="255" y="460"/>
                  <a:pt x="245" y="478"/>
                  <a:pt x="238" y="482"/>
                </a:cubicBezTo>
                <a:cubicBezTo>
                  <a:pt x="231" y="486"/>
                  <a:pt x="220" y="482"/>
                  <a:pt x="217" y="473"/>
                </a:cubicBezTo>
                <a:cubicBezTo>
                  <a:pt x="214" y="464"/>
                  <a:pt x="222" y="442"/>
                  <a:pt x="222" y="430"/>
                </a:cubicBezTo>
                <a:cubicBezTo>
                  <a:pt x="222" y="418"/>
                  <a:pt x="217" y="411"/>
                  <a:pt x="214" y="401"/>
                </a:cubicBezTo>
                <a:cubicBezTo>
                  <a:pt x="211" y="391"/>
                  <a:pt x="207" y="381"/>
                  <a:pt x="205" y="370"/>
                </a:cubicBezTo>
                <a:cubicBezTo>
                  <a:pt x="203" y="359"/>
                  <a:pt x="202" y="346"/>
                  <a:pt x="202" y="334"/>
                </a:cubicBezTo>
                <a:cubicBezTo>
                  <a:pt x="202" y="322"/>
                  <a:pt x="204" y="308"/>
                  <a:pt x="205" y="299"/>
                </a:cubicBezTo>
                <a:cubicBezTo>
                  <a:pt x="206" y="290"/>
                  <a:pt x="207" y="280"/>
                  <a:pt x="205" y="278"/>
                </a:cubicBezTo>
                <a:cubicBezTo>
                  <a:pt x="203" y="276"/>
                  <a:pt x="194" y="278"/>
                  <a:pt x="192" y="286"/>
                </a:cubicBezTo>
                <a:cubicBezTo>
                  <a:pt x="190" y="294"/>
                  <a:pt x="189" y="314"/>
                  <a:pt x="190" y="329"/>
                </a:cubicBezTo>
                <a:cubicBezTo>
                  <a:pt x="191" y="344"/>
                  <a:pt x="193" y="354"/>
                  <a:pt x="196" y="374"/>
                </a:cubicBezTo>
                <a:cubicBezTo>
                  <a:pt x="199" y="394"/>
                  <a:pt x="206" y="426"/>
                  <a:pt x="210" y="448"/>
                </a:cubicBezTo>
                <a:cubicBezTo>
                  <a:pt x="214" y="470"/>
                  <a:pt x="221" y="488"/>
                  <a:pt x="222" y="506"/>
                </a:cubicBezTo>
                <a:cubicBezTo>
                  <a:pt x="223" y="524"/>
                  <a:pt x="218" y="541"/>
                  <a:pt x="217" y="554"/>
                </a:cubicBezTo>
                <a:cubicBezTo>
                  <a:pt x="216" y="567"/>
                  <a:pt x="218" y="571"/>
                  <a:pt x="217" y="583"/>
                </a:cubicBezTo>
                <a:cubicBezTo>
                  <a:pt x="216" y="595"/>
                  <a:pt x="214" y="605"/>
                  <a:pt x="211" y="626"/>
                </a:cubicBezTo>
                <a:cubicBezTo>
                  <a:pt x="208" y="647"/>
                  <a:pt x="194" y="689"/>
                  <a:pt x="196" y="710"/>
                </a:cubicBezTo>
                <a:cubicBezTo>
                  <a:pt x="198" y="731"/>
                  <a:pt x="218" y="739"/>
                  <a:pt x="223" y="752"/>
                </a:cubicBezTo>
                <a:cubicBezTo>
                  <a:pt x="228" y="765"/>
                  <a:pt x="230" y="779"/>
                  <a:pt x="229" y="788"/>
                </a:cubicBezTo>
                <a:cubicBezTo>
                  <a:pt x="228" y="797"/>
                  <a:pt x="225" y="805"/>
                  <a:pt x="220" y="806"/>
                </a:cubicBezTo>
                <a:cubicBezTo>
                  <a:pt x="215" y="807"/>
                  <a:pt x="206" y="797"/>
                  <a:pt x="199" y="791"/>
                </a:cubicBezTo>
                <a:cubicBezTo>
                  <a:pt x="192" y="785"/>
                  <a:pt x="187" y="776"/>
                  <a:pt x="178" y="770"/>
                </a:cubicBezTo>
                <a:cubicBezTo>
                  <a:pt x="169" y="764"/>
                  <a:pt x="150" y="764"/>
                  <a:pt x="145" y="755"/>
                </a:cubicBezTo>
                <a:cubicBezTo>
                  <a:pt x="140" y="746"/>
                  <a:pt x="149" y="727"/>
                  <a:pt x="151" y="716"/>
                </a:cubicBezTo>
                <a:cubicBezTo>
                  <a:pt x="153" y="705"/>
                  <a:pt x="158" y="696"/>
                  <a:pt x="157" y="686"/>
                </a:cubicBezTo>
                <a:cubicBezTo>
                  <a:pt x="156" y="676"/>
                  <a:pt x="146" y="666"/>
                  <a:pt x="145" y="653"/>
                </a:cubicBezTo>
                <a:cubicBezTo>
                  <a:pt x="144" y="640"/>
                  <a:pt x="150" y="619"/>
                  <a:pt x="150" y="605"/>
                </a:cubicBezTo>
                <a:cubicBezTo>
                  <a:pt x="150" y="591"/>
                  <a:pt x="150" y="580"/>
                  <a:pt x="148" y="568"/>
                </a:cubicBezTo>
                <a:cubicBezTo>
                  <a:pt x="146" y="556"/>
                  <a:pt x="140" y="549"/>
                  <a:pt x="139" y="535"/>
                </a:cubicBezTo>
                <a:cubicBezTo>
                  <a:pt x="138" y="521"/>
                  <a:pt x="147" y="483"/>
                  <a:pt x="145" y="482"/>
                </a:cubicBezTo>
                <a:cubicBezTo>
                  <a:pt x="143" y="481"/>
                  <a:pt x="132" y="511"/>
                  <a:pt x="127" y="527"/>
                </a:cubicBezTo>
                <a:cubicBezTo>
                  <a:pt x="122" y="543"/>
                  <a:pt x="115" y="564"/>
                  <a:pt x="115" y="578"/>
                </a:cubicBezTo>
                <a:cubicBezTo>
                  <a:pt x="115" y="592"/>
                  <a:pt x="123" y="602"/>
                  <a:pt x="124" y="614"/>
                </a:cubicBezTo>
                <a:cubicBezTo>
                  <a:pt x="125" y="626"/>
                  <a:pt x="122" y="640"/>
                  <a:pt x="121" y="653"/>
                </a:cubicBezTo>
                <a:cubicBezTo>
                  <a:pt x="120" y="666"/>
                  <a:pt x="118" y="676"/>
                  <a:pt x="118" y="692"/>
                </a:cubicBezTo>
                <a:cubicBezTo>
                  <a:pt x="118" y="708"/>
                  <a:pt x="125" y="739"/>
                  <a:pt x="121" y="752"/>
                </a:cubicBezTo>
                <a:cubicBezTo>
                  <a:pt x="117" y="765"/>
                  <a:pt x="100" y="762"/>
                  <a:pt x="91" y="773"/>
                </a:cubicBezTo>
                <a:cubicBezTo>
                  <a:pt x="82" y="784"/>
                  <a:pt x="72" y="813"/>
                  <a:pt x="64" y="818"/>
                </a:cubicBezTo>
                <a:cubicBezTo>
                  <a:pt x="56" y="823"/>
                  <a:pt x="47" y="813"/>
                  <a:pt x="43" y="806"/>
                </a:cubicBezTo>
                <a:cubicBezTo>
                  <a:pt x="39" y="799"/>
                  <a:pt x="36" y="784"/>
                  <a:pt x="40" y="773"/>
                </a:cubicBezTo>
                <a:cubicBezTo>
                  <a:pt x="44" y="762"/>
                  <a:pt x="66" y="756"/>
                  <a:pt x="70" y="742"/>
                </a:cubicBezTo>
                <a:cubicBezTo>
                  <a:pt x="74" y="728"/>
                  <a:pt x="63" y="705"/>
                  <a:pt x="61" y="691"/>
                </a:cubicBezTo>
                <a:cubicBezTo>
                  <a:pt x="59" y="677"/>
                  <a:pt x="58" y="666"/>
                  <a:pt x="58" y="655"/>
                </a:cubicBezTo>
                <a:cubicBezTo>
                  <a:pt x="58" y="644"/>
                  <a:pt x="59" y="640"/>
                  <a:pt x="58" y="626"/>
                </a:cubicBezTo>
                <a:cubicBezTo>
                  <a:pt x="57" y="612"/>
                  <a:pt x="54" y="592"/>
                  <a:pt x="52" y="569"/>
                </a:cubicBezTo>
                <a:cubicBezTo>
                  <a:pt x="50" y="546"/>
                  <a:pt x="42" y="518"/>
                  <a:pt x="43" y="487"/>
                </a:cubicBezTo>
                <a:cubicBezTo>
                  <a:pt x="44" y="456"/>
                  <a:pt x="54" y="406"/>
                  <a:pt x="58" y="382"/>
                </a:cubicBezTo>
                <a:cubicBezTo>
                  <a:pt x="62" y="358"/>
                  <a:pt x="66" y="355"/>
                  <a:pt x="67" y="341"/>
                </a:cubicBezTo>
                <a:cubicBezTo>
                  <a:pt x="68" y="327"/>
                  <a:pt x="65" y="306"/>
                  <a:pt x="64" y="295"/>
                </a:cubicBezTo>
                <a:cubicBezTo>
                  <a:pt x="63" y="284"/>
                  <a:pt x="65" y="276"/>
                  <a:pt x="63" y="274"/>
                </a:cubicBezTo>
                <a:cubicBezTo>
                  <a:pt x="61" y="272"/>
                  <a:pt x="54" y="275"/>
                  <a:pt x="52" y="284"/>
                </a:cubicBezTo>
                <a:cubicBezTo>
                  <a:pt x="50" y="293"/>
                  <a:pt x="52" y="315"/>
                  <a:pt x="52" y="326"/>
                </a:cubicBezTo>
                <a:cubicBezTo>
                  <a:pt x="52" y="337"/>
                  <a:pt x="52" y="345"/>
                  <a:pt x="51" y="353"/>
                </a:cubicBezTo>
                <a:cubicBezTo>
                  <a:pt x="50" y="361"/>
                  <a:pt x="45" y="365"/>
                  <a:pt x="43" y="377"/>
                </a:cubicBezTo>
                <a:cubicBezTo>
                  <a:pt x="41" y="389"/>
                  <a:pt x="38" y="408"/>
                  <a:pt x="37" y="428"/>
                </a:cubicBezTo>
                <a:cubicBezTo>
                  <a:pt x="36" y="448"/>
                  <a:pt x="41" y="488"/>
                  <a:pt x="37" y="497"/>
                </a:cubicBezTo>
                <a:cubicBezTo>
                  <a:pt x="33" y="506"/>
                  <a:pt x="18" y="495"/>
                  <a:pt x="13" y="482"/>
                </a:cubicBezTo>
                <a:cubicBezTo>
                  <a:pt x="8" y="469"/>
                  <a:pt x="6" y="435"/>
                  <a:pt x="4" y="416"/>
                </a:cubicBezTo>
                <a:cubicBezTo>
                  <a:pt x="2" y="397"/>
                  <a:pt x="1" y="387"/>
                  <a:pt x="1" y="368"/>
                </a:cubicBezTo>
                <a:cubicBezTo>
                  <a:pt x="1" y="349"/>
                  <a:pt x="0" y="321"/>
                  <a:pt x="1" y="299"/>
                </a:cubicBezTo>
                <a:cubicBezTo>
                  <a:pt x="2" y="277"/>
                  <a:pt x="1" y="254"/>
                  <a:pt x="4" y="236"/>
                </a:cubicBezTo>
                <a:cubicBezTo>
                  <a:pt x="7" y="218"/>
                  <a:pt x="13" y="201"/>
                  <a:pt x="19" y="188"/>
                </a:cubicBezTo>
                <a:cubicBezTo>
                  <a:pt x="25" y="175"/>
                  <a:pt x="35" y="162"/>
                  <a:pt x="43" y="155"/>
                </a:cubicBezTo>
                <a:cubicBezTo>
                  <a:pt x="51" y="148"/>
                  <a:pt x="62" y="146"/>
                  <a:pt x="70" y="143"/>
                </a:cubicBezTo>
                <a:cubicBezTo>
                  <a:pt x="78" y="140"/>
                  <a:pt x="90" y="140"/>
                  <a:pt x="93" y="136"/>
                </a:cubicBezTo>
                <a:cubicBezTo>
                  <a:pt x="96" y="132"/>
                  <a:pt x="91" y="120"/>
                  <a:pt x="91" y="116"/>
                </a:cubicBezTo>
                <a:close/>
              </a:path>
            </a:pathLst>
          </a:custGeom>
          <a:solidFill>
            <a:srgbClr val="C00000"/>
          </a:solidFill>
          <a:ln w="12700" cmpd="sng">
            <a:solidFill>
              <a:schemeClr val="tx1"/>
            </a:solidFill>
            <a:round/>
            <a:headEnd/>
            <a:tailEnd/>
          </a:ln>
        </p:spPr>
        <p:txBody>
          <a:bodyPr wrap="none" anchor="ctr"/>
          <a:lstStyle/>
          <a:p>
            <a:endParaRPr lang="en-US"/>
          </a:p>
        </p:txBody>
      </p:sp>
      <p:pic>
        <p:nvPicPr>
          <p:cNvPr id="307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48698" y="0"/>
            <a:ext cx="141446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4484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re 1"/>
          <p:cNvSpPr>
            <a:spLocks noGrp="1"/>
          </p:cNvSpPr>
          <p:nvPr>
            <p:ph type="title"/>
          </p:nvPr>
        </p:nvSpPr>
        <p:spPr>
          <a:xfrm>
            <a:off x="595646" y="546398"/>
            <a:ext cx="8229600" cy="1066800"/>
          </a:xfrm>
        </p:spPr>
        <p:txBody>
          <a:bodyPr/>
          <a:lstStyle/>
          <a:p>
            <a:r>
              <a:rPr lang="en-US" altLang="en-US" sz="3200" b="1" dirty="0" err="1" smtClean="0">
                <a:solidFill>
                  <a:srgbClr val="C00000"/>
                </a:solidFill>
              </a:rPr>
              <a:t>Durata</a:t>
            </a:r>
            <a:r>
              <a:rPr lang="en-US" altLang="en-US" sz="3200" b="1" dirty="0" smtClean="0">
                <a:solidFill>
                  <a:srgbClr val="C00000"/>
                </a:solidFill>
              </a:rPr>
              <a:t> </a:t>
            </a:r>
            <a:r>
              <a:rPr lang="en-US" altLang="en-US" sz="3200" b="1" dirty="0" err="1" smtClean="0">
                <a:solidFill>
                  <a:srgbClr val="C00000"/>
                </a:solidFill>
              </a:rPr>
              <a:t>dell’esposizione</a:t>
            </a:r>
            <a:endParaRPr lang="en-US" altLang="en-US" sz="3200" b="1" dirty="0" smtClean="0">
              <a:solidFill>
                <a:srgbClr val="C00000"/>
              </a:solidFill>
            </a:endParaRPr>
          </a:p>
        </p:txBody>
      </p:sp>
      <p:pic>
        <p:nvPicPr>
          <p:cNvPr id="12288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6682" y="2814638"/>
            <a:ext cx="1952625" cy="1804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884" name="Picture 3" descr="DSC_0131"/>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3336925" y="2798770"/>
            <a:ext cx="2746375" cy="1792287"/>
          </a:xfrm>
          <a:noFill/>
        </p:spPr>
      </p:pic>
      <p:sp>
        <p:nvSpPr>
          <p:cNvPr id="122885" name="ZoneTexte 6"/>
          <p:cNvSpPr txBox="1">
            <a:spLocks noChangeArrowheads="1"/>
          </p:cNvSpPr>
          <p:nvPr/>
        </p:nvSpPr>
        <p:spPr bwMode="auto">
          <a:xfrm>
            <a:off x="1480973" y="1574801"/>
            <a:ext cx="166404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3200" dirty="0" err="1" smtClean="0"/>
              <a:t>Polmone</a:t>
            </a:r>
            <a:endParaRPr lang="en-US" altLang="en-US" sz="3200" dirty="0" smtClean="0"/>
          </a:p>
          <a:p>
            <a:pPr algn="ctr"/>
            <a:r>
              <a:rPr lang="en-US" altLang="en-US" sz="3200" dirty="0" smtClean="0"/>
              <a:t> </a:t>
            </a:r>
            <a:r>
              <a:rPr lang="en-US" altLang="en-US" sz="3200" dirty="0" err="1" smtClean="0"/>
              <a:t>infetto</a:t>
            </a:r>
            <a:endParaRPr lang="en-US" altLang="en-US" sz="3200" dirty="0"/>
          </a:p>
        </p:txBody>
      </p:sp>
      <p:sp>
        <p:nvSpPr>
          <p:cNvPr id="122886" name="ZoneTexte 8"/>
          <p:cNvSpPr txBox="1">
            <a:spLocks noChangeArrowheads="1"/>
          </p:cNvSpPr>
          <p:nvPr/>
        </p:nvSpPr>
        <p:spPr bwMode="auto">
          <a:xfrm>
            <a:off x="3608377" y="1558926"/>
            <a:ext cx="187327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fr-FR" altLang="en-US" sz="3200" dirty="0" err="1" smtClean="0"/>
              <a:t>Tratto</a:t>
            </a:r>
            <a:endParaRPr lang="fr-FR" altLang="en-US" sz="3200" dirty="0"/>
          </a:p>
          <a:p>
            <a:pPr algn="ctr"/>
            <a:r>
              <a:rPr lang="fr-FR" altLang="en-US" sz="3200" dirty="0" err="1" smtClean="0"/>
              <a:t>digerente</a:t>
            </a:r>
            <a:r>
              <a:rPr lang="fr-FR" altLang="en-US" sz="3200" dirty="0" smtClean="0"/>
              <a:t> </a:t>
            </a:r>
            <a:endParaRPr lang="fr-FR" altLang="en-US" sz="3200" dirty="0"/>
          </a:p>
        </p:txBody>
      </p:sp>
      <p:sp>
        <p:nvSpPr>
          <p:cNvPr id="122887" name="ZoneTexte 9"/>
          <p:cNvSpPr txBox="1">
            <a:spLocks noChangeArrowheads="1"/>
          </p:cNvSpPr>
          <p:nvPr/>
        </p:nvSpPr>
        <p:spPr bwMode="auto">
          <a:xfrm>
            <a:off x="2555776" y="4747240"/>
            <a:ext cx="241444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r-FR" altLang="en-US" sz="3200" b="1" dirty="0" err="1" smtClean="0">
                <a:solidFill>
                  <a:srgbClr val="C00000"/>
                </a:solidFill>
              </a:rPr>
              <a:t>Alcuni</a:t>
            </a:r>
            <a:r>
              <a:rPr lang="fr-FR" altLang="en-US" sz="3200" b="1" dirty="0" smtClean="0">
                <a:solidFill>
                  <a:srgbClr val="C00000"/>
                </a:solidFill>
              </a:rPr>
              <a:t> </a:t>
            </a:r>
            <a:r>
              <a:rPr lang="fr-FR" altLang="en-US" sz="3200" b="1" dirty="0" err="1" smtClean="0">
                <a:solidFill>
                  <a:srgbClr val="C00000"/>
                </a:solidFill>
              </a:rPr>
              <a:t>giorni</a:t>
            </a:r>
            <a:r>
              <a:rPr lang="fr-FR" altLang="en-US" sz="3200" b="1" dirty="0" smtClean="0">
                <a:solidFill>
                  <a:srgbClr val="C00000"/>
                </a:solidFill>
              </a:rPr>
              <a:t> </a:t>
            </a:r>
            <a:endParaRPr lang="fr-FR" altLang="en-US" sz="3200" b="1" dirty="0">
              <a:solidFill>
                <a:srgbClr val="C00000"/>
              </a:solidFill>
            </a:endParaRPr>
          </a:p>
        </p:txBody>
      </p:sp>
      <p:sp>
        <p:nvSpPr>
          <p:cNvPr id="122888" name="ZoneTexte 11"/>
          <p:cNvSpPr txBox="1">
            <a:spLocks noChangeArrowheads="1"/>
          </p:cNvSpPr>
          <p:nvPr/>
        </p:nvSpPr>
        <p:spPr bwMode="auto">
          <a:xfrm>
            <a:off x="6185746" y="1558932"/>
            <a:ext cx="24208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2800" dirty="0" err="1" smtClean="0"/>
              <a:t>Fogne</a:t>
            </a:r>
            <a:r>
              <a:rPr lang="en-US" altLang="en-US" sz="2800" dirty="0" smtClean="0"/>
              <a:t> e </a:t>
            </a:r>
            <a:r>
              <a:rPr lang="en-US" altLang="en-US" sz="2800" dirty="0" err="1" smtClean="0"/>
              <a:t>letame</a:t>
            </a:r>
            <a:endParaRPr lang="en-US" altLang="en-US" sz="2800" dirty="0"/>
          </a:p>
        </p:txBody>
      </p:sp>
      <p:sp>
        <p:nvSpPr>
          <p:cNvPr id="122889" name="Freeform 10"/>
          <p:cNvSpPr>
            <a:spLocks/>
          </p:cNvSpPr>
          <p:nvPr/>
        </p:nvSpPr>
        <p:spPr bwMode="invGray">
          <a:xfrm>
            <a:off x="79377" y="115890"/>
            <a:ext cx="1047750" cy="708025"/>
          </a:xfrm>
          <a:custGeom>
            <a:avLst/>
            <a:gdLst>
              <a:gd name="T0" fmla="*/ 63601 w 626"/>
              <a:gd name="T1" fmla="*/ 119173 h 404"/>
              <a:gd name="T2" fmla="*/ 53559 w 626"/>
              <a:gd name="T3" fmla="*/ 31546 h 404"/>
              <a:gd name="T4" fmla="*/ 107118 w 626"/>
              <a:gd name="T5" fmla="*/ 52576 h 404"/>
              <a:gd name="T6" fmla="*/ 157330 w 626"/>
              <a:gd name="T7" fmla="*/ 52576 h 404"/>
              <a:gd name="T8" fmla="*/ 207542 w 626"/>
              <a:gd name="T9" fmla="*/ 17525 h 404"/>
              <a:gd name="T10" fmla="*/ 323028 w 626"/>
              <a:gd name="T11" fmla="*/ 84122 h 404"/>
              <a:gd name="T12" fmla="*/ 482032 w 626"/>
              <a:gd name="T13" fmla="*/ 89379 h 404"/>
              <a:gd name="T14" fmla="*/ 890420 w 626"/>
              <a:gd name="T15" fmla="*/ 59586 h 404"/>
              <a:gd name="T16" fmla="*/ 1037708 w 626"/>
              <a:gd name="T17" fmla="*/ 203294 h 404"/>
              <a:gd name="T18" fmla="*/ 1047750 w 626"/>
              <a:gd name="T19" fmla="*/ 473185 h 404"/>
              <a:gd name="T20" fmla="*/ 1014276 w 626"/>
              <a:gd name="T21" fmla="*/ 595863 h 404"/>
              <a:gd name="T22" fmla="*/ 1014276 w 626"/>
              <a:gd name="T23" fmla="*/ 399578 h 404"/>
              <a:gd name="T24" fmla="*/ 987496 w 626"/>
              <a:gd name="T25" fmla="*/ 241850 h 404"/>
              <a:gd name="T26" fmla="*/ 967411 w 626"/>
              <a:gd name="T27" fmla="*/ 434629 h 404"/>
              <a:gd name="T28" fmla="*/ 947327 w 626"/>
              <a:gd name="T29" fmla="*/ 564317 h 404"/>
              <a:gd name="T30" fmla="*/ 923895 w 626"/>
              <a:gd name="T31" fmla="*/ 690500 h 404"/>
              <a:gd name="T32" fmla="*/ 900462 w 626"/>
              <a:gd name="T33" fmla="*/ 623903 h 404"/>
              <a:gd name="T34" fmla="*/ 880378 w 626"/>
              <a:gd name="T35" fmla="*/ 567822 h 404"/>
              <a:gd name="T36" fmla="*/ 836861 w 626"/>
              <a:gd name="T37" fmla="*/ 686995 h 404"/>
              <a:gd name="T38" fmla="*/ 830166 w 626"/>
              <a:gd name="T39" fmla="*/ 630913 h 404"/>
              <a:gd name="T40" fmla="*/ 843556 w 626"/>
              <a:gd name="T41" fmla="*/ 480195 h 404"/>
              <a:gd name="T42" fmla="*/ 823471 w 626"/>
              <a:gd name="T43" fmla="*/ 511741 h 404"/>
              <a:gd name="T44" fmla="*/ 783302 w 626"/>
              <a:gd name="T45" fmla="*/ 516998 h 404"/>
              <a:gd name="T46" fmla="*/ 746480 w 626"/>
              <a:gd name="T47" fmla="*/ 476690 h 404"/>
              <a:gd name="T48" fmla="*/ 659446 w 626"/>
              <a:gd name="T49" fmla="*/ 459165 h 404"/>
              <a:gd name="T50" fmla="*/ 488727 w 626"/>
              <a:gd name="T51" fmla="*/ 427619 h 404"/>
              <a:gd name="T52" fmla="*/ 445210 w 626"/>
              <a:gd name="T53" fmla="*/ 658954 h 404"/>
              <a:gd name="T54" fmla="*/ 381609 w 626"/>
              <a:gd name="T55" fmla="*/ 690500 h 404"/>
              <a:gd name="T56" fmla="*/ 411736 w 626"/>
              <a:gd name="T57" fmla="*/ 532771 h 404"/>
              <a:gd name="T58" fmla="*/ 394998 w 626"/>
              <a:gd name="T59" fmla="*/ 655449 h 404"/>
              <a:gd name="T60" fmla="*/ 324702 w 626"/>
              <a:gd name="T61" fmla="*/ 697510 h 404"/>
              <a:gd name="T62" fmla="*/ 358177 w 626"/>
              <a:gd name="T63" fmla="*/ 536276 h 404"/>
              <a:gd name="T64" fmla="*/ 301270 w 626"/>
              <a:gd name="T65" fmla="*/ 424114 h 404"/>
              <a:gd name="T66" fmla="*/ 207542 w 626"/>
              <a:gd name="T67" fmla="*/ 245355 h 404"/>
              <a:gd name="T68" fmla="*/ 97076 w 626"/>
              <a:gd name="T69" fmla="*/ 252365 h 404"/>
              <a:gd name="T70" fmla="*/ 20085 w 626"/>
              <a:gd name="T71" fmla="*/ 254118 h 4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26" h="404">
                <a:moveTo>
                  <a:pt x="0" y="128"/>
                </a:moveTo>
                <a:cubicBezTo>
                  <a:pt x="5" y="115"/>
                  <a:pt x="29" y="82"/>
                  <a:pt x="38" y="68"/>
                </a:cubicBezTo>
                <a:cubicBezTo>
                  <a:pt x="47" y="54"/>
                  <a:pt x="53" y="50"/>
                  <a:pt x="52" y="42"/>
                </a:cubicBezTo>
                <a:cubicBezTo>
                  <a:pt x="51" y="34"/>
                  <a:pt x="36" y="25"/>
                  <a:pt x="32" y="18"/>
                </a:cubicBezTo>
                <a:cubicBezTo>
                  <a:pt x="28" y="11"/>
                  <a:pt x="25" y="0"/>
                  <a:pt x="30" y="2"/>
                </a:cubicBezTo>
                <a:cubicBezTo>
                  <a:pt x="35" y="4"/>
                  <a:pt x="56" y="26"/>
                  <a:pt x="64" y="30"/>
                </a:cubicBezTo>
                <a:cubicBezTo>
                  <a:pt x="72" y="34"/>
                  <a:pt x="71" y="26"/>
                  <a:pt x="76" y="26"/>
                </a:cubicBezTo>
                <a:cubicBezTo>
                  <a:pt x="81" y="26"/>
                  <a:pt x="88" y="33"/>
                  <a:pt x="94" y="30"/>
                </a:cubicBezTo>
                <a:cubicBezTo>
                  <a:pt x="100" y="27"/>
                  <a:pt x="107" y="13"/>
                  <a:pt x="112" y="10"/>
                </a:cubicBezTo>
                <a:cubicBezTo>
                  <a:pt x="117" y="7"/>
                  <a:pt x="122" y="6"/>
                  <a:pt x="124" y="10"/>
                </a:cubicBezTo>
                <a:cubicBezTo>
                  <a:pt x="126" y="14"/>
                  <a:pt x="113" y="28"/>
                  <a:pt x="124" y="34"/>
                </a:cubicBezTo>
                <a:cubicBezTo>
                  <a:pt x="135" y="40"/>
                  <a:pt x="176" y="48"/>
                  <a:pt x="193" y="48"/>
                </a:cubicBezTo>
                <a:cubicBezTo>
                  <a:pt x="210" y="48"/>
                  <a:pt x="210" y="36"/>
                  <a:pt x="226" y="36"/>
                </a:cubicBezTo>
                <a:cubicBezTo>
                  <a:pt x="242" y="36"/>
                  <a:pt x="252" y="50"/>
                  <a:pt x="288" y="51"/>
                </a:cubicBezTo>
                <a:cubicBezTo>
                  <a:pt x="324" y="52"/>
                  <a:pt x="403" y="47"/>
                  <a:pt x="444" y="44"/>
                </a:cubicBezTo>
                <a:cubicBezTo>
                  <a:pt x="485" y="41"/>
                  <a:pt x="507" y="33"/>
                  <a:pt x="532" y="34"/>
                </a:cubicBezTo>
                <a:cubicBezTo>
                  <a:pt x="557" y="35"/>
                  <a:pt x="581" y="36"/>
                  <a:pt x="596" y="50"/>
                </a:cubicBezTo>
                <a:cubicBezTo>
                  <a:pt x="611" y="64"/>
                  <a:pt x="617" y="86"/>
                  <a:pt x="620" y="116"/>
                </a:cubicBezTo>
                <a:cubicBezTo>
                  <a:pt x="623" y="146"/>
                  <a:pt x="615" y="206"/>
                  <a:pt x="616" y="232"/>
                </a:cubicBezTo>
                <a:cubicBezTo>
                  <a:pt x="617" y="258"/>
                  <a:pt x="626" y="254"/>
                  <a:pt x="626" y="270"/>
                </a:cubicBezTo>
                <a:cubicBezTo>
                  <a:pt x="626" y="286"/>
                  <a:pt x="619" y="316"/>
                  <a:pt x="616" y="328"/>
                </a:cubicBezTo>
                <a:cubicBezTo>
                  <a:pt x="613" y="340"/>
                  <a:pt x="610" y="347"/>
                  <a:pt x="606" y="340"/>
                </a:cubicBezTo>
                <a:cubicBezTo>
                  <a:pt x="602" y="333"/>
                  <a:pt x="592" y="305"/>
                  <a:pt x="592" y="286"/>
                </a:cubicBezTo>
                <a:cubicBezTo>
                  <a:pt x="592" y="267"/>
                  <a:pt x="604" y="257"/>
                  <a:pt x="606" y="228"/>
                </a:cubicBezTo>
                <a:cubicBezTo>
                  <a:pt x="608" y="199"/>
                  <a:pt x="607" y="129"/>
                  <a:pt x="604" y="114"/>
                </a:cubicBezTo>
                <a:cubicBezTo>
                  <a:pt x="601" y="99"/>
                  <a:pt x="594" y="120"/>
                  <a:pt x="590" y="138"/>
                </a:cubicBezTo>
                <a:cubicBezTo>
                  <a:pt x="586" y="156"/>
                  <a:pt x="580" y="202"/>
                  <a:pt x="578" y="220"/>
                </a:cubicBezTo>
                <a:cubicBezTo>
                  <a:pt x="576" y="238"/>
                  <a:pt x="578" y="241"/>
                  <a:pt x="578" y="248"/>
                </a:cubicBezTo>
                <a:cubicBezTo>
                  <a:pt x="578" y="255"/>
                  <a:pt x="582" y="252"/>
                  <a:pt x="580" y="264"/>
                </a:cubicBezTo>
                <a:cubicBezTo>
                  <a:pt x="578" y="276"/>
                  <a:pt x="569" y="303"/>
                  <a:pt x="566" y="322"/>
                </a:cubicBezTo>
                <a:cubicBezTo>
                  <a:pt x="563" y="341"/>
                  <a:pt x="566" y="366"/>
                  <a:pt x="564" y="378"/>
                </a:cubicBezTo>
                <a:cubicBezTo>
                  <a:pt x="562" y="390"/>
                  <a:pt x="559" y="391"/>
                  <a:pt x="552" y="394"/>
                </a:cubicBezTo>
                <a:cubicBezTo>
                  <a:pt x="545" y="397"/>
                  <a:pt x="524" y="400"/>
                  <a:pt x="522" y="394"/>
                </a:cubicBezTo>
                <a:cubicBezTo>
                  <a:pt x="520" y="388"/>
                  <a:pt x="535" y="373"/>
                  <a:pt x="538" y="356"/>
                </a:cubicBezTo>
                <a:cubicBezTo>
                  <a:pt x="541" y="339"/>
                  <a:pt x="540" y="295"/>
                  <a:pt x="538" y="290"/>
                </a:cubicBezTo>
                <a:cubicBezTo>
                  <a:pt x="536" y="285"/>
                  <a:pt x="529" y="311"/>
                  <a:pt x="526" y="324"/>
                </a:cubicBezTo>
                <a:cubicBezTo>
                  <a:pt x="523" y="337"/>
                  <a:pt x="522" y="359"/>
                  <a:pt x="518" y="370"/>
                </a:cubicBezTo>
                <a:cubicBezTo>
                  <a:pt x="514" y="381"/>
                  <a:pt x="507" y="388"/>
                  <a:pt x="500" y="392"/>
                </a:cubicBezTo>
                <a:cubicBezTo>
                  <a:pt x="493" y="396"/>
                  <a:pt x="477" y="397"/>
                  <a:pt x="476" y="392"/>
                </a:cubicBezTo>
                <a:cubicBezTo>
                  <a:pt x="475" y="387"/>
                  <a:pt x="491" y="374"/>
                  <a:pt x="496" y="360"/>
                </a:cubicBezTo>
                <a:cubicBezTo>
                  <a:pt x="501" y="346"/>
                  <a:pt x="505" y="320"/>
                  <a:pt x="506" y="306"/>
                </a:cubicBezTo>
                <a:cubicBezTo>
                  <a:pt x="507" y="292"/>
                  <a:pt x="506" y="278"/>
                  <a:pt x="504" y="274"/>
                </a:cubicBezTo>
                <a:cubicBezTo>
                  <a:pt x="502" y="270"/>
                  <a:pt x="496" y="277"/>
                  <a:pt x="494" y="280"/>
                </a:cubicBezTo>
                <a:cubicBezTo>
                  <a:pt x="492" y="283"/>
                  <a:pt x="495" y="291"/>
                  <a:pt x="492" y="292"/>
                </a:cubicBezTo>
                <a:cubicBezTo>
                  <a:pt x="489" y="293"/>
                  <a:pt x="482" y="284"/>
                  <a:pt x="478" y="284"/>
                </a:cubicBezTo>
                <a:cubicBezTo>
                  <a:pt x="474" y="284"/>
                  <a:pt x="471" y="296"/>
                  <a:pt x="468" y="295"/>
                </a:cubicBezTo>
                <a:cubicBezTo>
                  <a:pt x="465" y="294"/>
                  <a:pt x="464" y="282"/>
                  <a:pt x="460" y="278"/>
                </a:cubicBezTo>
                <a:cubicBezTo>
                  <a:pt x="456" y="274"/>
                  <a:pt x="451" y="277"/>
                  <a:pt x="446" y="272"/>
                </a:cubicBezTo>
                <a:cubicBezTo>
                  <a:pt x="441" y="267"/>
                  <a:pt x="439" y="252"/>
                  <a:pt x="430" y="250"/>
                </a:cubicBezTo>
                <a:cubicBezTo>
                  <a:pt x="421" y="248"/>
                  <a:pt x="402" y="260"/>
                  <a:pt x="394" y="262"/>
                </a:cubicBezTo>
                <a:cubicBezTo>
                  <a:pt x="386" y="264"/>
                  <a:pt x="399" y="267"/>
                  <a:pt x="382" y="264"/>
                </a:cubicBezTo>
                <a:cubicBezTo>
                  <a:pt x="365" y="261"/>
                  <a:pt x="310" y="244"/>
                  <a:pt x="292" y="244"/>
                </a:cubicBezTo>
                <a:cubicBezTo>
                  <a:pt x="274" y="244"/>
                  <a:pt x="278" y="244"/>
                  <a:pt x="274" y="266"/>
                </a:cubicBezTo>
                <a:cubicBezTo>
                  <a:pt x="270" y="288"/>
                  <a:pt x="268" y="355"/>
                  <a:pt x="266" y="376"/>
                </a:cubicBezTo>
                <a:cubicBezTo>
                  <a:pt x="264" y="397"/>
                  <a:pt x="265" y="391"/>
                  <a:pt x="259" y="394"/>
                </a:cubicBezTo>
                <a:cubicBezTo>
                  <a:pt x="253" y="397"/>
                  <a:pt x="230" y="400"/>
                  <a:pt x="228" y="394"/>
                </a:cubicBezTo>
                <a:cubicBezTo>
                  <a:pt x="226" y="388"/>
                  <a:pt x="243" y="375"/>
                  <a:pt x="246" y="360"/>
                </a:cubicBezTo>
                <a:cubicBezTo>
                  <a:pt x="249" y="345"/>
                  <a:pt x="248" y="304"/>
                  <a:pt x="246" y="304"/>
                </a:cubicBezTo>
                <a:cubicBezTo>
                  <a:pt x="244" y="304"/>
                  <a:pt x="236" y="346"/>
                  <a:pt x="234" y="358"/>
                </a:cubicBezTo>
                <a:cubicBezTo>
                  <a:pt x="232" y="370"/>
                  <a:pt x="238" y="367"/>
                  <a:pt x="236" y="374"/>
                </a:cubicBezTo>
                <a:cubicBezTo>
                  <a:pt x="234" y="381"/>
                  <a:pt x="230" y="396"/>
                  <a:pt x="223" y="400"/>
                </a:cubicBezTo>
                <a:cubicBezTo>
                  <a:pt x="216" y="404"/>
                  <a:pt x="196" y="403"/>
                  <a:pt x="194" y="398"/>
                </a:cubicBezTo>
                <a:cubicBezTo>
                  <a:pt x="192" y="393"/>
                  <a:pt x="205" y="383"/>
                  <a:pt x="208" y="368"/>
                </a:cubicBezTo>
                <a:cubicBezTo>
                  <a:pt x="211" y="353"/>
                  <a:pt x="214" y="325"/>
                  <a:pt x="214" y="306"/>
                </a:cubicBezTo>
                <a:cubicBezTo>
                  <a:pt x="214" y="287"/>
                  <a:pt x="214" y="267"/>
                  <a:pt x="208" y="256"/>
                </a:cubicBezTo>
                <a:cubicBezTo>
                  <a:pt x="202" y="245"/>
                  <a:pt x="190" y="253"/>
                  <a:pt x="180" y="242"/>
                </a:cubicBezTo>
                <a:cubicBezTo>
                  <a:pt x="170" y="231"/>
                  <a:pt x="159" y="207"/>
                  <a:pt x="150" y="190"/>
                </a:cubicBezTo>
                <a:cubicBezTo>
                  <a:pt x="141" y="173"/>
                  <a:pt x="132" y="148"/>
                  <a:pt x="124" y="140"/>
                </a:cubicBezTo>
                <a:cubicBezTo>
                  <a:pt x="116" y="132"/>
                  <a:pt x="110" y="143"/>
                  <a:pt x="99" y="144"/>
                </a:cubicBezTo>
                <a:cubicBezTo>
                  <a:pt x="88" y="145"/>
                  <a:pt x="70" y="142"/>
                  <a:pt x="58" y="144"/>
                </a:cubicBezTo>
                <a:cubicBezTo>
                  <a:pt x="46" y="146"/>
                  <a:pt x="36" y="158"/>
                  <a:pt x="28" y="158"/>
                </a:cubicBezTo>
                <a:cubicBezTo>
                  <a:pt x="20" y="158"/>
                  <a:pt x="17" y="150"/>
                  <a:pt x="12" y="145"/>
                </a:cubicBezTo>
                <a:cubicBezTo>
                  <a:pt x="7" y="140"/>
                  <a:pt x="2" y="132"/>
                  <a:pt x="0" y="128"/>
                </a:cubicBezTo>
                <a:close/>
              </a:path>
            </a:pathLst>
          </a:custGeom>
          <a:solidFill>
            <a:srgbClr val="C00000"/>
          </a:solidFill>
          <a:ln w="9525">
            <a:solidFill>
              <a:schemeClr val="tx1"/>
            </a:solidFill>
            <a:round/>
            <a:headEnd/>
            <a:tailEnd/>
          </a:ln>
        </p:spPr>
        <p:txBody>
          <a:bodyPr wrap="none" anchor="ctr"/>
          <a:lstStyle/>
          <a:p>
            <a:endParaRPr lang="en-US"/>
          </a:p>
        </p:txBody>
      </p:sp>
      <p:pic>
        <p:nvPicPr>
          <p:cNvPr id="12289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08700" y="2847981"/>
            <a:ext cx="27813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lèche vers le haut 2"/>
          <p:cNvSpPr/>
          <p:nvPr/>
        </p:nvSpPr>
        <p:spPr>
          <a:xfrm rot="8507665">
            <a:off x="4705350" y="5276864"/>
            <a:ext cx="515938" cy="784225"/>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 name="Flèche vers le haut 15"/>
          <p:cNvSpPr/>
          <p:nvPr/>
        </p:nvSpPr>
        <p:spPr>
          <a:xfrm rot="12802862">
            <a:off x="6962782" y="5281627"/>
            <a:ext cx="492125" cy="784225"/>
          </a:xfrm>
          <a:prstGeom prst="up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2893" name="ZoneTexte 4"/>
          <p:cNvSpPr txBox="1">
            <a:spLocks noChangeArrowheads="1"/>
          </p:cNvSpPr>
          <p:nvPr/>
        </p:nvSpPr>
        <p:spPr bwMode="auto">
          <a:xfrm>
            <a:off x="3227985" y="6143639"/>
            <a:ext cx="26340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b="1" dirty="0" smtClean="0">
                <a:solidFill>
                  <a:srgbClr val="C00000"/>
                </a:solidFill>
              </a:rPr>
              <a:t>Catena </a:t>
            </a:r>
            <a:r>
              <a:rPr lang="en-US" altLang="en-US" sz="2400" b="1" dirty="0" err="1" smtClean="0">
                <a:solidFill>
                  <a:srgbClr val="C00000"/>
                </a:solidFill>
              </a:rPr>
              <a:t>Alimentare</a:t>
            </a:r>
            <a:r>
              <a:rPr lang="en-US" altLang="en-US" sz="2400" b="1" dirty="0" smtClean="0">
                <a:solidFill>
                  <a:srgbClr val="C00000"/>
                </a:solidFill>
              </a:rPr>
              <a:t> </a:t>
            </a:r>
            <a:endParaRPr lang="en-US" altLang="en-US" sz="2400" b="1" dirty="0">
              <a:solidFill>
                <a:srgbClr val="C00000"/>
              </a:solidFill>
            </a:endParaRPr>
          </a:p>
        </p:txBody>
      </p:sp>
      <p:sp>
        <p:nvSpPr>
          <p:cNvPr id="122894" name="ZoneTexte 12"/>
          <p:cNvSpPr txBox="1">
            <a:spLocks noChangeArrowheads="1"/>
          </p:cNvSpPr>
          <p:nvPr/>
        </p:nvSpPr>
        <p:spPr bwMode="auto">
          <a:xfrm>
            <a:off x="5187952" y="4756150"/>
            <a:ext cx="40383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800" b="1" dirty="0" smtClean="0">
                <a:solidFill>
                  <a:srgbClr val="C00000"/>
                </a:solidFill>
              </a:rPr>
              <a:t>Diverse </a:t>
            </a:r>
            <a:r>
              <a:rPr lang="en-US" altLang="en-US" sz="2800" b="1" dirty="0" err="1" smtClean="0">
                <a:solidFill>
                  <a:srgbClr val="C00000"/>
                </a:solidFill>
              </a:rPr>
              <a:t>settimane</a:t>
            </a:r>
            <a:r>
              <a:rPr lang="en-US" altLang="en-US" sz="2800" b="1" dirty="0" smtClean="0">
                <a:solidFill>
                  <a:srgbClr val="C00000"/>
                </a:solidFill>
              </a:rPr>
              <a:t> / </a:t>
            </a:r>
            <a:r>
              <a:rPr lang="en-US" altLang="en-US" sz="2800" b="1" dirty="0" err="1" smtClean="0">
                <a:solidFill>
                  <a:srgbClr val="C00000"/>
                </a:solidFill>
              </a:rPr>
              <a:t>mesi</a:t>
            </a:r>
            <a:endParaRPr lang="en-US" altLang="en-US" sz="2800" b="1" dirty="0">
              <a:solidFill>
                <a:srgbClr val="C00000"/>
              </a:solidFill>
            </a:endParaRPr>
          </a:p>
        </p:txBody>
      </p:sp>
      <p:sp>
        <p:nvSpPr>
          <p:cNvPr id="122895" name="Rectangle 16"/>
          <p:cNvSpPr>
            <a:spLocks noChangeArrowheads="1"/>
          </p:cNvSpPr>
          <p:nvPr/>
        </p:nvSpPr>
        <p:spPr bwMode="auto">
          <a:xfrm>
            <a:off x="6444208" y="6027003"/>
            <a:ext cx="22322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b="1" dirty="0" err="1" smtClean="0">
                <a:solidFill>
                  <a:srgbClr val="C00000"/>
                </a:solidFill>
              </a:rPr>
              <a:t>Suolo</a:t>
            </a:r>
            <a:r>
              <a:rPr lang="en-US" altLang="en-US" sz="2400" b="1" dirty="0" smtClean="0">
                <a:solidFill>
                  <a:srgbClr val="C00000"/>
                </a:solidFill>
              </a:rPr>
              <a:t>, </a:t>
            </a:r>
            <a:r>
              <a:rPr lang="en-US" altLang="en-US" sz="2400" b="1" dirty="0" err="1" smtClean="0">
                <a:solidFill>
                  <a:srgbClr val="C00000"/>
                </a:solidFill>
              </a:rPr>
              <a:t>piante</a:t>
            </a:r>
            <a:r>
              <a:rPr lang="en-US" altLang="en-US" sz="2400" b="1" dirty="0" smtClean="0">
                <a:solidFill>
                  <a:srgbClr val="C00000"/>
                </a:solidFill>
              </a:rPr>
              <a:t>, </a:t>
            </a:r>
            <a:r>
              <a:rPr lang="en-US" altLang="en-US" sz="2400" b="1" dirty="0" err="1" smtClean="0">
                <a:solidFill>
                  <a:srgbClr val="C00000"/>
                </a:solidFill>
              </a:rPr>
              <a:t>acqua</a:t>
            </a:r>
            <a:r>
              <a:rPr lang="fr-FR" altLang="en-US" sz="2400" b="1" dirty="0" smtClean="0">
                <a:solidFill>
                  <a:srgbClr val="C00000"/>
                </a:solidFill>
              </a:rPr>
              <a:t>….</a:t>
            </a:r>
            <a:endParaRPr lang="fr-FR" altLang="en-US" sz="2400" b="1" dirty="0">
              <a:solidFill>
                <a:srgbClr val="C00000"/>
              </a:solidFill>
            </a:endParaRPr>
          </a:p>
        </p:txBody>
      </p:sp>
      <p:pic>
        <p:nvPicPr>
          <p:cNvPr id="12289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357" y="2974977"/>
            <a:ext cx="1154113"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897" name="ZoneTexte 5"/>
          <p:cNvSpPr txBox="1">
            <a:spLocks noChangeArrowheads="1"/>
          </p:cNvSpPr>
          <p:nvPr/>
        </p:nvSpPr>
        <p:spPr bwMode="auto">
          <a:xfrm>
            <a:off x="76206" y="4786314"/>
            <a:ext cx="74251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fr-FR" altLang="en-US" sz="2800" b="1">
                <a:solidFill>
                  <a:srgbClr val="C00000"/>
                </a:solidFill>
              </a:rPr>
              <a:t>24h</a:t>
            </a:r>
          </a:p>
        </p:txBody>
      </p:sp>
      <p:sp>
        <p:nvSpPr>
          <p:cNvPr id="122898" name="ZoneTexte 17"/>
          <p:cNvSpPr txBox="1">
            <a:spLocks noChangeArrowheads="1"/>
          </p:cNvSpPr>
          <p:nvPr/>
        </p:nvSpPr>
        <p:spPr bwMode="auto">
          <a:xfrm>
            <a:off x="138432" y="1727201"/>
            <a:ext cx="105189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fr-FR" altLang="en-US" sz="3200" dirty="0"/>
              <a:t>Test</a:t>
            </a:r>
          </a:p>
          <a:p>
            <a:pPr algn="ctr"/>
            <a:r>
              <a:rPr lang="fr-FR" altLang="en-US" sz="3200" dirty="0"/>
              <a:t> tube</a:t>
            </a:r>
          </a:p>
        </p:txBody>
      </p:sp>
      <p:sp>
        <p:nvSpPr>
          <p:cNvPr id="122899" name="Freeform 31"/>
          <p:cNvSpPr>
            <a:spLocks/>
          </p:cNvSpPr>
          <p:nvPr/>
        </p:nvSpPr>
        <p:spPr bwMode="invGray">
          <a:xfrm>
            <a:off x="5827713" y="5489589"/>
            <a:ext cx="417512" cy="1306513"/>
          </a:xfrm>
          <a:custGeom>
            <a:avLst/>
            <a:gdLst>
              <a:gd name="T0" fmla="*/ 101600 w 263"/>
              <a:gd name="T1" fmla="*/ 117475 h 823"/>
              <a:gd name="T2" fmla="*/ 139700 w 263"/>
              <a:gd name="T3" fmla="*/ 7937 h 823"/>
              <a:gd name="T4" fmla="*/ 249237 w 263"/>
              <a:gd name="T5" fmla="*/ 50800 h 823"/>
              <a:gd name="T6" fmla="*/ 239712 w 263"/>
              <a:gd name="T7" fmla="*/ 155575 h 823"/>
              <a:gd name="T8" fmla="*/ 292100 w 263"/>
              <a:gd name="T9" fmla="*/ 212725 h 823"/>
              <a:gd name="T10" fmla="*/ 382587 w 263"/>
              <a:gd name="T11" fmla="*/ 312737 h 823"/>
              <a:gd name="T12" fmla="*/ 387350 w 263"/>
              <a:gd name="T13" fmla="*/ 422275 h 823"/>
              <a:gd name="T14" fmla="*/ 400050 w 263"/>
              <a:gd name="T15" fmla="*/ 479425 h 823"/>
              <a:gd name="T16" fmla="*/ 401637 w 263"/>
              <a:gd name="T17" fmla="*/ 569912 h 823"/>
              <a:gd name="T18" fmla="*/ 415925 w 263"/>
              <a:gd name="T19" fmla="*/ 655637 h 823"/>
              <a:gd name="T20" fmla="*/ 377825 w 263"/>
              <a:gd name="T21" fmla="*/ 765175 h 823"/>
              <a:gd name="T22" fmla="*/ 352425 w 263"/>
              <a:gd name="T23" fmla="*/ 682625 h 823"/>
              <a:gd name="T24" fmla="*/ 325437 w 263"/>
              <a:gd name="T25" fmla="*/ 587375 h 823"/>
              <a:gd name="T26" fmla="*/ 325437 w 263"/>
              <a:gd name="T27" fmla="*/ 474662 h 823"/>
              <a:gd name="T28" fmla="*/ 304800 w 263"/>
              <a:gd name="T29" fmla="*/ 454025 h 823"/>
              <a:gd name="T30" fmla="*/ 311150 w 263"/>
              <a:gd name="T31" fmla="*/ 593725 h 823"/>
              <a:gd name="T32" fmla="*/ 352425 w 263"/>
              <a:gd name="T33" fmla="*/ 803275 h 823"/>
              <a:gd name="T34" fmla="*/ 344487 w 263"/>
              <a:gd name="T35" fmla="*/ 925512 h 823"/>
              <a:gd name="T36" fmla="*/ 311150 w 263"/>
              <a:gd name="T37" fmla="*/ 1127125 h 823"/>
              <a:gd name="T38" fmla="*/ 363537 w 263"/>
              <a:gd name="T39" fmla="*/ 1250950 h 823"/>
              <a:gd name="T40" fmla="*/ 315912 w 263"/>
              <a:gd name="T41" fmla="*/ 1255712 h 823"/>
              <a:gd name="T42" fmla="*/ 230187 w 263"/>
              <a:gd name="T43" fmla="*/ 1198562 h 823"/>
              <a:gd name="T44" fmla="*/ 249237 w 263"/>
              <a:gd name="T45" fmla="*/ 1089025 h 823"/>
              <a:gd name="T46" fmla="*/ 238125 w 263"/>
              <a:gd name="T47" fmla="*/ 960437 h 823"/>
              <a:gd name="T48" fmla="*/ 220662 w 263"/>
              <a:gd name="T49" fmla="*/ 849312 h 823"/>
              <a:gd name="T50" fmla="*/ 201612 w 263"/>
              <a:gd name="T51" fmla="*/ 836612 h 823"/>
              <a:gd name="T52" fmla="*/ 196850 w 263"/>
              <a:gd name="T53" fmla="*/ 974725 h 823"/>
              <a:gd name="T54" fmla="*/ 187325 w 263"/>
              <a:gd name="T55" fmla="*/ 1098550 h 823"/>
              <a:gd name="T56" fmla="*/ 144462 w 263"/>
              <a:gd name="T57" fmla="*/ 1227137 h 823"/>
              <a:gd name="T58" fmla="*/ 68262 w 263"/>
              <a:gd name="T59" fmla="*/ 1279525 h 823"/>
              <a:gd name="T60" fmla="*/ 111125 w 263"/>
              <a:gd name="T61" fmla="*/ 1177925 h 823"/>
              <a:gd name="T62" fmla="*/ 92075 w 263"/>
              <a:gd name="T63" fmla="*/ 1039812 h 823"/>
              <a:gd name="T64" fmla="*/ 82550 w 263"/>
              <a:gd name="T65" fmla="*/ 903287 h 823"/>
              <a:gd name="T66" fmla="*/ 92075 w 263"/>
              <a:gd name="T67" fmla="*/ 606425 h 823"/>
              <a:gd name="T68" fmla="*/ 101600 w 263"/>
              <a:gd name="T69" fmla="*/ 468312 h 823"/>
              <a:gd name="T70" fmla="*/ 82550 w 263"/>
              <a:gd name="T71" fmla="*/ 450850 h 823"/>
              <a:gd name="T72" fmla="*/ 80962 w 263"/>
              <a:gd name="T73" fmla="*/ 560387 h 823"/>
              <a:gd name="T74" fmla="*/ 58737 w 263"/>
              <a:gd name="T75" fmla="*/ 679450 h 823"/>
              <a:gd name="T76" fmla="*/ 20637 w 263"/>
              <a:gd name="T77" fmla="*/ 765175 h 823"/>
              <a:gd name="T78" fmla="*/ 1587 w 263"/>
              <a:gd name="T79" fmla="*/ 584200 h 823"/>
              <a:gd name="T80" fmla="*/ 6350 w 263"/>
              <a:gd name="T81" fmla="*/ 374650 h 823"/>
              <a:gd name="T82" fmla="*/ 68262 w 263"/>
              <a:gd name="T83" fmla="*/ 246062 h 823"/>
              <a:gd name="T84" fmla="*/ 147637 w 263"/>
              <a:gd name="T85" fmla="*/ 215900 h 8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3" h="823">
                <a:moveTo>
                  <a:pt x="91" y="116"/>
                </a:moveTo>
                <a:cubicBezTo>
                  <a:pt x="87" y="106"/>
                  <a:pt x="68" y="87"/>
                  <a:pt x="64" y="74"/>
                </a:cubicBezTo>
                <a:cubicBezTo>
                  <a:pt x="60" y="61"/>
                  <a:pt x="60" y="49"/>
                  <a:pt x="64" y="38"/>
                </a:cubicBezTo>
                <a:cubicBezTo>
                  <a:pt x="68" y="27"/>
                  <a:pt x="77" y="10"/>
                  <a:pt x="88" y="5"/>
                </a:cubicBezTo>
                <a:cubicBezTo>
                  <a:pt x="99" y="0"/>
                  <a:pt x="122" y="1"/>
                  <a:pt x="133" y="5"/>
                </a:cubicBezTo>
                <a:cubicBezTo>
                  <a:pt x="144" y="9"/>
                  <a:pt x="152" y="22"/>
                  <a:pt x="157" y="32"/>
                </a:cubicBezTo>
                <a:cubicBezTo>
                  <a:pt x="162" y="42"/>
                  <a:pt x="164" y="54"/>
                  <a:pt x="163" y="65"/>
                </a:cubicBezTo>
                <a:cubicBezTo>
                  <a:pt x="162" y="76"/>
                  <a:pt x="152" y="87"/>
                  <a:pt x="151" y="98"/>
                </a:cubicBezTo>
                <a:cubicBezTo>
                  <a:pt x="150" y="109"/>
                  <a:pt x="152" y="124"/>
                  <a:pt x="157" y="130"/>
                </a:cubicBezTo>
                <a:cubicBezTo>
                  <a:pt x="162" y="136"/>
                  <a:pt x="174" y="131"/>
                  <a:pt x="184" y="134"/>
                </a:cubicBezTo>
                <a:cubicBezTo>
                  <a:pt x="194" y="137"/>
                  <a:pt x="207" y="141"/>
                  <a:pt x="216" y="151"/>
                </a:cubicBezTo>
                <a:cubicBezTo>
                  <a:pt x="225" y="161"/>
                  <a:pt x="236" y="184"/>
                  <a:pt x="241" y="197"/>
                </a:cubicBezTo>
                <a:cubicBezTo>
                  <a:pt x="246" y="210"/>
                  <a:pt x="244" y="216"/>
                  <a:pt x="244" y="227"/>
                </a:cubicBezTo>
                <a:cubicBezTo>
                  <a:pt x="244" y="238"/>
                  <a:pt x="244" y="257"/>
                  <a:pt x="244" y="266"/>
                </a:cubicBezTo>
                <a:cubicBezTo>
                  <a:pt x="244" y="275"/>
                  <a:pt x="246" y="278"/>
                  <a:pt x="247" y="284"/>
                </a:cubicBezTo>
                <a:cubicBezTo>
                  <a:pt x="248" y="290"/>
                  <a:pt x="251" y="296"/>
                  <a:pt x="252" y="302"/>
                </a:cubicBezTo>
                <a:cubicBezTo>
                  <a:pt x="253" y="308"/>
                  <a:pt x="256" y="314"/>
                  <a:pt x="256" y="323"/>
                </a:cubicBezTo>
                <a:cubicBezTo>
                  <a:pt x="256" y="332"/>
                  <a:pt x="253" y="348"/>
                  <a:pt x="253" y="359"/>
                </a:cubicBezTo>
                <a:cubicBezTo>
                  <a:pt x="253" y="370"/>
                  <a:pt x="255" y="383"/>
                  <a:pt x="256" y="392"/>
                </a:cubicBezTo>
                <a:cubicBezTo>
                  <a:pt x="257" y="401"/>
                  <a:pt x="262" y="404"/>
                  <a:pt x="262" y="413"/>
                </a:cubicBezTo>
                <a:cubicBezTo>
                  <a:pt x="262" y="422"/>
                  <a:pt x="263" y="438"/>
                  <a:pt x="259" y="449"/>
                </a:cubicBezTo>
                <a:cubicBezTo>
                  <a:pt x="255" y="460"/>
                  <a:pt x="245" y="478"/>
                  <a:pt x="238" y="482"/>
                </a:cubicBezTo>
                <a:cubicBezTo>
                  <a:pt x="231" y="486"/>
                  <a:pt x="220" y="482"/>
                  <a:pt x="217" y="473"/>
                </a:cubicBezTo>
                <a:cubicBezTo>
                  <a:pt x="214" y="464"/>
                  <a:pt x="222" y="442"/>
                  <a:pt x="222" y="430"/>
                </a:cubicBezTo>
                <a:cubicBezTo>
                  <a:pt x="222" y="418"/>
                  <a:pt x="217" y="411"/>
                  <a:pt x="214" y="401"/>
                </a:cubicBezTo>
                <a:cubicBezTo>
                  <a:pt x="211" y="391"/>
                  <a:pt x="207" y="381"/>
                  <a:pt x="205" y="370"/>
                </a:cubicBezTo>
                <a:cubicBezTo>
                  <a:pt x="203" y="359"/>
                  <a:pt x="202" y="346"/>
                  <a:pt x="202" y="334"/>
                </a:cubicBezTo>
                <a:cubicBezTo>
                  <a:pt x="202" y="322"/>
                  <a:pt x="204" y="308"/>
                  <a:pt x="205" y="299"/>
                </a:cubicBezTo>
                <a:cubicBezTo>
                  <a:pt x="206" y="290"/>
                  <a:pt x="207" y="280"/>
                  <a:pt x="205" y="278"/>
                </a:cubicBezTo>
                <a:cubicBezTo>
                  <a:pt x="203" y="276"/>
                  <a:pt x="194" y="278"/>
                  <a:pt x="192" y="286"/>
                </a:cubicBezTo>
                <a:cubicBezTo>
                  <a:pt x="190" y="294"/>
                  <a:pt x="189" y="314"/>
                  <a:pt x="190" y="329"/>
                </a:cubicBezTo>
                <a:cubicBezTo>
                  <a:pt x="191" y="344"/>
                  <a:pt x="193" y="354"/>
                  <a:pt x="196" y="374"/>
                </a:cubicBezTo>
                <a:cubicBezTo>
                  <a:pt x="199" y="394"/>
                  <a:pt x="206" y="426"/>
                  <a:pt x="210" y="448"/>
                </a:cubicBezTo>
                <a:cubicBezTo>
                  <a:pt x="214" y="470"/>
                  <a:pt x="221" y="488"/>
                  <a:pt x="222" y="506"/>
                </a:cubicBezTo>
                <a:cubicBezTo>
                  <a:pt x="223" y="524"/>
                  <a:pt x="218" y="541"/>
                  <a:pt x="217" y="554"/>
                </a:cubicBezTo>
                <a:cubicBezTo>
                  <a:pt x="216" y="567"/>
                  <a:pt x="218" y="571"/>
                  <a:pt x="217" y="583"/>
                </a:cubicBezTo>
                <a:cubicBezTo>
                  <a:pt x="216" y="595"/>
                  <a:pt x="214" y="605"/>
                  <a:pt x="211" y="626"/>
                </a:cubicBezTo>
                <a:cubicBezTo>
                  <a:pt x="208" y="647"/>
                  <a:pt x="194" y="689"/>
                  <a:pt x="196" y="710"/>
                </a:cubicBezTo>
                <a:cubicBezTo>
                  <a:pt x="198" y="731"/>
                  <a:pt x="218" y="739"/>
                  <a:pt x="223" y="752"/>
                </a:cubicBezTo>
                <a:cubicBezTo>
                  <a:pt x="228" y="765"/>
                  <a:pt x="230" y="779"/>
                  <a:pt x="229" y="788"/>
                </a:cubicBezTo>
                <a:cubicBezTo>
                  <a:pt x="228" y="797"/>
                  <a:pt x="225" y="805"/>
                  <a:pt x="220" y="806"/>
                </a:cubicBezTo>
                <a:cubicBezTo>
                  <a:pt x="215" y="807"/>
                  <a:pt x="206" y="797"/>
                  <a:pt x="199" y="791"/>
                </a:cubicBezTo>
                <a:cubicBezTo>
                  <a:pt x="192" y="785"/>
                  <a:pt x="187" y="776"/>
                  <a:pt x="178" y="770"/>
                </a:cubicBezTo>
                <a:cubicBezTo>
                  <a:pt x="169" y="764"/>
                  <a:pt x="150" y="764"/>
                  <a:pt x="145" y="755"/>
                </a:cubicBezTo>
                <a:cubicBezTo>
                  <a:pt x="140" y="746"/>
                  <a:pt x="149" y="727"/>
                  <a:pt x="151" y="716"/>
                </a:cubicBezTo>
                <a:cubicBezTo>
                  <a:pt x="153" y="705"/>
                  <a:pt x="158" y="696"/>
                  <a:pt x="157" y="686"/>
                </a:cubicBezTo>
                <a:cubicBezTo>
                  <a:pt x="156" y="676"/>
                  <a:pt x="146" y="666"/>
                  <a:pt x="145" y="653"/>
                </a:cubicBezTo>
                <a:cubicBezTo>
                  <a:pt x="144" y="640"/>
                  <a:pt x="150" y="619"/>
                  <a:pt x="150" y="605"/>
                </a:cubicBezTo>
                <a:cubicBezTo>
                  <a:pt x="150" y="591"/>
                  <a:pt x="150" y="580"/>
                  <a:pt x="148" y="568"/>
                </a:cubicBezTo>
                <a:cubicBezTo>
                  <a:pt x="146" y="556"/>
                  <a:pt x="140" y="549"/>
                  <a:pt x="139" y="535"/>
                </a:cubicBezTo>
                <a:cubicBezTo>
                  <a:pt x="138" y="521"/>
                  <a:pt x="147" y="483"/>
                  <a:pt x="145" y="482"/>
                </a:cubicBezTo>
                <a:cubicBezTo>
                  <a:pt x="143" y="481"/>
                  <a:pt x="132" y="511"/>
                  <a:pt x="127" y="527"/>
                </a:cubicBezTo>
                <a:cubicBezTo>
                  <a:pt x="122" y="543"/>
                  <a:pt x="115" y="564"/>
                  <a:pt x="115" y="578"/>
                </a:cubicBezTo>
                <a:cubicBezTo>
                  <a:pt x="115" y="592"/>
                  <a:pt x="123" y="602"/>
                  <a:pt x="124" y="614"/>
                </a:cubicBezTo>
                <a:cubicBezTo>
                  <a:pt x="125" y="626"/>
                  <a:pt x="122" y="640"/>
                  <a:pt x="121" y="653"/>
                </a:cubicBezTo>
                <a:cubicBezTo>
                  <a:pt x="120" y="666"/>
                  <a:pt x="118" y="676"/>
                  <a:pt x="118" y="692"/>
                </a:cubicBezTo>
                <a:cubicBezTo>
                  <a:pt x="118" y="708"/>
                  <a:pt x="125" y="739"/>
                  <a:pt x="121" y="752"/>
                </a:cubicBezTo>
                <a:cubicBezTo>
                  <a:pt x="117" y="765"/>
                  <a:pt x="100" y="762"/>
                  <a:pt x="91" y="773"/>
                </a:cubicBezTo>
                <a:cubicBezTo>
                  <a:pt x="82" y="784"/>
                  <a:pt x="72" y="813"/>
                  <a:pt x="64" y="818"/>
                </a:cubicBezTo>
                <a:cubicBezTo>
                  <a:pt x="56" y="823"/>
                  <a:pt x="47" y="813"/>
                  <a:pt x="43" y="806"/>
                </a:cubicBezTo>
                <a:cubicBezTo>
                  <a:pt x="39" y="799"/>
                  <a:pt x="36" y="784"/>
                  <a:pt x="40" y="773"/>
                </a:cubicBezTo>
                <a:cubicBezTo>
                  <a:pt x="44" y="762"/>
                  <a:pt x="66" y="756"/>
                  <a:pt x="70" y="742"/>
                </a:cubicBezTo>
                <a:cubicBezTo>
                  <a:pt x="74" y="728"/>
                  <a:pt x="63" y="705"/>
                  <a:pt x="61" y="691"/>
                </a:cubicBezTo>
                <a:cubicBezTo>
                  <a:pt x="59" y="677"/>
                  <a:pt x="58" y="666"/>
                  <a:pt x="58" y="655"/>
                </a:cubicBezTo>
                <a:cubicBezTo>
                  <a:pt x="58" y="644"/>
                  <a:pt x="59" y="640"/>
                  <a:pt x="58" y="626"/>
                </a:cubicBezTo>
                <a:cubicBezTo>
                  <a:pt x="57" y="612"/>
                  <a:pt x="54" y="592"/>
                  <a:pt x="52" y="569"/>
                </a:cubicBezTo>
                <a:cubicBezTo>
                  <a:pt x="50" y="546"/>
                  <a:pt x="42" y="518"/>
                  <a:pt x="43" y="487"/>
                </a:cubicBezTo>
                <a:cubicBezTo>
                  <a:pt x="44" y="456"/>
                  <a:pt x="54" y="406"/>
                  <a:pt x="58" y="382"/>
                </a:cubicBezTo>
                <a:cubicBezTo>
                  <a:pt x="62" y="358"/>
                  <a:pt x="66" y="355"/>
                  <a:pt x="67" y="341"/>
                </a:cubicBezTo>
                <a:cubicBezTo>
                  <a:pt x="68" y="327"/>
                  <a:pt x="65" y="306"/>
                  <a:pt x="64" y="295"/>
                </a:cubicBezTo>
                <a:cubicBezTo>
                  <a:pt x="63" y="284"/>
                  <a:pt x="65" y="276"/>
                  <a:pt x="63" y="274"/>
                </a:cubicBezTo>
                <a:cubicBezTo>
                  <a:pt x="61" y="272"/>
                  <a:pt x="54" y="275"/>
                  <a:pt x="52" y="284"/>
                </a:cubicBezTo>
                <a:cubicBezTo>
                  <a:pt x="50" y="293"/>
                  <a:pt x="52" y="315"/>
                  <a:pt x="52" y="326"/>
                </a:cubicBezTo>
                <a:cubicBezTo>
                  <a:pt x="52" y="337"/>
                  <a:pt x="52" y="345"/>
                  <a:pt x="51" y="353"/>
                </a:cubicBezTo>
                <a:cubicBezTo>
                  <a:pt x="50" y="361"/>
                  <a:pt x="45" y="365"/>
                  <a:pt x="43" y="377"/>
                </a:cubicBezTo>
                <a:cubicBezTo>
                  <a:pt x="41" y="389"/>
                  <a:pt x="38" y="408"/>
                  <a:pt x="37" y="428"/>
                </a:cubicBezTo>
                <a:cubicBezTo>
                  <a:pt x="36" y="448"/>
                  <a:pt x="41" y="488"/>
                  <a:pt x="37" y="497"/>
                </a:cubicBezTo>
                <a:cubicBezTo>
                  <a:pt x="33" y="506"/>
                  <a:pt x="18" y="495"/>
                  <a:pt x="13" y="482"/>
                </a:cubicBezTo>
                <a:cubicBezTo>
                  <a:pt x="8" y="469"/>
                  <a:pt x="6" y="435"/>
                  <a:pt x="4" y="416"/>
                </a:cubicBezTo>
                <a:cubicBezTo>
                  <a:pt x="2" y="397"/>
                  <a:pt x="1" y="387"/>
                  <a:pt x="1" y="368"/>
                </a:cubicBezTo>
                <a:cubicBezTo>
                  <a:pt x="1" y="349"/>
                  <a:pt x="0" y="321"/>
                  <a:pt x="1" y="299"/>
                </a:cubicBezTo>
                <a:cubicBezTo>
                  <a:pt x="2" y="277"/>
                  <a:pt x="1" y="254"/>
                  <a:pt x="4" y="236"/>
                </a:cubicBezTo>
                <a:cubicBezTo>
                  <a:pt x="7" y="218"/>
                  <a:pt x="13" y="201"/>
                  <a:pt x="19" y="188"/>
                </a:cubicBezTo>
                <a:cubicBezTo>
                  <a:pt x="25" y="175"/>
                  <a:pt x="35" y="162"/>
                  <a:pt x="43" y="155"/>
                </a:cubicBezTo>
                <a:cubicBezTo>
                  <a:pt x="51" y="148"/>
                  <a:pt x="62" y="146"/>
                  <a:pt x="70" y="143"/>
                </a:cubicBezTo>
                <a:cubicBezTo>
                  <a:pt x="78" y="140"/>
                  <a:pt x="90" y="140"/>
                  <a:pt x="93" y="136"/>
                </a:cubicBezTo>
                <a:cubicBezTo>
                  <a:pt x="96" y="132"/>
                  <a:pt x="91" y="120"/>
                  <a:pt x="91" y="116"/>
                </a:cubicBezTo>
                <a:close/>
              </a:path>
            </a:pathLst>
          </a:custGeom>
          <a:solidFill>
            <a:srgbClr val="C00000"/>
          </a:solidFill>
          <a:ln w="12700" cmpd="sng">
            <a:solidFill>
              <a:schemeClr val="tx1"/>
            </a:solidFill>
            <a:round/>
            <a:headEnd/>
            <a:tailEnd/>
          </a:ln>
        </p:spPr>
        <p:txBody>
          <a:bodyPr wrap="none" anchor="ctr"/>
          <a:lstStyle/>
          <a:p>
            <a:endParaRPr lang="en-US"/>
          </a:p>
        </p:txBody>
      </p:sp>
      <p:pic>
        <p:nvPicPr>
          <p:cNvPr id="317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30057" y="153196"/>
            <a:ext cx="141446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69827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err="1" smtClean="0"/>
              <a:t>Gli</a:t>
            </a:r>
            <a:r>
              <a:rPr lang="en-US" sz="4000" b="1" dirty="0" smtClean="0"/>
              <a:t> </a:t>
            </a:r>
            <a:r>
              <a:rPr lang="en-US" sz="4000" b="1" dirty="0" err="1" smtClean="0"/>
              <a:t>antibiotici</a:t>
            </a:r>
            <a:r>
              <a:rPr lang="en-US" sz="4000" b="1" dirty="0" smtClean="0"/>
              <a:t> </a:t>
            </a:r>
            <a:r>
              <a:rPr lang="en-US" sz="4000" b="1" dirty="0" err="1" smtClean="0"/>
              <a:t>ideali</a:t>
            </a:r>
            <a:r>
              <a:rPr lang="en-US" sz="4000" b="1" dirty="0"/>
              <a:t> </a:t>
            </a:r>
            <a:r>
              <a:rPr lang="en-US" sz="4000" b="1" dirty="0" smtClean="0"/>
              <a:t/>
            </a:r>
            <a:br>
              <a:rPr lang="en-US" sz="4000" b="1" dirty="0" smtClean="0"/>
            </a:br>
            <a:r>
              <a:rPr lang="en-US" sz="4000" b="1" dirty="0" smtClean="0"/>
              <a:t>in </a:t>
            </a:r>
            <a:r>
              <a:rPr lang="en-US" sz="4000" b="1" dirty="0" err="1" smtClean="0"/>
              <a:t>veterinaria</a:t>
            </a:r>
            <a:r>
              <a:rPr lang="en-US" sz="4000" b="1" dirty="0" smtClean="0"/>
              <a:t>  </a:t>
            </a:r>
            <a:endParaRPr lang="en-US" sz="4000" b="1" dirty="0"/>
          </a:p>
        </p:txBody>
      </p:sp>
      <p:sp>
        <p:nvSpPr>
          <p:cNvPr id="6" name="Rectangle 5"/>
          <p:cNvSpPr/>
          <p:nvPr/>
        </p:nvSpPr>
        <p:spPr>
          <a:xfrm>
            <a:off x="467544" y="1443840"/>
            <a:ext cx="8424936" cy="3785652"/>
          </a:xfrm>
          <a:prstGeom prst="rect">
            <a:avLst/>
          </a:prstGeom>
        </p:spPr>
        <p:txBody>
          <a:bodyPr wrap="square">
            <a:spAutoFit/>
          </a:bodyPr>
          <a:lstStyle/>
          <a:p>
            <a:pPr marL="514350" indent="-514350">
              <a:buFont typeface="+mj-lt"/>
              <a:buAutoNum type="arabicPeriod"/>
            </a:pPr>
            <a:r>
              <a:rPr lang="en-US" sz="2400" dirty="0" err="1"/>
              <a:t>Alcuni</a:t>
            </a:r>
            <a:r>
              <a:rPr lang="en-US" sz="2400" dirty="0"/>
              <a:t> </a:t>
            </a:r>
            <a:r>
              <a:rPr lang="en-US" sz="2400" dirty="0" err="1"/>
              <a:t>farmaci</a:t>
            </a:r>
            <a:r>
              <a:rPr lang="en-US" sz="2400" dirty="0"/>
              <a:t> </a:t>
            </a:r>
            <a:r>
              <a:rPr lang="en-US" sz="2400" dirty="0" err="1"/>
              <a:t>sottoforma</a:t>
            </a:r>
            <a:r>
              <a:rPr lang="en-US" sz="2400" dirty="0"/>
              <a:t> di </a:t>
            </a:r>
            <a:r>
              <a:rPr lang="en-US" sz="2400" dirty="0" err="1"/>
              <a:t>precursori</a:t>
            </a:r>
            <a:r>
              <a:rPr lang="en-US" sz="2400" dirty="0"/>
              <a:t> </a:t>
            </a:r>
            <a:r>
              <a:rPr lang="en-US" sz="2400" dirty="0" err="1"/>
              <a:t>potrebbero</a:t>
            </a:r>
            <a:r>
              <a:rPr lang="en-US" sz="2400" dirty="0"/>
              <a:t> </a:t>
            </a:r>
            <a:r>
              <a:rPr lang="en-US" sz="2400" dirty="0" err="1"/>
              <a:t>essere</a:t>
            </a:r>
            <a:r>
              <a:rPr lang="en-US" sz="2400" dirty="0"/>
              <a:t> </a:t>
            </a:r>
            <a:r>
              <a:rPr lang="en-US" sz="2400" dirty="0" err="1"/>
              <a:t>utilizzati</a:t>
            </a:r>
            <a:r>
              <a:rPr lang="en-US" sz="2400" dirty="0"/>
              <a:t> </a:t>
            </a:r>
            <a:r>
              <a:rPr lang="en-US" sz="2400" dirty="0" err="1"/>
              <a:t>che</a:t>
            </a:r>
            <a:r>
              <a:rPr lang="en-US" sz="2400" dirty="0"/>
              <a:t> </a:t>
            </a:r>
            <a:r>
              <a:rPr lang="en-US" sz="2400" dirty="0" err="1"/>
              <a:t>diventano</a:t>
            </a:r>
            <a:r>
              <a:rPr lang="en-US" sz="2400" dirty="0"/>
              <a:t> </a:t>
            </a:r>
            <a:r>
              <a:rPr lang="en-US" sz="2400" dirty="0" err="1"/>
              <a:t>efficaci</a:t>
            </a:r>
            <a:r>
              <a:rPr lang="en-US" sz="2400" dirty="0"/>
              <a:t> solo </a:t>
            </a:r>
            <a:r>
              <a:rPr lang="en-US" sz="2400" dirty="0" err="1"/>
              <a:t>dopo</a:t>
            </a:r>
            <a:r>
              <a:rPr lang="en-US" sz="2400" dirty="0"/>
              <a:t> </a:t>
            </a:r>
            <a:r>
              <a:rPr lang="en-US" sz="2400" dirty="0" err="1"/>
              <a:t>una</a:t>
            </a:r>
            <a:r>
              <a:rPr lang="en-US" sz="2400" dirty="0"/>
              <a:t> </a:t>
            </a:r>
            <a:r>
              <a:rPr lang="en-US" sz="2400" dirty="0" err="1"/>
              <a:t>trasformazione</a:t>
            </a:r>
            <a:r>
              <a:rPr lang="en-US" sz="2400" dirty="0"/>
              <a:t> a </a:t>
            </a:r>
            <a:r>
              <a:rPr lang="en-US" sz="2400" dirty="0" err="1"/>
              <a:t>livello</a:t>
            </a:r>
            <a:r>
              <a:rPr lang="en-US" sz="2400" dirty="0"/>
              <a:t> </a:t>
            </a:r>
            <a:r>
              <a:rPr lang="en-US" sz="2400" dirty="0" err="1"/>
              <a:t>epatico</a:t>
            </a:r>
            <a:endParaRPr lang="en-US" sz="2400" dirty="0"/>
          </a:p>
          <a:p>
            <a:pPr marL="514350" indent="-514350">
              <a:buFont typeface="+mj-lt"/>
              <a:buAutoNum type="arabicPeriod"/>
            </a:pPr>
            <a:r>
              <a:rPr lang="en-US" sz="2400" dirty="0" err="1" smtClean="0"/>
              <a:t>Piena</a:t>
            </a:r>
            <a:r>
              <a:rPr lang="en-US" sz="2400" dirty="0" smtClean="0"/>
              <a:t> </a:t>
            </a:r>
            <a:r>
              <a:rPr lang="en-US" sz="2400" dirty="0" err="1" smtClean="0"/>
              <a:t>efficacia</a:t>
            </a:r>
            <a:r>
              <a:rPr lang="en-US" sz="2400" dirty="0" smtClean="0"/>
              <a:t> </a:t>
            </a:r>
            <a:r>
              <a:rPr lang="en-US" sz="2400" dirty="0" err="1" smtClean="0"/>
              <a:t>anche</a:t>
            </a:r>
            <a:r>
              <a:rPr lang="en-US" sz="2400" dirty="0" smtClean="0"/>
              <a:t> </a:t>
            </a:r>
            <a:r>
              <a:rPr lang="en-US" sz="2400" dirty="0" err="1" smtClean="0"/>
              <a:t>contro</a:t>
            </a:r>
            <a:r>
              <a:rPr lang="en-US" sz="2400" dirty="0" smtClean="0"/>
              <a:t> I Biofilm e le cellule </a:t>
            </a:r>
            <a:r>
              <a:rPr lang="en-US" sz="2400" dirty="0" err="1" smtClean="0"/>
              <a:t>persister</a:t>
            </a:r>
            <a:r>
              <a:rPr lang="en-US" sz="2400" dirty="0" smtClean="0"/>
              <a:t> </a:t>
            </a:r>
          </a:p>
          <a:p>
            <a:pPr marL="514350" indent="-514350">
              <a:buFont typeface="+mj-lt"/>
              <a:buAutoNum type="arabicPeriod"/>
            </a:pPr>
            <a:r>
              <a:rPr lang="en-US" sz="2400" dirty="0" smtClean="0"/>
              <a:t> </a:t>
            </a:r>
            <a:r>
              <a:rPr lang="en-US" sz="2400" dirty="0" err="1" smtClean="0"/>
              <a:t>Poco</a:t>
            </a:r>
            <a:r>
              <a:rPr lang="en-US" sz="2400" dirty="0" smtClean="0"/>
              <a:t> </a:t>
            </a:r>
            <a:r>
              <a:rPr lang="en-US" sz="2400" dirty="0" err="1" smtClean="0"/>
              <a:t>potenti</a:t>
            </a:r>
            <a:r>
              <a:rPr lang="en-US" sz="2400" dirty="0" smtClean="0"/>
              <a:t> in </a:t>
            </a:r>
            <a:r>
              <a:rPr lang="en-US" sz="2400" dirty="0" err="1" smtClean="0"/>
              <a:t>condizioni</a:t>
            </a:r>
            <a:r>
              <a:rPr lang="en-US" sz="2400" dirty="0" smtClean="0"/>
              <a:t> </a:t>
            </a:r>
            <a:r>
              <a:rPr lang="en-US" sz="2400" dirty="0" err="1" smtClean="0"/>
              <a:t>acide</a:t>
            </a:r>
            <a:r>
              <a:rPr lang="en-US" sz="2400" dirty="0" smtClean="0"/>
              <a:t> </a:t>
            </a:r>
            <a:r>
              <a:rPr lang="en-US" sz="2400" dirty="0" err="1" smtClean="0"/>
              <a:t>specialmente</a:t>
            </a:r>
            <a:r>
              <a:rPr lang="en-US" sz="2400" dirty="0" smtClean="0"/>
              <a:t> </a:t>
            </a:r>
            <a:r>
              <a:rPr lang="en-US" sz="2400" dirty="0" err="1" smtClean="0"/>
              <a:t>nell’intestino</a:t>
            </a:r>
            <a:r>
              <a:rPr lang="en-US" sz="2400" dirty="0" smtClean="0"/>
              <a:t> ( per non </a:t>
            </a:r>
            <a:r>
              <a:rPr lang="en-US" sz="2400" dirty="0" err="1" smtClean="0"/>
              <a:t>interferire</a:t>
            </a:r>
            <a:r>
              <a:rPr lang="en-US" sz="2400" dirty="0" smtClean="0"/>
              <a:t> con la </a:t>
            </a:r>
            <a:r>
              <a:rPr lang="en-US" sz="2400" dirty="0" err="1" smtClean="0"/>
              <a:t>normale</a:t>
            </a:r>
            <a:r>
              <a:rPr lang="en-US" sz="2400" dirty="0" smtClean="0"/>
              <a:t> flora </a:t>
            </a:r>
            <a:r>
              <a:rPr lang="en-US" sz="2400" dirty="0" err="1" smtClean="0"/>
              <a:t>intestinale</a:t>
            </a:r>
            <a:r>
              <a:rPr lang="en-US" sz="2400" dirty="0" smtClean="0"/>
              <a:t> ) </a:t>
            </a:r>
            <a:endParaRPr lang="en-US" sz="2400" i="1" dirty="0" smtClean="0"/>
          </a:p>
          <a:p>
            <a:pPr marL="514350" indent="-514350">
              <a:buFont typeface="+mj-lt"/>
              <a:buAutoNum type="arabicPeriod"/>
            </a:pPr>
            <a:r>
              <a:rPr lang="en-US" sz="2400" dirty="0"/>
              <a:t> </a:t>
            </a:r>
            <a:r>
              <a:rPr lang="en-US" sz="2400" dirty="0" err="1" smtClean="0"/>
              <a:t>Selettività</a:t>
            </a:r>
            <a:r>
              <a:rPr lang="en-US" sz="2400" dirty="0" smtClean="0"/>
              <a:t> </a:t>
            </a:r>
            <a:r>
              <a:rPr lang="en-US" sz="2400" dirty="0" err="1" smtClean="0"/>
              <a:t>microbiologica</a:t>
            </a:r>
            <a:r>
              <a:rPr lang="en-US" sz="2400" dirty="0" smtClean="0"/>
              <a:t>: </a:t>
            </a:r>
            <a:r>
              <a:rPr lang="en-US" sz="2400" dirty="0" err="1" smtClean="0"/>
              <a:t>spettro</a:t>
            </a:r>
            <a:r>
              <a:rPr lang="en-US" sz="2400" dirty="0" smtClean="0"/>
              <a:t> </a:t>
            </a:r>
            <a:r>
              <a:rPr lang="en-US" sz="2400" dirty="0" err="1" smtClean="0"/>
              <a:t>ristretto</a:t>
            </a:r>
            <a:r>
              <a:rPr lang="en-US" sz="2400" dirty="0" smtClean="0"/>
              <a:t> </a:t>
            </a:r>
          </a:p>
          <a:p>
            <a:pPr marL="514350" indent="-514350">
              <a:buFont typeface="+mj-lt"/>
              <a:buAutoNum type="arabicPeriod"/>
            </a:pPr>
            <a:r>
              <a:rPr lang="en-US" sz="2400" dirty="0" err="1" smtClean="0"/>
              <a:t>Altre</a:t>
            </a:r>
            <a:r>
              <a:rPr lang="en-US" sz="2400" dirty="0" smtClean="0"/>
              <a:t>  </a:t>
            </a:r>
            <a:r>
              <a:rPr lang="en-US" sz="2400" dirty="0" err="1" smtClean="0"/>
              <a:t>proprietà</a:t>
            </a:r>
            <a:r>
              <a:rPr lang="en-US" sz="2400" dirty="0" smtClean="0"/>
              <a:t> :</a:t>
            </a:r>
          </a:p>
          <a:p>
            <a:pPr marL="971550" lvl="1" indent="-514350">
              <a:buFont typeface="Arial" panose="020B0604020202020204" pitchFamily="34" charset="0"/>
              <a:buChar char="•"/>
            </a:pPr>
            <a:r>
              <a:rPr lang="en-US" sz="2400" dirty="0" smtClean="0"/>
              <a:t>  </a:t>
            </a:r>
            <a:r>
              <a:rPr lang="en-US" sz="2400" i="1" dirty="0" err="1" smtClean="0"/>
              <a:t>immunostimulazione</a:t>
            </a:r>
            <a:r>
              <a:rPr lang="en-US" sz="2400" i="1" dirty="0" smtClean="0"/>
              <a:t> ,  anti-</a:t>
            </a:r>
            <a:r>
              <a:rPr lang="en-US" sz="2400" i="1" dirty="0" err="1" smtClean="0"/>
              <a:t>infiammatorie</a:t>
            </a:r>
            <a:r>
              <a:rPr lang="en-US" sz="2400" i="1" dirty="0" smtClean="0"/>
              <a:t> , targeting quorum sensing </a:t>
            </a:r>
            <a:r>
              <a:rPr lang="en-US" sz="2400" dirty="0"/>
              <a:t>…</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6591" y="102403"/>
            <a:ext cx="141446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4298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23528" y="980728"/>
            <a:ext cx="8229600" cy="1143000"/>
          </a:xfrm>
        </p:spPr>
        <p:txBody>
          <a:bodyPr>
            <a:noAutofit/>
          </a:bodyPr>
          <a:lstStyle/>
          <a:p>
            <a:r>
              <a:rPr lang="en-US" sz="3200" dirty="0" err="1" smtClean="0"/>
              <a:t>Batteri</a:t>
            </a:r>
            <a:r>
              <a:rPr lang="en-US" sz="3200" dirty="0" smtClean="0"/>
              <a:t> del </a:t>
            </a:r>
            <a:r>
              <a:rPr lang="en-US" sz="3200" dirty="0" err="1" smtClean="0"/>
              <a:t>suolo</a:t>
            </a:r>
            <a:r>
              <a:rPr lang="en-US" sz="3200" dirty="0" smtClean="0"/>
              <a:t> </a:t>
            </a:r>
            <a:br>
              <a:rPr lang="en-US" sz="3200" dirty="0" smtClean="0"/>
            </a:br>
            <a:r>
              <a:rPr lang="en-US" sz="2800" dirty="0" smtClean="0"/>
              <a:t>I </a:t>
            </a:r>
            <a:r>
              <a:rPr lang="en-US" sz="2800" dirty="0" err="1" smtClean="0"/>
              <a:t>terreni</a:t>
            </a:r>
            <a:r>
              <a:rPr lang="en-US" sz="2800" dirty="0" smtClean="0"/>
              <a:t> </a:t>
            </a:r>
            <a:r>
              <a:rPr lang="en-US" sz="2800" dirty="0" err="1" smtClean="0"/>
              <a:t>hanno</a:t>
            </a:r>
            <a:r>
              <a:rPr lang="en-US" sz="2800" dirty="0" smtClean="0"/>
              <a:t> un gran </a:t>
            </a:r>
            <a:r>
              <a:rPr lang="en-US" sz="2800" dirty="0" err="1" smtClean="0"/>
              <a:t>numero</a:t>
            </a:r>
            <a:r>
              <a:rPr lang="en-US" sz="2800" dirty="0" smtClean="0"/>
              <a:t> di specie </a:t>
            </a:r>
            <a:r>
              <a:rPr lang="en-US" sz="2800" dirty="0" err="1" smtClean="0"/>
              <a:t>batteriche</a:t>
            </a:r>
            <a:r>
              <a:rPr lang="en-US" sz="2800" dirty="0" smtClean="0"/>
              <a:t> </a:t>
            </a:r>
            <a:r>
              <a:rPr lang="en-US" sz="2800" dirty="0" smtClean="0"/>
              <a:t/>
            </a:r>
            <a:br>
              <a:rPr lang="en-US" sz="2800" dirty="0" smtClean="0"/>
            </a:br>
            <a:r>
              <a:rPr lang="en-US" sz="2800" dirty="0" smtClean="0"/>
              <a:t>e </a:t>
            </a:r>
            <a:r>
              <a:rPr lang="en-US" sz="2800" dirty="0" err="1" smtClean="0"/>
              <a:t>molti</a:t>
            </a:r>
            <a:r>
              <a:rPr lang="en-US" sz="2800" dirty="0" smtClean="0"/>
              <a:t> non </a:t>
            </a:r>
            <a:r>
              <a:rPr lang="en-US" sz="2800" dirty="0" err="1" smtClean="0"/>
              <a:t>sono</a:t>
            </a:r>
            <a:r>
              <a:rPr lang="en-US" sz="2800" dirty="0" smtClean="0"/>
              <a:t> </a:t>
            </a:r>
            <a:r>
              <a:rPr lang="en-US" sz="2800" dirty="0" err="1" smtClean="0"/>
              <a:t>stati</a:t>
            </a:r>
            <a:r>
              <a:rPr lang="en-US" sz="2800" dirty="0" smtClean="0"/>
              <a:t> </a:t>
            </a:r>
            <a:r>
              <a:rPr lang="en-US" sz="2800" dirty="0" err="1" smtClean="0"/>
              <a:t>isolati</a:t>
            </a:r>
            <a:r>
              <a:rPr lang="en-US" sz="2800" dirty="0" smtClean="0"/>
              <a:t> e </a:t>
            </a:r>
            <a:r>
              <a:rPr lang="en-US" sz="2800" dirty="0" err="1" smtClean="0"/>
              <a:t>coltivati</a:t>
            </a:r>
            <a:r>
              <a:rPr lang="en-US" sz="3200" dirty="0" smtClean="0"/>
              <a:t>, </a:t>
            </a:r>
            <a:endParaRPr lang="en-US" sz="3200" dirty="0"/>
          </a:p>
        </p:txBody>
      </p:sp>
      <p:sp>
        <p:nvSpPr>
          <p:cNvPr id="33795" name="Rectangle 3"/>
          <p:cNvSpPr>
            <a:spLocks noGrp="1" noChangeArrowheads="1"/>
          </p:cNvSpPr>
          <p:nvPr>
            <p:ph type="body" sz="half" idx="1"/>
          </p:nvPr>
        </p:nvSpPr>
        <p:spPr>
          <a:xfrm>
            <a:off x="609600" y="2743200"/>
            <a:ext cx="3733800" cy="4572000"/>
          </a:xfrm>
        </p:spPr>
        <p:txBody>
          <a:bodyPr/>
          <a:lstStyle/>
          <a:p>
            <a:r>
              <a:rPr lang="en-US" dirty="0"/>
              <a:t>Habitats:</a:t>
            </a:r>
          </a:p>
          <a:p>
            <a:pPr lvl="1"/>
            <a:r>
              <a:rPr lang="en-US" dirty="0" smtClean="0"/>
              <a:t>Films </a:t>
            </a:r>
            <a:r>
              <a:rPr lang="en-US" dirty="0" err="1" smtClean="0"/>
              <a:t>acquatici</a:t>
            </a:r>
            <a:r>
              <a:rPr lang="en-US" dirty="0" smtClean="0"/>
              <a:t> </a:t>
            </a:r>
            <a:endParaRPr lang="en-US" dirty="0"/>
          </a:p>
          <a:p>
            <a:pPr lvl="2"/>
            <a:r>
              <a:rPr lang="en-US" dirty="0" err="1" smtClean="0"/>
              <a:t>Necessitano</a:t>
            </a:r>
            <a:r>
              <a:rPr lang="en-US" dirty="0" smtClean="0"/>
              <a:t> </a:t>
            </a:r>
            <a:r>
              <a:rPr lang="en-US" dirty="0" err="1" smtClean="0"/>
              <a:t>acqua</a:t>
            </a:r>
            <a:r>
              <a:rPr lang="en-US" dirty="0" smtClean="0"/>
              <a:t> per I </a:t>
            </a:r>
            <a:r>
              <a:rPr lang="en-US" dirty="0" err="1" smtClean="0"/>
              <a:t>processi</a:t>
            </a:r>
            <a:r>
              <a:rPr lang="en-US" dirty="0" smtClean="0"/>
              <a:t> </a:t>
            </a:r>
            <a:r>
              <a:rPr lang="en-US" dirty="0" err="1" smtClean="0"/>
              <a:t>metabolici</a:t>
            </a:r>
            <a:endParaRPr lang="en-US" dirty="0" smtClean="0"/>
          </a:p>
          <a:p>
            <a:pPr lvl="1"/>
            <a:r>
              <a:rPr lang="en-US" dirty="0" smtClean="0"/>
              <a:t>Sulla </a:t>
            </a:r>
            <a:r>
              <a:rPr lang="en-US" dirty="0" err="1" smtClean="0"/>
              <a:t>superfice</a:t>
            </a:r>
            <a:r>
              <a:rPr lang="en-US" dirty="0" smtClean="0"/>
              <a:t> di </a:t>
            </a:r>
            <a:r>
              <a:rPr lang="en-US" dirty="0" err="1" smtClean="0"/>
              <a:t>materie</a:t>
            </a:r>
            <a:r>
              <a:rPr lang="en-US" dirty="0" smtClean="0"/>
              <a:t> </a:t>
            </a:r>
            <a:r>
              <a:rPr lang="en-US" dirty="0" err="1" smtClean="0"/>
              <a:t>organiche</a:t>
            </a:r>
            <a:r>
              <a:rPr lang="en-US" dirty="0" smtClean="0"/>
              <a:t>  </a:t>
            </a:r>
          </a:p>
          <a:p>
            <a:pPr lvl="1"/>
            <a:r>
              <a:rPr lang="en-US" dirty="0"/>
              <a:t> </a:t>
            </a:r>
            <a:r>
              <a:rPr lang="en-US" dirty="0" err="1" smtClean="0"/>
              <a:t>Nelle</a:t>
            </a:r>
            <a:r>
              <a:rPr lang="en-US" dirty="0" smtClean="0"/>
              <a:t> </a:t>
            </a:r>
            <a:r>
              <a:rPr lang="en-US" dirty="0" err="1" smtClean="0"/>
              <a:t>rizosfere</a:t>
            </a:r>
            <a:endParaRPr lang="en-US" sz="2400" dirty="0"/>
          </a:p>
        </p:txBody>
      </p:sp>
      <p:sp>
        <p:nvSpPr>
          <p:cNvPr id="33796" name="Rectangle 4"/>
          <p:cNvSpPr>
            <a:spLocks noGrp="1" noChangeArrowheads="1"/>
          </p:cNvSpPr>
          <p:nvPr>
            <p:ph type="body" sz="half" idx="2"/>
          </p:nvPr>
        </p:nvSpPr>
        <p:spPr>
          <a:xfrm>
            <a:off x="4724400" y="2743200"/>
            <a:ext cx="3810000" cy="4114800"/>
          </a:xfrm>
        </p:spPr>
        <p:txBody>
          <a:bodyPr/>
          <a:lstStyle/>
          <a:p>
            <a:r>
              <a:rPr lang="en-US" dirty="0" err="1" smtClean="0"/>
              <a:t>Competizione</a:t>
            </a:r>
            <a:endParaRPr lang="en-US" dirty="0"/>
          </a:p>
          <a:p>
            <a:pPr lvl="1"/>
            <a:r>
              <a:rPr lang="en-US" dirty="0" err="1" smtClean="0"/>
              <a:t>Competono</a:t>
            </a:r>
            <a:r>
              <a:rPr lang="en-US" dirty="0" smtClean="0"/>
              <a:t> con </a:t>
            </a:r>
            <a:r>
              <a:rPr lang="en-US" dirty="0" err="1" smtClean="0"/>
              <a:t>batteri</a:t>
            </a:r>
            <a:r>
              <a:rPr lang="en-US" dirty="0" smtClean="0"/>
              <a:t> e </a:t>
            </a:r>
            <a:r>
              <a:rPr lang="en-US" dirty="0" err="1" smtClean="0"/>
              <a:t>funghi</a:t>
            </a:r>
            <a:r>
              <a:rPr lang="en-US" dirty="0" smtClean="0"/>
              <a:t> </a:t>
            </a:r>
            <a:r>
              <a:rPr lang="en-US" dirty="0" err="1" smtClean="0"/>
              <a:t>circostanti</a:t>
            </a:r>
            <a:r>
              <a:rPr lang="en-US" dirty="0" smtClean="0"/>
              <a:t> </a:t>
            </a:r>
          </a:p>
          <a:p>
            <a:pPr lvl="1"/>
            <a:r>
              <a:rPr lang="en-US" dirty="0" err="1" smtClean="0"/>
              <a:t>Produzione</a:t>
            </a:r>
            <a:r>
              <a:rPr lang="en-US" dirty="0" smtClean="0"/>
              <a:t> di </a:t>
            </a:r>
            <a:r>
              <a:rPr lang="en-US" dirty="0" err="1" smtClean="0"/>
              <a:t>antibiotici</a:t>
            </a:r>
            <a:r>
              <a:rPr lang="en-US" dirty="0" smtClean="0"/>
              <a:t> </a:t>
            </a:r>
            <a:r>
              <a:rPr lang="en-US" dirty="0" err="1" smtClean="0"/>
              <a:t>dai</a:t>
            </a:r>
            <a:r>
              <a:rPr lang="en-US" dirty="0" smtClean="0"/>
              <a:t> </a:t>
            </a:r>
            <a:r>
              <a:rPr lang="en-US" dirty="0" err="1" smtClean="0"/>
              <a:t>batteri</a:t>
            </a:r>
            <a:r>
              <a:rPr lang="en-US" dirty="0" smtClean="0"/>
              <a:t> </a:t>
            </a:r>
            <a:r>
              <a:rPr lang="en-US" dirty="0" err="1" smtClean="0"/>
              <a:t>competitori</a:t>
            </a:r>
            <a:r>
              <a:rPr lang="en-US" dirty="0" smtClean="0"/>
              <a:t>.</a:t>
            </a:r>
            <a:endParaRPr lang="en-US" dirty="0"/>
          </a:p>
          <a:p>
            <a:endParaRPr lang="en-US" dirty="0"/>
          </a:p>
        </p:txBody>
      </p:sp>
      <p:sp>
        <p:nvSpPr>
          <p:cNvPr id="33797" name="Text Box 5"/>
          <p:cNvSpPr txBox="1">
            <a:spLocks noChangeArrowheads="1"/>
          </p:cNvSpPr>
          <p:nvPr/>
        </p:nvSpPr>
        <p:spPr bwMode="auto">
          <a:xfrm>
            <a:off x="107504" y="2348880"/>
            <a:ext cx="8305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dirty="0" err="1" smtClean="0">
                <a:solidFill>
                  <a:schemeClr val="tx1"/>
                </a:solidFill>
              </a:rPr>
              <a:t>Fonte</a:t>
            </a:r>
            <a:r>
              <a:rPr lang="en-US" sz="2800" b="1" dirty="0" smtClean="0">
                <a:solidFill>
                  <a:schemeClr val="tx1"/>
                </a:solidFill>
              </a:rPr>
              <a:t> di </a:t>
            </a:r>
            <a:r>
              <a:rPr lang="en-US" sz="2800" b="1" dirty="0" err="1" smtClean="0">
                <a:solidFill>
                  <a:schemeClr val="tx1"/>
                </a:solidFill>
              </a:rPr>
              <a:t>nuovi</a:t>
            </a:r>
            <a:r>
              <a:rPr lang="en-US" sz="2800" b="1" dirty="0" smtClean="0">
                <a:solidFill>
                  <a:schemeClr val="tx1"/>
                </a:solidFill>
              </a:rPr>
              <a:t> </a:t>
            </a:r>
            <a:r>
              <a:rPr lang="en-US" sz="2800" b="1" dirty="0" err="1" smtClean="0">
                <a:solidFill>
                  <a:schemeClr val="tx1"/>
                </a:solidFill>
              </a:rPr>
              <a:t>antibiotici</a:t>
            </a:r>
            <a:r>
              <a:rPr lang="en-US" sz="2800" b="1" dirty="0" smtClean="0">
                <a:solidFill>
                  <a:schemeClr val="tx1"/>
                </a:solidFill>
              </a:rPr>
              <a:t>? </a:t>
            </a:r>
            <a:endParaRPr lang="en-US" dirty="0">
              <a:solidFill>
                <a:schemeClr val="tx1"/>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7" y="116632"/>
            <a:ext cx="1414463" cy="134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7752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2800" dirty="0" smtClean="0"/>
              <a:t>Il suolo come fonte di microrganismi produttori </a:t>
            </a:r>
            <a:r>
              <a:rPr lang="it-IT" sz="2800" dirty="0" smtClean="0"/>
              <a:t/>
            </a:r>
            <a:br>
              <a:rPr lang="it-IT" sz="2800" dirty="0" smtClean="0"/>
            </a:br>
            <a:r>
              <a:rPr lang="it-IT" sz="2800" dirty="0" smtClean="0"/>
              <a:t>di </a:t>
            </a:r>
            <a:r>
              <a:rPr lang="it-IT" sz="2800" dirty="0" smtClean="0"/>
              <a:t>antibiotici.</a:t>
            </a:r>
            <a:endParaRPr lang="it-IT" sz="2800" dirty="0"/>
          </a:p>
        </p:txBody>
      </p:sp>
      <p:sp>
        <p:nvSpPr>
          <p:cNvPr id="3" name="Segnaposto contenuto 2"/>
          <p:cNvSpPr>
            <a:spLocks noGrp="1"/>
          </p:cNvSpPr>
          <p:nvPr>
            <p:ph idx="1"/>
          </p:nvPr>
        </p:nvSpPr>
        <p:spPr/>
        <p:txBody>
          <a:bodyPr>
            <a:normAutofit/>
          </a:bodyPr>
          <a:lstStyle/>
          <a:p>
            <a:r>
              <a:rPr lang="it-IT" sz="2400" dirty="0" smtClean="0"/>
              <a:t>Streptomiceti </a:t>
            </a:r>
          </a:p>
          <a:p>
            <a:r>
              <a:rPr lang="it-IT" sz="2400" dirty="0" smtClean="0"/>
              <a:t>Attinomiceti </a:t>
            </a:r>
          </a:p>
          <a:p>
            <a:r>
              <a:rPr lang="it-IT" sz="2400" dirty="0" smtClean="0"/>
              <a:t>Funghi </a:t>
            </a:r>
          </a:p>
          <a:p>
            <a:r>
              <a:rPr lang="it-IT" sz="2400" dirty="0" smtClean="0"/>
              <a:t>Meccanismi di competizione per affermarsi in ambienti di comunità complesse.</a:t>
            </a:r>
            <a:endParaRPr lang="it-IT" sz="2400" dirty="0"/>
          </a:p>
          <a:p>
            <a:endParaRPr lang="it-IT" sz="2400" dirty="0"/>
          </a:p>
        </p:txBody>
      </p:sp>
      <p:sp>
        <p:nvSpPr>
          <p:cNvPr id="4" name="Rettangolo 3"/>
          <p:cNvSpPr/>
          <p:nvPr/>
        </p:nvSpPr>
        <p:spPr>
          <a:xfrm>
            <a:off x="467544" y="4797152"/>
            <a:ext cx="6246440" cy="830997"/>
          </a:xfrm>
          <a:prstGeom prst="rect">
            <a:avLst/>
          </a:prstGeom>
        </p:spPr>
        <p:txBody>
          <a:bodyPr wrap="square">
            <a:spAutoFit/>
          </a:bodyPr>
          <a:lstStyle/>
          <a:p>
            <a:r>
              <a:rPr lang="it-IT" sz="2400" dirty="0" smtClean="0"/>
              <a:t>Solamente dagli streptomiceti sono stati identificati  500 </a:t>
            </a:r>
            <a:r>
              <a:rPr lang="it-IT" sz="2400" dirty="0"/>
              <a:t>prodotti ad attività antibatterica </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116632"/>
            <a:ext cx="141446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04040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5576" y="2780928"/>
            <a:ext cx="8229600" cy="707886"/>
          </a:xfrm>
        </p:spPr>
        <p:txBody>
          <a:bodyPr/>
          <a:lstStyle/>
          <a:p>
            <a:r>
              <a:rPr lang="it-IT" dirty="0"/>
              <a:t>Metodi alternativi agli antibiotici: dai batteri predatori ai metalli tossici </a:t>
            </a:r>
            <a:r>
              <a:rPr lang="it-IT" dirty="0" smtClean="0"/>
              <a:t>ai peptidi antimicrobici </a:t>
            </a:r>
            <a:r>
              <a:rPr lang="it-IT" dirty="0"/>
              <a:t/>
            </a:r>
            <a:br>
              <a:rPr lang="it-IT" dirty="0"/>
            </a:br>
            <a:endParaRPr lang="it-IT"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304" y="188640"/>
            <a:ext cx="141446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80910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84684" y="159023"/>
            <a:ext cx="7380312" cy="369332"/>
          </a:xfrm>
          <a:prstGeom prst="rect">
            <a:avLst/>
          </a:prstGeom>
        </p:spPr>
        <p:txBody>
          <a:bodyPr wrap="square">
            <a:spAutoFit/>
          </a:bodyPr>
          <a:lstStyle/>
          <a:p>
            <a:r>
              <a:rPr lang="en-US" dirty="0" err="1">
                <a:solidFill>
                  <a:srgbClr val="000000"/>
                </a:solidFill>
              </a:rPr>
              <a:t>Metodi</a:t>
            </a:r>
            <a:r>
              <a:rPr lang="en-US" dirty="0">
                <a:solidFill>
                  <a:srgbClr val="000000"/>
                </a:solidFill>
              </a:rPr>
              <a:t> </a:t>
            </a:r>
            <a:r>
              <a:rPr lang="en-US" dirty="0" err="1">
                <a:solidFill>
                  <a:srgbClr val="000000"/>
                </a:solidFill>
              </a:rPr>
              <a:t>alternativi</a:t>
            </a:r>
            <a:r>
              <a:rPr lang="en-US" dirty="0">
                <a:solidFill>
                  <a:srgbClr val="000000"/>
                </a:solidFill>
              </a:rPr>
              <a:t> </a:t>
            </a:r>
            <a:r>
              <a:rPr lang="en-US" dirty="0" err="1">
                <a:solidFill>
                  <a:srgbClr val="000000"/>
                </a:solidFill>
              </a:rPr>
              <a:t>agli</a:t>
            </a:r>
            <a:r>
              <a:rPr lang="en-US" dirty="0">
                <a:solidFill>
                  <a:srgbClr val="000000"/>
                </a:solidFill>
              </a:rPr>
              <a:t> </a:t>
            </a:r>
            <a:r>
              <a:rPr lang="en-US" dirty="0" err="1" smtClean="0">
                <a:solidFill>
                  <a:srgbClr val="000000"/>
                </a:solidFill>
              </a:rPr>
              <a:t>antibiotici</a:t>
            </a:r>
            <a:r>
              <a:rPr lang="en-US" dirty="0" smtClean="0">
                <a:solidFill>
                  <a:srgbClr val="000000"/>
                </a:solidFill>
              </a:rPr>
              <a:t>: </a:t>
            </a:r>
            <a:r>
              <a:rPr lang="en-US" dirty="0" err="1" smtClean="0">
                <a:solidFill>
                  <a:srgbClr val="000000"/>
                </a:solidFill>
              </a:rPr>
              <a:t>dai</a:t>
            </a:r>
            <a:r>
              <a:rPr lang="en-US" dirty="0" smtClean="0">
                <a:solidFill>
                  <a:srgbClr val="000000"/>
                </a:solidFill>
              </a:rPr>
              <a:t> </a:t>
            </a:r>
            <a:r>
              <a:rPr lang="en-US" dirty="0" err="1" smtClean="0">
                <a:solidFill>
                  <a:srgbClr val="000000"/>
                </a:solidFill>
              </a:rPr>
              <a:t>batteri</a:t>
            </a:r>
            <a:r>
              <a:rPr lang="en-US" dirty="0" smtClean="0">
                <a:solidFill>
                  <a:srgbClr val="000000"/>
                </a:solidFill>
              </a:rPr>
              <a:t> </a:t>
            </a:r>
            <a:r>
              <a:rPr lang="en-US" dirty="0" err="1" smtClean="0">
                <a:solidFill>
                  <a:srgbClr val="000000"/>
                </a:solidFill>
              </a:rPr>
              <a:t>predatori</a:t>
            </a:r>
            <a:r>
              <a:rPr lang="en-US" dirty="0" smtClean="0">
                <a:solidFill>
                  <a:srgbClr val="000000"/>
                </a:solidFill>
              </a:rPr>
              <a:t> </a:t>
            </a:r>
            <a:r>
              <a:rPr lang="en-US" dirty="0" err="1" smtClean="0">
                <a:solidFill>
                  <a:srgbClr val="000000"/>
                </a:solidFill>
              </a:rPr>
              <a:t>ai</a:t>
            </a:r>
            <a:r>
              <a:rPr lang="en-US" dirty="0" smtClean="0">
                <a:solidFill>
                  <a:srgbClr val="000000"/>
                </a:solidFill>
              </a:rPr>
              <a:t> </a:t>
            </a:r>
            <a:r>
              <a:rPr lang="en-US" dirty="0" err="1" smtClean="0">
                <a:solidFill>
                  <a:srgbClr val="000000"/>
                </a:solidFill>
              </a:rPr>
              <a:t>metalli</a:t>
            </a:r>
            <a:r>
              <a:rPr lang="en-US" dirty="0" smtClean="0">
                <a:solidFill>
                  <a:srgbClr val="000000"/>
                </a:solidFill>
              </a:rPr>
              <a:t> </a:t>
            </a:r>
            <a:r>
              <a:rPr lang="en-US" dirty="0" err="1" smtClean="0">
                <a:solidFill>
                  <a:srgbClr val="000000"/>
                </a:solidFill>
              </a:rPr>
              <a:t>tossici</a:t>
            </a:r>
            <a:r>
              <a:rPr lang="en-US" dirty="0" smtClean="0">
                <a:solidFill>
                  <a:srgbClr val="000000"/>
                </a:solidFill>
              </a:rPr>
              <a:t> </a:t>
            </a:r>
            <a:endParaRPr lang="en-US" dirty="0">
              <a:solidFill>
                <a:srgbClr val="000000"/>
              </a:solidFill>
            </a:endParaRPr>
          </a:p>
        </p:txBody>
      </p:sp>
      <p:sp>
        <p:nvSpPr>
          <p:cNvPr id="3" name="Rettangolo 2"/>
          <p:cNvSpPr/>
          <p:nvPr/>
        </p:nvSpPr>
        <p:spPr>
          <a:xfrm>
            <a:off x="584684" y="857330"/>
            <a:ext cx="3096344" cy="369332"/>
          </a:xfrm>
          <a:prstGeom prst="rect">
            <a:avLst/>
          </a:prstGeom>
        </p:spPr>
        <p:txBody>
          <a:bodyPr wrap="square">
            <a:spAutoFit/>
          </a:bodyPr>
          <a:lstStyle/>
          <a:p>
            <a:r>
              <a:rPr lang="it-IT" dirty="0" smtClean="0">
                <a:solidFill>
                  <a:srgbClr val="000000"/>
                </a:solidFill>
              </a:rPr>
              <a:t>Batteri Predatori</a:t>
            </a:r>
            <a:endParaRPr lang="it-IT" dirty="0">
              <a:solidFill>
                <a:srgbClr val="0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121" y="1772815"/>
            <a:ext cx="2863759" cy="1831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3514297" y="2679303"/>
            <a:ext cx="5184576" cy="923330"/>
          </a:xfrm>
          <a:prstGeom prst="rect">
            <a:avLst/>
          </a:prstGeom>
        </p:spPr>
        <p:txBody>
          <a:bodyPr wrap="square">
            <a:spAutoFit/>
          </a:bodyPr>
          <a:lstStyle/>
          <a:p>
            <a:r>
              <a:rPr lang="it-IT" dirty="0" err="1">
                <a:solidFill>
                  <a:srgbClr val="000000"/>
                </a:solidFill>
              </a:rPr>
              <a:t>Bdellovibrio</a:t>
            </a:r>
            <a:r>
              <a:rPr lang="it-IT" dirty="0">
                <a:solidFill>
                  <a:srgbClr val="000000"/>
                </a:solidFill>
              </a:rPr>
              <a:t> </a:t>
            </a:r>
            <a:r>
              <a:rPr lang="it-IT" dirty="0" err="1" smtClean="0">
                <a:solidFill>
                  <a:srgbClr val="000000"/>
                </a:solidFill>
              </a:rPr>
              <a:t>bacteriovoruse</a:t>
            </a:r>
            <a:r>
              <a:rPr lang="it-IT" dirty="0" smtClean="0">
                <a:solidFill>
                  <a:srgbClr val="000000"/>
                </a:solidFill>
              </a:rPr>
              <a:t>  </a:t>
            </a:r>
            <a:r>
              <a:rPr lang="en-US" dirty="0" err="1">
                <a:solidFill>
                  <a:srgbClr val="000000"/>
                </a:solidFill>
              </a:rPr>
              <a:t>Bdellovibrio</a:t>
            </a:r>
            <a:r>
              <a:rPr lang="en-US" dirty="0">
                <a:solidFill>
                  <a:srgbClr val="000000"/>
                </a:solidFill>
              </a:rPr>
              <a:t> like organisms (</a:t>
            </a:r>
            <a:r>
              <a:rPr lang="en-US" dirty="0" smtClean="0">
                <a:solidFill>
                  <a:srgbClr val="000000"/>
                </a:solidFill>
              </a:rPr>
              <a:t>BALOs) </a:t>
            </a:r>
            <a:r>
              <a:rPr lang="it-IT" dirty="0" smtClean="0">
                <a:solidFill>
                  <a:srgbClr val="000000"/>
                </a:solidFill>
              </a:rPr>
              <a:t>che si introduce in un altro batterio </a:t>
            </a:r>
            <a:r>
              <a:rPr lang="it-IT" dirty="0" err="1" smtClean="0">
                <a:solidFill>
                  <a:srgbClr val="000000"/>
                </a:solidFill>
              </a:rPr>
              <a:t>gram</a:t>
            </a:r>
            <a:r>
              <a:rPr lang="it-IT" dirty="0" smtClean="0">
                <a:solidFill>
                  <a:srgbClr val="000000"/>
                </a:solidFill>
              </a:rPr>
              <a:t> negativo </a:t>
            </a:r>
            <a:endParaRPr lang="it-IT" dirty="0">
              <a:solidFill>
                <a:srgbClr val="000000"/>
              </a:solidFill>
            </a:endParaRPr>
          </a:p>
        </p:txBody>
      </p:sp>
      <p:sp>
        <p:nvSpPr>
          <p:cNvPr id="5" name="Rettangolo 4"/>
          <p:cNvSpPr/>
          <p:nvPr/>
        </p:nvSpPr>
        <p:spPr>
          <a:xfrm>
            <a:off x="485800" y="4005064"/>
            <a:ext cx="7578080" cy="1200329"/>
          </a:xfrm>
          <a:prstGeom prst="rect">
            <a:avLst/>
          </a:prstGeom>
        </p:spPr>
        <p:txBody>
          <a:bodyPr wrap="square">
            <a:spAutoFit/>
          </a:bodyPr>
          <a:lstStyle/>
          <a:p>
            <a:r>
              <a:rPr lang="en-US" dirty="0" smtClean="0">
                <a:solidFill>
                  <a:srgbClr val="000000"/>
                </a:solidFill>
              </a:rPr>
              <a:t>Le cellule del </a:t>
            </a:r>
            <a:r>
              <a:rPr lang="en-US" dirty="0" err="1" smtClean="0">
                <a:solidFill>
                  <a:srgbClr val="000000"/>
                </a:solidFill>
              </a:rPr>
              <a:t>predatore</a:t>
            </a:r>
            <a:r>
              <a:rPr lang="en-US" dirty="0" smtClean="0">
                <a:solidFill>
                  <a:srgbClr val="000000"/>
                </a:solidFill>
              </a:rPr>
              <a:t> invade e </a:t>
            </a:r>
            <a:r>
              <a:rPr lang="en-US" dirty="0" err="1" smtClean="0">
                <a:solidFill>
                  <a:srgbClr val="000000"/>
                </a:solidFill>
              </a:rPr>
              <a:t>si</a:t>
            </a:r>
            <a:r>
              <a:rPr lang="en-US" dirty="0" smtClean="0">
                <a:solidFill>
                  <a:srgbClr val="000000"/>
                </a:solidFill>
              </a:rPr>
              <a:t> </a:t>
            </a:r>
            <a:r>
              <a:rPr lang="en-US" dirty="0" err="1" smtClean="0">
                <a:solidFill>
                  <a:srgbClr val="000000"/>
                </a:solidFill>
              </a:rPr>
              <a:t>moltipla</a:t>
            </a:r>
            <a:r>
              <a:rPr lang="en-US" dirty="0" smtClean="0">
                <a:solidFill>
                  <a:srgbClr val="000000"/>
                </a:solidFill>
              </a:rPr>
              <a:t> </a:t>
            </a:r>
            <a:r>
              <a:rPr lang="en-US" dirty="0" err="1" smtClean="0">
                <a:solidFill>
                  <a:srgbClr val="000000"/>
                </a:solidFill>
              </a:rPr>
              <a:t>all’interno</a:t>
            </a:r>
            <a:r>
              <a:rPr lang="en-US" dirty="0" smtClean="0">
                <a:solidFill>
                  <a:srgbClr val="000000"/>
                </a:solidFill>
              </a:rPr>
              <a:t> del </a:t>
            </a:r>
            <a:r>
              <a:rPr lang="en-US" dirty="0" err="1" smtClean="0">
                <a:solidFill>
                  <a:srgbClr val="000000"/>
                </a:solidFill>
              </a:rPr>
              <a:t>batterio</a:t>
            </a:r>
            <a:r>
              <a:rPr lang="en-US" dirty="0" smtClean="0">
                <a:solidFill>
                  <a:srgbClr val="000000"/>
                </a:solidFill>
              </a:rPr>
              <a:t> </a:t>
            </a:r>
            <a:r>
              <a:rPr lang="en-US" dirty="0" err="1" smtClean="0">
                <a:solidFill>
                  <a:srgbClr val="000000"/>
                </a:solidFill>
              </a:rPr>
              <a:t>nel</a:t>
            </a:r>
            <a:r>
              <a:rPr lang="en-US" dirty="0" smtClean="0">
                <a:solidFill>
                  <a:srgbClr val="000000"/>
                </a:solidFill>
              </a:rPr>
              <a:t> </a:t>
            </a:r>
            <a:r>
              <a:rPr lang="en-US" dirty="0" err="1" smtClean="0">
                <a:solidFill>
                  <a:srgbClr val="000000"/>
                </a:solidFill>
              </a:rPr>
              <a:t>periplasma</a:t>
            </a:r>
            <a:r>
              <a:rPr lang="en-US" dirty="0" smtClean="0">
                <a:solidFill>
                  <a:srgbClr val="000000"/>
                </a:solidFill>
              </a:rPr>
              <a:t> </a:t>
            </a:r>
            <a:r>
              <a:rPr lang="en-US" dirty="0" err="1" smtClean="0">
                <a:solidFill>
                  <a:srgbClr val="000000"/>
                </a:solidFill>
              </a:rPr>
              <a:t>dei</a:t>
            </a:r>
            <a:r>
              <a:rPr lang="en-US" dirty="0" smtClean="0">
                <a:solidFill>
                  <a:srgbClr val="000000"/>
                </a:solidFill>
              </a:rPr>
              <a:t> </a:t>
            </a:r>
            <a:r>
              <a:rPr lang="en-US" dirty="0" err="1" smtClean="0">
                <a:solidFill>
                  <a:srgbClr val="000000"/>
                </a:solidFill>
              </a:rPr>
              <a:t>batteri</a:t>
            </a:r>
            <a:r>
              <a:rPr lang="en-US" dirty="0" smtClean="0">
                <a:solidFill>
                  <a:srgbClr val="000000"/>
                </a:solidFill>
              </a:rPr>
              <a:t> Gram </a:t>
            </a:r>
            <a:r>
              <a:rPr lang="en-US" dirty="0" err="1" smtClean="0">
                <a:solidFill>
                  <a:srgbClr val="000000"/>
                </a:solidFill>
              </a:rPr>
              <a:t>Negativi</a:t>
            </a:r>
            <a:r>
              <a:rPr lang="en-US" dirty="0" smtClean="0">
                <a:solidFill>
                  <a:srgbClr val="000000"/>
                </a:solidFill>
              </a:rPr>
              <a:t>  molto </a:t>
            </a:r>
            <a:r>
              <a:rPr lang="en-US" dirty="0" err="1" smtClean="0">
                <a:solidFill>
                  <a:srgbClr val="000000"/>
                </a:solidFill>
              </a:rPr>
              <a:t>più</a:t>
            </a:r>
            <a:r>
              <a:rPr lang="en-US" dirty="0" smtClean="0">
                <a:solidFill>
                  <a:srgbClr val="000000"/>
                </a:solidFill>
              </a:rPr>
              <a:t> </a:t>
            </a:r>
            <a:r>
              <a:rPr lang="en-US" dirty="0" err="1" smtClean="0">
                <a:solidFill>
                  <a:srgbClr val="000000"/>
                </a:solidFill>
              </a:rPr>
              <a:t>grandi</a:t>
            </a:r>
            <a:r>
              <a:rPr lang="en-US" dirty="0" smtClean="0">
                <a:solidFill>
                  <a:srgbClr val="000000"/>
                </a:solidFill>
              </a:rPr>
              <a:t> di </a:t>
            </a:r>
            <a:r>
              <a:rPr lang="en-US" dirty="0" err="1" smtClean="0">
                <a:solidFill>
                  <a:srgbClr val="000000"/>
                </a:solidFill>
              </a:rPr>
              <a:t>loro</a:t>
            </a:r>
            <a:r>
              <a:rPr lang="en-US" dirty="0" smtClean="0">
                <a:solidFill>
                  <a:srgbClr val="000000"/>
                </a:solidFill>
              </a:rPr>
              <a:t>. </a:t>
            </a:r>
            <a:r>
              <a:rPr lang="en-US" dirty="0" err="1" smtClean="0">
                <a:solidFill>
                  <a:srgbClr val="000000"/>
                </a:solidFill>
              </a:rPr>
              <a:t>Sono</a:t>
            </a:r>
            <a:r>
              <a:rPr lang="en-US" dirty="0" smtClean="0">
                <a:solidFill>
                  <a:srgbClr val="000000"/>
                </a:solidFill>
              </a:rPr>
              <a:t> </a:t>
            </a:r>
            <a:r>
              <a:rPr lang="en-US" dirty="0" err="1" smtClean="0">
                <a:solidFill>
                  <a:srgbClr val="000000"/>
                </a:solidFill>
              </a:rPr>
              <a:t>dei</a:t>
            </a:r>
            <a:r>
              <a:rPr lang="en-US" dirty="0" smtClean="0">
                <a:solidFill>
                  <a:srgbClr val="000000"/>
                </a:solidFill>
              </a:rPr>
              <a:t> </a:t>
            </a:r>
            <a:r>
              <a:rPr lang="en-US" dirty="0" err="1" smtClean="0">
                <a:solidFill>
                  <a:srgbClr val="000000"/>
                </a:solidFill>
              </a:rPr>
              <a:t>protobatteri</a:t>
            </a:r>
            <a:r>
              <a:rPr lang="en-US" dirty="0" smtClean="0">
                <a:solidFill>
                  <a:srgbClr val="000000"/>
                </a:solidFill>
              </a:rPr>
              <a:t> ad </a:t>
            </a:r>
            <a:r>
              <a:rPr lang="en-US" dirty="0" err="1" smtClean="0">
                <a:solidFill>
                  <a:srgbClr val="000000"/>
                </a:solidFill>
              </a:rPr>
              <a:t>alta</a:t>
            </a:r>
            <a:r>
              <a:rPr lang="en-US" dirty="0" smtClean="0">
                <a:solidFill>
                  <a:srgbClr val="000000"/>
                </a:solidFill>
              </a:rPr>
              <a:t> </a:t>
            </a:r>
            <a:r>
              <a:rPr lang="en-US" dirty="0" err="1" smtClean="0">
                <a:solidFill>
                  <a:srgbClr val="000000"/>
                </a:solidFill>
              </a:rPr>
              <a:t>mobilità</a:t>
            </a:r>
            <a:endParaRPr lang="en-US" dirty="0">
              <a:solidFill>
                <a:srgbClr val="000000"/>
              </a:solidFill>
            </a:endParaRPr>
          </a:p>
          <a:p>
            <a:r>
              <a:rPr lang="en-US" dirty="0" smtClean="0">
                <a:solidFill>
                  <a:srgbClr val="000000"/>
                </a:solidFill>
              </a:rPr>
              <a:t> </a:t>
            </a:r>
            <a:endParaRPr lang="it-IT" dirty="0">
              <a:solidFill>
                <a:srgbClr val="000000"/>
              </a:solidFill>
            </a:endParaRPr>
          </a:p>
        </p:txBody>
      </p:sp>
      <p:sp>
        <p:nvSpPr>
          <p:cNvPr id="7" name="Rettangolo 6"/>
          <p:cNvSpPr/>
          <p:nvPr/>
        </p:nvSpPr>
        <p:spPr>
          <a:xfrm>
            <a:off x="485800" y="6057036"/>
            <a:ext cx="5148361" cy="338554"/>
          </a:xfrm>
          <a:prstGeom prst="rect">
            <a:avLst/>
          </a:prstGeom>
        </p:spPr>
        <p:txBody>
          <a:bodyPr wrap="square">
            <a:spAutoFit/>
          </a:bodyPr>
          <a:lstStyle/>
          <a:p>
            <a:pPr algn="ctr"/>
            <a:r>
              <a:rPr lang="en-US" sz="1600" dirty="0">
                <a:solidFill>
                  <a:srgbClr val="C00000"/>
                </a:solidFill>
              </a:rPr>
              <a:t>Nature news and views  27 May 2015</a:t>
            </a:r>
            <a:endParaRPr lang="it-IT" sz="1600" dirty="0">
              <a:solidFill>
                <a:srgbClr val="C00000"/>
              </a:solidFill>
            </a:endParaRPr>
          </a:p>
        </p:txBody>
      </p:sp>
      <p:sp>
        <p:nvSpPr>
          <p:cNvPr id="8" name="Rettangolo 7"/>
          <p:cNvSpPr/>
          <p:nvPr/>
        </p:nvSpPr>
        <p:spPr>
          <a:xfrm>
            <a:off x="4860032" y="6072424"/>
            <a:ext cx="4572000" cy="646331"/>
          </a:xfrm>
          <a:prstGeom prst="rect">
            <a:avLst/>
          </a:prstGeom>
        </p:spPr>
        <p:txBody>
          <a:bodyPr>
            <a:spAutoFit/>
          </a:bodyPr>
          <a:lstStyle/>
          <a:p>
            <a:r>
              <a:rPr lang="en-US" dirty="0">
                <a:solidFill>
                  <a:srgbClr val="000000"/>
                </a:solidFill>
              </a:rPr>
              <a:t>Nature 521, 402–403 (28 May 2015) doi:10.1038/521402a</a:t>
            </a:r>
            <a:endParaRPr lang="it-IT" dirty="0">
              <a:solidFill>
                <a:srgbClr val="000000"/>
              </a:solidFill>
            </a:endParaRPr>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159023"/>
            <a:ext cx="141446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58648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964199" y="1026817"/>
            <a:ext cx="4711546" cy="369332"/>
          </a:xfrm>
          <a:prstGeom prst="rect">
            <a:avLst/>
          </a:prstGeom>
          <a:noFill/>
        </p:spPr>
        <p:txBody>
          <a:bodyPr wrap="none" rtlCol="0">
            <a:spAutoFit/>
          </a:bodyPr>
          <a:lstStyle/>
          <a:p>
            <a:r>
              <a:rPr lang="it-IT" dirty="0" smtClean="0">
                <a:solidFill>
                  <a:srgbClr val="000000"/>
                </a:solidFill>
              </a:rPr>
              <a:t>Batteriofagi ovvero i virus che infettano i batteri </a:t>
            </a:r>
            <a:endParaRPr lang="it-IT" dirty="0">
              <a:solidFill>
                <a:srgbClr val="000000"/>
              </a:solidFill>
            </a:endParaRPr>
          </a:p>
        </p:txBody>
      </p:sp>
      <p:sp>
        <p:nvSpPr>
          <p:cNvPr id="4" name="Rettangolo 3"/>
          <p:cNvSpPr/>
          <p:nvPr/>
        </p:nvSpPr>
        <p:spPr>
          <a:xfrm>
            <a:off x="395536" y="2348880"/>
            <a:ext cx="7848872" cy="1477328"/>
          </a:xfrm>
          <a:prstGeom prst="rect">
            <a:avLst/>
          </a:prstGeom>
        </p:spPr>
        <p:txBody>
          <a:bodyPr wrap="square">
            <a:spAutoFit/>
          </a:bodyPr>
          <a:lstStyle/>
          <a:p>
            <a:r>
              <a:rPr lang="en-US" dirty="0" smtClean="0">
                <a:solidFill>
                  <a:srgbClr val="000000"/>
                </a:solidFill>
              </a:rPr>
              <a:t>I </a:t>
            </a:r>
            <a:r>
              <a:rPr lang="en-US" dirty="0" err="1" smtClean="0">
                <a:solidFill>
                  <a:srgbClr val="000000"/>
                </a:solidFill>
              </a:rPr>
              <a:t>batteriofagi</a:t>
            </a:r>
            <a:r>
              <a:rPr lang="en-US" dirty="0" smtClean="0">
                <a:solidFill>
                  <a:srgbClr val="000000"/>
                </a:solidFill>
              </a:rPr>
              <a:t> </a:t>
            </a:r>
            <a:r>
              <a:rPr lang="en-US" dirty="0" err="1" smtClean="0">
                <a:solidFill>
                  <a:srgbClr val="000000"/>
                </a:solidFill>
              </a:rPr>
              <a:t>sono</a:t>
            </a:r>
            <a:r>
              <a:rPr lang="en-US" dirty="0" smtClean="0">
                <a:solidFill>
                  <a:srgbClr val="000000"/>
                </a:solidFill>
              </a:rPr>
              <a:t> specie- </a:t>
            </a:r>
            <a:r>
              <a:rPr lang="en-US" dirty="0" err="1" smtClean="0">
                <a:solidFill>
                  <a:srgbClr val="000000"/>
                </a:solidFill>
              </a:rPr>
              <a:t>specifici</a:t>
            </a:r>
            <a:r>
              <a:rPr lang="en-US" dirty="0" smtClean="0">
                <a:solidFill>
                  <a:srgbClr val="000000"/>
                </a:solidFill>
              </a:rPr>
              <a:t> per un </a:t>
            </a:r>
            <a:r>
              <a:rPr lang="en-US" dirty="0" err="1" smtClean="0">
                <a:solidFill>
                  <a:srgbClr val="000000"/>
                </a:solidFill>
              </a:rPr>
              <a:t>tipo</a:t>
            </a:r>
            <a:r>
              <a:rPr lang="en-US" dirty="0" smtClean="0">
                <a:solidFill>
                  <a:srgbClr val="000000"/>
                </a:solidFill>
              </a:rPr>
              <a:t> di </a:t>
            </a:r>
            <a:r>
              <a:rPr lang="en-US" dirty="0" err="1" smtClean="0">
                <a:solidFill>
                  <a:srgbClr val="000000"/>
                </a:solidFill>
              </a:rPr>
              <a:t>batterio</a:t>
            </a:r>
            <a:r>
              <a:rPr lang="en-US" dirty="0" smtClean="0">
                <a:solidFill>
                  <a:srgbClr val="000000"/>
                </a:solidFill>
              </a:rPr>
              <a:t>  e </a:t>
            </a:r>
            <a:r>
              <a:rPr lang="en-US" dirty="0" err="1" smtClean="0">
                <a:solidFill>
                  <a:srgbClr val="000000"/>
                </a:solidFill>
              </a:rPr>
              <a:t>sono</a:t>
            </a:r>
            <a:r>
              <a:rPr lang="en-US" dirty="0" smtClean="0">
                <a:solidFill>
                  <a:srgbClr val="000000"/>
                </a:solidFill>
              </a:rPr>
              <a:t> </a:t>
            </a:r>
            <a:r>
              <a:rPr lang="en-US" dirty="0" err="1" smtClean="0">
                <a:solidFill>
                  <a:srgbClr val="000000"/>
                </a:solidFill>
              </a:rPr>
              <a:t>abbondanti</a:t>
            </a:r>
            <a:r>
              <a:rPr lang="en-US" dirty="0" smtClean="0">
                <a:solidFill>
                  <a:srgbClr val="000000"/>
                </a:solidFill>
              </a:rPr>
              <a:t> in </a:t>
            </a:r>
            <a:r>
              <a:rPr lang="en-US" dirty="0" err="1" smtClean="0">
                <a:solidFill>
                  <a:srgbClr val="000000"/>
                </a:solidFill>
              </a:rPr>
              <a:t>Natura</a:t>
            </a:r>
            <a:r>
              <a:rPr lang="en-US" dirty="0" smtClean="0">
                <a:solidFill>
                  <a:srgbClr val="000000"/>
                </a:solidFill>
              </a:rPr>
              <a:t> </a:t>
            </a:r>
          </a:p>
          <a:p>
            <a:r>
              <a:rPr lang="en-US" dirty="0" err="1" smtClean="0">
                <a:solidFill>
                  <a:srgbClr val="000000"/>
                </a:solidFill>
              </a:rPr>
              <a:t>Utilizzati</a:t>
            </a:r>
            <a:r>
              <a:rPr lang="en-US" dirty="0" smtClean="0">
                <a:solidFill>
                  <a:srgbClr val="000000"/>
                </a:solidFill>
              </a:rPr>
              <a:t> da tempo </a:t>
            </a:r>
            <a:r>
              <a:rPr lang="en-US" dirty="0" err="1" smtClean="0">
                <a:solidFill>
                  <a:srgbClr val="000000"/>
                </a:solidFill>
              </a:rPr>
              <a:t>nell’allora</a:t>
            </a:r>
            <a:r>
              <a:rPr lang="en-US" dirty="0" smtClean="0">
                <a:solidFill>
                  <a:srgbClr val="000000"/>
                </a:solidFill>
              </a:rPr>
              <a:t> </a:t>
            </a:r>
            <a:r>
              <a:rPr lang="en-US" dirty="0" err="1" smtClean="0">
                <a:solidFill>
                  <a:srgbClr val="000000"/>
                </a:solidFill>
              </a:rPr>
              <a:t>Unione</a:t>
            </a:r>
            <a:r>
              <a:rPr lang="en-US" dirty="0" smtClean="0">
                <a:solidFill>
                  <a:srgbClr val="000000"/>
                </a:solidFill>
              </a:rPr>
              <a:t> </a:t>
            </a:r>
            <a:r>
              <a:rPr lang="en-US" dirty="0" err="1" smtClean="0">
                <a:solidFill>
                  <a:srgbClr val="000000"/>
                </a:solidFill>
              </a:rPr>
              <a:t>Sovietica</a:t>
            </a:r>
            <a:r>
              <a:rPr lang="en-US" dirty="0" smtClean="0">
                <a:solidFill>
                  <a:srgbClr val="000000"/>
                </a:solidFill>
              </a:rPr>
              <a:t> e </a:t>
            </a:r>
            <a:r>
              <a:rPr lang="en-US" dirty="0" err="1" smtClean="0">
                <a:solidFill>
                  <a:srgbClr val="000000"/>
                </a:solidFill>
              </a:rPr>
              <a:t>molti</a:t>
            </a:r>
            <a:r>
              <a:rPr lang="en-US" dirty="0" smtClean="0">
                <a:solidFill>
                  <a:srgbClr val="000000"/>
                </a:solidFill>
              </a:rPr>
              <a:t> </a:t>
            </a:r>
            <a:r>
              <a:rPr lang="en-US" dirty="0" err="1" smtClean="0">
                <a:solidFill>
                  <a:srgbClr val="000000"/>
                </a:solidFill>
              </a:rPr>
              <a:t>pazienti</a:t>
            </a:r>
            <a:r>
              <a:rPr lang="en-US" dirty="0" smtClean="0">
                <a:solidFill>
                  <a:srgbClr val="000000"/>
                </a:solidFill>
              </a:rPr>
              <a:t> </a:t>
            </a:r>
            <a:r>
              <a:rPr lang="en-US" dirty="0" err="1" smtClean="0">
                <a:solidFill>
                  <a:srgbClr val="000000"/>
                </a:solidFill>
              </a:rPr>
              <a:t>europei</a:t>
            </a:r>
            <a:r>
              <a:rPr lang="en-US" dirty="0" smtClean="0">
                <a:solidFill>
                  <a:srgbClr val="000000"/>
                </a:solidFill>
              </a:rPr>
              <a:t>  a </a:t>
            </a:r>
            <a:r>
              <a:rPr lang="en-US" dirty="0" err="1" smtClean="0">
                <a:solidFill>
                  <a:srgbClr val="000000"/>
                </a:solidFill>
              </a:rPr>
              <a:t>causa</a:t>
            </a:r>
            <a:r>
              <a:rPr lang="en-US" dirty="0" smtClean="0">
                <a:solidFill>
                  <a:srgbClr val="000000"/>
                </a:solidFill>
              </a:rPr>
              <a:t> </a:t>
            </a:r>
            <a:r>
              <a:rPr lang="en-US" dirty="0" err="1" smtClean="0">
                <a:solidFill>
                  <a:srgbClr val="000000"/>
                </a:solidFill>
              </a:rPr>
              <a:t>dell’antibiotico</a:t>
            </a:r>
            <a:r>
              <a:rPr lang="en-US" dirty="0" smtClean="0">
                <a:solidFill>
                  <a:srgbClr val="000000"/>
                </a:solidFill>
              </a:rPr>
              <a:t> </a:t>
            </a:r>
            <a:r>
              <a:rPr lang="en-US" dirty="0" err="1" smtClean="0">
                <a:solidFill>
                  <a:srgbClr val="000000"/>
                </a:solidFill>
              </a:rPr>
              <a:t>resistenza</a:t>
            </a:r>
            <a:r>
              <a:rPr lang="en-US" dirty="0" smtClean="0">
                <a:solidFill>
                  <a:srgbClr val="000000"/>
                </a:solidFill>
              </a:rPr>
              <a:t> </a:t>
            </a:r>
            <a:r>
              <a:rPr lang="en-US" dirty="0" err="1" smtClean="0">
                <a:solidFill>
                  <a:srgbClr val="000000"/>
                </a:solidFill>
              </a:rPr>
              <a:t>si</a:t>
            </a:r>
            <a:r>
              <a:rPr lang="en-US" dirty="0" smtClean="0">
                <a:solidFill>
                  <a:srgbClr val="000000"/>
                </a:solidFill>
              </a:rPr>
              <a:t> </a:t>
            </a:r>
            <a:r>
              <a:rPr lang="en-US" dirty="0" err="1" smtClean="0">
                <a:solidFill>
                  <a:srgbClr val="000000"/>
                </a:solidFill>
              </a:rPr>
              <a:t>spostano</a:t>
            </a:r>
            <a:r>
              <a:rPr lang="en-US" dirty="0" smtClean="0">
                <a:solidFill>
                  <a:srgbClr val="000000"/>
                </a:solidFill>
              </a:rPr>
              <a:t> verso le </a:t>
            </a:r>
            <a:r>
              <a:rPr lang="en-US" dirty="0" err="1" smtClean="0">
                <a:solidFill>
                  <a:srgbClr val="000000"/>
                </a:solidFill>
              </a:rPr>
              <a:t>cliniche</a:t>
            </a:r>
            <a:r>
              <a:rPr lang="en-US" dirty="0" smtClean="0">
                <a:solidFill>
                  <a:srgbClr val="000000"/>
                </a:solidFill>
              </a:rPr>
              <a:t> </a:t>
            </a:r>
            <a:r>
              <a:rPr lang="en-US" dirty="0" err="1" smtClean="0">
                <a:solidFill>
                  <a:srgbClr val="000000"/>
                </a:solidFill>
              </a:rPr>
              <a:t>che</a:t>
            </a:r>
            <a:r>
              <a:rPr lang="en-US" dirty="0" smtClean="0">
                <a:solidFill>
                  <a:srgbClr val="000000"/>
                </a:solidFill>
              </a:rPr>
              <a:t> </a:t>
            </a:r>
            <a:r>
              <a:rPr lang="en-US" dirty="0" err="1" smtClean="0">
                <a:solidFill>
                  <a:srgbClr val="000000"/>
                </a:solidFill>
              </a:rPr>
              <a:t>utilizzano</a:t>
            </a:r>
            <a:r>
              <a:rPr lang="en-US" dirty="0" smtClean="0">
                <a:solidFill>
                  <a:srgbClr val="000000"/>
                </a:solidFill>
              </a:rPr>
              <a:t> le </a:t>
            </a:r>
            <a:r>
              <a:rPr lang="en-US" dirty="0" err="1" smtClean="0">
                <a:solidFill>
                  <a:srgbClr val="000000"/>
                </a:solidFill>
              </a:rPr>
              <a:t>terapie</a:t>
            </a:r>
            <a:r>
              <a:rPr lang="en-US" dirty="0" smtClean="0">
                <a:solidFill>
                  <a:srgbClr val="000000"/>
                </a:solidFill>
              </a:rPr>
              <a:t> con </a:t>
            </a:r>
            <a:r>
              <a:rPr lang="en-US" dirty="0" err="1" smtClean="0">
                <a:solidFill>
                  <a:srgbClr val="000000"/>
                </a:solidFill>
              </a:rPr>
              <a:t>i</a:t>
            </a:r>
            <a:r>
              <a:rPr lang="en-US" dirty="0" smtClean="0">
                <a:solidFill>
                  <a:srgbClr val="000000"/>
                </a:solidFill>
              </a:rPr>
              <a:t> </a:t>
            </a:r>
            <a:r>
              <a:rPr lang="en-US" dirty="0" err="1" smtClean="0">
                <a:solidFill>
                  <a:srgbClr val="000000"/>
                </a:solidFill>
              </a:rPr>
              <a:t>batteriofagi</a:t>
            </a:r>
            <a:r>
              <a:rPr lang="en-US" dirty="0" smtClean="0">
                <a:solidFill>
                  <a:srgbClr val="000000"/>
                </a:solidFill>
              </a:rPr>
              <a: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5998155"/>
            <a:ext cx="5328592"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3826208"/>
            <a:ext cx="24003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7176" y="77377"/>
            <a:ext cx="141446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8198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p:cNvGrpSpPr/>
          <p:nvPr/>
        </p:nvGrpSpPr>
        <p:grpSpPr>
          <a:xfrm>
            <a:off x="1043608" y="1539680"/>
            <a:ext cx="6624985" cy="4191362"/>
            <a:chOff x="1133097" y="650578"/>
            <a:chExt cx="7057033" cy="5419353"/>
          </a:xfrm>
        </p:grpSpPr>
        <p:pic>
          <p:nvPicPr>
            <p:cNvPr id="31746" name="Picture 5" descr="biofilmdev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33097" y="650578"/>
              <a:ext cx="7057033" cy="5419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Rettangolo 1"/>
            <p:cNvSpPr>
              <a:spLocks noChangeArrowheads="1"/>
            </p:cNvSpPr>
            <p:nvPr/>
          </p:nvSpPr>
          <p:spPr bwMode="auto">
            <a:xfrm>
              <a:off x="1133097" y="770041"/>
              <a:ext cx="30283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it-IT" altLang="it-IT" sz="2400" dirty="0" smtClean="0">
                  <a:solidFill>
                    <a:srgbClr val="000000"/>
                  </a:solidFill>
                  <a:latin typeface="Comic Sans MS" pitchFamily="66" charset="0"/>
                  <a:cs typeface="Arial" charset="0"/>
                </a:rPr>
                <a:t>forme planctoniche </a:t>
              </a:r>
            </a:p>
          </p:txBody>
        </p:sp>
        <p:sp>
          <p:nvSpPr>
            <p:cNvPr id="31749" name="Rettangolo 2"/>
            <p:cNvSpPr>
              <a:spLocks noChangeArrowheads="1"/>
            </p:cNvSpPr>
            <p:nvPr/>
          </p:nvSpPr>
          <p:spPr bwMode="auto">
            <a:xfrm>
              <a:off x="4021173" y="4406901"/>
              <a:ext cx="396904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it-IT" altLang="it-IT" sz="2400" dirty="0" smtClean="0">
                  <a:solidFill>
                    <a:srgbClr val="000000"/>
                  </a:solidFill>
                  <a:latin typeface="Comic Sans MS" pitchFamily="66" charset="0"/>
                  <a:cs typeface="Arial" charset="0"/>
                </a:rPr>
                <a:t> comunità sessili </a:t>
              </a:r>
            </a:p>
          </p:txBody>
        </p:sp>
      </p:gr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9841"/>
            <a:ext cx="141446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32381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99592" y="548680"/>
            <a:ext cx="2460930" cy="369332"/>
          </a:xfrm>
          <a:prstGeom prst="rect">
            <a:avLst/>
          </a:prstGeom>
        </p:spPr>
        <p:txBody>
          <a:bodyPr wrap="none">
            <a:spAutoFit/>
          </a:bodyPr>
          <a:lstStyle/>
          <a:p>
            <a:r>
              <a:rPr lang="it-IT" dirty="0" smtClean="0">
                <a:solidFill>
                  <a:srgbClr val="000000"/>
                </a:solidFill>
              </a:rPr>
              <a:t>Enzimi del gene-editing</a:t>
            </a:r>
            <a:endParaRPr lang="it-IT" dirty="0">
              <a:solidFill>
                <a:srgbClr val="00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4807" y="6021287"/>
            <a:ext cx="5181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ttangolo 3"/>
          <p:cNvSpPr/>
          <p:nvPr/>
        </p:nvSpPr>
        <p:spPr>
          <a:xfrm>
            <a:off x="323528" y="889844"/>
            <a:ext cx="7992888" cy="4801314"/>
          </a:xfrm>
          <a:prstGeom prst="rect">
            <a:avLst/>
          </a:prstGeom>
        </p:spPr>
        <p:txBody>
          <a:bodyPr wrap="square">
            <a:spAutoFit/>
          </a:bodyPr>
          <a:lstStyle/>
          <a:p>
            <a:r>
              <a:rPr lang="it-IT" dirty="0" smtClean="0">
                <a:solidFill>
                  <a:srgbClr val="000000"/>
                </a:solidFill>
              </a:rPr>
              <a:t>Un meccanismo </a:t>
            </a:r>
            <a:r>
              <a:rPr lang="it-IT" dirty="0">
                <a:solidFill>
                  <a:srgbClr val="000000"/>
                </a:solidFill>
              </a:rPr>
              <a:t>che alcuni organismi unicellulari (come i batteri) </a:t>
            </a:r>
            <a:endParaRPr lang="it-IT" dirty="0" smtClean="0">
              <a:solidFill>
                <a:srgbClr val="000000"/>
              </a:solidFill>
            </a:endParaRPr>
          </a:p>
          <a:p>
            <a:r>
              <a:rPr lang="it-IT" dirty="0" smtClean="0">
                <a:solidFill>
                  <a:srgbClr val="000000"/>
                </a:solidFill>
              </a:rPr>
              <a:t>utilizzano </a:t>
            </a:r>
            <a:r>
              <a:rPr lang="it-IT" dirty="0">
                <a:solidFill>
                  <a:srgbClr val="000000"/>
                </a:solidFill>
              </a:rPr>
              <a:t>per difendersi dai virus. Questi organismi contengono dei </a:t>
            </a:r>
            <a:endParaRPr lang="it-IT" dirty="0" smtClean="0">
              <a:solidFill>
                <a:srgbClr val="000000"/>
              </a:solidFill>
            </a:endParaRPr>
          </a:p>
          <a:p>
            <a:r>
              <a:rPr lang="it-IT" dirty="0" smtClean="0">
                <a:solidFill>
                  <a:srgbClr val="000000"/>
                </a:solidFill>
              </a:rPr>
              <a:t>frammenti </a:t>
            </a:r>
            <a:r>
              <a:rPr lang="it-IT" dirty="0">
                <a:solidFill>
                  <a:srgbClr val="000000"/>
                </a:solidFill>
              </a:rPr>
              <a:t>di RNA "guida” noti come CRISPR, </a:t>
            </a:r>
            <a:r>
              <a:rPr lang="it-IT" dirty="0" err="1">
                <a:solidFill>
                  <a:srgbClr val="000000"/>
                </a:solidFill>
              </a:rPr>
              <a:t>Clustered</a:t>
            </a:r>
            <a:r>
              <a:rPr lang="it-IT" dirty="0">
                <a:solidFill>
                  <a:srgbClr val="000000"/>
                </a:solidFill>
              </a:rPr>
              <a:t> </a:t>
            </a:r>
            <a:r>
              <a:rPr lang="it-IT" dirty="0" err="1">
                <a:solidFill>
                  <a:srgbClr val="000000"/>
                </a:solidFill>
              </a:rPr>
              <a:t>regularly</a:t>
            </a:r>
            <a:r>
              <a:rPr lang="it-IT" dirty="0">
                <a:solidFill>
                  <a:srgbClr val="000000"/>
                </a:solidFill>
              </a:rPr>
              <a:t> </a:t>
            </a:r>
            <a:r>
              <a:rPr lang="it-IT" dirty="0" err="1">
                <a:solidFill>
                  <a:srgbClr val="000000"/>
                </a:solidFill>
              </a:rPr>
              <a:t>interspaced</a:t>
            </a:r>
            <a:r>
              <a:rPr lang="it-IT" dirty="0">
                <a:solidFill>
                  <a:srgbClr val="000000"/>
                </a:solidFill>
              </a:rPr>
              <a:t> short </a:t>
            </a:r>
            <a:r>
              <a:rPr lang="it-IT" dirty="0" err="1">
                <a:solidFill>
                  <a:srgbClr val="000000"/>
                </a:solidFill>
              </a:rPr>
              <a:t>palindromic</a:t>
            </a:r>
            <a:r>
              <a:rPr lang="it-IT" dirty="0">
                <a:solidFill>
                  <a:srgbClr val="000000"/>
                </a:solidFill>
              </a:rPr>
              <a:t> </a:t>
            </a:r>
            <a:r>
              <a:rPr lang="it-IT" dirty="0" err="1">
                <a:solidFill>
                  <a:srgbClr val="000000"/>
                </a:solidFill>
              </a:rPr>
              <a:t>repeats</a:t>
            </a:r>
            <a:r>
              <a:rPr lang="it-IT" dirty="0">
                <a:solidFill>
                  <a:srgbClr val="000000"/>
                </a:solidFill>
              </a:rPr>
              <a:t> (CRISPR) sono rappresentate da brevi sequenze ripetute e intervallate da altrettanto brevi sequenze spaziatrici che, con i geni </a:t>
            </a:r>
            <a:r>
              <a:rPr lang="it-IT" i="1" dirty="0" err="1">
                <a:solidFill>
                  <a:srgbClr val="000000"/>
                </a:solidFill>
              </a:rPr>
              <a:t>cas</a:t>
            </a:r>
            <a:r>
              <a:rPr lang="it-IT" dirty="0">
                <a:solidFill>
                  <a:srgbClr val="000000"/>
                </a:solidFill>
              </a:rPr>
              <a:t> (CRISPR-</a:t>
            </a:r>
            <a:r>
              <a:rPr lang="it-IT" dirty="0" err="1">
                <a:solidFill>
                  <a:srgbClr val="000000"/>
                </a:solidFill>
              </a:rPr>
              <a:t>associated</a:t>
            </a:r>
            <a:r>
              <a:rPr lang="it-IT" dirty="0">
                <a:solidFill>
                  <a:srgbClr val="000000"/>
                </a:solidFill>
              </a:rPr>
              <a:t>), rappresentano un vero e proprio sistema immunitario in grado di proteggere batteri e </a:t>
            </a:r>
            <a:r>
              <a:rPr lang="it-IT" dirty="0" err="1">
                <a:solidFill>
                  <a:srgbClr val="000000"/>
                </a:solidFill>
              </a:rPr>
              <a:t>Archaea</a:t>
            </a:r>
            <a:r>
              <a:rPr lang="it-IT" dirty="0">
                <a:solidFill>
                  <a:srgbClr val="000000"/>
                </a:solidFill>
              </a:rPr>
              <a:t> dalle infezioni virali. </a:t>
            </a:r>
            <a:endParaRPr lang="it-IT" dirty="0" smtClean="0">
              <a:solidFill>
                <a:srgbClr val="000000"/>
              </a:solidFill>
            </a:endParaRPr>
          </a:p>
          <a:p>
            <a:r>
              <a:rPr lang="it-IT" dirty="0" smtClean="0">
                <a:solidFill>
                  <a:srgbClr val="000000"/>
                </a:solidFill>
              </a:rPr>
              <a:t>Il </a:t>
            </a:r>
            <a:r>
              <a:rPr lang="it-IT" dirty="0">
                <a:solidFill>
                  <a:srgbClr val="000000"/>
                </a:solidFill>
              </a:rPr>
              <a:t>sistema è in grado di inserire una breve sequenza di DNA virale infettante come spaziatore tra le sequenze CRISPR, che viene poi trascritta generando un RNA </a:t>
            </a:r>
            <a:r>
              <a:rPr lang="it-IT" dirty="0" err="1">
                <a:solidFill>
                  <a:srgbClr val="000000"/>
                </a:solidFill>
              </a:rPr>
              <a:t>antisenso</a:t>
            </a:r>
            <a:r>
              <a:rPr lang="it-IT" dirty="0">
                <a:solidFill>
                  <a:srgbClr val="000000"/>
                </a:solidFill>
              </a:rPr>
              <a:t> che è usato come ricognitore e guida nel corso delle infezioni seguenti. </a:t>
            </a:r>
            <a:r>
              <a:rPr lang="it-IT" dirty="0" smtClean="0">
                <a:solidFill>
                  <a:srgbClr val="000000"/>
                </a:solidFill>
              </a:rPr>
              <a:t>Funzionano </a:t>
            </a:r>
            <a:r>
              <a:rPr lang="it-IT" dirty="0">
                <a:solidFill>
                  <a:srgbClr val="000000"/>
                </a:solidFill>
              </a:rPr>
              <a:t>come delle sentinelle molecolari riconoscendo, per appaiamento di basi, le sequenze di DNA estraneo. Una volta riconosciuto e agganciato il DNA estraneo, le CRISPR guidano su di esso un enzima detto </a:t>
            </a:r>
            <a:r>
              <a:rPr lang="it-IT" dirty="0" err="1">
                <a:solidFill>
                  <a:srgbClr val="000000"/>
                </a:solidFill>
              </a:rPr>
              <a:t>Cas</a:t>
            </a:r>
            <a:r>
              <a:rPr lang="it-IT" dirty="0">
                <a:solidFill>
                  <a:srgbClr val="000000"/>
                </a:solidFill>
              </a:rPr>
              <a:t> (CRISPR-</a:t>
            </a:r>
            <a:r>
              <a:rPr lang="it-IT" dirty="0" err="1">
                <a:solidFill>
                  <a:srgbClr val="000000"/>
                </a:solidFill>
              </a:rPr>
              <a:t>associated</a:t>
            </a:r>
            <a:r>
              <a:rPr lang="it-IT" dirty="0">
                <a:solidFill>
                  <a:srgbClr val="000000"/>
                </a:solidFill>
              </a:rPr>
              <a:t>), una </a:t>
            </a:r>
            <a:r>
              <a:rPr lang="it-IT" dirty="0" err="1">
                <a:solidFill>
                  <a:srgbClr val="000000"/>
                </a:solidFill>
              </a:rPr>
              <a:t>endonucleasi</a:t>
            </a:r>
            <a:r>
              <a:rPr lang="it-IT" dirty="0">
                <a:solidFill>
                  <a:srgbClr val="000000"/>
                </a:solidFill>
              </a:rPr>
              <a:t> che, funzionando come un paio di forbici, taglia il DNA intruso, impedendone la replicazione. </a:t>
            </a:r>
            <a:r>
              <a:rPr lang="it-IT" dirty="0" smtClean="0">
                <a:solidFill>
                  <a:srgbClr val="000000"/>
                </a:solidFill>
              </a:rPr>
              <a:t>Si stanno disegnando </a:t>
            </a:r>
            <a:r>
              <a:rPr lang="it-IT" dirty="0" err="1" smtClean="0">
                <a:solidFill>
                  <a:srgbClr val="000000"/>
                </a:solidFill>
              </a:rPr>
              <a:t>delel</a:t>
            </a:r>
            <a:r>
              <a:rPr lang="it-IT" dirty="0" smtClean="0">
                <a:solidFill>
                  <a:srgbClr val="000000"/>
                </a:solidFill>
              </a:rPr>
              <a:t> sequenze </a:t>
            </a:r>
            <a:r>
              <a:rPr lang="en-US" dirty="0" smtClean="0">
                <a:solidFill>
                  <a:srgbClr val="000000"/>
                </a:solidFill>
              </a:rPr>
              <a:t>CRISPR </a:t>
            </a:r>
            <a:r>
              <a:rPr lang="en-US" dirty="0" err="1" smtClean="0">
                <a:solidFill>
                  <a:srgbClr val="000000"/>
                </a:solidFill>
              </a:rPr>
              <a:t>che</a:t>
            </a:r>
            <a:r>
              <a:rPr lang="en-US" dirty="0" smtClean="0">
                <a:solidFill>
                  <a:srgbClr val="000000"/>
                </a:solidFill>
              </a:rPr>
              <a:t> </a:t>
            </a:r>
            <a:r>
              <a:rPr lang="en-US" dirty="0" err="1" smtClean="0">
                <a:solidFill>
                  <a:srgbClr val="000000"/>
                </a:solidFill>
              </a:rPr>
              <a:t>hanno</a:t>
            </a:r>
            <a:r>
              <a:rPr lang="en-US" dirty="0" smtClean="0">
                <a:solidFill>
                  <a:srgbClr val="000000"/>
                </a:solidFill>
              </a:rPr>
              <a:t> come target </a:t>
            </a:r>
            <a:r>
              <a:rPr lang="en-US" dirty="0" err="1" smtClean="0">
                <a:solidFill>
                  <a:srgbClr val="000000"/>
                </a:solidFill>
              </a:rPr>
              <a:t>il</a:t>
            </a:r>
            <a:r>
              <a:rPr lang="en-US" dirty="0" smtClean="0">
                <a:solidFill>
                  <a:srgbClr val="000000"/>
                </a:solidFill>
              </a:rPr>
              <a:t> </a:t>
            </a:r>
            <a:r>
              <a:rPr lang="en-US" dirty="0" err="1" smtClean="0">
                <a:solidFill>
                  <a:srgbClr val="000000"/>
                </a:solidFill>
              </a:rPr>
              <a:t>genoma</a:t>
            </a:r>
            <a:r>
              <a:rPr lang="en-US" dirty="0" smtClean="0">
                <a:solidFill>
                  <a:srgbClr val="000000"/>
                </a:solidFill>
              </a:rPr>
              <a:t> di </a:t>
            </a:r>
            <a:r>
              <a:rPr lang="en-US" dirty="0" err="1" smtClean="0">
                <a:solidFill>
                  <a:srgbClr val="000000"/>
                </a:solidFill>
              </a:rPr>
              <a:t>specifici</a:t>
            </a:r>
            <a:r>
              <a:rPr lang="en-US" dirty="0" smtClean="0">
                <a:solidFill>
                  <a:srgbClr val="000000"/>
                </a:solidFill>
              </a:rPr>
              <a:t> </a:t>
            </a:r>
            <a:r>
              <a:rPr lang="en-US" dirty="0" err="1" smtClean="0">
                <a:solidFill>
                  <a:srgbClr val="000000"/>
                </a:solidFill>
              </a:rPr>
              <a:t>batteri</a:t>
            </a:r>
            <a:r>
              <a:rPr lang="en-US" dirty="0" smtClean="0">
                <a:solidFill>
                  <a:srgbClr val="000000"/>
                </a:solidFill>
              </a:rPr>
              <a:t> </a:t>
            </a:r>
            <a:r>
              <a:rPr lang="en-US" dirty="0" err="1" smtClean="0">
                <a:solidFill>
                  <a:srgbClr val="000000"/>
                </a:solidFill>
              </a:rPr>
              <a:t>ai</a:t>
            </a:r>
            <a:r>
              <a:rPr lang="en-US" dirty="0" smtClean="0">
                <a:solidFill>
                  <a:srgbClr val="000000"/>
                </a:solidFill>
              </a:rPr>
              <a:t> </a:t>
            </a:r>
            <a:r>
              <a:rPr lang="en-US" dirty="0" err="1" smtClean="0">
                <a:solidFill>
                  <a:srgbClr val="000000"/>
                </a:solidFill>
              </a:rPr>
              <a:t>geni</a:t>
            </a:r>
            <a:r>
              <a:rPr lang="en-US" dirty="0" smtClean="0">
                <a:solidFill>
                  <a:srgbClr val="000000"/>
                </a:solidFill>
              </a:rPr>
              <a:t> </a:t>
            </a:r>
            <a:r>
              <a:rPr lang="en-US" dirty="0" err="1" smtClean="0">
                <a:solidFill>
                  <a:srgbClr val="000000"/>
                </a:solidFill>
              </a:rPr>
              <a:t>responsabile</a:t>
            </a:r>
            <a:r>
              <a:rPr lang="en-US" dirty="0" smtClean="0">
                <a:solidFill>
                  <a:srgbClr val="000000"/>
                </a:solidFill>
              </a:rPr>
              <a:t> </a:t>
            </a:r>
            <a:r>
              <a:rPr lang="en-US" dirty="0" err="1" smtClean="0">
                <a:solidFill>
                  <a:srgbClr val="000000"/>
                </a:solidFill>
              </a:rPr>
              <a:t>dell’antibiotico</a:t>
            </a:r>
            <a:r>
              <a:rPr lang="en-US" dirty="0" smtClean="0">
                <a:solidFill>
                  <a:srgbClr val="000000"/>
                </a:solidFill>
              </a:rPr>
              <a:t> </a:t>
            </a:r>
            <a:r>
              <a:rPr lang="en-US" dirty="0" err="1" smtClean="0">
                <a:solidFill>
                  <a:srgbClr val="000000"/>
                </a:solidFill>
              </a:rPr>
              <a:t>resistenza</a:t>
            </a:r>
            <a:r>
              <a:rPr lang="en-US" dirty="0" smtClean="0">
                <a:solidFill>
                  <a:srgbClr val="000000"/>
                </a:solidFill>
              </a:rPr>
              <a:t> </a:t>
            </a:r>
            <a:endParaRPr lang="it-IT" dirty="0" smtClean="0">
              <a:solidFill>
                <a:srgbClr val="000000"/>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4399" y="62627"/>
            <a:ext cx="141446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24792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67544" y="332656"/>
            <a:ext cx="7416824" cy="3693319"/>
          </a:xfrm>
          <a:prstGeom prst="rect">
            <a:avLst/>
          </a:prstGeom>
        </p:spPr>
        <p:txBody>
          <a:bodyPr wrap="square">
            <a:spAutoFit/>
          </a:bodyPr>
          <a:lstStyle/>
          <a:p>
            <a:r>
              <a:rPr lang="en-US" dirty="0" smtClean="0">
                <a:solidFill>
                  <a:srgbClr val="333333"/>
                </a:solidFill>
                <a:latin typeface="arial"/>
              </a:rPr>
              <a:t>I </a:t>
            </a:r>
            <a:r>
              <a:rPr lang="en-US" dirty="0" err="1" smtClean="0">
                <a:solidFill>
                  <a:srgbClr val="333333"/>
                </a:solidFill>
                <a:latin typeface="arial"/>
              </a:rPr>
              <a:t>metalli</a:t>
            </a:r>
            <a:r>
              <a:rPr lang="en-US" dirty="0" smtClean="0">
                <a:solidFill>
                  <a:srgbClr val="333333"/>
                </a:solidFill>
                <a:latin typeface="arial"/>
              </a:rPr>
              <a:t> come </a:t>
            </a:r>
            <a:r>
              <a:rPr lang="en-US" dirty="0" err="1" smtClean="0">
                <a:solidFill>
                  <a:srgbClr val="333333"/>
                </a:solidFill>
                <a:latin typeface="arial"/>
              </a:rPr>
              <a:t>rame</a:t>
            </a:r>
            <a:r>
              <a:rPr lang="en-US" dirty="0" smtClean="0">
                <a:solidFill>
                  <a:srgbClr val="333333"/>
                </a:solidFill>
                <a:latin typeface="arial"/>
              </a:rPr>
              <a:t> e </a:t>
            </a:r>
            <a:r>
              <a:rPr lang="en-US" dirty="0" err="1" smtClean="0">
                <a:solidFill>
                  <a:srgbClr val="333333"/>
                </a:solidFill>
                <a:latin typeface="arial"/>
              </a:rPr>
              <a:t>argento</a:t>
            </a:r>
            <a:r>
              <a:rPr lang="en-US" dirty="0" smtClean="0">
                <a:solidFill>
                  <a:srgbClr val="333333"/>
                </a:solidFill>
                <a:latin typeface="arial"/>
              </a:rPr>
              <a:t> </a:t>
            </a:r>
            <a:r>
              <a:rPr lang="en-US" dirty="0" err="1" smtClean="0">
                <a:solidFill>
                  <a:srgbClr val="333333"/>
                </a:solidFill>
                <a:latin typeface="arial"/>
              </a:rPr>
              <a:t>sono</a:t>
            </a:r>
            <a:r>
              <a:rPr lang="en-US" dirty="0" smtClean="0">
                <a:solidFill>
                  <a:srgbClr val="333333"/>
                </a:solidFill>
                <a:latin typeface="arial"/>
              </a:rPr>
              <a:t> I </a:t>
            </a:r>
            <a:r>
              <a:rPr lang="en-US" dirty="0" err="1" smtClean="0">
                <a:solidFill>
                  <a:srgbClr val="333333"/>
                </a:solidFill>
                <a:latin typeface="arial"/>
              </a:rPr>
              <a:t>più</a:t>
            </a:r>
            <a:r>
              <a:rPr lang="en-US" dirty="0" smtClean="0">
                <a:solidFill>
                  <a:srgbClr val="333333"/>
                </a:solidFill>
                <a:latin typeface="arial"/>
              </a:rPr>
              <a:t> </a:t>
            </a:r>
            <a:r>
              <a:rPr lang="en-US" dirty="0" err="1" smtClean="0">
                <a:solidFill>
                  <a:srgbClr val="333333"/>
                </a:solidFill>
                <a:latin typeface="arial"/>
              </a:rPr>
              <a:t>antichi</a:t>
            </a:r>
            <a:r>
              <a:rPr lang="en-US" dirty="0" smtClean="0">
                <a:solidFill>
                  <a:srgbClr val="333333"/>
                </a:solidFill>
                <a:latin typeface="arial"/>
              </a:rPr>
              <a:t> </a:t>
            </a:r>
            <a:r>
              <a:rPr lang="en-US" dirty="0" err="1" smtClean="0">
                <a:solidFill>
                  <a:srgbClr val="333333"/>
                </a:solidFill>
                <a:latin typeface="arial"/>
              </a:rPr>
              <a:t>antimicrobici</a:t>
            </a:r>
            <a:r>
              <a:rPr lang="en-US" dirty="0" smtClean="0">
                <a:solidFill>
                  <a:srgbClr val="333333"/>
                </a:solidFill>
                <a:latin typeface="arial"/>
              </a:rPr>
              <a:t>  .</a:t>
            </a:r>
          </a:p>
          <a:p>
            <a:r>
              <a:rPr lang="en-US" dirty="0" err="1" smtClean="0">
                <a:solidFill>
                  <a:srgbClr val="333333"/>
                </a:solidFill>
                <a:latin typeface="arial"/>
              </a:rPr>
              <a:t>Erano</a:t>
            </a:r>
            <a:r>
              <a:rPr lang="en-US" dirty="0" smtClean="0">
                <a:solidFill>
                  <a:srgbClr val="333333"/>
                </a:solidFill>
                <a:latin typeface="arial"/>
              </a:rPr>
              <a:t> I </a:t>
            </a:r>
            <a:r>
              <a:rPr lang="en-US" dirty="0" err="1" smtClean="0">
                <a:solidFill>
                  <a:srgbClr val="333333"/>
                </a:solidFill>
                <a:latin typeface="arial"/>
              </a:rPr>
              <a:t>favoriti</a:t>
            </a:r>
            <a:r>
              <a:rPr lang="en-US" dirty="0" smtClean="0">
                <a:solidFill>
                  <a:srgbClr val="333333"/>
                </a:solidFill>
                <a:latin typeface="arial"/>
              </a:rPr>
              <a:t> di </a:t>
            </a:r>
            <a:r>
              <a:rPr lang="en-US" dirty="0" err="1" smtClean="0">
                <a:solidFill>
                  <a:srgbClr val="333333"/>
                </a:solidFill>
                <a:latin typeface="arial"/>
              </a:rPr>
              <a:t>Ippocrate</a:t>
            </a:r>
            <a:r>
              <a:rPr lang="en-US" dirty="0" smtClean="0">
                <a:solidFill>
                  <a:srgbClr val="333333"/>
                </a:solidFill>
                <a:latin typeface="arial"/>
              </a:rPr>
              <a:t> </a:t>
            </a:r>
            <a:r>
              <a:rPr lang="en-US" dirty="0" err="1" smtClean="0">
                <a:solidFill>
                  <a:srgbClr val="333333"/>
                </a:solidFill>
                <a:latin typeface="arial"/>
              </a:rPr>
              <a:t>nel</a:t>
            </a:r>
            <a:r>
              <a:rPr lang="en-US" dirty="0" smtClean="0">
                <a:solidFill>
                  <a:srgbClr val="333333"/>
                </a:solidFill>
                <a:latin typeface="arial"/>
              </a:rPr>
              <a:t> 4° </a:t>
            </a:r>
            <a:r>
              <a:rPr lang="en-US" dirty="0" err="1" smtClean="0">
                <a:solidFill>
                  <a:srgbClr val="333333"/>
                </a:solidFill>
                <a:latin typeface="arial"/>
              </a:rPr>
              <a:t>secolo</a:t>
            </a:r>
            <a:r>
              <a:rPr lang="en-US" dirty="0" smtClean="0">
                <a:solidFill>
                  <a:srgbClr val="333333"/>
                </a:solidFill>
                <a:latin typeface="arial"/>
              </a:rPr>
              <a:t> AC  </a:t>
            </a:r>
            <a:r>
              <a:rPr lang="en-US" dirty="0" err="1" smtClean="0">
                <a:solidFill>
                  <a:srgbClr val="333333"/>
                </a:solidFill>
                <a:latin typeface="arial"/>
              </a:rPr>
              <a:t>ed</a:t>
            </a:r>
            <a:r>
              <a:rPr lang="en-US" dirty="0" smtClean="0">
                <a:solidFill>
                  <a:srgbClr val="333333"/>
                </a:solidFill>
                <a:latin typeface="arial"/>
              </a:rPr>
              <a:t> </a:t>
            </a:r>
            <a:r>
              <a:rPr lang="en-US" dirty="0" err="1" smtClean="0">
                <a:solidFill>
                  <a:srgbClr val="333333"/>
                </a:solidFill>
                <a:latin typeface="arial"/>
              </a:rPr>
              <a:t>erano</a:t>
            </a:r>
            <a:r>
              <a:rPr lang="en-US" dirty="0" smtClean="0">
                <a:solidFill>
                  <a:srgbClr val="333333"/>
                </a:solidFill>
                <a:latin typeface="arial"/>
              </a:rPr>
              <a:t> </a:t>
            </a:r>
            <a:r>
              <a:rPr lang="en-US" dirty="0" err="1" smtClean="0">
                <a:solidFill>
                  <a:srgbClr val="333333"/>
                </a:solidFill>
                <a:latin typeface="arial"/>
              </a:rPr>
              <a:t>usati</a:t>
            </a:r>
            <a:r>
              <a:rPr lang="en-US" dirty="0" smtClean="0">
                <a:solidFill>
                  <a:srgbClr val="333333"/>
                </a:solidFill>
                <a:latin typeface="arial"/>
              </a:rPr>
              <a:t> </a:t>
            </a:r>
            <a:r>
              <a:rPr lang="en-US" dirty="0" err="1" smtClean="0">
                <a:solidFill>
                  <a:srgbClr val="333333"/>
                </a:solidFill>
                <a:latin typeface="arial"/>
              </a:rPr>
              <a:t>dagli</a:t>
            </a:r>
            <a:r>
              <a:rPr lang="en-US" dirty="0" smtClean="0">
                <a:solidFill>
                  <a:srgbClr val="333333"/>
                </a:solidFill>
                <a:latin typeface="arial"/>
              </a:rPr>
              <a:t> </a:t>
            </a:r>
            <a:r>
              <a:rPr lang="en-US" dirty="0" err="1" smtClean="0">
                <a:solidFill>
                  <a:srgbClr val="333333"/>
                </a:solidFill>
                <a:latin typeface="arial"/>
              </a:rPr>
              <a:t>antichi</a:t>
            </a:r>
            <a:r>
              <a:rPr lang="en-US" dirty="0" smtClean="0">
                <a:solidFill>
                  <a:srgbClr val="333333"/>
                </a:solidFill>
                <a:latin typeface="arial"/>
              </a:rPr>
              <a:t> re </a:t>
            </a:r>
            <a:r>
              <a:rPr lang="en-US" dirty="0" err="1" smtClean="0">
                <a:solidFill>
                  <a:srgbClr val="333333"/>
                </a:solidFill>
                <a:latin typeface="arial"/>
              </a:rPr>
              <a:t>persiani</a:t>
            </a:r>
            <a:r>
              <a:rPr lang="en-US" dirty="0" smtClean="0">
                <a:solidFill>
                  <a:srgbClr val="333333"/>
                </a:solidFill>
                <a:latin typeface="arial"/>
              </a:rPr>
              <a:t> per </a:t>
            </a:r>
            <a:r>
              <a:rPr lang="en-US" dirty="0" err="1" smtClean="0">
                <a:solidFill>
                  <a:srgbClr val="333333"/>
                </a:solidFill>
                <a:latin typeface="arial"/>
              </a:rPr>
              <a:t>disinfettare</a:t>
            </a:r>
            <a:r>
              <a:rPr lang="en-US" dirty="0" smtClean="0">
                <a:solidFill>
                  <a:srgbClr val="333333"/>
                </a:solidFill>
                <a:latin typeface="arial"/>
              </a:rPr>
              <a:t> </a:t>
            </a:r>
            <a:r>
              <a:rPr lang="en-US" dirty="0" err="1" smtClean="0">
                <a:solidFill>
                  <a:srgbClr val="333333"/>
                </a:solidFill>
                <a:latin typeface="arial"/>
              </a:rPr>
              <a:t>cibo</a:t>
            </a:r>
            <a:r>
              <a:rPr lang="en-US" dirty="0" smtClean="0">
                <a:solidFill>
                  <a:srgbClr val="333333"/>
                </a:solidFill>
                <a:latin typeface="arial"/>
              </a:rPr>
              <a:t> e </a:t>
            </a:r>
            <a:r>
              <a:rPr lang="en-US" dirty="0" err="1" smtClean="0">
                <a:solidFill>
                  <a:srgbClr val="333333"/>
                </a:solidFill>
                <a:latin typeface="arial"/>
              </a:rPr>
              <a:t>acqua</a:t>
            </a:r>
            <a:r>
              <a:rPr lang="en-US" dirty="0" smtClean="0">
                <a:solidFill>
                  <a:srgbClr val="333333"/>
                </a:solidFill>
                <a:latin typeface="arial"/>
              </a:rPr>
              <a:t> </a:t>
            </a:r>
          </a:p>
          <a:p>
            <a:endParaRPr lang="en-US" dirty="0" smtClean="0">
              <a:solidFill>
                <a:srgbClr val="333333"/>
              </a:solidFill>
              <a:latin typeface="arial"/>
            </a:endParaRPr>
          </a:p>
          <a:p>
            <a:r>
              <a:rPr lang="en-US" dirty="0" smtClean="0">
                <a:solidFill>
                  <a:srgbClr val="333333"/>
                </a:solidFill>
                <a:latin typeface="arial"/>
              </a:rPr>
              <a:t>I </a:t>
            </a:r>
            <a:r>
              <a:rPr lang="en-US" dirty="0" err="1" smtClean="0">
                <a:solidFill>
                  <a:srgbClr val="333333"/>
                </a:solidFill>
                <a:latin typeface="arial"/>
              </a:rPr>
              <a:t>metalli</a:t>
            </a:r>
            <a:r>
              <a:rPr lang="en-US" dirty="0" smtClean="0">
                <a:solidFill>
                  <a:srgbClr val="333333"/>
                </a:solidFill>
                <a:latin typeface="arial"/>
              </a:rPr>
              <a:t> </a:t>
            </a:r>
            <a:r>
              <a:rPr lang="en-US" dirty="0" err="1" smtClean="0">
                <a:solidFill>
                  <a:srgbClr val="333333"/>
                </a:solidFill>
                <a:latin typeface="arial"/>
              </a:rPr>
              <a:t>che</a:t>
            </a:r>
            <a:r>
              <a:rPr lang="en-US" dirty="0" smtClean="0">
                <a:solidFill>
                  <a:srgbClr val="333333"/>
                </a:solidFill>
                <a:latin typeface="arial"/>
              </a:rPr>
              <a:t> </a:t>
            </a:r>
            <a:r>
              <a:rPr lang="en-US" dirty="0" err="1" smtClean="0">
                <a:solidFill>
                  <a:srgbClr val="333333"/>
                </a:solidFill>
                <a:latin typeface="arial"/>
              </a:rPr>
              <a:t>si</a:t>
            </a:r>
            <a:r>
              <a:rPr lang="en-US" dirty="0" smtClean="0">
                <a:solidFill>
                  <a:srgbClr val="333333"/>
                </a:solidFill>
                <a:latin typeface="arial"/>
              </a:rPr>
              <a:t> </a:t>
            </a:r>
            <a:r>
              <a:rPr lang="en-US" dirty="0" err="1" smtClean="0">
                <a:solidFill>
                  <a:srgbClr val="333333"/>
                </a:solidFill>
                <a:latin typeface="arial"/>
              </a:rPr>
              <a:t>accumulano</a:t>
            </a:r>
            <a:r>
              <a:rPr lang="en-US" dirty="0" smtClean="0">
                <a:solidFill>
                  <a:srgbClr val="333333"/>
                </a:solidFill>
                <a:latin typeface="arial"/>
              </a:rPr>
              <a:t> </a:t>
            </a:r>
            <a:r>
              <a:rPr lang="en-US" dirty="0" err="1" smtClean="0">
                <a:solidFill>
                  <a:srgbClr val="333333"/>
                </a:solidFill>
                <a:latin typeface="arial"/>
              </a:rPr>
              <a:t>sono</a:t>
            </a:r>
            <a:r>
              <a:rPr lang="en-US" dirty="0" smtClean="0">
                <a:solidFill>
                  <a:srgbClr val="333333"/>
                </a:solidFill>
                <a:latin typeface="arial"/>
              </a:rPr>
              <a:t> </a:t>
            </a:r>
            <a:r>
              <a:rPr lang="en-US" dirty="0" err="1" smtClean="0">
                <a:solidFill>
                  <a:srgbClr val="333333"/>
                </a:solidFill>
                <a:latin typeface="arial"/>
              </a:rPr>
              <a:t>tossici</a:t>
            </a:r>
            <a:r>
              <a:rPr lang="en-US" dirty="0" smtClean="0">
                <a:solidFill>
                  <a:srgbClr val="333333"/>
                </a:solidFill>
                <a:latin typeface="arial"/>
              </a:rPr>
              <a:t> e </a:t>
            </a:r>
            <a:r>
              <a:rPr lang="en-US" dirty="0" err="1" smtClean="0">
                <a:solidFill>
                  <a:srgbClr val="333333"/>
                </a:solidFill>
                <a:latin typeface="arial"/>
              </a:rPr>
              <a:t>quindi</a:t>
            </a:r>
            <a:r>
              <a:rPr lang="en-US" dirty="0" smtClean="0">
                <a:solidFill>
                  <a:srgbClr val="333333"/>
                </a:solidFill>
                <a:latin typeface="arial"/>
              </a:rPr>
              <a:t> </a:t>
            </a:r>
            <a:r>
              <a:rPr lang="en-US" dirty="0" err="1" smtClean="0">
                <a:solidFill>
                  <a:srgbClr val="333333"/>
                </a:solidFill>
                <a:latin typeface="arial"/>
              </a:rPr>
              <a:t>il</a:t>
            </a:r>
            <a:r>
              <a:rPr lang="en-US" dirty="0" smtClean="0">
                <a:solidFill>
                  <a:srgbClr val="333333"/>
                </a:solidFill>
                <a:latin typeface="arial"/>
              </a:rPr>
              <a:t> </a:t>
            </a:r>
            <a:r>
              <a:rPr lang="en-US" dirty="0" err="1" smtClean="0">
                <a:solidFill>
                  <a:srgbClr val="333333"/>
                </a:solidFill>
                <a:latin typeface="arial"/>
              </a:rPr>
              <a:t>loro</a:t>
            </a:r>
            <a:r>
              <a:rPr lang="en-US" dirty="0" smtClean="0">
                <a:solidFill>
                  <a:srgbClr val="333333"/>
                </a:solidFill>
                <a:latin typeface="arial"/>
              </a:rPr>
              <a:t> </a:t>
            </a:r>
            <a:r>
              <a:rPr lang="en-US" dirty="0" err="1" smtClean="0">
                <a:solidFill>
                  <a:srgbClr val="333333"/>
                </a:solidFill>
                <a:latin typeface="arial"/>
              </a:rPr>
              <a:t>uso</a:t>
            </a:r>
            <a:r>
              <a:rPr lang="en-US" dirty="0" smtClean="0">
                <a:solidFill>
                  <a:srgbClr val="333333"/>
                </a:solidFill>
                <a:latin typeface="arial"/>
              </a:rPr>
              <a:t> è </a:t>
            </a:r>
            <a:r>
              <a:rPr lang="en-US" dirty="0" err="1" smtClean="0">
                <a:solidFill>
                  <a:srgbClr val="333333"/>
                </a:solidFill>
                <a:latin typeface="arial"/>
              </a:rPr>
              <a:t>limitato</a:t>
            </a:r>
            <a:r>
              <a:rPr lang="en-US" dirty="0" smtClean="0">
                <a:solidFill>
                  <a:srgbClr val="333333"/>
                </a:solidFill>
                <a:latin typeface="arial"/>
              </a:rPr>
              <a:t> a </a:t>
            </a:r>
            <a:r>
              <a:rPr lang="en-US" dirty="0" err="1" smtClean="0">
                <a:solidFill>
                  <a:srgbClr val="333333"/>
                </a:solidFill>
                <a:latin typeface="arial"/>
              </a:rPr>
              <a:t>trattamenti</a:t>
            </a:r>
            <a:r>
              <a:rPr lang="en-US" dirty="0" smtClean="0">
                <a:solidFill>
                  <a:srgbClr val="333333"/>
                </a:solidFill>
                <a:latin typeface="arial"/>
              </a:rPr>
              <a:t> </a:t>
            </a:r>
            <a:r>
              <a:rPr lang="en-US" dirty="0" err="1" smtClean="0">
                <a:solidFill>
                  <a:srgbClr val="333333"/>
                </a:solidFill>
                <a:latin typeface="arial"/>
              </a:rPr>
              <a:t>topici</a:t>
            </a:r>
            <a:r>
              <a:rPr lang="en-US" dirty="0" smtClean="0">
                <a:solidFill>
                  <a:srgbClr val="333333"/>
                </a:solidFill>
                <a:latin typeface="arial"/>
              </a:rPr>
              <a:t> </a:t>
            </a:r>
            <a:r>
              <a:rPr lang="en-US" dirty="0" err="1" smtClean="0">
                <a:solidFill>
                  <a:srgbClr val="333333"/>
                </a:solidFill>
                <a:latin typeface="arial"/>
              </a:rPr>
              <a:t>sulla</a:t>
            </a:r>
            <a:r>
              <a:rPr lang="en-US" dirty="0" smtClean="0">
                <a:solidFill>
                  <a:srgbClr val="333333"/>
                </a:solidFill>
                <a:latin typeface="arial"/>
              </a:rPr>
              <a:t> </a:t>
            </a:r>
            <a:r>
              <a:rPr lang="en-US" dirty="0" err="1" smtClean="0">
                <a:solidFill>
                  <a:srgbClr val="333333"/>
                </a:solidFill>
                <a:latin typeface="arial"/>
              </a:rPr>
              <a:t>pelle</a:t>
            </a:r>
            <a:r>
              <a:rPr lang="en-US" dirty="0" smtClean="0">
                <a:solidFill>
                  <a:srgbClr val="333333"/>
                </a:solidFill>
                <a:latin typeface="arial"/>
              </a:rPr>
              <a:t> </a:t>
            </a:r>
          </a:p>
          <a:p>
            <a:endParaRPr lang="en-US" dirty="0">
              <a:solidFill>
                <a:srgbClr val="333333"/>
              </a:solidFill>
              <a:latin typeface="arial"/>
            </a:endParaRPr>
          </a:p>
          <a:p>
            <a:r>
              <a:rPr lang="en-US" dirty="0" err="1" smtClean="0">
                <a:solidFill>
                  <a:srgbClr val="333333"/>
                </a:solidFill>
                <a:latin typeface="arial"/>
              </a:rPr>
              <a:t>Fa</a:t>
            </a:r>
            <a:r>
              <a:rPr lang="en-US" dirty="0" smtClean="0">
                <a:solidFill>
                  <a:srgbClr val="333333"/>
                </a:solidFill>
                <a:latin typeface="arial"/>
              </a:rPr>
              <a:t> </a:t>
            </a:r>
            <a:r>
              <a:rPr lang="en-US" dirty="0" err="1" smtClean="0">
                <a:solidFill>
                  <a:srgbClr val="333333"/>
                </a:solidFill>
                <a:latin typeface="arial"/>
              </a:rPr>
              <a:t>eccezione</a:t>
            </a:r>
            <a:r>
              <a:rPr lang="en-US" dirty="0" smtClean="0">
                <a:solidFill>
                  <a:srgbClr val="333333"/>
                </a:solidFill>
                <a:latin typeface="arial"/>
              </a:rPr>
              <a:t> </a:t>
            </a:r>
            <a:r>
              <a:rPr lang="en-US" dirty="0" err="1" smtClean="0">
                <a:solidFill>
                  <a:srgbClr val="333333"/>
                </a:solidFill>
                <a:latin typeface="arial"/>
              </a:rPr>
              <a:t>il</a:t>
            </a:r>
            <a:r>
              <a:rPr lang="en-US" dirty="0" smtClean="0">
                <a:solidFill>
                  <a:srgbClr val="333333"/>
                </a:solidFill>
                <a:latin typeface="arial"/>
              </a:rPr>
              <a:t> </a:t>
            </a:r>
            <a:r>
              <a:rPr lang="en-US" dirty="0" err="1" smtClean="0">
                <a:solidFill>
                  <a:srgbClr val="333333"/>
                </a:solidFill>
                <a:latin typeface="arial"/>
              </a:rPr>
              <a:t>gallio</a:t>
            </a:r>
            <a:r>
              <a:rPr lang="en-US" dirty="0" smtClean="0">
                <a:solidFill>
                  <a:srgbClr val="333333"/>
                </a:solidFill>
                <a:latin typeface="arial"/>
              </a:rPr>
              <a:t> </a:t>
            </a:r>
            <a:r>
              <a:rPr lang="en-US" dirty="0" err="1" smtClean="0">
                <a:solidFill>
                  <a:srgbClr val="333333"/>
                </a:solidFill>
                <a:latin typeface="arial"/>
              </a:rPr>
              <a:t>che</a:t>
            </a:r>
            <a:r>
              <a:rPr lang="en-US" dirty="0" smtClean="0">
                <a:solidFill>
                  <a:srgbClr val="333333"/>
                </a:solidFill>
                <a:latin typeface="arial"/>
              </a:rPr>
              <a:t> è </a:t>
            </a:r>
            <a:r>
              <a:rPr lang="en-US" dirty="0" err="1" smtClean="0">
                <a:solidFill>
                  <a:srgbClr val="333333"/>
                </a:solidFill>
                <a:latin typeface="arial"/>
              </a:rPr>
              <a:t>tossico</a:t>
            </a:r>
            <a:r>
              <a:rPr lang="en-US" dirty="0" smtClean="0">
                <a:solidFill>
                  <a:srgbClr val="333333"/>
                </a:solidFill>
                <a:latin typeface="arial"/>
              </a:rPr>
              <a:t> per </a:t>
            </a:r>
            <a:r>
              <a:rPr lang="en-US" dirty="0" err="1" smtClean="0">
                <a:solidFill>
                  <a:srgbClr val="333333"/>
                </a:solidFill>
                <a:latin typeface="arial"/>
              </a:rPr>
              <a:t>i</a:t>
            </a:r>
            <a:r>
              <a:rPr lang="en-US" dirty="0" smtClean="0">
                <a:solidFill>
                  <a:srgbClr val="333333"/>
                </a:solidFill>
                <a:latin typeface="arial"/>
              </a:rPr>
              <a:t> </a:t>
            </a:r>
            <a:r>
              <a:rPr lang="en-US" dirty="0" err="1" smtClean="0">
                <a:solidFill>
                  <a:srgbClr val="333333"/>
                </a:solidFill>
                <a:latin typeface="arial"/>
              </a:rPr>
              <a:t>batteri</a:t>
            </a:r>
            <a:r>
              <a:rPr lang="en-US" dirty="0" smtClean="0">
                <a:solidFill>
                  <a:srgbClr val="333333"/>
                </a:solidFill>
                <a:latin typeface="arial"/>
              </a:rPr>
              <a:t> </a:t>
            </a:r>
            <a:r>
              <a:rPr lang="en-US" dirty="0" err="1" smtClean="0">
                <a:solidFill>
                  <a:srgbClr val="333333"/>
                </a:solidFill>
                <a:latin typeface="arial"/>
              </a:rPr>
              <a:t>che</a:t>
            </a:r>
            <a:r>
              <a:rPr lang="en-US" dirty="0" smtClean="0">
                <a:solidFill>
                  <a:srgbClr val="333333"/>
                </a:solidFill>
                <a:latin typeface="arial"/>
              </a:rPr>
              <a:t> lo </a:t>
            </a:r>
            <a:r>
              <a:rPr lang="en-US" dirty="0" err="1" smtClean="0">
                <a:solidFill>
                  <a:srgbClr val="333333"/>
                </a:solidFill>
                <a:latin typeface="arial"/>
              </a:rPr>
              <a:t>scambiano</a:t>
            </a:r>
            <a:r>
              <a:rPr lang="en-US" dirty="0" smtClean="0">
                <a:solidFill>
                  <a:srgbClr val="333333"/>
                </a:solidFill>
                <a:latin typeface="arial"/>
              </a:rPr>
              <a:t> come </a:t>
            </a:r>
            <a:r>
              <a:rPr lang="en-US" dirty="0" err="1" smtClean="0">
                <a:solidFill>
                  <a:srgbClr val="333333"/>
                </a:solidFill>
                <a:latin typeface="arial"/>
              </a:rPr>
              <a:t>ferro</a:t>
            </a:r>
            <a:r>
              <a:rPr lang="en-US" dirty="0" smtClean="0">
                <a:solidFill>
                  <a:srgbClr val="333333"/>
                </a:solidFill>
                <a:latin typeface="arial"/>
              </a:rPr>
              <a:t>, ma </a:t>
            </a:r>
            <a:r>
              <a:rPr lang="en-US" dirty="0" err="1" smtClean="0">
                <a:solidFill>
                  <a:srgbClr val="333333"/>
                </a:solidFill>
                <a:latin typeface="arial"/>
              </a:rPr>
              <a:t>abbastanza</a:t>
            </a:r>
            <a:r>
              <a:rPr lang="en-US" dirty="0" smtClean="0">
                <a:solidFill>
                  <a:srgbClr val="333333"/>
                </a:solidFill>
                <a:latin typeface="arial"/>
              </a:rPr>
              <a:t> </a:t>
            </a:r>
            <a:r>
              <a:rPr lang="en-US" dirty="0" err="1" smtClean="0">
                <a:solidFill>
                  <a:srgbClr val="333333"/>
                </a:solidFill>
                <a:latin typeface="arial"/>
              </a:rPr>
              <a:t>sicuro</a:t>
            </a:r>
            <a:r>
              <a:rPr lang="en-US" dirty="0" smtClean="0">
                <a:solidFill>
                  <a:srgbClr val="333333"/>
                </a:solidFill>
                <a:latin typeface="arial"/>
              </a:rPr>
              <a:t> per l </a:t>
            </a:r>
            <a:r>
              <a:rPr lang="en-US" dirty="0" err="1" smtClean="0">
                <a:solidFill>
                  <a:srgbClr val="333333"/>
                </a:solidFill>
                <a:latin typeface="arial"/>
              </a:rPr>
              <a:t>epersone</a:t>
            </a:r>
            <a:r>
              <a:rPr lang="en-US" dirty="0" smtClean="0">
                <a:solidFill>
                  <a:srgbClr val="333333"/>
                </a:solidFill>
                <a:latin typeface="arial"/>
              </a:rPr>
              <a:t> e vine </a:t>
            </a:r>
            <a:r>
              <a:rPr lang="en-US" dirty="0" err="1" smtClean="0">
                <a:solidFill>
                  <a:srgbClr val="333333"/>
                </a:solidFill>
                <a:latin typeface="arial"/>
              </a:rPr>
              <a:t>dato</a:t>
            </a:r>
            <a:r>
              <a:rPr lang="en-US" dirty="0" smtClean="0">
                <a:solidFill>
                  <a:srgbClr val="333333"/>
                </a:solidFill>
                <a:latin typeface="arial"/>
              </a:rPr>
              <a:t> </a:t>
            </a:r>
            <a:r>
              <a:rPr lang="en-US" dirty="0" err="1" smtClean="0">
                <a:solidFill>
                  <a:srgbClr val="333333"/>
                </a:solidFill>
                <a:latin typeface="arial"/>
              </a:rPr>
              <a:t>intrabvena</a:t>
            </a:r>
            <a:r>
              <a:rPr lang="en-US" dirty="0" smtClean="0">
                <a:solidFill>
                  <a:srgbClr val="333333"/>
                </a:solidFill>
                <a:latin typeface="arial"/>
              </a:rPr>
              <a:t> per le </a:t>
            </a:r>
            <a:r>
              <a:rPr lang="en-US" dirty="0" err="1" smtClean="0">
                <a:solidFill>
                  <a:srgbClr val="333333"/>
                </a:solidFill>
                <a:latin typeface="arial"/>
              </a:rPr>
              <a:t>terapie</a:t>
            </a:r>
            <a:r>
              <a:rPr lang="en-US" dirty="0" smtClean="0">
                <a:solidFill>
                  <a:srgbClr val="333333"/>
                </a:solidFill>
                <a:latin typeface="arial"/>
              </a:rPr>
              <a:t> di </a:t>
            </a:r>
            <a:r>
              <a:rPr lang="en-US" dirty="0" err="1" smtClean="0">
                <a:solidFill>
                  <a:srgbClr val="333333"/>
                </a:solidFill>
                <a:latin typeface="arial"/>
              </a:rPr>
              <a:t>infezioni</a:t>
            </a:r>
            <a:r>
              <a:rPr lang="en-US" dirty="0" smtClean="0">
                <a:solidFill>
                  <a:srgbClr val="333333"/>
                </a:solidFill>
                <a:latin typeface="arial"/>
              </a:rPr>
              <a:t> </a:t>
            </a:r>
            <a:r>
              <a:rPr lang="en-US" dirty="0" err="1" smtClean="0">
                <a:solidFill>
                  <a:srgbClr val="333333"/>
                </a:solidFill>
                <a:latin typeface="arial"/>
              </a:rPr>
              <a:t>polmonari</a:t>
            </a:r>
            <a:r>
              <a:rPr lang="en-US" dirty="0" smtClean="0">
                <a:solidFill>
                  <a:srgbClr val="333333"/>
                </a:solidFill>
                <a:latin typeface="arial"/>
              </a:rPr>
              <a:t>. </a:t>
            </a:r>
          </a:p>
          <a:p>
            <a:r>
              <a:rPr lang="en-US" dirty="0" err="1" smtClean="0">
                <a:solidFill>
                  <a:srgbClr val="333333"/>
                </a:solidFill>
                <a:latin typeface="arial"/>
              </a:rPr>
              <a:t>Studi</a:t>
            </a:r>
            <a:r>
              <a:rPr lang="en-US" dirty="0" smtClean="0">
                <a:solidFill>
                  <a:srgbClr val="333333"/>
                </a:solidFill>
                <a:latin typeface="arial"/>
              </a:rPr>
              <a:t> </a:t>
            </a:r>
            <a:r>
              <a:rPr lang="en-US" dirty="0" err="1" smtClean="0">
                <a:solidFill>
                  <a:srgbClr val="333333"/>
                </a:solidFill>
                <a:latin typeface="arial"/>
              </a:rPr>
              <a:t>preliminari</a:t>
            </a:r>
            <a:r>
              <a:rPr lang="en-US" dirty="0" smtClean="0">
                <a:solidFill>
                  <a:srgbClr val="333333"/>
                </a:solidFill>
                <a:latin typeface="arial"/>
              </a:rPr>
              <a:t> </a:t>
            </a:r>
            <a:r>
              <a:rPr lang="en-US" dirty="0" err="1" smtClean="0">
                <a:solidFill>
                  <a:srgbClr val="333333"/>
                </a:solidFill>
                <a:latin typeface="arial"/>
              </a:rPr>
              <a:t>hanno</a:t>
            </a:r>
            <a:r>
              <a:rPr lang="en-US" dirty="0" smtClean="0">
                <a:solidFill>
                  <a:srgbClr val="333333"/>
                </a:solidFill>
                <a:latin typeface="arial"/>
              </a:rPr>
              <a:t> </a:t>
            </a:r>
            <a:r>
              <a:rPr lang="en-US" dirty="0" err="1" smtClean="0">
                <a:solidFill>
                  <a:srgbClr val="333333"/>
                </a:solidFill>
                <a:latin typeface="arial"/>
              </a:rPr>
              <a:t>dimostrato</a:t>
            </a:r>
            <a:r>
              <a:rPr lang="en-US" dirty="0" smtClean="0">
                <a:solidFill>
                  <a:srgbClr val="333333"/>
                </a:solidFill>
                <a:latin typeface="arial"/>
              </a:rPr>
              <a:t> </a:t>
            </a:r>
            <a:r>
              <a:rPr lang="en-US" dirty="0" err="1" smtClean="0">
                <a:solidFill>
                  <a:srgbClr val="333333"/>
                </a:solidFill>
                <a:latin typeface="arial"/>
              </a:rPr>
              <a:t>che</a:t>
            </a:r>
            <a:r>
              <a:rPr lang="en-US" dirty="0" smtClean="0">
                <a:solidFill>
                  <a:srgbClr val="333333"/>
                </a:solidFill>
                <a:latin typeface="arial"/>
              </a:rPr>
              <a:t> </a:t>
            </a:r>
            <a:r>
              <a:rPr lang="en-US" dirty="0" err="1" smtClean="0">
                <a:solidFill>
                  <a:srgbClr val="333333"/>
                </a:solidFill>
                <a:latin typeface="arial"/>
              </a:rPr>
              <a:t>il</a:t>
            </a:r>
            <a:r>
              <a:rPr lang="en-US" dirty="0" smtClean="0">
                <a:solidFill>
                  <a:srgbClr val="333333"/>
                </a:solidFill>
                <a:latin typeface="arial"/>
              </a:rPr>
              <a:t> </a:t>
            </a:r>
            <a:r>
              <a:rPr lang="en-US" dirty="0" err="1" smtClean="0">
                <a:solidFill>
                  <a:srgbClr val="333333"/>
                </a:solidFill>
                <a:latin typeface="arial"/>
              </a:rPr>
              <a:t>metallo</a:t>
            </a:r>
            <a:r>
              <a:rPr lang="en-US" dirty="0" smtClean="0">
                <a:solidFill>
                  <a:srgbClr val="333333"/>
                </a:solidFill>
                <a:latin typeface="arial"/>
              </a:rPr>
              <a:t> </a:t>
            </a:r>
            <a:r>
              <a:rPr lang="en-US" dirty="0" err="1" smtClean="0">
                <a:solidFill>
                  <a:srgbClr val="333333"/>
                </a:solidFill>
                <a:latin typeface="arial"/>
              </a:rPr>
              <a:t>aveva</a:t>
            </a:r>
            <a:r>
              <a:rPr lang="en-US" dirty="0" smtClean="0">
                <a:solidFill>
                  <a:srgbClr val="333333"/>
                </a:solidFill>
                <a:latin typeface="arial"/>
              </a:rPr>
              <a:t> </a:t>
            </a:r>
            <a:r>
              <a:rPr lang="en-US" dirty="0" err="1" smtClean="0">
                <a:solidFill>
                  <a:srgbClr val="333333"/>
                </a:solidFill>
                <a:latin typeface="arial"/>
              </a:rPr>
              <a:t>una</a:t>
            </a:r>
            <a:r>
              <a:rPr lang="en-US" dirty="0" smtClean="0">
                <a:solidFill>
                  <a:srgbClr val="333333"/>
                </a:solidFill>
                <a:latin typeface="arial"/>
              </a:rPr>
              <a:t> </a:t>
            </a:r>
            <a:r>
              <a:rPr lang="en-US" dirty="0" err="1" smtClean="0">
                <a:solidFill>
                  <a:srgbClr val="333333"/>
                </a:solidFill>
                <a:latin typeface="arial"/>
              </a:rPr>
              <a:t>certa</a:t>
            </a:r>
            <a:endParaRPr lang="en-US" dirty="0" smtClean="0">
              <a:solidFill>
                <a:srgbClr val="333333"/>
              </a:solidFill>
              <a:latin typeface="arial"/>
            </a:endParaRPr>
          </a:p>
          <a:p>
            <a:r>
              <a:rPr lang="en-US" dirty="0" smtClean="0">
                <a:solidFill>
                  <a:srgbClr val="333333"/>
                </a:solidFill>
                <a:latin typeface="arial"/>
              </a:rPr>
              <a:t>( </a:t>
            </a:r>
            <a:r>
              <a:rPr lang="en-US" dirty="0" err="1" smtClean="0">
                <a:solidFill>
                  <a:srgbClr val="333333"/>
                </a:solidFill>
                <a:latin typeface="arial"/>
              </a:rPr>
              <a:t>moderata</a:t>
            </a:r>
            <a:r>
              <a:rPr lang="en-US" dirty="0" smtClean="0">
                <a:solidFill>
                  <a:srgbClr val="333333"/>
                </a:solidFill>
                <a:latin typeface="arial"/>
              </a:rPr>
              <a:t>) </a:t>
            </a:r>
            <a:r>
              <a:rPr lang="en-US" dirty="0" err="1" smtClean="0">
                <a:solidFill>
                  <a:srgbClr val="333333"/>
                </a:solidFill>
                <a:latin typeface="arial"/>
              </a:rPr>
              <a:t>efficacia</a:t>
            </a:r>
            <a:r>
              <a:rPr lang="en-US" dirty="0" smtClean="0">
                <a:solidFill>
                  <a:srgbClr val="333333"/>
                </a:solidFill>
                <a:latin typeface="arial"/>
              </a:rPr>
              <a:t> </a:t>
            </a:r>
            <a:r>
              <a:rPr lang="en-US" dirty="0" err="1" smtClean="0">
                <a:solidFill>
                  <a:srgbClr val="333333"/>
                </a:solidFill>
                <a:latin typeface="arial"/>
              </a:rPr>
              <a:t>contro</a:t>
            </a:r>
            <a:r>
              <a:rPr lang="en-US" dirty="0" smtClean="0">
                <a:solidFill>
                  <a:srgbClr val="333333"/>
                </a:solidFill>
                <a:latin typeface="arial"/>
              </a:rPr>
              <a:t> I biofilm </a:t>
            </a:r>
            <a:r>
              <a:rPr lang="en-US" dirty="0" err="1" smtClean="0">
                <a:solidFill>
                  <a:srgbClr val="333333"/>
                </a:solidFill>
                <a:latin typeface="arial"/>
              </a:rPr>
              <a:t>che</a:t>
            </a:r>
            <a:r>
              <a:rPr lang="en-US" dirty="0" smtClean="0">
                <a:solidFill>
                  <a:srgbClr val="333333"/>
                </a:solidFill>
                <a:latin typeface="arial"/>
              </a:rPr>
              <a:t> </a:t>
            </a:r>
            <a:r>
              <a:rPr lang="en-US" dirty="0" err="1" smtClean="0">
                <a:solidFill>
                  <a:srgbClr val="333333"/>
                </a:solidFill>
                <a:latin typeface="arial"/>
              </a:rPr>
              <a:t>si</a:t>
            </a:r>
            <a:r>
              <a:rPr lang="en-US" dirty="0" smtClean="0">
                <a:solidFill>
                  <a:srgbClr val="333333"/>
                </a:solidFill>
                <a:latin typeface="arial"/>
              </a:rPr>
              <a:t> </a:t>
            </a:r>
            <a:r>
              <a:rPr lang="en-US" dirty="0" err="1" smtClean="0">
                <a:solidFill>
                  <a:srgbClr val="333333"/>
                </a:solidFill>
                <a:latin typeface="arial"/>
              </a:rPr>
              <a:t>instaurano</a:t>
            </a:r>
            <a:r>
              <a:rPr lang="en-US" dirty="0" smtClean="0">
                <a:solidFill>
                  <a:srgbClr val="333333"/>
                </a:solidFill>
                <a:latin typeface="arial"/>
              </a:rPr>
              <a:t> </a:t>
            </a:r>
            <a:r>
              <a:rPr lang="en-US" dirty="0" err="1" smtClean="0">
                <a:solidFill>
                  <a:srgbClr val="333333"/>
                </a:solidFill>
                <a:latin typeface="arial"/>
              </a:rPr>
              <a:t>neiu</a:t>
            </a:r>
            <a:r>
              <a:rPr lang="en-US" dirty="0" smtClean="0">
                <a:solidFill>
                  <a:srgbClr val="333333"/>
                </a:solidFill>
                <a:latin typeface="arial"/>
              </a:rPr>
              <a:t> </a:t>
            </a:r>
            <a:r>
              <a:rPr lang="en-US" dirty="0" err="1" smtClean="0">
                <a:solidFill>
                  <a:srgbClr val="333333"/>
                </a:solidFill>
                <a:latin typeface="arial"/>
              </a:rPr>
              <a:t>polmoni</a:t>
            </a:r>
            <a:r>
              <a:rPr lang="en-US" dirty="0" smtClean="0">
                <a:solidFill>
                  <a:srgbClr val="333333"/>
                </a:solidFill>
                <a:latin typeface="arial"/>
              </a:rPr>
              <a:t> di </a:t>
            </a:r>
            <a:r>
              <a:rPr lang="en-US" dirty="0" err="1" smtClean="0">
                <a:solidFill>
                  <a:srgbClr val="333333"/>
                </a:solidFill>
                <a:latin typeface="arial"/>
              </a:rPr>
              <a:t>pazienti</a:t>
            </a:r>
            <a:r>
              <a:rPr lang="en-US" dirty="0" smtClean="0">
                <a:solidFill>
                  <a:srgbClr val="333333"/>
                </a:solidFill>
                <a:latin typeface="arial"/>
              </a:rPr>
              <a:t> con </a:t>
            </a:r>
            <a:r>
              <a:rPr lang="en-US" dirty="0" err="1" smtClean="0">
                <a:solidFill>
                  <a:srgbClr val="333333"/>
                </a:solidFill>
                <a:latin typeface="arial"/>
              </a:rPr>
              <a:t>fibrosi</a:t>
            </a:r>
            <a:r>
              <a:rPr lang="en-US" dirty="0" smtClean="0">
                <a:solidFill>
                  <a:srgbClr val="333333"/>
                </a:solidFill>
                <a:latin typeface="arial"/>
              </a:rPr>
              <a:t> </a:t>
            </a:r>
            <a:r>
              <a:rPr lang="en-US" dirty="0" err="1" smtClean="0">
                <a:solidFill>
                  <a:srgbClr val="333333"/>
                </a:solidFill>
                <a:latin typeface="arial"/>
              </a:rPr>
              <a:t>cistica</a:t>
            </a:r>
            <a:r>
              <a:rPr lang="en-US" dirty="0" smtClean="0">
                <a:solidFill>
                  <a:srgbClr val="333333"/>
                </a:solidFill>
                <a:latin typeface="arial"/>
              </a:rPr>
              <a:t>.</a:t>
            </a:r>
            <a:endParaRPr lang="en-US" dirty="0">
              <a:solidFill>
                <a:srgbClr val="333333"/>
              </a:solidFill>
              <a:latin typeface="aria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3994" y="4293096"/>
            <a:ext cx="2581878" cy="2221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2023" y="116632"/>
            <a:ext cx="141446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79741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555776" y="260648"/>
            <a:ext cx="4464496" cy="461665"/>
          </a:xfrm>
          <a:prstGeom prst="rect">
            <a:avLst/>
          </a:prstGeom>
        </p:spPr>
        <p:txBody>
          <a:bodyPr wrap="square">
            <a:spAutoFit/>
          </a:bodyPr>
          <a:lstStyle/>
          <a:p>
            <a:pPr algn="ctr"/>
            <a:r>
              <a:rPr lang="it-IT" sz="2400" dirty="0" smtClean="0">
                <a:solidFill>
                  <a:srgbClr val="3333CC">
                    <a:lumMod val="75000"/>
                  </a:srgbClr>
                </a:solidFill>
              </a:rPr>
              <a:t>Peptidi antimicrobici </a:t>
            </a:r>
            <a:endParaRPr lang="it-IT" sz="2400" dirty="0">
              <a:solidFill>
                <a:srgbClr val="3333CC">
                  <a:lumMod val="75000"/>
                </a:srgbClr>
              </a:solidFill>
            </a:endParaRPr>
          </a:p>
        </p:txBody>
      </p:sp>
      <p:sp>
        <p:nvSpPr>
          <p:cNvPr id="3" name="Rettangolo 2"/>
          <p:cNvSpPr/>
          <p:nvPr/>
        </p:nvSpPr>
        <p:spPr>
          <a:xfrm>
            <a:off x="572274" y="794321"/>
            <a:ext cx="7416824" cy="1200329"/>
          </a:xfrm>
          <a:prstGeom prst="rect">
            <a:avLst/>
          </a:prstGeom>
        </p:spPr>
        <p:txBody>
          <a:bodyPr wrap="square">
            <a:spAutoFit/>
          </a:bodyPr>
          <a:lstStyle/>
          <a:p>
            <a:r>
              <a:rPr lang="en-US" sz="2400" dirty="0" smtClean="0">
                <a:solidFill>
                  <a:srgbClr val="000000"/>
                </a:solidFill>
              </a:rPr>
              <a:t>Le </a:t>
            </a:r>
            <a:r>
              <a:rPr lang="en-US" sz="2400" dirty="0" err="1" smtClean="0">
                <a:solidFill>
                  <a:srgbClr val="000000"/>
                </a:solidFill>
              </a:rPr>
              <a:t>piante</a:t>
            </a:r>
            <a:r>
              <a:rPr lang="en-US" sz="2400" dirty="0" smtClean="0">
                <a:solidFill>
                  <a:srgbClr val="000000"/>
                </a:solidFill>
              </a:rPr>
              <a:t> , </a:t>
            </a:r>
            <a:r>
              <a:rPr lang="en-US" sz="2400" dirty="0" err="1" smtClean="0">
                <a:solidFill>
                  <a:srgbClr val="000000"/>
                </a:solidFill>
              </a:rPr>
              <a:t>gli</a:t>
            </a:r>
            <a:r>
              <a:rPr lang="en-US" sz="2400" dirty="0" smtClean="0">
                <a:solidFill>
                  <a:srgbClr val="000000"/>
                </a:solidFill>
              </a:rPr>
              <a:t> </a:t>
            </a:r>
            <a:r>
              <a:rPr lang="en-US" sz="2400" dirty="0" err="1" smtClean="0">
                <a:solidFill>
                  <a:srgbClr val="000000"/>
                </a:solidFill>
              </a:rPr>
              <a:t>animali</a:t>
            </a:r>
            <a:r>
              <a:rPr lang="en-US" sz="2400" dirty="0" smtClean="0">
                <a:solidFill>
                  <a:srgbClr val="000000"/>
                </a:solidFill>
              </a:rPr>
              <a:t> e </a:t>
            </a:r>
            <a:r>
              <a:rPr lang="en-US" sz="2400" dirty="0" err="1" smtClean="0">
                <a:solidFill>
                  <a:srgbClr val="000000"/>
                </a:solidFill>
              </a:rPr>
              <a:t>funghi</a:t>
            </a:r>
            <a:r>
              <a:rPr lang="en-US" sz="2400" dirty="0" smtClean="0">
                <a:solidFill>
                  <a:srgbClr val="000000"/>
                </a:solidFill>
              </a:rPr>
              <a:t> </a:t>
            </a:r>
            <a:r>
              <a:rPr lang="en-US" sz="2400" dirty="0" err="1" smtClean="0">
                <a:solidFill>
                  <a:srgbClr val="000000"/>
                </a:solidFill>
              </a:rPr>
              <a:t>sono</a:t>
            </a:r>
            <a:r>
              <a:rPr lang="en-US" sz="2400" dirty="0" smtClean="0">
                <a:solidFill>
                  <a:srgbClr val="000000"/>
                </a:solidFill>
              </a:rPr>
              <a:t> </a:t>
            </a:r>
            <a:r>
              <a:rPr lang="en-US" sz="2400" dirty="0" err="1" smtClean="0">
                <a:solidFill>
                  <a:srgbClr val="000000"/>
                </a:solidFill>
              </a:rPr>
              <a:t>forniti</a:t>
            </a:r>
            <a:r>
              <a:rPr lang="en-US" sz="2400" dirty="0" smtClean="0">
                <a:solidFill>
                  <a:srgbClr val="000000"/>
                </a:solidFill>
              </a:rPr>
              <a:t> di </a:t>
            </a:r>
            <a:r>
              <a:rPr lang="en-US" sz="2400" dirty="0" err="1" smtClean="0">
                <a:solidFill>
                  <a:srgbClr val="000000"/>
                </a:solidFill>
              </a:rPr>
              <a:t>sistemi</a:t>
            </a:r>
            <a:r>
              <a:rPr lang="en-US" sz="2400" dirty="0" smtClean="0">
                <a:solidFill>
                  <a:srgbClr val="000000"/>
                </a:solidFill>
              </a:rPr>
              <a:t> </a:t>
            </a:r>
            <a:r>
              <a:rPr lang="en-US" sz="2400" dirty="0" err="1" smtClean="0">
                <a:solidFill>
                  <a:srgbClr val="000000"/>
                </a:solidFill>
              </a:rPr>
              <a:t>immunitari</a:t>
            </a:r>
            <a:r>
              <a:rPr lang="en-US" sz="2400" dirty="0" smtClean="0">
                <a:solidFill>
                  <a:srgbClr val="000000"/>
                </a:solidFill>
              </a:rPr>
              <a:t> </a:t>
            </a:r>
            <a:r>
              <a:rPr lang="en-US" sz="2400" dirty="0" err="1" smtClean="0">
                <a:solidFill>
                  <a:srgbClr val="000000"/>
                </a:solidFill>
              </a:rPr>
              <a:t>più</a:t>
            </a:r>
            <a:r>
              <a:rPr lang="en-US" sz="2400" dirty="0" smtClean="0">
                <a:solidFill>
                  <a:srgbClr val="000000"/>
                </a:solidFill>
              </a:rPr>
              <a:t> o </a:t>
            </a:r>
            <a:r>
              <a:rPr lang="en-US" sz="2400" dirty="0" err="1" smtClean="0">
                <a:solidFill>
                  <a:srgbClr val="000000"/>
                </a:solidFill>
              </a:rPr>
              <a:t>meno</a:t>
            </a:r>
            <a:r>
              <a:rPr lang="en-US" sz="2400" dirty="0" smtClean="0">
                <a:solidFill>
                  <a:srgbClr val="000000"/>
                </a:solidFill>
              </a:rPr>
              <a:t> </a:t>
            </a:r>
            <a:r>
              <a:rPr lang="en-US" sz="2400" dirty="0" err="1" smtClean="0">
                <a:solidFill>
                  <a:srgbClr val="000000"/>
                </a:solidFill>
              </a:rPr>
              <a:t>complessi</a:t>
            </a:r>
            <a:r>
              <a:rPr lang="en-US" sz="2400" dirty="0" smtClean="0">
                <a:solidFill>
                  <a:srgbClr val="000000"/>
                </a:solidFill>
              </a:rPr>
              <a:t> ma </a:t>
            </a:r>
            <a:r>
              <a:rPr lang="en-US" sz="2400" dirty="0" err="1" smtClean="0">
                <a:solidFill>
                  <a:srgbClr val="000000"/>
                </a:solidFill>
              </a:rPr>
              <a:t>tutti</a:t>
            </a:r>
            <a:r>
              <a:rPr lang="en-US" sz="2400" dirty="0" smtClean="0">
                <a:solidFill>
                  <a:srgbClr val="000000"/>
                </a:solidFill>
              </a:rPr>
              <a:t> </a:t>
            </a:r>
            <a:r>
              <a:rPr lang="en-US" sz="2400" dirty="0" err="1" smtClean="0">
                <a:solidFill>
                  <a:srgbClr val="000000"/>
                </a:solidFill>
              </a:rPr>
              <a:t>fanno</a:t>
            </a:r>
            <a:r>
              <a:rPr lang="en-US" sz="2400" dirty="0" smtClean="0">
                <a:solidFill>
                  <a:srgbClr val="000000"/>
                </a:solidFill>
              </a:rPr>
              <a:t> </a:t>
            </a:r>
            <a:r>
              <a:rPr lang="en-US" sz="2400" dirty="0" err="1" smtClean="0">
                <a:solidFill>
                  <a:srgbClr val="000000"/>
                </a:solidFill>
              </a:rPr>
              <a:t>peptidi</a:t>
            </a:r>
            <a:endParaRPr lang="en-US" sz="2400" dirty="0" smtClean="0">
              <a:solidFill>
                <a:srgbClr val="000000"/>
              </a:solidFill>
            </a:endParaRPr>
          </a:p>
          <a:p>
            <a:r>
              <a:rPr lang="en-US" sz="2400" dirty="0" smtClean="0">
                <a:solidFill>
                  <a:srgbClr val="000000"/>
                </a:solidFill>
              </a:rPr>
              <a:t>(</a:t>
            </a:r>
            <a:r>
              <a:rPr lang="en-US" sz="2400" dirty="0" err="1" smtClean="0">
                <a:solidFill>
                  <a:srgbClr val="000000"/>
                </a:solidFill>
              </a:rPr>
              <a:t>piccole</a:t>
            </a:r>
            <a:r>
              <a:rPr lang="en-US" sz="2400" dirty="0" smtClean="0">
                <a:solidFill>
                  <a:srgbClr val="000000"/>
                </a:solidFill>
              </a:rPr>
              <a:t> </a:t>
            </a:r>
            <a:r>
              <a:rPr lang="en-US" sz="2400" dirty="0" err="1" smtClean="0">
                <a:solidFill>
                  <a:srgbClr val="000000"/>
                </a:solidFill>
              </a:rPr>
              <a:t>proteine</a:t>
            </a:r>
            <a:r>
              <a:rPr lang="en-US" sz="2400" dirty="0" smtClean="0">
                <a:solidFill>
                  <a:srgbClr val="000000"/>
                </a:solidFill>
              </a:rPr>
              <a:t>) </a:t>
            </a:r>
            <a:r>
              <a:rPr lang="en-US" sz="2400" dirty="0" err="1" smtClean="0">
                <a:solidFill>
                  <a:srgbClr val="000000"/>
                </a:solidFill>
              </a:rPr>
              <a:t>che</a:t>
            </a:r>
            <a:r>
              <a:rPr lang="en-US" sz="2400" dirty="0" smtClean="0">
                <a:solidFill>
                  <a:srgbClr val="000000"/>
                </a:solidFill>
              </a:rPr>
              <a:t> </a:t>
            </a:r>
            <a:r>
              <a:rPr lang="en-US" sz="2400" dirty="0" err="1" smtClean="0">
                <a:solidFill>
                  <a:srgbClr val="000000"/>
                </a:solidFill>
              </a:rPr>
              <a:t>distruggono</a:t>
            </a:r>
            <a:r>
              <a:rPr lang="en-US" sz="2400" dirty="0" smtClean="0">
                <a:solidFill>
                  <a:srgbClr val="000000"/>
                </a:solidFill>
              </a:rPr>
              <a:t> </a:t>
            </a:r>
            <a:r>
              <a:rPr lang="en-US" sz="2400" dirty="0" err="1" smtClean="0">
                <a:solidFill>
                  <a:srgbClr val="000000"/>
                </a:solidFill>
              </a:rPr>
              <a:t>batteri</a:t>
            </a:r>
            <a:r>
              <a:rPr lang="en-US" sz="2400" dirty="0" smtClean="0">
                <a:solidFill>
                  <a:srgbClr val="000000"/>
                </a:solidFill>
              </a:rPr>
              <a:t>. </a:t>
            </a:r>
            <a:endParaRPr lang="it-IT" sz="2400" dirty="0">
              <a:solidFill>
                <a:srgbClr val="000000"/>
              </a:solidFill>
            </a:endParaRPr>
          </a:p>
        </p:txBody>
      </p:sp>
      <p:sp>
        <p:nvSpPr>
          <p:cNvPr id="4" name="Rettangolo 3"/>
          <p:cNvSpPr/>
          <p:nvPr/>
        </p:nvSpPr>
        <p:spPr>
          <a:xfrm>
            <a:off x="467544" y="5085184"/>
            <a:ext cx="8064896" cy="646331"/>
          </a:xfrm>
          <a:prstGeom prst="rect">
            <a:avLst/>
          </a:prstGeom>
        </p:spPr>
        <p:txBody>
          <a:bodyPr wrap="square">
            <a:spAutoFit/>
          </a:bodyPr>
          <a:lstStyle/>
          <a:p>
            <a:r>
              <a:rPr lang="en-US" b="1" dirty="0" smtClean="0">
                <a:solidFill>
                  <a:srgbClr val="000000"/>
                </a:solidFill>
              </a:rPr>
              <a:t>La </a:t>
            </a:r>
            <a:r>
              <a:rPr lang="en-US" b="1" dirty="0" err="1" smtClean="0">
                <a:solidFill>
                  <a:srgbClr val="000000"/>
                </a:solidFill>
              </a:rPr>
              <a:t>sintesi</a:t>
            </a:r>
            <a:r>
              <a:rPr lang="en-US" b="1" dirty="0" smtClean="0">
                <a:solidFill>
                  <a:srgbClr val="000000"/>
                </a:solidFill>
              </a:rPr>
              <a:t> di </a:t>
            </a:r>
            <a:r>
              <a:rPr lang="en-US" b="1" dirty="0" err="1" smtClean="0">
                <a:solidFill>
                  <a:srgbClr val="000000"/>
                </a:solidFill>
              </a:rPr>
              <a:t>questi</a:t>
            </a:r>
            <a:r>
              <a:rPr lang="en-US" b="1" dirty="0" smtClean="0">
                <a:solidFill>
                  <a:srgbClr val="000000"/>
                </a:solidFill>
              </a:rPr>
              <a:t> </a:t>
            </a:r>
            <a:r>
              <a:rPr lang="en-US" b="1" dirty="0" err="1" smtClean="0">
                <a:solidFill>
                  <a:srgbClr val="000000"/>
                </a:solidFill>
              </a:rPr>
              <a:t>peptidi</a:t>
            </a:r>
            <a:r>
              <a:rPr lang="en-US" b="1" dirty="0" smtClean="0">
                <a:solidFill>
                  <a:srgbClr val="000000"/>
                </a:solidFill>
              </a:rPr>
              <a:t> per </a:t>
            </a:r>
            <a:r>
              <a:rPr lang="en-US" b="1" dirty="0" err="1" smtClean="0">
                <a:solidFill>
                  <a:srgbClr val="000000"/>
                </a:solidFill>
              </a:rPr>
              <a:t>uno</a:t>
            </a:r>
            <a:r>
              <a:rPr lang="en-US" b="1" dirty="0" smtClean="0">
                <a:solidFill>
                  <a:srgbClr val="000000"/>
                </a:solidFill>
              </a:rPr>
              <a:t> </a:t>
            </a:r>
            <a:r>
              <a:rPr lang="en-US" b="1" dirty="0" err="1" smtClean="0">
                <a:solidFill>
                  <a:srgbClr val="000000"/>
                </a:solidFill>
              </a:rPr>
              <a:t>sviluppo</a:t>
            </a:r>
            <a:r>
              <a:rPr lang="en-US" b="1" dirty="0" smtClean="0">
                <a:solidFill>
                  <a:srgbClr val="000000"/>
                </a:solidFill>
              </a:rPr>
              <a:t> </a:t>
            </a:r>
            <a:r>
              <a:rPr lang="en-US" b="1" dirty="0" err="1" smtClean="0">
                <a:solidFill>
                  <a:srgbClr val="000000"/>
                </a:solidFill>
              </a:rPr>
              <a:t>terapeutico</a:t>
            </a:r>
            <a:r>
              <a:rPr lang="en-US" b="1" dirty="0" smtClean="0">
                <a:solidFill>
                  <a:srgbClr val="000000"/>
                </a:solidFill>
              </a:rPr>
              <a:t> </a:t>
            </a:r>
            <a:r>
              <a:rPr lang="en-US" b="1" dirty="0" err="1" smtClean="0">
                <a:solidFill>
                  <a:srgbClr val="000000"/>
                </a:solidFill>
              </a:rPr>
              <a:t>però</a:t>
            </a:r>
            <a:r>
              <a:rPr lang="en-US" b="1" dirty="0" smtClean="0">
                <a:solidFill>
                  <a:srgbClr val="000000"/>
                </a:solidFill>
              </a:rPr>
              <a:t> </a:t>
            </a:r>
            <a:r>
              <a:rPr lang="en-US" b="1" dirty="0" err="1" smtClean="0">
                <a:solidFill>
                  <a:srgbClr val="000000"/>
                </a:solidFill>
              </a:rPr>
              <a:t>puo</a:t>
            </a:r>
            <a:r>
              <a:rPr lang="en-US" b="1" dirty="0" smtClean="0">
                <a:solidFill>
                  <a:srgbClr val="000000"/>
                </a:solidFill>
              </a:rPr>
              <a:t> </a:t>
            </a:r>
            <a:r>
              <a:rPr lang="en-US" b="1" dirty="0" err="1" smtClean="0">
                <a:solidFill>
                  <a:srgbClr val="000000"/>
                </a:solidFill>
              </a:rPr>
              <a:t>essere</a:t>
            </a:r>
            <a:r>
              <a:rPr lang="en-US" b="1" dirty="0" smtClean="0">
                <a:solidFill>
                  <a:srgbClr val="000000"/>
                </a:solidFill>
              </a:rPr>
              <a:t> </a:t>
            </a:r>
            <a:r>
              <a:rPr lang="en-US" b="1" dirty="0" err="1" smtClean="0">
                <a:solidFill>
                  <a:srgbClr val="000000"/>
                </a:solidFill>
              </a:rPr>
              <a:t>costosa</a:t>
            </a:r>
            <a:r>
              <a:rPr lang="en-US" b="1" dirty="0" smtClean="0">
                <a:solidFill>
                  <a:srgbClr val="000000"/>
                </a:solidFill>
              </a:rPr>
              <a:t> .. </a:t>
            </a:r>
            <a:r>
              <a:rPr lang="en-US" b="1" dirty="0" err="1" smtClean="0">
                <a:solidFill>
                  <a:srgbClr val="000000"/>
                </a:solidFill>
              </a:rPr>
              <a:t>Possibile</a:t>
            </a:r>
            <a:r>
              <a:rPr lang="en-US" b="1" dirty="0" smtClean="0">
                <a:solidFill>
                  <a:srgbClr val="000000"/>
                </a:solidFill>
              </a:rPr>
              <a:t> </a:t>
            </a:r>
            <a:r>
              <a:rPr lang="en-US" b="1" dirty="0" err="1" smtClean="0">
                <a:solidFill>
                  <a:srgbClr val="000000"/>
                </a:solidFill>
              </a:rPr>
              <a:t>alternativa</a:t>
            </a:r>
            <a:r>
              <a:rPr lang="en-US" b="1" dirty="0" smtClean="0">
                <a:solidFill>
                  <a:srgbClr val="000000"/>
                </a:solidFill>
              </a:rPr>
              <a:t>: </a:t>
            </a:r>
            <a:r>
              <a:rPr lang="en-US" b="1" dirty="0" err="1" smtClean="0">
                <a:solidFill>
                  <a:srgbClr val="000000"/>
                </a:solidFill>
              </a:rPr>
              <a:t>farli</a:t>
            </a:r>
            <a:r>
              <a:rPr lang="en-US" b="1" dirty="0" smtClean="0">
                <a:solidFill>
                  <a:srgbClr val="000000"/>
                </a:solidFill>
              </a:rPr>
              <a:t> </a:t>
            </a:r>
            <a:r>
              <a:rPr lang="en-US" b="1" dirty="0" err="1" smtClean="0">
                <a:solidFill>
                  <a:srgbClr val="000000"/>
                </a:solidFill>
              </a:rPr>
              <a:t>produrre</a:t>
            </a:r>
            <a:r>
              <a:rPr lang="en-US" b="1" dirty="0" smtClean="0">
                <a:solidFill>
                  <a:srgbClr val="000000"/>
                </a:solidFill>
              </a:rPr>
              <a:t> da </a:t>
            </a:r>
            <a:r>
              <a:rPr lang="en-US" b="1" dirty="0" err="1" smtClean="0">
                <a:solidFill>
                  <a:srgbClr val="000000"/>
                </a:solidFill>
              </a:rPr>
              <a:t>batteri</a:t>
            </a:r>
            <a:r>
              <a:rPr lang="en-US" b="1" dirty="0" smtClean="0">
                <a:solidFill>
                  <a:srgbClr val="000000"/>
                </a:solidFill>
              </a:rPr>
              <a:t> o </a:t>
            </a:r>
            <a:r>
              <a:rPr lang="en-US" b="1" dirty="0" err="1" smtClean="0">
                <a:solidFill>
                  <a:srgbClr val="000000"/>
                </a:solidFill>
              </a:rPr>
              <a:t>sistemi</a:t>
            </a:r>
            <a:r>
              <a:rPr lang="en-US" b="1" dirty="0" smtClean="0">
                <a:solidFill>
                  <a:srgbClr val="000000"/>
                </a:solidFill>
              </a:rPr>
              <a:t>  di </a:t>
            </a:r>
            <a:r>
              <a:rPr lang="en-US" b="1" dirty="0" err="1" smtClean="0">
                <a:solidFill>
                  <a:srgbClr val="000000"/>
                </a:solidFill>
              </a:rPr>
              <a:t>espressione</a:t>
            </a:r>
            <a:r>
              <a:rPr lang="en-US" b="1" dirty="0" smtClean="0">
                <a:solidFill>
                  <a:srgbClr val="000000"/>
                </a:solidFill>
              </a:rPr>
              <a:t>…</a:t>
            </a:r>
            <a:endParaRPr lang="it-IT" b="1" dirty="0">
              <a:solidFill>
                <a:srgbClr val="000000"/>
              </a:solidFill>
            </a:endParaRPr>
          </a:p>
        </p:txBody>
      </p:sp>
      <p:sp>
        <p:nvSpPr>
          <p:cNvPr id="5" name="Rettangolo 4"/>
          <p:cNvSpPr/>
          <p:nvPr/>
        </p:nvSpPr>
        <p:spPr>
          <a:xfrm>
            <a:off x="467544" y="2028265"/>
            <a:ext cx="7920880" cy="2817694"/>
          </a:xfrm>
          <a:prstGeom prst="rect">
            <a:avLst/>
          </a:prstGeom>
        </p:spPr>
        <p:txBody>
          <a:bodyPr wrap="square">
            <a:spAutoFit/>
          </a:bodyPr>
          <a:lstStyle/>
          <a:p>
            <a:pPr marL="342900" indent="-342900" algn="just">
              <a:lnSpc>
                <a:spcPct val="115000"/>
              </a:lnSpc>
              <a:buFont typeface="+mj-lt"/>
              <a:buAutoNum type="arabicPeriod"/>
            </a:pPr>
            <a:r>
              <a:rPr lang="es-NI" sz="1400" dirty="0">
                <a:solidFill>
                  <a:srgbClr val="000000"/>
                </a:solidFill>
                <a:ea typeface="Calibri"/>
                <a:cs typeface="Times New Roman"/>
              </a:rPr>
              <a:t>Schillaci D, Cusimano MG, Spinello A, Barone G, Russo D, </a:t>
            </a:r>
            <a:r>
              <a:rPr lang="es-NI" sz="1400" b="1" dirty="0">
                <a:solidFill>
                  <a:srgbClr val="000000"/>
                </a:solidFill>
                <a:ea typeface="Calibri"/>
                <a:cs typeface="Times New Roman"/>
              </a:rPr>
              <a:t>Vitale M,</a:t>
            </a:r>
            <a:r>
              <a:rPr lang="es-NI" sz="1400" dirty="0">
                <a:solidFill>
                  <a:srgbClr val="000000"/>
                </a:solidFill>
                <a:ea typeface="Calibri"/>
                <a:cs typeface="Times New Roman"/>
              </a:rPr>
              <a:t> Parrinello D, Arizza V. Paracentrin 1, a synthetic antimicrobial peptide from the </a:t>
            </a:r>
            <a:r>
              <a:rPr lang="es-NI" sz="1400" b="1" dirty="0">
                <a:solidFill>
                  <a:srgbClr val="C00000"/>
                </a:solidFill>
                <a:ea typeface="Calibri"/>
                <a:cs typeface="Times New Roman"/>
              </a:rPr>
              <a:t>sea-urchin Paracentrotus lividus</a:t>
            </a:r>
            <a:r>
              <a:rPr lang="es-NI" sz="1400" dirty="0">
                <a:solidFill>
                  <a:srgbClr val="000000"/>
                </a:solidFill>
                <a:ea typeface="Calibri"/>
                <a:cs typeface="Times New Roman"/>
              </a:rPr>
              <a:t>, interferes with staphylococcal and Pseudomonas aeruginosa biofilm formation.AMB Express. </a:t>
            </a:r>
            <a:r>
              <a:rPr lang="en-US" sz="1400" dirty="0">
                <a:solidFill>
                  <a:srgbClr val="000000"/>
                </a:solidFill>
                <a:ea typeface="Calibri"/>
                <a:cs typeface="Times New Roman"/>
              </a:rPr>
              <a:t>2014 Oct 31;4:78. </a:t>
            </a:r>
            <a:r>
              <a:rPr lang="en-US" sz="1400" dirty="0" err="1">
                <a:solidFill>
                  <a:srgbClr val="000000"/>
                </a:solidFill>
                <a:ea typeface="Calibri"/>
                <a:cs typeface="Times New Roman"/>
              </a:rPr>
              <a:t>doi</a:t>
            </a:r>
            <a:r>
              <a:rPr lang="en-US" sz="1400" dirty="0">
                <a:solidFill>
                  <a:srgbClr val="000000"/>
                </a:solidFill>
                <a:ea typeface="Calibri"/>
                <a:cs typeface="Times New Roman"/>
              </a:rPr>
              <a:t>: 10.1186/s13568-014-0078-z. </a:t>
            </a:r>
            <a:r>
              <a:rPr lang="en-US" sz="1400" dirty="0" err="1">
                <a:solidFill>
                  <a:srgbClr val="000000"/>
                </a:solidFill>
                <a:ea typeface="Calibri"/>
                <a:cs typeface="Times New Roman"/>
              </a:rPr>
              <a:t>eCollection</a:t>
            </a:r>
            <a:r>
              <a:rPr lang="en-US" sz="1400" dirty="0">
                <a:solidFill>
                  <a:srgbClr val="000000"/>
                </a:solidFill>
                <a:ea typeface="Calibri"/>
                <a:cs typeface="Times New Roman"/>
              </a:rPr>
              <a:t> </a:t>
            </a:r>
            <a:r>
              <a:rPr lang="en-US" sz="1400" dirty="0" smtClean="0">
                <a:solidFill>
                  <a:srgbClr val="000000"/>
                </a:solidFill>
                <a:ea typeface="Calibri"/>
                <a:cs typeface="Times New Roman"/>
              </a:rPr>
              <a:t>2014</a:t>
            </a:r>
            <a:r>
              <a:rPr lang="en-GB" sz="1400" dirty="0" smtClean="0">
                <a:solidFill>
                  <a:srgbClr val="000000"/>
                </a:solidFill>
                <a:ea typeface="Calibri"/>
                <a:cs typeface="Times New Roman"/>
              </a:rPr>
              <a:t>.</a:t>
            </a:r>
            <a:endParaRPr lang="it-IT" sz="1400" dirty="0">
              <a:solidFill>
                <a:srgbClr val="000000"/>
              </a:solidFill>
              <a:latin typeface="Calibri"/>
              <a:ea typeface="Calibri"/>
              <a:cs typeface="Times New Roman"/>
            </a:endParaRPr>
          </a:p>
          <a:p>
            <a:pPr marL="342900" indent="-342900" algn="just">
              <a:lnSpc>
                <a:spcPct val="115000"/>
              </a:lnSpc>
              <a:buFont typeface="+mj-lt"/>
              <a:buAutoNum type="arabicPeriod"/>
            </a:pPr>
            <a:r>
              <a:rPr lang="en-GB" sz="1400" dirty="0" err="1">
                <a:solidFill>
                  <a:srgbClr val="000000"/>
                </a:solidFill>
                <a:ea typeface="Calibri"/>
                <a:cs typeface="Times New Roman"/>
              </a:rPr>
              <a:t>Schillaci</a:t>
            </a:r>
            <a:r>
              <a:rPr lang="en-GB" sz="1400" dirty="0">
                <a:solidFill>
                  <a:srgbClr val="000000"/>
                </a:solidFill>
                <a:ea typeface="Calibri"/>
                <a:cs typeface="Times New Roman"/>
              </a:rPr>
              <a:t> D, </a:t>
            </a:r>
            <a:r>
              <a:rPr lang="en-GB" sz="1400" dirty="0" err="1">
                <a:solidFill>
                  <a:srgbClr val="000000"/>
                </a:solidFill>
                <a:ea typeface="Calibri"/>
                <a:cs typeface="Times New Roman"/>
              </a:rPr>
              <a:t>Cusimano</a:t>
            </a:r>
            <a:r>
              <a:rPr lang="en-GB" sz="1400" dirty="0">
                <a:solidFill>
                  <a:srgbClr val="000000"/>
                </a:solidFill>
                <a:ea typeface="Calibri"/>
                <a:cs typeface="Times New Roman"/>
              </a:rPr>
              <a:t> MG, </a:t>
            </a:r>
            <a:r>
              <a:rPr lang="en-GB" sz="1400" dirty="0" err="1">
                <a:solidFill>
                  <a:srgbClr val="000000"/>
                </a:solidFill>
                <a:ea typeface="Calibri"/>
                <a:cs typeface="Times New Roman"/>
              </a:rPr>
              <a:t>Cunsolo</a:t>
            </a:r>
            <a:r>
              <a:rPr lang="en-GB" sz="1400" dirty="0">
                <a:solidFill>
                  <a:srgbClr val="000000"/>
                </a:solidFill>
                <a:ea typeface="Calibri"/>
                <a:cs typeface="Times New Roman"/>
              </a:rPr>
              <a:t> V, </a:t>
            </a:r>
            <a:r>
              <a:rPr lang="en-GB" sz="1400" dirty="0" err="1">
                <a:solidFill>
                  <a:srgbClr val="000000"/>
                </a:solidFill>
                <a:ea typeface="Calibri"/>
                <a:cs typeface="Times New Roman"/>
              </a:rPr>
              <a:t>Saletti</a:t>
            </a:r>
            <a:r>
              <a:rPr lang="en-GB" sz="1400" dirty="0">
                <a:solidFill>
                  <a:srgbClr val="000000"/>
                </a:solidFill>
                <a:ea typeface="Calibri"/>
                <a:cs typeface="Times New Roman"/>
              </a:rPr>
              <a:t> R, Russo D, </a:t>
            </a:r>
            <a:r>
              <a:rPr lang="en-GB" sz="1400" dirty="0" err="1">
                <a:solidFill>
                  <a:srgbClr val="000000"/>
                </a:solidFill>
                <a:ea typeface="Calibri"/>
                <a:cs typeface="Times New Roman"/>
              </a:rPr>
              <a:t>Vazzana</a:t>
            </a:r>
            <a:r>
              <a:rPr lang="en-GB" sz="1400" dirty="0">
                <a:solidFill>
                  <a:srgbClr val="000000"/>
                </a:solidFill>
                <a:ea typeface="Calibri"/>
                <a:cs typeface="Times New Roman"/>
              </a:rPr>
              <a:t> M, </a:t>
            </a:r>
            <a:r>
              <a:rPr lang="en-GB" sz="1400" b="1" dirty="0">
                <a:solidFill>
                  <a:srgbClr val="000000"/>
                </a:solidFill>
                <a:ea typeface="Calibri"/>
                <a:cs typeface="Times New Roman"/>
              </a:rPr>
              <a:t>Vitale M,</a:t>
            </a:r>
            <a:r>
              <a:rPr lang="en-GB" sz="1400" dirty="0">
                <a:solidFill>
                  <a:srgbClr val="000000"/>
                </a:solidFill>
                <a:ea typeface="Calibri"/>
                <a:cs typeface="Times New Roman"/>
              </a:rPr>
              <a:t> </a:t>
            </a:r>
            <a:r>
              <a:rPr lang="en-GB" sz="1400" dirty="0" err="1">
                <a:solidFill>
                  <a:srgbClr val="000000"/>
                </a:solidFill>
                <a:ea typeface="Calibri"/>
                <a:cs typeface="Times New Roman"/>
              </a:rPr>
              <a:t>Arizza</a:t>
            </a:r>
            <a:r>
              <a:rPr lang="en-GB" sz="1400" dirty="0">
                <a:solidFill>
                  <a:srgbClr val="000000"/>
                </a:solidFill>
                <a:ea typeface="Calibri"/>
                <a:cs typeface="Times New Roman"/>
              </a:rPr>
              <a:t> V. Immune mediators of sea-cucumber </a:t>
            </a:r>
            <a:r>
              <a:rPr lang="en-GB" sz="1400" b="1" dirty="0" err="1">
                <a:solidFill>
                  <a:srgbClr val="C00000"/>
                </a:solidFill>
                <a:ea typeface="Calibri"/>
                <a:cs typeface="Times New Roman"/>
              </a:rPr>
              <a:t>Holothuria</a:t>
            </a:r>
            <a:r>
              <a:rPr lang="en-GB" sz="1400" b="1" dirty="0">
                <a:solidFill>
                  <a:srgbClr val="C00000"/>
                </a:solidFill>
                <a:ea typeface="Calibri"/>
                <a:cs typeface="Times New Roman"/>
              </a:rPr>
              <a:t> </a:t>
            </a:r>
            <a:r>
              <a:rPr lang="en-GB" sz="1400" b="1" dirty="0" err="1">
                <a:solidFill>
                  <a:srgbClr val="C00000"/>
                </a:solidFill>
                <a:ea typeface="Calibri"/>
                <a:cs typeface="Times New Roman"/>
              </a:rPr>
              <a:t>tubulosa</a:t>
            </a:r>
            <a:r>
              <a:rPr lang="en-GB" sz="1400" b="1" dirty="0">
                <a:solidFill>
                  <a:srgbClr val="C00000"/>
                </a:solidFill>
                <a:ea typeface="Calibri"/>
                <a:cs typeface="Times New Roman"/>
              </a:rPr>
              <a:t> (Echinodermata</a:t>
            </a:r>
            <a:r>
              <a:rPr lang="en-GB" sz="1400" dirty="0">
                <a:solidFill>
                  <a:srgbClr val="C00000"/>
                </a:solidFill>
                <a:ea typeface="Calibri"/>
                <a:cs typeface="Times New Roman"/>
              </a:rPr>
              <a:t>) </a:t>
            </a:r>
            <a:r>
              <a:rPr lang="en-GB" sz="1400" dirty="0">
                <a:solidFill>
                  <a:srgbClr val="000000"/>
                </a:solidFill>
                <a:ea typeface="Calibri"/>
                <a:cs typeface="Times New Roman"/>
              </a:rPr>
              <a:t>as source of novel antimicrobial and anti-staphylococcal biofilm agents. AMB Express. 2013 Jun 24;3(1):35. </a:t>
            </a:r>
            <a:r>
              <a:rPr lang="en-GB" sz="1400" dirty="0" err="1">
                <a:solidFill>
                  <a:srgbClr val="000000"/>
                </a:solidFill>
                <a:ea typeface="Calibri"/>
                <a:cs typeface="Times New Roman"/>
              </a:rPr>
              <a:t>doi</a:t>
            </a:r>
            <a:r>
              <a:rPr lang="en-GB" sz="1400" dirty="0">
                <a:solidFill>
                  <a:srgbClr val="000000"/>
                </a:solidFill>
                <a:ea typeface="Calibri"/>
                <a:cs typeface="Times New Roman"/>
              </a:rPr>
              <a:t>: 10.1186/2191-0855-3-35.</a:t>
            </a:r>
            <a:endParaRPr lang="it-IT" sz="1400" dirty="0">
              <a:solidFill>
                <a:srgbClr val="000000"/>
              </a:solidFill>
              <a:latin typeface="Calibri"/>
              <a:ea typeface="Calibri"/>
              <a:cs typeface="Times New Roman"/>
            </a:endParaRPr>
          </a:p>
          <a:p>
            <a:pPr marL="342900" indent="-342900" algn="just">
              <a:lnSpc>
                <a:spcPct val="115000"/>
              </a:lnSpc>
              <a:buFont typeface="+mj-lt"/>
              <a:buAutoNum type="arabicPeriod"/>
            </a:pPr>
            <a:r>
              <a:rPr lang="it-IT" sz="1400" dirty="0" smtClean="0">
                <a:solidFill>
                  <a:srgbClr val="000000"/>
                </a:solidFill>
                <a:ea typeface="Calibri"/>
                <a:cs typeface="Times New Roman"/>
              </a:rPr>
              <a:t>Schillaci </a:t>
            </a:r>
            <a:r>
              <a:rPr lang="it-IT" sz="1400" dirty="0">
                <a:solidFill>
                  <a:srgbClr val="000000"/>
                </a:solidFill>
                <a:ea typeface="Calibri"/>
                <a:cs typeface="Times New Roman"/>
              </a:rPr>
              <a:t>D, Napoli EM, </a:t>
            </a:r>
            <a:r>
              <a:rPr lang="it-IT" sz="1400" dirty="0" err="1">
                <a:solidFill>
                  <a:srgbClr val="000000"/>
                </a:solidFill>
                <a:ea typeface="Calibri"/>
                <a:cs typeface="Times New Roman"/>
              </a:rPr>
              <a:t>Cusimano</a:t>
            </a:r>
            <a:r>
              <a:rPr lang="it-IT" sz="1400" dirty="0">
                <a:solidFill>
                  <a:srgbClr val="000000"/>
                </a:solidFill>
                <a:ea typeface="Calibri"/>
                <a:cs typeface="Times New Roman"/>
              </a:rPr>
              <a:t> MG, Vitale M, Ruberto A. </a:t>
            </a:r>
            <a:r>
              <a:rPr lang="it-IT" sz="1400" b="1" dirty="0">
                <a:solidFill>
                  <a:srgbClr val="000000"/>
                </a:solidFill>
                <a:ea typeface="Calibri"/>
                <a:cs typeface="Times New Roman"/>
              </a:rPr>
              <a:t>. </a:t>
            </a:r>
            <a:r>
              <a:rPr lang="en-GB" sz="1400" b="1" dirty="0" err="1">
                <a:solidFill>
                  <a:srgbClr val="C00000"/>
                </a:solidFill>
                <a:ea typeface="Calibri"/>
                <a:cs typeface="Times New Roman"/>
              </a:rPr>
              <a:t>Origanum</a:t>
            </a:r>
            <a:r>
              <a:rPr lang="en-GB" sz="1400" b="1" dirty="0">
                <a:solidFill>
                  <a:srgbClr val="C00000"/>
                </a:solidFill>
                <a:ea typeface="Calibri"/>
                <a:cs typeface="Times New Roman"/>
              </a:rPr>
              <a:t> </a:t>
            </a:r>
            <a:r>
              <a:rPr lang="en-GB" sz="1400" b="1" dirty="0" err="1">
                <a:solidFill>
                  <a:srgbClr val="C00000"/>
                </a:solidFill>
                <a:ea typeface="Calibri"/>
                <a:cs typeface="Times New Roman"/>
              </a:rPr>
              <a:t>vulgare</a:t>
            </a:r>
            <a:r>
              <a:rPr lang="en-GB" sz="1400" b="1" dirty="0">
                <a:solidFill>
                  <a:srgbClr val="C00000"/>
                </a:solidFill>
                <a:ea typeface="Calibri"/>
                <a:cs typeface="Times New Roman"/>
              </a:rPr>
              <a:t> subsp. </a:t>
            </a:r>
            <a:r>
              <a:rPr lang="en-GB" sz="1400" b="1" dirty="0" err="1">
                <a:solidFill>
                  <a:srgbClr val="C00000"/>
                </a:solidFill>
                <a:ea typeface="Calibri"/>
                <a:cs typeface="Times New Roman"/>
              </a:rPr>
              <a:t>hirtum</a:t>
            </a:r>
            <a:r>
              <a:rPr lang="en-GB" sz="1400" b="1" dirty="0">
                <a:solidFill>
                  <a:srgbClr val="C00000"/>
                </a:solidFill>
                <a:ea typeface="Calibri"/>
                <a:cs typeface="Times New Roman"/>
              </a:rPr>
              <a:t> </a:t>
            </a:r>
            <a:r>
              <a:rPr lang="en-GB" sz="1400" dirty="0">
                <a:solidFill>
                  <a:srgbClr val="000000"/>
                </a:solidFill>
                <a:ea typeface="Calibri"/>
                <a:cs typeface="Times New Roman"/>
              </a:rPr>
              <a:t>essential oil prevented biofilm formation and showed antibacterial activity against planktonic and sessile bacterial cells. </a:t>
            </a:r>
            <a:r>
              <a:rPr lang="it-IT" sz="1400" dirty="0">
                <a:solidFill>
                  <a:srgbClr val="000000"/>
                </a:solidFill>
                <a:ea typeface="Calibri"/>
                <a:cs typeface="Times New Roman"/>
              </a:rPr>
              <a:t>J </a:t>
            </a:r>
            <a:r>
              <a:rPr lang="it-IT" sz="1400" dirty="0" err="1">
                <a:solidFill>
                  <a:srgbClr val="000000"/>
                </a:solidFill>
                <a:ea typeface="Calibri"/>
                <a:cs typeface="Times New Roman"/>
              </a:rPr>
              <a:t>Food</a:t>
            </a:r>
            <a:r>
              <a:rPr lang="it-IT" sz="1400" dirty="0">
                <a:solidFill>
                  <a:srgbClr val="000000"/>
                </a:solidFill>
                <a:ea typeface="Calibri"/>
                <a:cs typeface="Times New Roman"/>
              </a:rPr>
              <a:t> </a:t>
            </a:r>
            <a:r>
              <a:rPr lang="it-IT" sz="1400" dirty="0" err="1">
                <a:solidFill>
                  <a:srgbClr val="000000"/>
                </a:solidFill>
                <a:ea typeface="Calibri"/>
                <a:cs typeface="Times New Roman"/>
              </a:rPr>
              <a:t>Prot</a:t>
            </a:r>
            <a:r>
              <a:rPr lang="it-IT" sz="1400" dirty="0">
                <a:solidFill>
                  <a:srgbClr val="000000"/>
                </a:solidFill>
                <a:ea typeface="Calibri"/>
                <a:cs typeface="Times New Roman"/>
              </a:rPr>
              <a:t>. 2013 Oct;76(10):1747-52. </a:t>
            </a:r>
            <a:endParaRPr lang="it-IT" sz="1400" dirty="0">
              <a:solidFill>
                <a:srgbClr val="000000"/>
              </a:solidFill>
              <a:latin typeface="Calibri"/>
              <a:ea typeface="Calibri"/>
              <a:cs typeface="Times New Roman"/>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53048"/>
            <a:ext cx="141446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61816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59632" y="893911"/>
            <a:ext cx="6054863" cy="461665"/>
          </a:xfrm>
          <a:prstGeom prst="rect">
            <a:avLst/>
          </a:prstGeom>
          <a:noFill/>
        </p:spPr>
        <p:txBody>
          <a:bodyPr wrap="none" rtlCol="0">
            <a:spAutoFit/>
          </a:bodyPr>
          <a:lstStyle/>
          <a:p>
            <a:r>
              <a:rPr lang="it-IT" sz="2400" dirty="0" smtClean="0"/>
              <a:t>In attesa di nuove molecole , metodi </a:t>
            </a:r>
            <a:r>
              <a:rPr lang="it-IT" sz="2400" dirty="0" smtClean="0"/>
              <a:t>strategie? </a:t>
            </a:r>
            <a:endParaRPr lang="it-IT" sz="2400" dirty="0"/>
          </a:p>
        </p:txBody>
      </p:sp>
      <p:sp>
        <p:nvSpPr>
          <p:cNvPr id="3" name="CasellaDiTesto 2"/>
          <p:cNvSpPr txBox="1"/>
          <p:nvPr/>
        </p:nvSpPr>
        <p:spPr>
          <a:xfrm>
            <a:off x="689002" y="1556792"/>
            <a:ext cx="8203478" cy="830997"/>
          </a:xfrm>
          <a:prstGeom prst="rect">
            <a:avLst/>
          </a:prstGeom>
          <a:noFill/>
        </p:spPr>
        <p:txBody>
          <a:bodyPr wrap="square" rtlCol="0">
            <a:spAutoFit/>
          </a:bodyPr>
          <a:lstStyle/>
          <a:p>
            <a:r>
              <a:rPr lang="it-IT" sz="2400" dirty="0" smtClean="0"/>
              <a:t>Molteplici azioni sia in medicina umana sia in quella veterinaria per un uso più «razionale» degli antimicrobici</a:t>
            </a:r>
            <a:endParaRPr lang="it-IT" sz="2400" dirty="0"/>
          </a:p>
        </p:txBody>
      </p:sp>
      <p:sp>
        <p:nvSpPr>
          <p:cNvPr id="4" name="CasellaDiTesto 3"/>
          <p:cNvSpPr txBox="1"/>
          <p:nvPr/>
        </p:nvSpPr>
        <p:spPr>
          <a:xfrm>
            <a:off x="1668806" y="2708920"/>
            <a:ext cx="6069290" cy="3416320"/>
          </a:xfrm>
          <a:prstGeom prst="rect">
            <a:avLst/>
          </a:prstGeom>
          <a:noFill/>
        </p:spPr>
        <p:txBody>
          <a:bodyPr wrap="none" rtlCol="0">
            <a:spAutoFit/>
          </a:bodyPr>
          <a:lstStyle/>
          <a:p>
            <a:r>
              <a:rPr lang="it-IT" sz="2400" dirty="0" smtClean="0"/>
              <a:t>In veterinaria:</a:t>
            </a:r>
          </a:p>
          <a:p>
            <a:r>
              <a:rPr lang="it-IT" sz="2400" dirty="0" smtClean="0"/>
              <a:t>Piani razionali di management dell’allevamento</a:t>
            </a:r>
          </a:p>
          <a:p>
            <a:r>
              <a:rPr lang="it-IT" sz="2400" dirty="0" smtClean="0"/>
              <a:t>Miglioramento igienico sanitario generale</a:t>
            </a:r>
          </a:p>
          <a:p>
            <a:r>
              <a:rPr lang="it-IT" sz="2400" dirty="0" smtClean="0"/>
              <a:t>Controllo sui </a:t>
            </a:r>
            <a:r>
              <a:rPr lang="it-IT" sz="2400" dirty="0" err="1" smtClean="0"/>
              <a:t>biofilm</a:t>
            </a:r>
            <a:r>
              <a:rPr lang="it-IT" sz="2400" dirty="0" smtClean="0"/>
              <a:t> </a:t>
            </a:r>
          </a:p>
          <a:p>
            <a:r>
              <a:rPr lang="it-IT" sz="2400" dirty="0" smtClean="0"/>
              <a:t>Buone pratiche di allevamento, nutrizione, per </a:t>
            </a:r>
          </a:p>
          <a:p>
            <a:r>
              <a:rPr lang="it-IT" sz="2400"/>
              <a:t>m</a:t>
            </a:r>
            <a:r>
              <a:rPr lang="it-IT" sz="2400" smtClean="0"/>
              <a:t>antenere </a:t>
            </a:r>
            <a:r>
              <a:rPr lang="it-IT" sz="2400" dirty="0" smtClean="0"/>
              <a:t>alto  il </a:t>
            </a:r>
            <a:r>
              <a:rPr lang="it-IT" sz="2400" smtClean="0"/>
              <a:t>benessere dell’animale. </a:t>
            </a:r>
            <a:endParaRPr lang="it-IT" sz="2400" dirty="0" smtClean="0"/>
          </a:p>
          <a:p>
            <a:r>
              <a:rPr lang="it-IT" sz="2400" dirty="0" smtClean="0"/>
              <a:t>Isolamento più efficace degli animali infetti</a:t>
            </a:r>
          </a:p>
          <a:p>
            <a:r>
              <a:rPr lang="it-IT" sz="2400" dirty="0" smtClean="0"/>
              <a:t>Riduzione nell’utilizzo degli antibiotici</a:t>
            </a:r>
          </a:p>
          <a:p>
            <a:r>
              <a:rPr lang="it-IT" sz="2400" dirty="0" smtClean="0"/>
              <a:t>Piani di sorveglianza più capillari </a:t>
            </a:r>
            <a:endParaRPr lang="it-IT" sz="24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3310" y="183100"/>
            <a:ext cx="141446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65135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827584" y="1305342"/>
            <a:ext cx="7776864" cy="4401205"/>
          </a:xfrm>
          <a:prstGeom prst="rect">
            <a:avLst/>
          </a:prstGeom>
        </p:spPr>
        <p:txBody>
          <a:bodyPr wrap="square">
            <a:spAutoFit/>
          </a:bodyPr>
          <a:lstStyle/>
          <a:p>
            <a:r>
              <a:rPr lang="it-IT" sz="2800" dirty="0" smtClean="0"/>
              <a:t> Sorveglianza della resistenza antimicrobica  su specie batteriche </a:t>
            </a:r>
            <a:r>
              <a:rPr lang="it-IT" sz="2800" dirty="0"/>
              <a:t>selezionate </a:t>
            </a:r>
            <a:r>
              <a:rPr lang="it-IT" sz="2800" dirty="0" smtClean="0"/>
              <a:t>sia patogene che commensali da pazienti, animali, alimenti… </a:t>
            </a:r>
          </a:p>
          <a:p>
            <a:r>
              <a:rPr lang="it-IT" sz="2800" dirty="0" smtClean="0"/>
              <a:t> Sorveglianza sul consumo degli antibiotici negli animali e sull’uomo</a:t>
            </a:r>
            <a:endParaRPr lang="it-IT" sz="2800" dirty="0"/>
          </a:p>
          <a:p>
            <a:r>
              <a:rPr lang="it-IT" sz="2800" dirty="0" smtClean="0"/>
              <a:t> </a:t>
            </a:r>
            <a:r>
              <a:rPr lang="it-IT" sz="2800" dirty="0"/>
              <a:t>Follow-up </a:t>
            </a:r>
            <a:r>
              <a:rPr lang="it-IT" sz="2800" dirty="0" smtClean="0"/>
              <a:t>della resistenza agli antibiotici  </a:t>
            </a:r>
          </a:p>
          <a:p>
            <a:r>
              <a:rPr lang="it-IT" sz="2800" dirty="0" smtClean="0"/>
              <a:t> </a:t>
            </a:r>
            <a:r>
              <a:rPr lang="it-IT" sz="2800" dirty="0"/>
              <a:t>Follow-up </a:t>
            </a:r>
            <a:r>
              <a:rPr lang="it-IT" sz="2800" dirty="0" smtClean="0"/>
              <a:t>del consumo degli antibiotici </a:t>
            </a:r>
          </a:p>
          <a:p>
            <a:r>
              <a:rPr lang="it-IT" sz="2800" dirty="0" smtClean="0"/>
              <a:t> Rilevazione di problemi emergenti </a:t>
            </a:r>
          </a:p>
          <a:p>
            <a:r>
              <a:rPr lang="it-IT" sz="2800" dirty="0" smtClean="0"/>
              <a:t> Precoce riconoscimento di focolai </a:t>
            </a:r>
          </a:p>
          <a:p>
            <a:r>
              <a:rPr lang="it-IT" sz="2800" dirty="0" smtClean="0"/>
              <a:t> Assemblaggio dei dati per l’analisi del rischio</a:t>
            </a:r>
            <a:endParaRPr lang="it-IT" sz="2800" dirty="0"/>
          </a:p>
        </p:txBody>
      </p:sp>
      <p:sp>
        <p:nvSpPr>
          <p:cNvPr id="3" name="Rettangolo 2"/>
          <p:cNvSpPr/>
          <p:nvPr/>
        </p:nvSpPr>
        <p:spPr>
          <a:xfrm>
            <a:off x="827584" y="472172"/>
            <a:ext cx="7056784" cy="523220"/>
          </a:xfrm>
          <a:prstGeom prst="rect">
            <a:avLst/>
          </a:prstGeom>
        </p:spPr>
        <p:txBody>
          <a:bodyPr wrap="square">
            <a:spAutoFit/>
          </a:bodyPr>
          <a:lstStyle/>
          <a:p>
            <a:pPr lvl="0"/>
            <a:r>
              <a:rPr lang="it-IT" sz="2800" dirty="0" smtClean="0">
                <a:solidFill>
                  <a:srgbClr val="FF0000"/>
                </a:solidFill>
              </a:rPr>
              <a:t>Azioni:  Programmi di Sorveglianza  </a:t>
            </a:r>
            <a:endParaRPr lang="it-IT" sz="2800" dirty="0">
              <a:solidFill>
                <a:srgbClr val="FF0000"/>
              </a:solidFill>
            </a:endParaRP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9985" y="63063"/>
            <a:ext cx="141446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90694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1582341"/>
            <a:ext cx="7848872" cy="3785652"/>
          </a:xfrm>
          <a:prstGeom prst="rect">
            <a:avLst/>
          </a:prstGeom>
        </p:spPr>
        <p:txBody>
          <a:bodyPr wrap="square">
            <a:spAutoFit/>
          </a:bodyPr>
          <a:lstStyle/>
          <a:p>
            <a:r>
              <a:rPr lang="en-US" sz="2400" dirty="0" smtClean="0"/>
              <a:t> </a:t>
            </a:r>
            <a:r>
              <a:rPr lang="en-US" sz="2400" dirty="0" err="1" smtClean="0"/>
              <a:t>L’implementazione</a:t>
            </a:r>
            <a:r>
              <a:rPr lang="en-US" sz="2400" dirty="0" smtClean="0"/>
              <a:t> è </a:t>
            </a:r>
            <a:r>
              <a:rPr lang="en-US" sz="2400" dirty="0" err="1" smtClean="0"/>
              <a:t>necessaria</a:t>
            </a:r>
            <a:r>
              <a:rPr lang="en-US" sz="2400" dirty="0" smtClean="0"/>
              <a:t> in </a:t>
            </a:r>
            <a:r>
              <a:rPr lang="en-US" sz="2400" dirty="0" err="1" smtClean="0"/>
              <a:t>molti</a:t>
            </a:r>
            <a:r>
              <a:rPr lang="en-US" sz="2400" dirty="0" smtClean="0"/>
              <a:t> </a:t>
            </a:r>
            <a:r>
              <a:rPr lang="en-US" sz="2400" dirty="0" err="1" smtClean="0"/>
              <a:t>paesi</a:t>
            </a:r>
            <a:r>
              <a:rPr lang="en-US" sz="2400" dirty="0" smtClean="0"/>
              <a:t>  </a:t>
            </a:r>
          </a:p>
          <a:p>
            <a:r>
              <a:rPr lang="en-US" sz="2400" dirty="0" smtClean="0"/>
              <a:t> </a:t>
            </a:r>
            <a:r>
              <a:rPr lang="en-US" sz="2400" dirty="0" err="1" smtClean="0"/>
              <a:t>L’armonizzazione</a:t>
            </a:r>
            <a:r>
              <a:rPr lang="en-US" sz="2400" dirty="0" smtClean="0"/>
              <a:t> </a:t>
            </a:r>
            <a:r>
              <a:rPr lang="en-US" sz="2400" dirty="0" err="1" smtClean="0"/>
              <a:t>dei</a:t>
            </a:r>
            <a:r>
              <a:rPr lang="en-US" sz="2400" dirty="0" smtClean="0"/>
              <a:t>  </a:t>
            </a:r>
            <a:r>
              <a:rPr lang="en-US" sz="2400" dirty="0" err="1" smtClean="0"/>
              <a:t>metodi</a:t>
            </a:r>
            <a:r>
              <a:rPr lang="en-US" sz="2400" dirty="0" smtClean="0"/>
              <a:t> è </a:t>
            </a:r>
            <a:r>
              <a:rPr lang="en-US" sz="2400" dirty="0" err="1" smtClean="0"/>
              <a:t>essenziale</a:t>
            </a:r>
            <a:r>
              <a:rPr lang="en-US" sz="2400" dirty="0" smtClean="0"/>
              <a:t> </a:t>
            </a:r>
            <a:endParaRPr lang="en-US" sz="2400" dirty="0"/>
          </a:p>
          <a:p>
            <a:r>
              <a:rPr lang="en-US" sz="2400" dirty="0"/>
              <a:t> </a:t>
            </a:r>
            <a:r>
              <a:rPr lang="en-US" sz="2400" dirty="0" err="1" smtClean="0"/>
              <a:t>Ruolo</a:t>
            </a:r>
            <a:r>
              <a:rPr lang="en-US" sz="2400" dirty="0" smtClean="0"/>
              <a:t> </a:t>
            </a:r>
            <a:r>
              <a:rPr lang="en-US" sz="2400" dirty="0" err="1" smtClean="0"/>
              <a:t>principale</a:t>
            </a:r>
            <a:r>
              <a:rPr lang="en-US" sz="2400" dirty="0" smtClean="0"/>
              <a:t> di  </a:t>
            </a:r>
            <a:r>
              <a:rPr lang="en-US" sz="2400" dirty="0"/>
              <a:t>OIE, WHO and FAO</a:t>
            </a:r>
          </a:p>
          <a:p>
            <a:r>
              <a:rPr lang="en-US" sz="2400" dirty="0"/>
              <a:t> </a:t>
            </a:r>
            <a:r>
              <a:rPr lang="en-US" sz="2400" dirty="0" err="1" smtClean="0"/>
              <a:t>Molti</a:t>
            </a:r>
            <a:r>
              <a:rPr lang="en-US" sz="2400" dirty="0" smtClean="0"/>
              <a:t> </a:t>
            </a:r>
            <a:r>
              <a:rPr lang="en-US" sz="2400" dirty="0" err="1" smtClean="0"/>
              <a:t>paesi</a:t>
            </a:r>
            <a:r>
              <a:rPr lang="en-US" sz="2400" dirty="0" smtClean="0"/>
              <a:t> </a:t>
            </a:r>
            <a:r>
              <a:rPr lang="en-US" sz="2400" dirty="0" err="1" smtClean="0"/>
              <a:t>anna</a:t>
            </a:r>
            <a:r>
              <a:rPr lang="en-US" sz="2400" dirty="0" smtClean="0"/>
              <a:t> </a:t>
            </a:r>
            <a:r>
              <a:rPr lang="en-US" sz="2400" dirty="0" err="1" smtClean="0"/>
              <a:t>sviluppato</a:t>
            </a:r>
            <a:r>
              <a:rPr lang="en-US" sz="2400" dirty="0" smtClean="0"/>
              <a:t>, </a:t>
            </a:r>
            <a:r>
              <a:rPr lang="en-US" sz="2400" dirty="0" err="1" smtClean="0"/>
              <a:t>adottato</a:t>
            </a:r>
            <a:r>
              <a:rPr lang="en-US" sz="2400" dirty="0" smtClean="0"/>
              <a:t> e </a:t>
            </a:r>
            <a:r>
              <a:rPr lang="en-US" sz="2400" dirty="0" err="1" smtClean="0"/>
              <a:t>migliorato</a:t>
            </a:r>
            <a:r>
              <a:rPr lang="en-US" sz="2400" dirty="0" smtClean="0"/>
              <a:t> </a:t>
            </a:r>
            <a:r>
              <a:rPr lang="en-US" sz="2400" dirty="0" err="1" smtClean="0"/>
              <a:t>sistemi</a:t>
            </a:r>
            <a:r>
              <a:rPr lang="en-US" sz="2400" dirty="0" smtClean="0"/>
              <a:t> di </a:t>
            </a:r>
            <a:r>
              <a:rPr lang="en-US" sz="2400" dirty="0" err="1" smtClean="0"/>
              <a:t>sorveglianza</a:t>
            </a:r>
            <a:r>
              <a:rPr lang="en-US" sz="2400" dirty="0" smtClean="0"/>
              <a:t> s</a:t>
            </a:r>
            <a:r>
              <a:rPr lang="en-US" sz="2400" dirty="0"/>
              <a:t>.</a:t>
            </a:r>
          </a:p>
          <a:p>
            <a:r>
              <a:rPr lang="en-US" sz="2400" dirty="0"/>
              <a:t> </a:t>
            </a:r>
            <a:r>
              <a:rPr lang="en-US" sz="2400" dirty="0" err="1" smtClean="0"/>
              <a:t>Questi</a:t>
            </a:r>
            <a:r>
              <a:rPr lang="en-US" sz="2400" dirty="0" smtClean="0"/>
              <a:t> </a:t>
            </a:r>
            <a:r>
              <a:rPr lang="en-US" sz="2400" dirty="0" err="1" smtClean="0"/>
              <a:t>sforzi</a:t>
            </a:r>
            <a:r>
              <a:rPr lang="en-US" sz="2400" dirty="0" smtClean="0"/>
              <a:t> </a:t>
            </a:r>
            <a:r>
              <a:rPr lang="en-US" sz="2400" dirty="0" err="1" smtClean="0"/>
              <a:t>hanno</a:t>
            </a:r>
            <a:r>
              <a:rPr lang="en-US" sz="2400" dirty="0" smtClean="0"/>
              <a:t> </a:t>
            </a:r>
            <a:r>
              <a:rPr lang="en-US" sz="2400" dirty="0" err="1" smtClean="0"/>
              <a:t>determinato</a:t>
            </a:r>
            <a:r>
              <a:rPr lang="en-US" sz="2400" dirty="0" smtClean="0"/>
              <a:t> </a:t>
            </a:r>
            <a:r>
              <a:rPr lang="en-US" sz="2400" dirty="0" err="1" smtClean="0"/>
              <a:t>il</a:t>
            </a:r>
            <a:r>
              <a:rPr lang="en-US" sz="2400" dirty="0" smtClean="0"/>
              <a:t> :</a:t>
            </a:r>
            <a:endParaRPr lang="en-US" sz="2400" dirty="0"/>
          </a:p>
          <a:p>
            <a:r>
              <a:rPr lang="en-US" sz="2400" dirty="0"/>
              <a:t> </a:t>
            </a:r>
            <a:r>
              <a:rPr lang="en-US" sz="2400" dirty="0" smtClean="0"/>
              <a:t>follow-up </a:t>
            </a:r>
            <a:r>
              <a:rPr lang="en-US" sz="2400" dirty="0" err="1" smtClean="0"/>
              <a:t>globale</a:t>
            </a:r>
            <a:r>
              <a:rPr lang="en-US" sz="2400" dirty="0" smtClean="0"/>
              <a:t> di Salmonella</a:t>
            </a:r>
            <a:endParaRPr lang="en-US" sz="2400" dirty="0"/>
          </a:p>
          <a:p>
            <a:r>
              <a:rPr lang="en-US" sz="2400" dirty="0"/>
              <a:t> </a:t>
            </a:r>
            <a:r>
              <a:rPr lang="en-US" sz="2400" dirty="0" err="1" smtClean="0"/>
              <a:t>Caratterizzazione</a:t>
            </a:r>
            <a:r>
              <a:rPr lang="en-US" sz="2400" dirty="0" smtClean="0"/>
              <a:t> di  </a:t>
            </a:r>
            <a:r>
              <a:rPr lang="en-US" sz="2400" dirty="0"/>
              <a:t>ESBL(CTX-M-1) in E. coli </a:t>
            </a:r>
            <a:r>
              <a:rPr lang="en-US" sz="2400" dirty="0" err="1" smtClean="0"/>
              <a:t>isolati</a:t>
            </a:r>
            <a:r>
              <a:rPr lang="en-US" sz="2400" dirty="0" smtClean="0"/>
              <a:t> da </a:t>
            </a:r>
            <a:r>
              <a:rPr lang="en-US" sz="2400" dirty="0" err="1" smtClean="0"/>
              <a:t>animali</a:t>
            </a:r>
            <a:r>
              <a:rPr lang="en-US" sz="2400" dirty="0" smtClean="0"/>
              <a:t> e </a:t>
            </a:r>
            <a:r>
              <a:rPr lang="en-US" sz="2400" dirty="0" err="1" smtClean="0"/>
              <a:t>umani</a:t>
            </a:r>
            <a:r>
              <a:rPr lang="en-US" sz="2400" dirty="0" smtClean="0"/>
              <a:t> </a:t>
            </a:r>
          </a:p>
          <a:p>
            <a:r>
              <a:rPr lang="en-US" sz="2400" dirty="0" smtClean="0"/>
              <a:t>La </a:t>
            </a:r>
            <a:r>
              <a:rPr lang="en-US" sz="2400" dirty="0" err="1" smtClean="0"/>
              <a:t>rilevazione</a:t>
            </a:r>
            <a:r>
              <a:rPr lang="en-US" sz="2400" dirty="0" smtClean="0"/>
              <a:t> </a:t>
            </a:r>
            <a:r>
              <a:rPr lang="en-US" sz="2400" dirty="0" err="1" smtClean="0"/>
              <a:t>più</a:t>
            </a:r>
            <a:r>
              <a:rPr lang="en-US" sz="2400" dirty="0" smtClean="0"/>
              <a:t> </a:t>
            </a:r>
            <a:r>
              <a:rPr lang="en-US" sz="2400" dirty="0" err="1" smtClean="0"/>
              <a:t>rapida</a:t>
            </a:r>
            <a:r>
              <a:rPr lang="en-US" sz="2400" dirty="0" smtClean="0"/>
              <a:t> </a:t>
            </a:r>
            <a:r>
              <a:rPr lang="en-US" sz="2400" dirty="0" err="1" smtClean="0"/>
              <a:t>dell’origine</a:t>
            </a:r>
            <a:r>
              <a:rPr lang="en-US" sz="2400" dirty="0" smtClean="0"/>
              <a:t> di </a:t>
            </a:r>
            <a:r>
              <a:rPr lang="en-US" sz="2400" dirty="0" err="1" smtClean="0"/>
              <a:t>focolai</a:t>
            </a:r>
            <a:r>
              <a:rPr lang="en-US" sz="2400" dirty="0" smtClean="0"/>
              <a:t> .</a:t>
            </a:r>
            <a:endParaRPr lang="it-IT" sz="2400" dirty="0"/>
          </a:p>
        </p:txBody>
      </p:sp>
      <p:sp>
        <p:nvSpPr>
          <p:cNvPr id="3" name="Rettangolo 2"/>
          <p:cNvSpPr/>
          <p:nvPr/>
        </p:nvSpPr>
        <p:spPr>
          <a:xfrm>
            <a:off x="1403648" y="619810"/>
            <a:ext cx="6552728" cy="523220"/>
          </a:xfrm>
          <a:prstGeom prst="rect">
            <a:avLst/>
          </a:prstGeom>
        </p:spPr>
        <p:txBody>
          <a:bodyPr wrap="square">
            <a:spAutoFit/>
          </a:bodyPr>
          <a:lstStyle/>
          <a:p>
            <a:pPr lvl="0"/>
            <a:r>
              <a:rPr lang="en-US" sz="2800" dirty="0" err="1" smtClean="0">
                <a:solidFill>
                  <a:srgbClr val="FF0000"/>
                </a:solidFill>
              </a:rPr>
              <a:t>Programmi</a:t>
            </a:r>
            <a:r>
              <a:rPr lang="en-US" sz="2800" dirty="0" smtClean="0">
                <a:solidFill>
                  <a:srgbClr val="FF0000"/>
                </a:solidFill>
              </a:rPr>
              <a:t> di </a:t>
            </a:r>
            <a:r>
              <a:rPr lang="en-US" sz="2800" dirty="0" err="1" smtClean="0">
                <a:solidFill>
                  <a:srgbClr val="FF0000"/>
                </a:solidFill>
              </a:rPr>
              <a:t>sorvrglianza</a:t>
            </a:r>
            <a:r>
              <a:rPr lang="en-US" sz="2800" dirty="0" smtClean="0">
                <a:solidFill>
                  <a:srgbClr val="FF0000"/>
                </a:solidFill>
              </a:rPr>
              <a:t>  </a:t>
            </a:r>
            <a:r>
              <a:rPr lang="en-US" sz="2800" dirty="0">
                <a:solidFill>
                  <a:srgbClr val="FF0000"/>
                </a:solidFill>
              </a:rPr>
              <a:t>(</a:t>
            </a:r>
            <a:r>
              <a:rPr lang="en-US" sz="2800" dirty="0" err="1">
                <a:solidFill>
                  <a:srgbClr val="FF0000"/>
                </a:solidFill>
              </a:rPr>
              <a:t>contd</a:t>
            </a:r>
            <a:r>
              <a:rPr lang="en-US" sz="2800" dirty="0">
                <a:solidFill>
                  <a:srgbClr val="FF0000"/>
                </a:solidFill>
              </a:rPr>
              <a:t>):</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7176" y="209855"/>
            <a:ext cx="141446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881667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smtClean="0"/>
              <a:t>Il Piano Nazionale Residui </a:t>
            </a:r>
            <a:r>
              <a:rPr lang="it-IT" dirty="0" smtClean="0"/>
              <a:t/>
            </a:r>
            <a:br>
              <a:rPr lang="it-IT" dirty="0" smtClean="0"/>
            </a:br>
            <a:r>
              <a:rPr lang="it-IT" dirty="0" smtClean="0"/>
              <a:t>(</a:t>
            </a:r>
            <a:r>
              <a:rPr lang="it-IT" dirty="0" smtClean="0"/>
              <a:t>PNR)</a:t>
            </a:r>
            <a:endParaRPr lang="it-IT" dirty="0"/>
          </a:p>
        </p:txBody>
      </p:sp>
      <p:sp>
        <p:nvSpPr>
          <p:cNvPr id="3" name="Segnaposto contenuto 2"/>
          <p:cNvSpPr>
            <a:spLocks noGrp="1"/>
          </p:cNvSpPr>
          <p:nvPr>
            <p:ph idx="1"/>
          </p:nvPr>
        </p:nvSpPr>
        <p:spPr/>
        <p:txBody>
          <a:bodyPr>
            <a:normAutofit/>
          </a:bodyPr>
          <a:lstStyle/>
          <a:p>
            <a:pPr marL="0" indent="0">
              <a:buNone/>
            </a:pPr>
            <a:r>
              <a:rPr lang="it-IT" dirty="0" smtClean="0"/>
              <a:t>E’ un piano di sorveglianza che si attua durante il processo di allevamento degli animali e nella prima trasformazione dei prodotti di origine animale, per la ricerca dei residui delle sostanze farmacologicamente attive e dei contaminanti negli animali vivi, nei loro escrementi e nei liquidi biologici, nonché nei tessuti, nei prodotti di origine animale, negli alimenti per animali e nell’acqua di abbeveraggio. </a:t>
            </a:r>
            <a:endParaRPr lang="it-IT"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116632"/>
            <a:ext cx="141446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46290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fontScale="92500" lnSpcReduction="20000"/>
          </a:bodyPr>
          <a:lstStyle/>
          <a:p>
            <a:r>
              <a:rPr lang="it-IT" dirty="0" smtClean="0"/>
              <a:t>Il Ministero della Salute - Direzione generale per l’igiene e la sicurezza degli alimenti e la nutrizione (D.G.I.S.A.N.) - è responsabile per: </a:t>
            </a:r>
          </a:p>
          <a:p>
            <a:r>
              <a:rPr lang="it-IT" dirty="0" smtClean="0"/>
              <a:t>l’elaborazione del PNR;</a:t>
            </a:r>
          </a:p>
          <a:p>
            <a:r>
              <a:rPr lang="it-IT" dirty="0" smtClean="0"/>
              <a:t>il coordinamento delle attività dei servizi centrali e regionali incaricati della sorveglianza sui residui;</a:t>
            </a:r>
          </a:p>
          <a:p>
            <a:r>
              <a:rPr lang="it-IT" dirty="0" smtClean="0"/>
              <a:t> la raccolta delle informazioni necessarie a valutare le misure adottate e i risultati ottenuti; </a:t>
            </a:r>
          </a:p>
          <a:p>
            <a:r>
              <a:rPr lang="it-IT" dirty="0" smtClean="0"/>
              <a:t>la trasmissione alla Commissione europea delle informazioni e dei risultati. </a:t>
            </a:r>
            <a:endParaRPr lang="it-IT"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188640"/>
            <a:ext cx="141446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26535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620688"/>
            <a:ext cx="8229600" cy="1143000"/>
          </a:xfrm>
        </p:spPr>
        <p:txBody>
          <a:bodyPr>
            <a:noAutofit/>
          </a:bodyPr>
          <a:lstStyle/>
          <a:p>
            <a:r>
              <a:rPr lang="it-IT" sz="3200" dirty="0"/>
              <a:t>I gruppi di residui </a:t>
            </a:r>
            <a:r>
              <a:rPr lang="it-IT" sz="3200" dirty="0" smtClean="0"/>
              <a:t/>
            </a:r>
            <a:br>
              <a:rPr lang="it-IT" sz="3200" dirty="0" smtClean="0"/>
            </a:br>
            <a:r>
              <a:rPr lang="it-IT" sz="3200" dirty="0" smtClean="0"/>
              <a:t>o </a:t>
            </a:r>
            <a:r>
              <a:rPr lang="it-IT" sz="3200" dirty="0"/>
              <a:t>di sostanze da ricercare, previsti </a:t>
            </a:r>
            <a:r>
              <a:rPr lang="it-IT" sz="3200" dirty="0" smtClean="0"/>
              <a:t/>
            </a:r>
            <a:br>
              <a:rPr lang="it-IT" sz="3200" dirty="0" smtClean="0"/>
            </a:br>
            <a:r>
              <a:rPr lang="it-IT" sz="3200" dirty="0" smtClean="0"/>
              <a:t>dall’allegato </a:t>
            </a:r>
            <a:r>
              <a:rPr lang="it-IT" sz="3200" dirty="0"/>
              <a:t>I del decreto legislativo 16</a:t>
            </a:r>
            <a:br>
              <a:rPr lang="it-IT" sz="3200" dirty="0"/>
            </a:br>
            <a:r>
              <a:rPr lang="it-IT" sz="3200" dirty="0"/>
              <a:t>marzo 2006, n. </a:t>
            </a:r>
            <a:r>
              <a:rPr lang="it-IT" sz="3200" dirty="0" smtClean="0"/>
              <a:t>158</a:t>
            </a:r>
            <a:endParaRPr lang="it-IT" sz="3200" dirty="0"/>
          </a:p>
        </p:txBody>
      </p:sp>
      <p:sp>
        <p:nvSpPr>
          <p:cNvPr id="3" name="Segnaposto contenuto 2"/>
          <p:cNvSpPr>
            <a:spLocks noGrp="1"/>
          </p:cNvSpPr>
          <p:nvPr>
            <p:ph idx="1"/>
          </p:nvPr>
        </p:nvSpPr>
        <p:spPr>
          <a:xfrm>
            <a:off x="539552" y="2636912"/>
            <a:ext cx="8229600" cy="4525963"/>
          </a:xfrm>
        </p:spPr>
        <p:txBody>
          <a:bodyPr>
            <a:normAutofit/>
          </a:bodyPr>
          <a:lstStyle/>
          <a:p>
            <a:r>
              <a:rPr lang="it-IT" sz="2800" dirty="0" smtClean="0"/>
              <a:t>Le categorie animali e i prodotti di origine animale monitorati nel PNR sono: bovini, suini, </a:t>
            </a:r>
            <a:r>
              <a:rPr lang="it-IT" sz="2800" dirty="0" err="1" smtClean="0"/>
              <a:t>ovicaprini</a:t>
            </a:r>
            <a:r>
              <a:rPr lang="it-IT" sz="2800" dirty="0" smtClean="0"/>
              <a:t>, equini, volatili da cortile, conigli, selvaggina allevata, selvaggina cacciata, acquacoltura, latte, uova e miele. </a:t>
            </a:r>
            <a:endParaRPr lang="it-IT" sz="2800"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4296" y="188640"/>
            <a:ext cx="141446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65399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lvl="0"/>
            <a:r>
              <a:rPr lang="it-IT" sz="3200" dirty="0">
                <a:solidFill>
                  <a:prstClr val="black"/>
                </a:solidFill>
              </a:rPr>
              <a:t>CATEGORIA B MEDICINALI VETERINARI </a:t>
            </a:r>
            <a:r>
              <a:rPr lang="it-IT" sz="3200" dirty="0" smtClean="0">
                <a:solidFill>
                  <a:prstClr val="black"/>
                </a:solidFill>
              </a:rPr>
              <a:t/>
            </a:r>
            <a:br>
              <a:rPr lang="it-IT" sz="3200" dirty="0" smtClean="0">
                <a:solidFill>
                  <a:prstClr val="black"/>
                </a:solidFill>
              </a:rPr>
            </a:br>
            <a:r>
              <a:rPr lang="it-IT" sz="3200" dirty="0" smtClean="0">
                <a:solidFill>
                  <a:prstClr val="black"/>
                </a:solidFill>
              </a:rPr>
              <a:t>E </a:t>
            </a:r>
            <a:r>
              <a:rPr lang="it-IT" sz="3200" dirty="0">
                <a:solidFill>
                  <a:prstClr val="black"/>
                </a:solidFill>
              </a:rPr>
              <a:t>AGENTI CONTAMINANTI </a:t>
            </a:r>
            <a:br>
              <a:rPr lang="it-IT" sz="3200" dirty="0">
                <a:solidFill>
                  <a:prstClr val="black"/>
                </a:solidFill>
              </a:rPr>
            </a:br>
            <a:endParaRPr lang="it-IT" sz="3200" dirty="0"/>
          </a:p>
        </p:txBody>
      </p:sp>
      <p:sp>
        <p:nvSpPr>
          <p:cNvPr id="3" name="Segnaposto contenuto 2"/>
          <p:cNvSpPr>
            <a:spLocks noGrp="1"/>
          </p:cNvSpPr>
          <p:nvPr>
            <p:ph idx="1"/>
          </p:nvPr>
        </p:nvSpPr>
        <p:spPr/>
        <p:txBody>
          <a:bodyPr/>
          <a:lstStyle/>
          <a:p>
            <a:pPr lvl="0"/>
            <a:r>
              <a:rPr lang="it-IT" sz="2400" dirty="0" smtClean="0">
                <a:solidFill>
                  <a:prstClr val="black"/>
                </a:solidFill>
              </a:rPr>
              <a:t>Gruppo </a:t>
            </a:r>
            <a:r>
              <a:rPr lang="it-IT" sz="2400" dirty="0">
                <a:solidFill>
                  <a:prstClr val="black"/>
                </a:solidFill>
              </a:rPr>
              <a:t>B1 - Sostanze antibatteriche, compresi sulfamidici e </a:t>
            </a:r>
            <a:r>
              <a:rPr lang="it-IT" sz="2400" dirty="0" err="1">
                <a:solidFill>
                  <a:prstClr val="black"/>
                </a:solidFill>
              </a:rPr>
              <a:t>chinolonici</a:t>
            </a:r>
            <a:r>
              <a:rPr lang="it-IT" sz="2400" dirty="0">
                <a:solidFill>
                  <a:prstClr val="black"/>
                </a:solidFill>
              </a:rPr>
              <a:t> </a:t>
            </a:r>
            <a:endParaRPr lang="it-IT" sz="2400" dirty="0" smtClean="0">
              <a:solidFill>
                <a:prstClr val="black"/>
              </a:solidFill>
            </a:endParaRPr>
          </a:p>
          <a:p>
            <a:pPr lvl="0"/>
            <a:r>
              <a:rPr lang="it-IT" sz="2400" dirty="0" smtClean="0">
                <a:solidFill>
                  <a:prstClr val="black"/>
                </a:solidFill>
              </a:rPr>
              <a:t>Gruppo </a:t>
            </a:r>
            <a:r>
              <a:rPr lang="it-IT" sz="2400" dirty="0">
                <a:solidFill>
                  <a:prstClr val="black"/>
                </a:solidFill>
              </a:rPr>
              <a:t>B2 - Altri prodotti medicinali veterinari </a:t>
            </a:r>
            <a:endParaRPr lang="it-IT" sz="2400" dirty="0" smtClean="0">
              <a:solidFill>
                <a:prstClr val="black"/>
              </a:solidFill>
            </a:endParaRPr>
          </a:p>
          <a:p>
            <a:pPr lvl="0"/>
            <a:r>
              <a:rPr lang="it-IT" sz="2400" dirty="0" smtClean="0">
                <a:solidFill>
                  <a:prstClr val="black"/>
                </a:solidFill>
              </a:rPr>
              <a:t>Sottogruppo </a:t>
            </a:r>
            <a:r>
              <a:rPr lang="it-IT" sz="2400" dirty="0">
                <a:solidFill>
                  <a:prstClr val="black"/>
                </a:solidFill>
              </a:rPr>
              <a:t>B2a - antielmintici </a:t>
            </a:r>
            <a:endParaRPr lang="it-IT" sz="2400" dirty="0" smtClean="0">
              <a:solidFill>
                <a:prstClr val="black"/>
              </a:solidFill>
            </a:endParaRPr>
          </a:p>
          <a:p>
            <a:pPr lvl="0"/>
            <a:r>
              <a:rPr lang="it-IT" sz="2400" dirty="0" smtClean="0">
                <a:solidFill>
                  <a:prstClr val="black"/>
                </a:solidFill>
              </a:rPr>
              <a:t>B2b </a:t>
            </a:r>
            <a:r>
              <a:rPr lang="it-IT" sz="2400" dirty="0">
                <a:solidFill>
                  <a:prstClr val="black"/>
                </a:solidFill>
              </a:rPr>
              <a:t>- </a:t>
            </a:r>
            <a:r>
              <a:rPr lang="it-IT" sz="2400" dirty="0" err="1">
                <a:solidFill>
                  <a:prstClr val="black"/>
                </a:solidFill>
              </a:rPr>
              <a:t>coccidiostatici</a:t>
            </a:r>
            <a:r>
              <a:rPr lang="it-IT" sz="2400" dirty="0">
                <a:solidFill>
                  <a:prstClr val="black"/>
                </a:solidFill>
              </a:rPr>
              <a:t>, compresi i </a:t>
            </a:r>
            <a:r>
              <a:rPr lang="it-IT" sz="2400" dirty="0" err="1">
                <a:solidFill>
                  <a:prstClr val="black"/>
                </a:solidFill>
              </a:rPr>
              <a:t>nitroimidazoli</a:t>
            </a:r>
            <a:r>
              <a:rPr lang="it-IT" sz="2400" dirty="0">
                <a:solidFill>
                  <a:prstClr val="black"/>
                </a:solidFill>
              </a:rPr>
              <a:t> </a:t>
            </a:r>
            <a:endParaRPr lang="it-IT" sz="2400" dirty="0" smtClean="0">
              <a:solidFill>
                <a:prstClr val="black"/>
              </a:solidFill>
            </a:endParaRPr>
          </a:p>
          <a:p>
            <a:pPr lvl="0"/>
            <a:r>
              <a:rPr lang="it-IT" sz="2400" dirty="0" smtClean="0">
                <a:solidFill>
                  <a:prstClr val="black"/>
                </a:solidFill>
              </a:rPr>
              <a:t>B2c </a:t>
            </a:r>
            <a:r>
              <a:rPr lang="it-IT" sz="2400" dirty="0">
                <a:solidFill>
                  <a:prstClr val="black"/>
                </a:solidFill>
              </a:rPr>
              <a:t>- carbammati e </a:t>
            </a:r>
            <a:r>
              <a:rPr lang="it-IT" sz="2400" dirty="0" err="1">
                <a:solidFill>
                  <a:prstClr val="black"/>
                </a:solidFill>
              </a:rPr>
              <a:t>piretroidi</a:t>
            </a:r>
            <a:r>
              <a:rPr lang="it-IT" sz="2400" dirty="0">
                <a:solidFill>
                  <a:prstClr val="black"/>
                </a:solidFill>
              </a:rPr>
              <a:t> </a:t>
            </a:r>
            <a:endParaRPr lang="it-IT" sz="2400" dirty="0" smtClean="0">
              <a:solidFill>
                <a:prstClr val="black"/>
              </a:solidFill>
            </a:endParaRPr>
          </a:p>
          <a:p>
            <a:pPr lvl="0"/>
            <a:r>
              <a:rPr lang="it-IT" sz="2400" dirty="0" smtClean="0">
                <a:solidFill>
                  <a:prstClr val="black"/>
                </a:solidFill>
              </a:rPr>
              <a:t>B2d </a:t>
            </a:r>
            <a:r>
              <a:rPr lang="it-IT" sz="2400" dirty="0">
                <a:solidFill>
                  <a:prstClr val="black"/>
                </a:solidFill>
              </a:rPr>
              <a:t>- tranquillanti B2e - antinfiammatori non steroidei (AINS) </a:t>
            </a:r>
            <a:endParaRPr lang="it-IT" sz="2400" dirty="0" smtClean="0">
              <a:solidFill>
                <a:prstClr val="black"/>
              </a:solidFill>
            </a:endParaRPr>
          </a:p>
          <a:p>
            <a:pPr lvl="0"/>
            <a:r>
              <a:rPr lang="it-IT" sz="2400" dirty="0" smtClean="0">
                <a:solidFill>
                  <a:prstClr val="black"/>
                </a:solidFill>
              </a:rPr>
              <a:t>B2f </a:t>
            </a:r>
            <a:r>
              <a:rPr lang="it-IT" sz="2400" dirty="0">
                <a:solidFill>
                  <a:prstClr val="black"/>
                </a:solidFill>
              </a:rPr>
              <a:t>- altre sostanze esercitanti un'attività </a:t>
            </a:r>
            <a:r>
              <a:rPr lang="it-IT" sz="2400" dirty="0" smtClean="0">
                <a:solidFill>
                  <a:prstClr val="black"/>
                </a:solidFill>
              </a:rPr>
              <a:t>farmacologica</a:t>
            </a:r>
            <a:endParaRPr lang="it-IT" sz="2400"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116632"/>
            <a:ext cx="141446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9265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457200" y="381000"/>
            <a:ext cx="8383588"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it-IT" altLang="it-IT" sz="3200">
                <a:solidFill>
                  <a:schemeClr val="tx2"/>
                </a:solidFill>
              </a:rPr>
              <a:t> </a:t>
            </a:r>
            <a:r>
              <a:rPr lang="it-IT" altLang="it-IT" sz="2800" b="1">
                <a:solidFill>
                  <a:schemeClr val="accent2"/>
                </a:solidFill>
                <a:latin typeface="Comic Sans MS" pitchFamily="66" charset="0"/>
              </a:rPr>
              <a:t>Biofilm e antibiotici</a:t>
            </a:r>
          </a:p>
        </p:txBody>
      </p:sp>
      <p:sp>
        <p:nvSpPr>
          <p:cNvPr id="20483" name="Rectangle 3"/>
          <p:cNvSpPr>
            <a:spLocks noChangeArrowheads="1"/>
          </p:cNvSpPr>
          <p:nvPr/>
        </p:nvSpPr>
        <p:spPr bwMode="auto">
          <a:xfrm>
            <a:off x="457200" y="1411288"/>
            <a:ext cx="8382000"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spcBef>
                <a:spcPct val="20000"/>
              </a:spcBef>
            </a:pPr>
            <a:r>
              <a:rPr lang="it-IT" altLang="it-IT" b="1">
                <a:solidFill>
                  <a:schemeClr val="accent2"/>
                </a:solidFill>
                <a:latin typeface="Comic Sans MS" pitchFamily="66" charset="0"/>
              </a:rPr>
              <a:t>I</a:t>
            </a:r>
            <a:r>
              <a:rPr lang="it-IT" altLang="it-IT">
                <a:solidFill>
                  <a:schemeClr val="accent2"/>
                </a:solidFill>
                <a:latin typeface="Comic Sans MS" pitchFamily="66" charset="0"/>
              </a:rPr>
              <a:t> </a:t>
            </a:r>
            <a:r>
              <a:rPr lang="it-IT" altLang="it-IT" b="1">
                <a:solidFill>
                  <a:schemeClr val="accent2"/>
                </a:solidFill>
                <a:latin typeface="Comic Sans MS" pitchFamily="66" charset="0"/>
              </a:rPr>
              <a:t>batteri, sotto forma di biofilm, sono 10-1000 volte più resistenti al trattamento antibiotico rispetto al fenotipo planctonico.</a:t>
            </a:r>
          </a:p>
        </p:txBody>
      </p:sp>
      <p:sp>
        <p:nvSpPr>
          <p:cNvPr id="20484" name="Text Box 4"/>
          <p:cNvSpPr txBox="1">
            <a:spLocks noChangeArrowheads="1"/>
          </p:cNvSpPr>
          <p:nvPr/>
        </p:nvSpPr>
        <p:spPr bwMode="auto">
          <a:xfrm>
            <a:off x="304800" y="2995613"/>
            <a:ext cx="8610600" cy="1296987"/>
          </a:xfrm>
          <a:prstGeom prst="rect">
            <a:avLst/>
          </a:prstGeom>
          <a:noFill/>
          <a:ln w="9525">
            <a:noFill/>
            <a:miter lim="800000"/>
            <a:headEnd/>
            <a:tailEnd/>
          </a:ln>
          <a:effectLst/>
        </p:spPr>
        <p:txBody>
          <a:bodyPr>
            <a:spAutoFit/>
          </a:bodyPr>
          <a:lstStyle/>
          <a:p>
            <a:pPr algn="ctr">
              <a:lnSpc>
                <a:spcPct val="110000"/>
              </a:lnSpc>
              <a:defRPr/>
            </a:pPr>
            <a:r>
              <a:rPr lang="it-IT" b="1">
                <a:solidFill>
                  <a:schemeClr val="accent2"/>
                </a:solidFill>
                <a:effectLst>
                  <a:outerShdw blurRad="38100" dist="38100" dir="2700000" algn="tl">
                    <a:srgbClr val="C0C0C0"/>
                  </a:outerShdw>
                </a:effectLst>
                <a:latin typeface="Comic Sans MS" pitchFamily="66" charset="0"/>
                <a:cs typeface="+mn-cs"/>
              </a:rPr>
              <a:t>Gli antibiotici attualmente disponibili agiscono contro il fenotipo planctonico della cellula batterica e non contro il  biofilm.</a:t>
            </a:r>
          </a:p>
        </p:txBody>
      </p:sp>
      <p:sp>
        <p:nvSpPr>
          <p:cNvPr id="20485" name="Text Box 5"/>
          <p:cNvSpPr txBox="1">
            <a:spLocks noChangeArrowheads="1"/>
          </p:cNvSpPr>
          <p:nvPr/>
        </p:nvSpPr>
        <p:spPr bwMode="auto">
          <a:xfrm>
            <a:off x="228600" y="4572000"/>
            <a:ext cx="8686800" cy="701731"/>
          </a:xfrm>
          <a:prstGeom prst="rect">
            <a:avLst/>
          </a:prstGeom>
          <a:noFill/>
          <a:ln w="9525">
            <a:noFill/>
            <a:miter lim="800000"/>
            <a:headEnd/>
            <a:tailEnd/>
          </a:ln>
          <a:effectLst/>
        </p:spPr>
        <p:txBody>
          <a:bodyPr>
            <a:spAutoFit/>
          </a:bodyPr>
          <a:lstStyle/>
          <a:p>
            <a:pPr algn="just">
              <a:lnSpc>
                <a:spcPct val="110000"/>
              </a:lnSpc>
              <a:defRPr/>
            </a:pPr>
            <a:r>
              <a:rPr lang="it-IT" b="1" dirty="0">
                <a:solidFill>
                  <a:srgbClr val="FF3300"/>
                </a:solidFill>
                <a:effectLst>
                  <a:outerShdw blurRad="38100" dist="38100" dir="2700000" algn="tl">
                    <a:srgbClr val="C0C0C0"/>
                  </a:outerShdw>
                </a:effectLst>
                <a:latin typeface="Comic Sans MS" pitchFamily="66" charset="0"/>
                <a:cs typeface="+mn-cs"/>
              </a:rPr>
              <a:t>La scoperta di nuovi agenti antimicrobici attivi nel controllo dei </a:t>
            </a:r>
            <a:r>
              <a:rPr lang="it-IT" b="1" dirty="0" err="1">
                <a:solidFill>
                  <a:srgbClr val="FF3300"/>
                </a:solidFill>
                <a:effectLst>
                  <a:outerShdw blurRad="38100" dist="38100" dir="2700000" algn="tl">
                    <a:srgbClr val="C0C0C0"/>
                  </a:outerShdw>
                </a:effectLst>
                <a:latin typeface="Comic Sans MS" pitchFamily="66" charset="0"/>
                <a:cs typeface="+mn-cs"/>
              </a:rPr>
              <a:t>biofilm</a:t>
            </a:r>
            <a:r>
              <a:rPr lang="it-IT" b="1" dirty="0">
                <a:solidFill>
                  <a:srgbClr val="FF3300"/>
                </a:solidFill>
                <a:effectLst>
                  <a:outerShdw blurRad="38100" dist="38100" dir="2700000" algn="tl">
                    <a:srgbClr val="C0C0C0"/>
                  </a:outerShdw>
                </a:effectLst>
                <a:latin typeface="Comic Sans MS" pitchFamily="66" charset="0"/>
                <a:cs typeface="+mn-cs"/>
              </a:rPr>
              <a:t> è un </a:t>
            </a:r>
            <a:r>
              <a:rPr lang="it-IT" b="1" dirty="0" smtClean="0">
                <a:solidFill>
                  <a:srgbClr val="FF3300"/>
                </a:solidFill>
                <a:effectLst>
                  <a:outerShdw blurRad="38100" dist="38100" dir="2700000" algn="tl">
                    <a:srgbClr val="C0C0C0"/>
                  </a:outerShdw>
                </a:effectLst>
                <a:latin typeface="Comic Sans MS" pitchFamily="66" charset="0"/>
                <a:cs typeface="+mn-cs"/>
              </a:rPr>
              <a:t>obiettivo </a:t>
            </a:r>
            <a:r>
              <a:rPr lang="it-IT" b="1" dirty="0" smtClean="0">
                <a:solidFill>
                  <a:srgbClr val="FF3300"/>
                </a:solidFill>
                <a:effectLst>
                  <a:outerShdw blurRad="38100" dist="38100" dir="2700000" algn="tl">
                    <a:srgbClr val="C0C0C0"/>
                  </a:outerShdw>
                </a:effectLst>
                <a:latin typeface="Comic Sans MS" pitchFamily="66" charset="0"/>
              </a:rPr>
              <a:t>urgente </a:t>
            </a:r>
            <a:r>
              <a:rPr lang="it-IT" b="1" dirty="0" smtClean="0">
                <a:solidFill>
                  <a:srgbClr val="FF3300"/>
                </a:solidFill>
                <a:effectLst>
                  <a:outerShdw blurRad="38100" dist="38100" dir="2700000" algn="tl">
                    <a:srgbClr val="C0C0C0"/>
                  </a:outerShdw>
                </a:effectLst>
                <a:latin typeface="Comic Sans MS" pitchFamily="66" charset="0"/>
                <a:cs typeface="+mn-cs"/>
              </a:rPr>
              <a:t>da </a:t>
            </a:r>
            <a:r>
              <a:rPr lang="it-IT" b="1" dirty="0">
                <a:solidFill>
                  <a:srgbClr val="FF3300"/>
                </a:solidFill>
                <a:effectLst>
                  <a:outerShdw blurRad="38100" dist="38100" dir="2700000" algn="tl">
                    <a:srgbClr val="C0C0C0"/>
                  </a:outerShdw>
                </a:effectLst>
                <a:latin typeface="Comic Sans MS" pitchFamily="66" charset="0"/>
                <a:cs typeface="+mn-cs"/>
              </a:rPr>
              <a:t>perseguire</a:t>
            </a:r>
            <a:r>
              <a:rPr lang="it-IT" b="1" dirty="0">
                <a:solidFill>
                  <a:srgbClr val="FF3300"/>
                </a:solidFill>
                <a:effectLst>
                  <a:outerShdw blurRad="38100" dist="38100" dir="2700000" algn="tl">
                    <a:srgbClr val="C0C0C0"/>
                  </a:outerShdw>
                </a:effectLst>
                <a:latin typeface="Verdana" pitchFamily="34" charset="0"/>
                <a:cs typeface="+mn-cs"/>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6325" y="113146"/>
            <a:ext cx="141446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4590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0482"/>
                                        </p:tgtEl>
                                        <p:attrNameLst>
                                          <p:attrName>style.visibility</p:attrName>
                                        </p:attrNameLst>
                                      </p:cBhvr>
                                      <p:to>
                                        <p:strVal val="visible"/>
                                      </p:to>
                                    </p:set>
                                  </p:childTnLst>
                                </p:cTn>
                              </p:par>
                            </p:childTnLst>
                          </p:cTn>
                        </p:par>
                        <p:par>
                          <p:cTn id="7" fill="hold" nodeType="afterGroup">
                            <p:stCondLst>
                              <p:cond delay="500"/>
                            </p:stCondLst>
                            <p:childTnLst>
                              <p:par>
                                <p:cTn id="8" presetID="2" presetClass="entr" presetSubtype="8" fill="hold" grpId="0" nodeType="afterEffect">
                                  <p:stCondLst>
                                    <p:cond delay="0"/>
                                  </p:stCondLst>
                                  <p:childTnLst>
                                    <p:set>
                                      <p:cBhvr>
                                        <p:cTn id="9" dur="1" fill="hold">
                                          <p:stCondLst>
                                            <p:cond delay="0"/>
                                          </p:stCondLst>
                                        </p:cTn>
                                        <p:tgtEl>
                                          <p:spTgt spid="20483">
                                            <p:txEl>
                                              <p:pRg st="0" end="0"/>
                                            </p:txEl>
                                          </p:spTgt>
                                        </p:tgtEl>
                                        <p:attrNameLst>
                                          <p:attrName>style.visibility</p:attrName>
                                        </p:attrNameLst>
                                      </p:cBhvr>
                                      <p:to>
                                        <p:strVal val="visible"/>
                                      </p:to>
                                    </p:set>
                                    <p:anim calcmode="lin" valueType="num">
                                      <p:cBhvr additive="base">
                                        <p:cTn id="10"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20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2" fill="hold" grpId="0" nodeType="clickEffect">
                                  <p:stCondLst>
                                    <p:cond delay="0"/>
                                  </p:stCondLst>
                                  <p:childTnLst>
                                    <p:set>
                                      <p:cBhvr>
                                        <p:cTn id="15" dur="1" fill="hold">
                                          <p:stCondLst>
                                            <p:cond delay="0"/>
                                          </p:stCondLst>
                                        </p:cTn>
                                        <p:tgtEl>
                                          <p:spTgt spid="20484"/>
                                        </p:tgtEl>
                                        <p:attrNameLst>
                                          <p:attrName>style.visibility</p:attrName>
                                        </p:attrNameLst>
                                      </p:cBhvr>
                                      <p:to>
                                        <p:strVal val="visible"/>
                                      </p:to>
                                    </p:set>
                                    <p:anim calcmode="lin" valueType="num">
                                      <p:cBhvr additive="base">
                                        <p:cTn id="16" dur="500" fill="hold"/>
                                        <p:tgtEl>
                                          <p:spTgt spid="20484"/>
                                        </p:tgtEl>
                                        <p:attrNameLst>
                                          <p:attrName>ppt_x</p:attrName>
                                        </p:attrNameLst>
                                      </p:cBhvr>
                                      <p:tavLst>
                                        <p:tav tm="0">
                                          <p:val>
                                            <p:strVal val="1+#ppt_w/2"/>
                                          </p:val>
                                        </p:tav>
                                        <p:tav tm="100000">
                                          <p:val>
                                            <p:strVal val="#ppt_x"/>
                                          </p:val>
                                        </p:tav>
                                      </p:tavLst>
                                    </p:anim>
                                    <p:anim calcmode="lin" valueType="num">
                                      <p:cBhvr additive="base">
                                        <p:cTn id="17" dur="500" fill="hold"/>
                                        <p:tgtEl>
                                          <p:spTgt spid="20484"/>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0485"/>
                                        </p:tgtEl>
                                        <p:attrNameLst>
                                          <p:attrName>style.visibility</p:attrName>
                                        </p:attrNameLst>
                                      </p:cBhvr>
                                      <p:to>
                                        <p:strVal val="visible"/>
                                      </p:to>
                                    </p:set>
                                    <p:anim calcmode="lin" valueType="num">
                                      <p:cBhvr additive="base">
                                        <p:cTn id="22" dur="500" fill="hold"/>
                                        <p:tgtEl>
                                          <p:spTgt spid="20485"/>
                                        </p:tgtEl>
                                        <p:attrNameLst>
                                          <p:attrName>ppt_x</p:attrName>
                                        </p:attrNameLst>
                                      </p:cBhvr>
                                      <p:tavLst>
                                        <p:tav tm="0">
                                          <p:val>
                                            <p:strVal val="#ppt_x"/>
                                          </p:val>
                                        </p:tav>
                                        <p:tav tm="100000">
                                          <p:val>
                                            <p:strVal val="#ppt_x"/>
                                          </p:val>
                                        </p:tav>
                                      </p:tavLst>
                                    </p:anim>
                                    <p:anim calcmode="lin" valueType="num">
                                      <p:cBhvr additive="base">
                                        <p:cTn id="23" dur="500" fill="hold"/>
                                        <p:tgtEl>
                                          <p:spTgt spid="204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3" grpId="0" build="p" autoUpdateAnimBg="0" advAuto="0"/>
      <p:bldP spid="20484" grpId="0" autoUpdateAnimBg="0"/>
      <p:bldP spid="20485"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8879" y="523886"/>
            <a:ext cx="8229600" cy="1143000"/>
          </a:xfrm>
        </p:spPr>
        <p:txBody>
          <a:bodyPr>
            <a:normAutofit fontScale="90000"/>
          </a:bodyPr>
          <a:lstStyle/>
          <a:p>
            <a:r>
              <a:rPr lang="it-IT" sz="3200" dirty="0">
                <a:solidFill>
                  <a:srgbClr val="FF0000"/>
                </a:solidFill>
              </a:rPr>
              <a:t>Il rapporto </a:t>
            </a:r>
            <a:r>
              <a:rPr lang="it-IT" sz="3200" dirty="0" smtClean="0">
                <a:solidFill>
                  <a:srgbClr val="FF0000"/>
                </a:solidFill>
              </a:rPr>
              <a:t>dell’</a:t>
            </a:r>
            <a:r>
              <a:rPr lang="it-IT" sz="3200" dirty="0">
                <a:solidFill>
                  <a:srgbClr val="FF0000"/>
                </a:solidFill>
              </a:rPr>
              <a:t> </a:t>
            </a:r>
            <a:r>
              <a:rPr lang="it-IT" sz="3200" dirty="0" smtClean="0">
                <a:solidFill>
                  <a:srgbClr val="FF0000"/>
                </a:solidFill>
              </a:rPr>
              <a:t>Autorità </a:t>
            </a:r>
            <a:r>
              <a:rPr lang="it-IT" sz="3200" dirty="0">
                <a:solidFill>
                  <a:srgbClr val="FF0000"/>
                </a:solidFill>
              </a:rPr>
              <a:t>europea </a:t>
            </a:r>
            <a:r>
              <a:rPr lang="it-IT" sz="3200" dirty="0" smtClean="0">
                <a:solidFill>
                  <a:srgbClr val="FF0000"/>
                </a:solidFill>
              </a:rPr>
              <a:t/>
            </a:r>
            <a:br>
              <a:rPr lang="it-IT" sz="3200" dirty="0" smtClean="0">
                <a:solidFill>
                  <a:srgbClr val="FF0000"/>
                </a:solidFill>
              </a:rPr>
            </a:br>
            <a:r>
              <a:rPr lang="it-IT" sz="3200" dirty="0" smtClean="0">
                <a:solidFill>
                  <a:srgbClr val="FF0000"/>
                </a:solidFill>
              </a:rPr>
              <a:t>per </a:t>
            </a:r>
            <a:r>
              <a:rPr lang="it-IT" sz="3200" dirty="0">
                <a:solidFill>
                  <a:srgbClr val="FF0000"/>
                </a:solidFill>
              </a:rPr>
              <a:t>la sicurezza alimentare (EFSA) </a:t>
            </a:r>
            <a:r>
              <a:rPr lang="it-IT" sz="3200" dirty="0" smtClean="0">
                <a:solidFill>
                  <a:srgbClr val="FF0000"/>
                </a:solidFill>
              </a:rPr>
              <a:t/>
            </a:r>
            <a:br>
              <a:rPr lang="it-IT" sz="3200" dirty="0" smtClean="0">
                <a:solidFill>
                  <a:srgbClr val="FF0000"/>
                </a:solidFill>
              </a:rPr>
            </a:br>
            <a:r>
              <a:rPr lang="it-IT" sz="3200" dirty="0" smtClean="0">
                <a:solidFill>
                  <a:srgbClr val="FF0000"/>
                </a:solidFill>
              </a:rPr>
              <a:t>e </a:t>
            </a:r>
            <a:r>
              <a:rPr lang="it-IT" sz="3200" dirty="0">
                <a:solidFill>
                  <a:srgbClr val="FF0000"/>
                </a:solidFill>
              </a:rPr>
              <a:t>dal Centro europeo per la prevenzione e il controllo delle malattie (ECDC)</a:t>
            </a:r>
          </a:p>
        </p:txBody>
      </p:sp>
      <p:sp>
        <p:nvSpPr>
          <p:cNvPr id="3" name="Segnaposto contenuto 2"/>
          <p:cNvSpPr>
            <a:spLocks noGrp="1"/>
          </p:cNvSpPr>
          <p:nvPr>
            <p:ph idx="1"/>
          </p:nvPr>
        </p:nvSpPr>
        <p:spPr>
          <a:xfrm>
            <a:off x="467544" y="2132856"/>
            <a:ext cx="8229600" cy="4525963"/>
          </a:xfrm>
        </p:spPr>
        <p:txBody>
          <a:bodyPr>
            <a:normAutofit/>
          </a:bodyPr>
          <a:lstStyle/>
          <a:p>
            <a:r>
              <a:rPr lang="it-IT" sz="2800" dirty="0" smtClean="0"/>
              <a:t>In </a:t>
            </a:r>
            <a:r>
              <a:rPr lang="it-IT" sz="2800" dirty="0"/>
              <a:t>generale, la </a:t>
            </a:r>
            <a:r>
              <a:rPr lang="it-IT" sz="2800" dirty="0" smtClean="0"/>
              <a:t>multi-farmaco resistenza </a:t>
            </a:r>
            <a:r>
              <a:rPr lang="it-IT" sz="2800" dirty="0"/>
              <a:t>nei batteri di Salmonella è alta in tutta l'UE. Gli esperti rilevano tuttavia che la resistenza ad antimicrobici di importanza primaria, usati nella terapia di casi gravi di infezione da Salmonella nell’uomo, rimane bassa. La salmonellosi, la malattia causata da tali batteri, è la seconda tra le malattie a trasmissione alimentare più comunemente riferite nell’UE.</a:t>
            </a:r>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05517" y="31265"/>
            <a:ext cx="141446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17129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normAutofit fontScale="70000" lnSpcReduction="20000"/>
          </a:bodyPr>
          <a:lstStyle/>
          <a:p>
            <a:r>
              <a:rPr lang="it-IT" dirty="0"/>
              <a:t>È stata riscontrata resistenza alla </a:t>
            </a:r>
            <a:r>
              <a:rPr lang="it-IT" dirty="0" err="1"/>
              <a:t>colistina</a:t>
            </a:r>
            <a:r>
              <a:rPr lang="it-IT" dirty="0"/>
              <a:t> a livelli molto bassi in Salmonella ed E. coli presenti in suini e bovini</a:t>
            </a:r>
            <a:r>
              <a:rPr lang="it-IT" dirty="0" smtClean="0"/>
              <a:t>.</a:t>
            </a:r>
          </a:p>
          <a:p>
            <a:r>
              <a:rPr lang="it-IT" dirty="0" smtClean="0"/>
              <a:t> </a:t>
            </a:r>
            <a:r>
              <a:rPr lang="it-IT" dirty="0"/>
              <a:t>L’uso della </a:t>
            </a:r>
            <a:r>
              <a:rPr lang="it-IT" dirty="0" err="1"/>
              <a:t>colistina</a:t>
            </a:r>
            <a:r>
              <a:rPr lang="it-IT" dirty="0"/>
              <a:t> per controllare le infezioni negli animali, in particolare nei suini, è comunemente ammesso in alcuni Paesi. In circostanze particolari può essere utilizzata nell'uomo come antibiotico di ultima istanza</a:t>
            </a:r>
            <a:r>
              <a:rPr lang="it-IT" dirty="0" smtClean="0"/>
              <a:t>.</a:t>
            </a:r>
          </a:p>
          <a:p>
            <a:endParaRPr lang="it-IT" dirty="0"/>
          </a:p>
          <a:p>
            <a:r>
              <a:rPr lang="it-IT" dirty="0"/>
              <a:t>Oltre il 10% dei batteri di </a:t>
            </a:r>
            <a:r>
              <a:rPr lang="it-IT" dirty="0" err="1"/>
              <a:t>Campylobacter</a:t>
            </a:r>
            <a:r>
              <a:rPr lang="it-IT" dirty="0"/>
              <a:t> coli riscontrati negli esseri umani mostravano resistenza a due antimicrobici di importanza primaria (</a:t>
            </a:r>
            <a:r>
              <a:rPr lang="it-IT" dirty="0" err="1"/>
              <a:t>fluorochinoloni</a:t>
            </a:r>
            <a:r>
              <a:rPr lang="it-IT" dirty="0"/>
              <a:t> e macrolidi), che vengono impiegati per curare infezioni gravi da </a:t>
            </a:r>
            <a:r>
              <a:rPr lang="it-IT" dirty="0" err="1"/>
              <a:t>Campylobacter</a:t>
            </a:r>
            <a:r>
              <a:rPr lang="it-IT" dirty="0"/>
              <a:t> nell’uomo. La </a:t>
            </a:r>
            <a:r>
              <a:rPr lang="it-IT" dirty="0" err="1"/>
              <a:t>campilobatteriosi</a:t>
            </a:r>
            <a:r>
              <a:rPr lang="it-IT" dirty="0"/>
              <a:t> è la malattia veicolata da alimenti più comunemente riferita nell'UE.</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9537" y="116632"/>
            <a:ext cx="141446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88877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95536" y="1124744"/>
            <a:ext cx="8229600" cy="4525963"/>
          </a:xfrm>
        </p:spPr>
        <p:txBody>
          <a:bodyPr>
            <a:normAutofit fontScale="32500" lnSpcReduction="20000"/>
          </a:bodyPr>
          <a:lstStyle/>
          <a:p>
            <a:endParaRPr lang="it-IT" dirty="0"/>
          </a:p>
          <a:p>
            <a:r>
              <a:rPr lang="it-IT" sz="9600" dirty="0" smtClean="0"/>
              <a:t>E’ </a:t>
            </a:r>
            <a:r>
              <a:rPr lang="it-IT" sz="9600" dirty="0"/>
              <a:t>stata rilevata per la prima volta una resistenza agli antibiotici </a:t>
            </a:r>
            <a:r>
              <a:rPr lang="it-IT" sz="9600" dirty="0" err="1"/>
              <a:t>carbapenemici</a:t>
            </a:r>
            <a:r>
              <a:rPr lang="it-IT" sz="9600" dirty="0"/>
              <a:t> nell’ambito del monitoraggio annuale a dimensione UE su animali e alimenti. </a:t>
            </a:r>
            <a:endParaRPr lang="it-IT" sz="9600" dirty="0" smtClean="0"/>
          </a:p>
          <a:p>
            <a:r>
              <a:rPr lang="it-IT" sz="9600" dirty="0" smtClean="0"/>
              <a:t>I </a:t>
            </a:r>
            <a:r>
              <a:rPr lang="it-IT" sz="9600" dirty="0" err="1"/>
              <a:t>carbapenemi</a:t>
            </a:r>
            <a:r>
              <a:rPr lang="it-IT" sz="9600" dirty="0"/>
              <a:t> sono di solito l'opzione terapeutica finale per pazienti infettati da batteri resistenti agli altri antibiotici disponibili. Livelli molto bassi di resistenza sono stati osservati nei batteri di E. coli rinvenuti in suini e carne suina.</a:t>
            </a:r>
          </a:p>
          <a:p>
            <a:endParaRPr lang="it-IT" sz="5100"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328" y="44624"/>
            <a:ext cx="141446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21797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sp>
        <p:nvSpPr>
          <p:cNvPr id="3" name="Segnaposto contenuto 2"/>
          <p:cNvSpPr>
            <a:spLocks noGrp="1"/>
          </p:cNvSpPr>
          <p:nvPr>
            <p:ph idx="1"/>
          </p:nvPr>
        </p:nvSpPr>
        <p:spPr/>
        <p:txBody>
          <a:bodyPr>
            <a:normAutofit lnSpcReduction="10000"/>
          </a:bodyPr>
          <a:lstStyle/>
          <a:p>
            <a:r>
              <a:rPr lang="it-IT" dirty="0"/>
              <a:t>E. coli produttore di beta-</a:t>
            </a:r>
            <a:r>
              <a:rPr lang="it-IT" dirty="0" err="1"/>
              <a:t>lattamasi</a:t>
            </a:r>
            <a:r>
              <a:rPr lang="it-IT" dirty="0"/>
              <a:t> a spettro esteso (ESBL) è stato trovato in carni bovine e suine, maiali e vitelli. I batteri che producono enzimi ESBL mostrano </a:t>
            </a:r>
            <a:r>
              <a:rPr lang="it-IT" dirty="0" err="1"/>
              <a:t>multifarmacoresistenza</a:t>
            </a:r>
            <a:r>
              <a:rPr lang="it-IT" dirty="0"/>
              <a:t> agli antibiotici beta-lattamici, che comprendono derivati della penicillina e cefalosporine. La prevalenza di E. coli produttore di ESBL variava da bassa a molto alta a seconda dei Paesi (maggiori notizie sul nostro strumento di visualizzazione dei dati).</a:t>
            </a:r>
          </a:p>
          <a:p>
            <a:endParaRPr lang="it-IT"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116632"/>
            <a:ext cx="141446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24914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a:t>
            </a:r>
            <a:r>
              <a:rPr lang="it-IT" dirty="0" err="1" smtClean="0"/>
              <a:t>you</a:t>
            </a:r>
            <a:r>
              <a:rPr lang="it-IT" dirty="0" smtClean="0"/>
              <a:t> </a:t>
            </a:r>
            <a:endParaRPr lang="it-IT" dirty="0"/>
          </a:p>
        </p:txBody>
      </p:sp>
      <p:sp>
        <p:nvSpPr>
          <p:cNvPr id="3" name="Segnaposto contenuto 2"/>
          <p:cNvSpPr>
            <a:spLocks noGrp="1"/>
          </p:cNvSpPr>
          <p:nvPr>
            <p:ph idx="1"/>
          </p:nvPr>
        </p:nvSpPr>
        <p:spPr/>
        <p:txBody>
          <a:bodyPr/>
          <a:lstStyle/>
          <a:p>
            <a:endParaRPr lang="it-IT"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764704"/>
            <a:ext cx="5616624"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97950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ttangolo 2"/>
          <p:cNvSpPr>
            <a:spLocks noChangeArrowheads="1"/>
          </p:cNvSpPr>
          <p:nvPr/>
        </p:nvSpPr>
        <p:spPr bwMode="auto">
          <a:xfrm>
            <a:off x="323850" y="476250"/>
            <a:ext cx="88201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it-IT" altLang="it-IT" sz="2400" b="1" dirty="0" smtClean="0">
                <a:solidFill>
                  <a:srgbClr val="000000"/>
                </a:solidFill>
                <a:latin typeface="Comic Sans MS" pitchFamily="66" charset="0"/>
                <a:cs typeface="Arial" charset="0"/>
              </a:rPr>
              <a:t>La resistenza dei </a:t>
            </a:r>
            <a:r>
              <a:rPr lang="it-IT" altLang="it-IT" sz="2400" b="1" dirty="0" err="1" smtClean="0">
                <a:solidFill>
                  <a:srgbClr val="000000"/>
                </a:solidFill>
                <a:latin typeface="Comic Sans MS" pitchFamily="66" charset="0"/>
                <a:cs typeface="Arial" charset="0"/>
              </a:rPr>
              <a:t>biofilm</a:t>
            </a:r>
            <a:r>
              <a:rPr lang="it-IT" altLang="it-IT" sz="2400" b="1" dirty="0" smtClean="0">
                <a:solidFill>
                  <a:srgbClr val="000000"/>
                </a:solidFill>
                <a:latin typeface="Comic Sans MS" pitchFamily="66" charset="0"/>
                <a:cs typeface="Arial" charset="0"/>
              </a:rPr>
              <a:t> agli antibiotici </a:t>
            </a:r>
            <a:endParaRPr lang="it-IT" altLang="it-IT" sz="2400" b="1" dirty="0" smtClean="0">
              <a:solidFill>
                <a:srgbClr val="000000"/>
              </a:solidFill>
              <a:latin typeface="Comic Sans MS" pitchFamily="66" charset="0"/>
              <a:cs typeface="Arial" charset="0"/>
            </a:endParaRPr>
          </a:p>
          <a:p>
            <a:pPr fontAlgn="base">
              <a:spcBef>
                <a:spcPct val="0"/>
              </a:spcBef>
              <a:spcAft>
                <a:spcPct val="0"/>
              </a:spcAft>
            </a:pPr>
            <a:r>
              <a:rPr lang="it-IT" altLang="it-IT" sz="2400" b="1" dirty="0" smtClean="0">
                <a:solidFill>
                  <a:srgbClr val="000000"/>
                </a:solidFill>
                <a:latin typeface="Comic Sans MS" pitchFamily="66" charset="0"/>
                <a:cs typeface="Arial" charset="0"/>
              </a:rPr>
              <a:t>è </a:t>
            </a:r>
            <a:r>
              <a:rPr lang="it-IT" altLang="it-IT" sz="2400" b="1" dirty="0" smtClean="0">
                <a:solidFill>
                  <a:srgbClr val="000000"/>
                </a:solidFill>
                <a:latin typeface="Comic Sans MS" pitchFamily="66" charset="0"/>
                <a:cs typeface="Arial" charset="0"/>
              </a:rPr>
              <a:t>multifattoriale</a:t>
            </a:r>
          </a:p>
        </p:txBody>
      </p:sp>
      <p:sp>
        <p:nvSpPr>
          <p:cNvPr id="27651" name="CasellaDiTesto 3"/>
          <p:cNvSpPr txBox="1">
            <a:spLocks noChangeArrowheads="1"/>
          </p:cNvSpPr>
          <p:nvPr/>
        </p:nvSpPr>
        <p:spPr bwMode="auto">
          <a:xfrm>
            <a:off x="881062" y="1268760"/>
            <a:ext cx="7705725"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marL="342900" indent="-342900" algn="just" fontAlgn="base">
              <a:lnSpc>
                <a:spcPct val="200000"/>
              </a:lnSpc>
              <a:spcBef>
                <a:spcPct val="0"/>
              </a:spcBef>
              <a:spcAft>
                <a:spcPct val="0"/>
              </a:spcAft>
              <a:buFontTx/>
              <a:buChar char="•"/>
            </a:pPr>
            <a:r>
              <a:rPr lang="it-IT" altLang="it-IT" sz="2400" dirty="0" smtClean="0">
                <a:solidFill>
                  <a:srgbClr val="000000"/>
                </a:solidFill>
                <a:latin typeface="Comic Sans MS" pitchFamily="66" charset="0"/>
                <a:cs typeface="Arial" charset="0"/>
              </a:rPr>
              <a:t>Presenza di una matrice</a:t>
            </a:r>
          </a:p>
          <a:p>
            <a:pPr marL="342900" indent="-342900" algn="just" fontAlgn="base">
              <a:lnSpc>
                <a:spcPct val="200000"/>
              </a:lnSpc>
              <a:spcBef>
                <a:spcPct val="0"/>
              </a:spcBef>
              <a:spcAft>
                <a:spcPct val="0"/>
              </a:spcAft>
              <a:buFontTx/>
              <a:buChar char="•"/>
            </a:pPr>
            <a:r>
              <a:rPr lang="it-IT" altLang="it-IT" sz="2400" dirty="0" smtClean="0">
                <a:solidFill>
                  <a:srgbClr val="000000"/>
                </a:solidFill>
                <a:latin typeface="Comic Sans MS" pitchFamily="66" charset="0"/>
                <a:cs typeface="Arial" charset="0"/>
              </a:rPr>
              <a:t>Eterogeneità fisiologica e metabolica</a:t>
            </a:r>
          </a:p>
          <a:p>
            <a:pPr marL="342900" indent="-342900" algn="just" fontAlgn="base">
              <a:lnSpc>
                <a:spcPct val="200000"/>
              </a:lnSpc>
              <a:spcBef>
                <a:spcPct val="0"/>
              </a:spcBef>
              <a:spcAft>
                <a:spcPct val="0"/>
              </a:spcAft>
              <a:buFontTx/>
              <a:buChar char="•"/>
            </a:pPr>
            <a:r>
              <a:rPr lang="it-IT" altLang="it-IT" sz="2400" dirty="0" smtClean="0">
                <a:solidFill>
                  <a:srgbClr val="000000"/>
                </a:solidFill>
                <a:latin typeface="Comic Sans MS" pitchFamily="66" charset="0"/>
                <a:cs typeface="Arial" charset="0"/>
              </a:rPr>
              <a:t>Presenza di cellule «dormienti»</a:t>
            </a:r>
          </a:p>
          <a:p>
            <a:pPr marL="342900" indent="-342900" algn="just" fontAlgn="base">
              <a:lnSpc>
                <a:spcPct val="200000"/>
              </a:lnSpc>
              <a:spcBef>
                <a:spcPct val="0"/>
              </a:spcBef>
              <a:spcAft>
                <a:spcPct val="0"/>
              </a:spcAft>
              <a:buFontTx/>
              <a:buChar char="•"/>
            </a:pPr>
            <a:r>
              <a:rPr lang="it-IT" altLang="it-IT" sz="2400" dirty="0" smtClean="0">
                <a:solidFill>
                  <a:srgbClr val="000000"/>
                </a:solidFill>
                <a:latin typeface="Comic Sans MS" pitchFamily="66" charset="0"/>
                <a:cs typeface="Arial" charset="0"/>
              </a:rPr>
              <a:t>Meccanismi di resistenza a livello cellulare</a:t>
            </a:r>
          </a:p>
          <a:p>
            <a:pPr marL="342900" indent="-342900" algn="just" fontAlgn="base">
              <a:lnSpc>
                <a:spcPct val="200000"/>
              </a:lnSpc>
              <a:spcBef>
                <a:spcPct val="0"/>
              </a:spcBef>
              <a:spcAft>
                <a:spcPct val="0"/>
              </a:spcAft>
              <a:buFontTx/>
              <a:buChar char="•"/>
            </a:pPr>
            <a:r>
              <a:rPr lang="it-IT" altLang="it-IT" sz="2400" dirty="0" smtClean="0">
                <a:solidFill>
                  <a:srgbClr val="000000"/>
                </a:solidFill>
                <a:latin typeface="Comic Sans MS" pitchFamily="66" charset="0"/>
                <a:cs typeface="Arial" charset="0"/>
              </a:rPr>
              <a:t>Presenza di fenotipi </a:t>
            </a:r>
            <a:r>
              <a:rPr lang="it-IT" altLang="it-IT" sz="2400" dirty="0" err="1" smtClean="0">
                <a:solidFill>
                  <a:srgbClr val="000000"/>
                </a:solidFill>
                <a:latin typeface="Comic Sans MS" pitchFamily="66" charset="0"/>
                <a:cs typeface="Arial" charset="0"/>
              </a:rPr>
              <a:t>ipermutabili</a:t>
            </a:r>
            <a:endParaRPr lang="it-IT" altLang="it-IT" sz="2400" dirty="0" smtClean="0">
              <a:solidFill>
                <a:srgbClr val="000000"/>
              </a:solidFill>
              <a:latin typeface="Comic Sans MS" pitchFamily="66" charset="0"/>
              <a:cs typeface="Arial" charset="0"/>
            </a:endParaRPr>
          </a:p>
          <a:p>
            <a:pPr marL="342900" indent="-342900" algn="just" fontAlgn="base">
              <a:lnSpc>
                <a:spcPct val="200000"/>
              </a:lnSpc>
              <a:spcBef>
                <a:spcPct val="0"/>
              </a:spcBef>
              <a:spcAft>
                <a:spcPct val="0"/>
              </a:spcAft>
              <a:buFontTx/>
              <a:buChar char="•"/>
            </a:pPr>
            <a:r>
              <a:rPr lang="it-IT" altLang="it-IT" sz="2400" dirty="0" smtClean="0">
                <a:solidFill>
                  <a:srgbClr val="000000"/>
                </a:solidFill>
                <a:latin typeface="Comic Sans MS" pitchFamily="66" charset="0"/>
                <a:cs typeface="Arial" charset="0"/>
              </a:rPr>
              <a:t>Contiguità tra le cellule e scambi genetici</a:t>
            </a:r>
          </a:p>
          <a:p>
            <a:pPr marL="342900" indent="-342900" fontAlgn="base">
              <a:spcBef>
                <a:spcPct val="0"/>
              </a:spcBef>
              <a:spcAft>
                <a:spcPct val="0"/>
              </a:spcAft>
              <a:buFontTx/>
              <a:buChar char="•"/>
            </a:pPr>
            <a:endParaRPr lang="it-IT" altLang="it-IT" sz="2400" dirty="0" smtClean="0">
              <a:solidFill>
                <a:srgbClr val="000000"/>
              </a:solidFill>
              <a:cs typeface="Arial"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2320" y="188640"/>
            <a:ext cx="141446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4345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575" y="771525"/>
            <a:ext cx="8382000" cy="552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627" name="CasellaDiTesto 5"/>
          <p:cNvSpPr txBox="1">
            <a:spLocks noChangeArrowheads="1"/>
          </p:cNvSpPr>
          <p:nvPr/>
        </p:nvSpPr>
        <p:spPr bwMode="auto">
          <a:xfrm>
            <a:off x="539750" y="74613"/>
            <a:ext cx="81565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fontAlgn="base">
              <a:spcBef>
                <a:spcPct val="0"/>
              </a:spcBef>
              <a:spcAft>
                <a:spcPct val="0"/>
              </a:spcAft>
            </a:pPr>
            <a:r>
              <a:rPr lang="it-IT" altLang="it-IT" sz="2400" b="1" dirty="0" smtClean="0">
                <a:solidFill>
                  <a:srgbClr val="000000"/>
                </a:solidFill>
                <a:latin typeface="Comic Sans MS" pitchFamily="66" charset="0"/>
                <a:cs typeface="Arial" charset="0"/>
              </a:rPr>
              <a:t>Meccanismi di resistenza agli </a:t>
            </a:r>
            <a:r>
              <a:rPr lang="it-IT" altLang="it-IT" sz="2400" b="1" dirty="0" smtClean="0">
                <a:solidFill>
                  <a:srgbClr val="000000"/>
                </a:solidFill>
                <a:latin typeface="Comic Sans MS" pitchFamily="66" charset="0"/>
                <a:cs typeface="Arial" charset="0"/>
              </a:rPr>
              <a:t>antibiotici</a:t>
            </a:r>
          </a:p>
          <a:p>
            <a:pPr algn="ctr" fontAlgn="base">
              <a:spcBef>
                <a:spcPct val="0"/>
              </a:spcBef>
              <a:spcAft>
                <a:spcPct val="0"/>
              </a:spcAft>
            </a:pPr>
            <a:r>
              <a:rPr lang="it-IT" altLang="it-IT" sz="2400" b="1" dirty="0" smtClean="0">
                <a:solidFill>
                  <a:srgbClr val="000000"/>
                </a:solidFill>
                <a:latin typeface="Comic Sans MS" pitchFamily="66" charset="0"/>
                <a:cs typeface="Arial" charset="0"/>
              </a:rPr>
              <a:t> </a:t>
            </a:r>
            <a:r>
              <a:rPr lang="it-IT" altLang="it-IT" sz="2400" b="1" dirty="0" smtClean="0">
                <a:solidFill>
                  <a:srgbClr val="000000"/>
                </a:solidFill>
                <a:latin typeface="Comic Sans MS" pitchFamily="66" charset="0"/>
                <a:cs typeface="Arial" charset="0"/>
              </a:rPr>
              <a:t>a livello cellulare e  nei </a:t>
            </a:r>
            <a:r>
              <a:rPr lang="it-IT" altLang="it-IT" sz="2400" b="1" dirty="0" err="1" smtClean="0">
                <a:solidFill>
                  <a:srgbClr val="000000"/>
                </a:solidFill>
                <a:latin typeface="Comic Sans MS" pitchFamily="66" charset="0"/>
                <a:cs typeface="Arial" charset="0"/>
              </a:rPr>
              <a:t>biofilm</a:t>
            </a:r>
            <a:endParaRPr lang="it-IT" altLang="it-IT" sz="2400" b="1" dirty="0" smtClean="0">
              <a:solidFill>
                <a:srgbClr val="000000"/>
              </a:solidFill>
              <a:latin typeface="Comic Sans MS" pitchFamily="66" charset="0"/>
              <a:cs typeface="Arial" charset="0"/>
            </a:endParaRPr>
          </a:p>
        </p:txBody>
      </p:sp>
      <p:sp>
        <p:nvSpPr>
          <p:cNvPr id="26628" name="CasellaDiTesto 1"/>
          <p:cNvSpPr txBox="1">
            <a:spLocks noChangeArrowheads="1"/>
          </p:cNvSpPr>
          <p:nvPr/>
        </p:nvSpPr>
        <p:spPr bwMode="auto">
          <a:xfrm>
            <a:off x="409575" y="6165850"/>
            <a:ext cx="3960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fontAlgn="base">
              <a:spcBef>
                <a:spcPct val="0"/>
              </a:spcBef>
              <a:spcAft>
                <a:spcPct val="0"/>
              </a:spcAft>
            </a:pPr>
            <a:r>
              <a:rPr lang="it-IT" altLang="it-IT" sz="2000" b="1" smtClean="0">
                <a:solidFill>
                  <a:srgbClr val="000000"/>
                </a:solidFill>
                <a:latin typeface="Comic Sans MS" pitchFamily="66" charset="0"/>
                <a:cs typeface="Arial" charset="0"/>
              </a:rPr>
              <a:t>a</a:t>
            </a:r>
            <a:r>
              <a:rPr lang="it-IT" altLang="it-IT" sz="2000" b="1" smtClean="0">
                <a:solidFill>
                  <a:srgbClr val="000000"/>
                </a:solidFill>
                <a:cs typeface="Arial" charset="0"/>
              </a:rPr>
              <a:t>) </a:t>
            </a:r>
            <a:r>
              <a:rPr lang="it-IT" altLang="it-IT" sz="1800" b="1" smtClean="0">
                <a:solidFill>
                  <a:srgbClr val="000000"/>
                </a:solidFill>
                <a:latin typeface="Comic Sans MS" pitchFamily="66" charset="0"/>
                <a:cs typeface="Arial" charset="0"/>
              </a:rPr>
              <a:t>Resistenza a livello di comunità</a:t>
            </a:r>
          </a:p>
        </p:txBody>
      </p:sp>
      <p:sp>
        <p:nvSpPr>
          <p:cNvPr id="26629" name="Rettangolo 2"/>
          <p:cNvSpPr>
            <a:spLocks noChangeArrowheads="1"/>
          </p:cNvSpPr>
          <p:nvPr/>
        </p:nvSpPr>
        <p:spPr bwMode="auto">
          <a:xfrm>
            <a:off x="5176838" y="6092825"/>
            <a:ext cx="3619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it-IT" altLang="it-IT" sz="2000" b="1" smtClean="0">
                <a:solidFill>
                  <a:srgbClr val="000000"/>
                </a:solidFill>
                <a:latin typeface="Comic Sans MS" pitchFamily="66" charset="0"/>
                <a:cs typeface="Arial" charset="0"/>
              </a:rPr>
              <a:t>b</a:t>
            </a:r>
            <a:r>
              <a:rPr lang="it-IT" altLang="it-IT" sz="2000" b="1" smtClean="0">
                <a:solidFill>
                  <a:srgbClr val="000000"/>
                </a:solidFill>
                <a:cs typeface="Arial" charset="0"/>
              </a:rPr>
              <a:t>) </a:t>
            </a:r>
            <a:r>
              <a:rPr lang="it-IT" altLang="it-IT" b="1" smtClean="0">
                <a:solidFill>
                  <a:srgbClr val="000000"/>
                </a:solidFill>
                <a:latin typeface="Comic Sans MS" pitchFamily="66" charset="0"/>
                <a:cs typeface="Arial" charset="0"/>
              </a:rPr>
              <a:t>Resistenza a livello cellulare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9537" y="100806"/>
            <a:ext cx="141446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7805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4999" y="1628800"/>
            <a:ext cx="8208911" cy="1754326"/>
          </a:xfrm>
          <a:prstGeom prst="rect">
            <a:avLst/>
          </a:prstGeom>
        </p:spPr>
        <p:txBody>
          <a:bodyPr wrap="square">
            <a:spAutoFit/>
          </a:bodyPr>
          <a:lstStyle/>
          <a:p>
            <a:pPr algn="just">
              <a:lnSpc>
                <a:spcPct val="150000"/>
              </a:lnSpc>
            </a:pPr>
            <a:r>
              <a:rPr lang="en-US" dirty="0" err="1" smtClean="0"/>
              <a:t>Infezioni</a:t>
            </a:r>
            <a:r>
              <a:rPr lang="en-US" dirty="0" smtClean="0"/>
              <a:t> </a:t>
            </a:r>
            <a:r>
              <a:rPr lang="en-US" dirty="0" err="1" smtClean="0"/>
              <a:t>delle</a:t>
            </a:r>
            <a:r>
              <a:rPr lang="en-US" dirty="0" smtClean="0"/>
              <a:t> </a:t>
            </a:r>
            <a:r>
              <a:rPr lang="en-US" dirty="0" err="1" smtClean="0"/>
              <a:t>ferite</a:t>
            </a:r>
            <a:r>
              <a:rPr lang="en-US" dirty="0" smtClean="0"/>
              <a:t>  da parte di </a:t>
            </a:r>
            <a:r>
              <a:rPr lang="en-US" dirty="0" err="1" smtClean="0"/>
              <a:t>patogeni</a:t>
            </a:r>
            <a:r>
              <a:rPr lang="en-US" dirty="0" smtClean="0"/>
              <a:t> </a:t>
            </a:r>
            <a:r>
              <a:rPr lang="en-US" dirty="0" err="1" smtClean="0"/>
              <a:t>opportunisti</a:t>
            </a:r>
            <a:r>
              <a:rPr lang="en-US" dirty="0" smtClean="0"/>
              <a:t> </a:t>
            </a:r>
            <a:r>
              <a:rPr lang="en-US" dirty="0" err="1" smtClean="0"/>
              <a:t>normalmente</a:t>
            </a:r>
            <a:r>
              <a:rPr lang="en-US" dirty="0" smtClean="0"/>
              <a:t> </a:t>
            </a:r>
            <a:r>
              <a:rPr lang="en-US" dirty="0" err="1" smtClean="0"/>
              <a:t>presenti</a:t>
            </a:r>
            <a:r>
              <a:rPr lang="en-US" dirty="0" smtClean="0"/>
              <a:t> </a:t>
            </a:r>
            <a:r>
              <a:rPr lang="en-US" dirty="0" err="1" smtClean="0"/>
              <a:t>nella</a:t>
            </a:r>
            <a:r>
              <a:rPr lang="en-US" dirty="0" smtClean="0"/>
              <a:t> </a:t>
            </a:r>
            <a:r>
              <a:rPr lang="en-US" dirty="0" err="1" smtClean="0"/>
              <a:t>pelle</a:t>
            </a:r>
            <a:r>
              <a:rPr lang="en-US" dirty="0" smtClean="0"/>
              <a:t>.</a:t>
            </a:r>
          </a:p>
          <a:p>
            <a:pPr algn="just">
              <a:lnSpc>
                <a:spcPct val="150000"/>
              </a:lnSpc>
            </a:pPr>
            <a:r>
              <a:rPr lang="en-US" dirty="0" smtClean="0"/>
              <a:t>Ad </a:t>
            </a:r>
            <a:r>
              <a:rPr lang="en-US" dirty="0" err="1" smtClean="0"/>
              <a:t>esempio</a:t>
            </a:r>
            <a:r>
              <a:rPr lang="en-US" dirty="0" smtClean="0"/>
              <a:t>  </a:t>
            </a:r>
            <a:r>
              <a:rPr lang="en-US" i="1" dirty="0" smtClean="0"/>
              <a:t>P</a:t>
            </a:r>
            <a:r>
              <a:rPr lang="en-US" i="1" dirty="0"/>
              <a:t>. </a:t>
            </a:r>
            <a:r>
              <a:rPr lang="en-US" i="1" dirty="0" err="1" smtClean="0"/>
              <a:t>aeruginosa</a:t>
            </a:r>
            <a:r>
              <a:rPr lang="en-US" i="1" dirty="0" smtClean="0"/>
              <a:t>. </a:t>
            </a:r>
            <a:r>
              <a:rPr lang="en-US" dirty="0" err="1" smtClean="0"/>
              <a:t>che</a:t>
            </a:r>
            <a:r>
              <a:rPr lang="en-US" dirty="0" smtClean="0"/>
              <a:t> </a:t>
            </a:r>
            <a:r>
              <a:rPr lang="en-US" dirty="0" err="1" smtClean="0"/>
              <a:t>contamina</a:t>
            </a:r>
            <a:r>
              <a:rPr lang="en-US" dirty="0" smtClean="0"/>
              <a:t> le </a:t>
            </a:r>
            <a:r>
              <a:rPr lang="en-US" dirty="0" err="1" smtClean="0"/>
              <a:t>ferite</a:t>
            </a:r>
            <a:r>
              <a:rPr lang="en-US" dirty="0" smtClean="0"/>
              <a:t> </a:t>
            </a:r>
            <a:r>
              <a:rPr lang="en-US" dirty="0" err="1" smtClean="0"/>
              <a:t>degli</a:t>
            </a:r>
            <a:r>
              <a:rPr lang="en-US" dirty="0" smtClean="0"/>
              <a:t> </a:t>
            </a:r>
            <a:r>
              <a:rPr lang="en-US" dirty="0" err="1" smtClean="0"/>
              <a:t>animali</a:t>
            </a:r>
            <a:r>
              <a:rPr lang="en-US" dirty="0" smtClean="0"/>
              <a:t> </a:t>
            </a:r>
          </a:p>
          <a:p>
            <a:pPr algn="just">
              <a:lnSpc>
                <a:spcPct val="150000"/>
              </a:lnSpc>
            </a:pPr>
            <a:r>
              <a:rPr lang="en-US" dirty="0" err="1" smtClean="0"/>
              <a:t>Colonizzazione</a:t>
            </a:r>
            <a:r>
              <a:rPr lang="en-US" dirty="0" smtClean="0"/>
              <a:t> di </a:t>
            </a:r>
            <a:r>
              <a:rPr lang="en-US" dirty="0" err="1" smtClean="0"/>
              <a:t>Stafilococci</a:t>
            </a:r>
            <a:r>
              <a:rPr lang="en-US" dirty="0" smtClean="0"/>
              <a:t> </a:t>
            </a:r>
            <a:r>
              <a:rPr lang="en-US" dirty="0" err="1" smtClean="0"/>
              <a:t>ni</a:t>
            </a:r>
            <a:r>
              <a:rPr lang="en-US" dirty="0" smtClean="0"/>
              <a:t> </a:t>
            </a:r>
            <a:r>
              <a:rPr lang="en-US" dirty="0" err="1" smtClean="0"/>
              <a:t>casi</a:t>
            </a:r>
            <a:r>
              <a:rPr lang="en-US" dirty="0" smtClean="0"/>
              <a:t> di </a:t>
            </a:r>
            <a:r>
              <a:rPr lang="en-US" dirty="0" err="1" smtClean="0"/>
              <a:t>mastite</a:t>
            </a:r>
            <a:r>
              <a:rPr lang="en-US" dirty="0" smtClean="0"/>
              <a:t> </a:t>
            </a:r>
            <a:r>
              <a:rPr lang="en-US" dirty="0" err="1" smtClean="0"/>
              <a:t>dei</a:t>
            </a:r>
            <a:r>
              <a:rPr lang="en-US" dirty="0" smtClean="0"/>
              <a:t> </a:t>
            </a:r>
            <a:r>
              <a:rPr lang="en-US" dirty="0" err="1" smtClean="0"/>
              <a:t>ruminanti</a:t>
            </a:r>
            <a:r>
              <a:rPr lang="en-US" dirty="0" smtClean="0"/>
              <a:t>.</a:t>
            </a:r>
            <a:endParaRPr lang="en-US" dirty="0"/>
          </a:p>
        </p:txBody>
      </p:sp>
      <p:sp>
        <p:nvSpPr>
          <p:cNvPr id="3" name="CasellaDiTesto 2"/>
          <p:cNvSpPr txBox="1"/>
          <p:nvPr/>
        </p:nvSpPr>
        <p:spPr>
          <a:xfrm>
            <a:off x="2137352" y="620688"/>
            <a:ext cx="4644220" cy="461665"/>
          </a:xfrm>
          <a:prstGeom prst="rect">
            <a:avLst/>
          </a:prstGeom>
          <a:noFill/>
        </p:spPr>
        <p:txBody>
          <a:bodyPr wrap="none" rtlCol="0">
            <a:spAutoFit/>
          </a:bodyPr>
          <a:lstStyle/>
          <a:p>
            <a:pPr algn="ctr"/>
            <a:r>
              <a:rPr lang="fr-FR" sz="2400" b="1" dirty="0" smtClean="0">
                <a:solidFill>
                  <a:schemeClr val="accent2">
                    <a:lumMod val="75000"/>
                  </a:schemeClr>
                </a:solidFill>
              </a:rPr>
              <a:t>BIOFILM </a:t>
            </a:r>
            <a:r>
              <a:rPr lang="fr-FR" sz="2400" b="1" dirty="0" err="1" smtClean="0">
                <a:solidFill>
                  <a:schemeClr val="accent2">
                    <a:lumMod val="75000"/>
                  </a:schemeClr>
                </a:solidFill>
              </a:rPr>
              <a:t>infezione</a:t>
            </a:r>
            <a:r>
              <a:rPr lang="fr-FR" sz="2400" b="1" dirty="0" smtClean="0">
                <a:solidFill>
                  <a:schemeClr val="accent2">
                    <a:lumMod val="75000"/>
                  </a:schemeClr>
                </a:solidFill>
              </a:rPr>
              <a:t> </a:t>
            </a:r>
            <a:r>
              <a:rPr lang="fr-FR" sz="2400" b="1" dirty="0" err="1" smtClean="0">
                <a:solidFill>
                  <a:schemeClr val="accent2">
                    <a:lumMod val="75000"/>
                  </a:schemeClr>
                </a:solidFill>
              </a:rPr>
              <a:t>sugli</a:t>
            </a:r>
            <a:r>
              <a:rPr lang="fr-FR" sz="2400" b="1" dirty="0" smtClean="0">
                <a:solidFill>
                  <a:schemeClr val="accent2">
                    <a:lumMod val="75000"/>
                  </a:schemeClr>
                </a:solidFill>
              </a:rPr>
              <a:t> </a:t>
            </a:r>
            <a:r>
              <a:rPr lang="fr-FR" sz="2400" b="1" dirty="0" err="1" smtClean="0">
                <a:solidFill>
                  <a:schemeClr val="accent2">
                    <a:lumMod val="75000"/>
                  </a:schemeClr>
                </a:solidFill>
              </a:rPr>
              <a:t>animali</a:t>
            </a:r>
            <a:r>
              <a:rPr lang="fr-FR" sz="2400" b="1" dirty="0" smtClean="0">
                <a:solidFill>
                  <a:schemeClr val="accent2">
                    <a:lumMod val="75000"/>
                  </a:schemeClr>
                </a:solidFill>
              </a:rPr>
              <a:t> </a:t>
            </a:r>
            <a:endParaRPr lang="it-IT" sz="2400" b="1" dirty="0">
              <a:solidFill>
                <a:schemeClr val="accent2">
                  <a:lumMod val="75000"/>
                </a:schemeClr>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3699517"/>
            <a:ext cx="2592288" cy="194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3858145"/>
            <a:ext cx="1783085" cy="1783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180801"/>
            <a:ext cx="141446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95130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539552" y="2276872"/>
            <a:ext cx="8064896" cy="2169825"/>
          </a:xfrm>
          <a:prstGeom prst="rect">
            <a:avLst/>
          </a:prstGeom>
        </p:spPr>
        <p:txBody>
          <a:bodyPr wrap="square">
            <a:spAutoFit/>
          </a:bodyPr>
          <a:lstStyle/>
          <a:p>
            <a:pPr algn="ctr">
              <a:lnSpc>
                <a:spcPct val="150000"/>
              </a:lnSpc>
            </a:pPr>
            <a:r>
              <a:rPr lang="en-US" i="1" dirty="0"/>
              <a:t> </a:t>
            </a:r>
            <a:endParaRPr lang="en-US" sz="2400" dirty="0"/>
          </a:p>
          <a:p>
            <a:pPr algn="ctr">
              <a:lnSpc>
                <a:spcPct val="150000"/>
              </a:lnSpc>
            </a:pPr>
            <a:r>
              <a:rPr lang="en-US" sz="2400" dirty="0" err="1" smtClean="0"/>
              <a:t>Studi</a:t>
            </a:r>
            <a:r>
              <a:rPr lang="en-US" sz="2400" dirty="0" smtClean="0"/>
              <a:t> </a:t>
            </a:r>
            <a:r>
              <a:rPr lang="en-US" sz="2400" dirty="0" err="1" smtClean="0"/>
              <a:t>epidemiologici</a:t>
            </a:r>
            <a:r>
              <a:rPr lang="en-US" sz="2400" dirty="0" smtClean="0"/>
              <a:t> </a:t>
            </a:r>
            <a:r>
              <a:rPr lang="en-US" sz="2400" dirty="0" err="1" smtClean="0"/>
              <a:t>hanno</a:t>
            </a:r>
            <a:r>
              <a:rPr lang="en-US" sz="2400" dirty="0" smtClean="0"/>
              <a:t> </a:t>
            </a:r>
            <a:r>
              <a:rPr lang="en-US" sz="2400" dirty="0" err="1" smtClean="0"/>
              <a:t>mostrato</a:t>
            </a:r>
            <a:r>
              <a:rPr lang="en-US" sz="2400" dirty="0" smtClean="0"/>
              <a:t> </a:t>
            </a:r>
            <a:r>
              <a:rPr lang="en-US" sz="2400" dirty="0" err="1" smtClean="0"/>
              <a:t>una</a:t>
            </a:r>
            <a:r>
              <a:rPr lang="en-US" sz="2400" dirty="0" smtClean="0"/>
              <a:t> </a:t>
            </a:r>
            <a:r>
              <a:rPr lang="en-US" sz="2400" dirty="0" err="1" smtClean="0"/>
              <a:t>bassa</a:t>
            </a:r>
            <a:r>
              <a:rPr lang="en-US" sz="2400" dirty="0" smtClean="0"/>
              <a:t> </a:t>
            </a:r>
            <a:r>
              <a:rPr lang="en-US" sz="2400" dirty="0" err="1" smtClean="0"/>
              <a:t>correlazione</a:t>
            </a:r>
            <a:r>
              <a:rPr lang="en-US" sz="2400" dirty="0" smtClean="0"/>
              <a:t> </a:t>
            </a:r>
            <a:r>
              <a:rPr lang="en-US" sz="2400" dirty="0" err="1" smtClean="0"/>
              <a:t>tra</a:t>
            </a:r>
            <a:r>
              <a:rPr lang="en-US" sz="2400" dirty="0" smtClean="0"/>
              <a:t> la </a:t>
            </a:r>
            <a:r>
              <a:rPr lang="en-US" sz="2400" dirty="0" err="1" smtClean="0"/>
              <a:t>suscettibilità</a:t>
            </a:r>
            <a:r>
              <a:rPr lang="en-US" sz="2400" dirty="0" smtClean="0"/>
              <a:t> </a:t>
            </a:r>
            <a:r>
              <a:rPr lang="en-US" sz="2400" dirty="0" err="1" smtClean="0"/>
              <a:t>agli</a:t>
            </a:r>
            <a:r>
              <a:rPr lang="en-US" sz="2400" dirty="0" smtClean="0"/>
              <a:t> </a:t>
            </a:r>
            <a:r>
              <a:rPr lang="en-US" sz="2400" dirty="0" err="1" smtClean="0"/>
              <a:t>antibiotici</a:t>
            </a:r>
            <a:r>
              <a:rPr lang="en-US" sz="2400" dirty="0" smtClean="0"/>
              <a:t>  in vitro   e </a:t>
            </a:r>
            <a:r>
              <a:rPr lang="en-US" sz="2400" dirty="0" err="1" smtClean="0"/>
              <a:t>l’efficacia</a:t>
            </a:r>
            <a:r>
              <a:rPr lang="en-US" sz="2400" dirty="0" smtClean="0"/>
              <a:t> </a:t>
            </a:r>
            <a:r>
              <a:rPr lang="en-US" sz="2400" dirty="0" err="1" smtClean="0"/>
              <a:t>della</a:t>
            </a:r>
            <a:r>
              <a:rPr lang="en-US" sz="2400" dirty="0" smtClean="0"/>
              <a:t> </a:t>
            </a:r>
            <a:r>
              <a:rPr lang="en-US" sz="2400" dirty="0" err="1" smtClean="0"/>
              <a:t>cura</a:t>
            </a:r>
            <a:r>
              <a:rPr lang="en-US" sz="2400" dirty="0" smtClean="0"/>
              <a:t> con </a:t>
            </a:r>
            <a:r>
              <a:rPr lang="en-US" sz="2400" dirty="0" err="1" smtClean="0"/>
              <a:t>i</a:t>
            </a:r>
            <a:r>
              <a:rPr lang="en-US" sz="2400" dirty="0" smtClean="0"/>
              <a:t> </a:t>
            </a:r>
            <a:r>
              <a:rPr lang="en-US" sz="2400" dirty="0" err="1" smtClean="0"/>
              <a:t>trattamenti</a:t>
            </a:r>
            <a:r>
              <a:rPr lang="en-US" sz="2400" dirty="0" smtClean="0"/>
              <a:t>  con </a:t>
            </a:r>
            <a:r>
              <a:rPr lang="en-US" sz="2400" dirty="0" err="1" smtClean="0"/>
              <a:t>gli</a:t>
            </a:r>
            <a:r>
              <a:rPr lang="en-US" sz="2400" dirty="0" smtClean="0"/>
              <a:t> </a:t>
            </a:r>
            <a:r>
              <a:rPr lang="en-US" sz="2400" dirty="0" err="1" smtClean="0"/>
              <a:t>antimicrobici</a:t>
            </a:r>
            <a:endParaRPr lang="en-US" sz="2400" dirty="0"/>
          </a:p>
        </p:txBody>
      </p:sp>
      <p:sp>
        <p:nvSpPr>
          <p:cNvPr id="3" name="CasellaDiTesto 2"/>
          <p:cNvSpPr txBox="1"/>
          <p:nvPr/>
        </p:nvSpPr>
        <p:spPr>
          <a:xfrm>
            <a:off x="3059832" y="1340768"/>
            <a:ext cx="3674404" cy="523220"/>
          </a:xfrm>
          <a:prstGeom prst="rect">
            <a:avLst/>
          </a:prstGeom>
          <a:noFill/>
        </p:spPr>
        <p:txBody>
          <a:bodyPr wrap="none" rtlCol="0">
            <a:spAutoFit/>
          </a:bodyPr>
          <a:lstStyle/>
          <a:p>
            <a:pPr algn="ctr"/>
            <a:r>
              <a:rPr lang="it-IT" sz="2800" b="1" i="1" dirty="0" err="1" smtClean="0">
                <a:solidFill>
                  <a:schemeClr val="accent2">
                    <a:lumMod val="50000"/>
                  </a:schemeClr>
                </a:solidFill>
              </a:rPr>
              <a:t>Staphylococcus</a:t>
            </a:r>
            <a:r>
              <a:rPr lang="it-IT" sz="2800" b="1" i="1" dirty="0" smtClean="0">
                <a:solidFill>
                  <a:srgbClr val="FF0000"/>
                </a:solidFill>
              </a:rPr>
              <a:t> </a:t>
            </a:r>
            <a:r>
              <a:rPr lang="it-IT" sz="2800" b="1" i="1" dirty="0" err="1" smtClean="0">
                <a:solidFill>
                  <a:schemeClr val="accent2">
                    <a:lumMod val="50000"/>
                  </a:schemeClr>
                </a:solidFill>
              </a:rPr>
              <a:t>aureus</a:t>
            </a:r>
            <a:r>
              <a:rPr lang="it-IT" sz="2800" b="1" i="1" dirty="0" smtClean="0">
                <a:solidFill>
                  <a:srgbClr val="FF0000"/>
                </a:solidFill>
              </a:rPr>
              <a:t> </a:t>
            </a:r>
            <a:endParaRPr lang="it-IT" sz="2800" b="1" i="1" dirty="0">
              <a:solidFill>
                <a:srgbClr val="FF0000"/>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1028" y="126331"/>
            <a:ext cx="1661399" cy="21505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260941"/>
            <a:ext cx="141446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7445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10068" y="2060848"/>
            <a:ext cx="7272808" cy="3323987"/>
          </a:xfrm>
          <a:prstGeom prst="rect">
            <a:avLst/>
          </a:prstGeom>
        </p:spPr>
        <p:txBody>
          <a:bodyPr wrap="square">
            <a:spAutoFit/>
          </a:bodyPr>
          <a:lstStyle/>
          <a:p>
            <a:pPr>
              <a:lnSpc>
                <a:spcPct val="150000"/>
              </a:lnSpc>
            </a:pPr>
            <a:r>
              <a:rPr lang="it-IT" sz="2000" dirty="0" smtClean="0"/>
              <a:t>Deterioramento degli alimenti   </a:t>
            </a:r>
            <a:endParaRPr lang="it-IT" sz="2000" dirty="0"/>
          </a:p>
          <a:p>
            <a:pPr>
              <a:lnSpc>
                <a:spcPct val="150000"/>
              </a:lnSpc>
            </a:pPr>
            <a:r>
              <a:rPr lang="it-IT" sz="2000" i="1" dirty="0" err="1" smtClean="0"/>
              <a:t>Pseudomonas</a:t>
            </a:r>
            <a:r>
              <a:rPr lang="it-IT" sz="2000" i="1" dirty="0" smtClean="0"/>
              <a:t> </a:t>
            </a:r>
            <a:r>
              <a:rPr lang="it-IT" sz="2000" i="1" dirty="0" err="1"/>
              <a:t>aeruginosa</a:t>
            </a:r>
            <a:r>
              <a:rPr lang="it-IT" sz="2000" i="1" dirty="0"/>
              <a:t>, </a:t>
            </a:r>
            <a:r>
              <a:rPr lang="it-IT" sz="2000" i="1" dirty="0" err="1"/>
              <a:t>Pseudomonas</a:t>
            </a:r>
            <a:r>
              <a:rPr lang="it-IT" sz="2000" i="1" dirty="0"/>
              <a:t> </a:t>
            </a:r>
            <a:r>
              <a:rPr lang="it-IT" sz="2000" i="1" dirty="0" err="1"/>
              <a:t>fragi</a:t>
            </a:r>
            <a:r>
              <a:rPr lang="it-IT" sz="2000" i="1" dirty="0"/>
              <a:t>, </a:t>
            </a:r>
            <a:r>
              <a:rPr lang="it-IT" sz="2000" i="1" dirty="0" err="1"/>
              <a:t>Micrococcus</a:t>
            </a:r>
            <a:r>
              <a:rPr lang="it-IT" sz="2000" i="1" dirty="0"/>
              <a:t> </a:t>
            </a:r>
            <a:r>
              <a:rPr lang="it-IT" sz="2000" i="1" dirty="0" err="1"/>
              <a:t>sp</a:t>
            </a:r>
            <a:r>
              <a:rPr lang="it-IT" sz="2000" i="1" dirty="0"/>
              <a:t> </a:t>
            </a:r>
            <a:r>
              <a:rPr lang="it-IT" sz="2000" i="1" dirty="0" smtClean="0"/>
              <a:t>, </a:t>
            </a:r>
            <a:r>
              <a:rPr lang="it-IT" sz="2000" i="1" dirty="0" err="1" smtClean="0"/>
              <a:t>Enterococcus</a:t>
            </a:r>
            <a:r>
              <a:rPr lang="it-IT" sz="2000" i="1" dirty="0" smtClean="0"/>
              <a:t> </a:t>
            </a:r>
            <a:r>
              <a:rPr lang="it-IT" sz="2000" i="1" dirty="0" err="1"/>
              <a:t>faecium</a:t>
            </a:r>
            <a:r>
              <a:rPr lang="it-IT" sz="2000" i="1" dirty="0"/>
              <a:t> </a:t>
            </a:r>
            <a:r>
              <a:rPr lang="it-IT" sz="2000" i="1" dirty="0" smtClean="0"/>
              <a:t> </a:t>
            </a:r>
          </a:p>
          <a:p>
            <a:pPr>
              <a:lnSpc>
                <a:spcPct val="150000"/>
              </a:lnSpc>
            </a:pPr>
            <a:r>
              <a:rPr lang="it-IT" sz="2000" dirty="0" smtClean="0"/>
              <a:t>Patogeni trasmessi per via alimentare </a:t>
            </a:r>
          </a:p>
          <a:p>
            <a:pPr>
              <a:lnSpc>
                <a:spcPct val="150000"/>
              </a:lnSpc>
            </a:pPr>
            <a:r>
              <a:rPr lang="it-IT" sz="2000" i="1" dirty="0" smtClean="0"/>
              <a:t>Listeria </a:t>
            </a:r>
            <a:r>
              <a:rPr lang="it-IT" sz="2000" i="1" dirty="0" err="1"/>
              <a:t>monocytogenes</a:t>
            </a:r>
            <a:r>
              <a:rPr lang="it-IT" sz="2000" i="1" dirty="0"/>
              <a:t>, </a:t>
            </a:r>
            <a:r>
              <a:rPr lang="it-IT" sz="2000" i="1" dirty="0" err="1"/>
              <a:t>Yersinia</a:t>
            </a:r>
            <a:r>
              <a:rPr lang="it-IT" sz="2000" i="1" dirty="0"/>
              <a:t> </a:t>
            </a:r>
            <a:r>
              <a:rPr lang="it-IT" sz="2000" i="1" dirty="0" smtClean="0"/>
              <a:t>enterocolitica, Salmonella </a:t>
            </a:r>
            <a:r>
              <a:rPr lang="it-IT" sz="2000" i="1" dirty="0" err="1"/>
              <a:t>thyphimurium</a:t>
            </a:r>
            <a:r>
              <a:rPr lang="it-IT" sz="2000" i="1" dirty="0"/>
              <a:t>, Escherichia coli O157:H7, </a:t>
            </a:r>
            <a:r>
              <a:rPr lang="it-IT" sz="2000" i="1" dirty="0" err="1"/>
              <a:t>Staphylococcus</a:t>
            </a:r>
            <a:r>
              <a:rPr lang="it-IT" sz="2000" i="1" dirty="0"/>
              <a:t> </a:t>
            </a:r>
            <a:r>
              <a:rPr lang="it-IT" sz="2000" i="1" dirty="0" err="1"/>
              <a:t>aureus</a:t>
            </a:r>
            <a:r>
              <a:rPr lang="it-IT" sz="2000" i="1" dirty="0"/>
              <a:t> ,</a:t>
            </a:r>
            <a:r>
              <a:rPr lang="it-IT" sz="2000" i="1" dirty="0" smtClean="0"/>
              <a:t> </a:t>
            </a:r>
            <a:r>
              <a:rPr lang="it-IT" sz="2000" i="1" dirty="0" err="1"/>
              <a:t>Bacillus</a:t>
            </a:r>
            <a:r>
              <a:rPr lang="it-IT" sz="2000" i="1" dirty="0"/>
              <a:t> </a:t>
            </a:r>
            <a:r>
              <a:rPr lang="it-IT" sz="2000" i="1" dirty="0" err="1" smtClean="0"/>
              <a:t>cereus</a:t>
            </a:r>
            <a:endParaRPr lang="it-IT" sz="2000" i="1" dirty="0"/>
          </a:p>
        </p:txBody>
      </p:sp>
      <p:sp>
        <p:nvSpPr>
          <p:cNvPr id="3" name="CasellaDiTesto 2"/>
          <p:cNvSpPr txBox="1"/>
          <p:nvPr/>
        </p:nvSpPr>
        <p:spPr>
          <a:xfrm>
            <a:off x="827584" y="1052736"/>
            <a:ext cx="5941627" cy="584775"/>
          </a:xfrm>
          <a:prstGeom prst="rect">
            <a:avLst/>
          </a:prstGeom>
          <a:noFill/>
        </p:spPr>
        <p:txBody>
          <a:bodyPr wrap="none" rtlCol="0">
            <a:spAutoFit/>
          </a:bodyPr>
          <a:lstStyle/>
          <a:p>
            <a:r>
              <a:rPr lang="it-IT" sz="3200" b="1" dirty="0" err="1" smtClean="0">
                <a:solidFill>
                  <a:schemeClr val="accent2">
                    <a:lumMod val="75000"/>
                  </a:schemeClr>
                </a:solidFill>
              </a:rPr>
              <a:t>Biofilm</a:t>
            </a:r>
            <a:r>
              <a:rPr lang="it-IT" sz="3200" b="1" dirty="0" smtClean="0">
                <a:solidFill>
                  <a:schemeClr val="accent2">
                    <a:lumMod val="75000"/>
                  </a:schemeClr>
                </a:solidFill>
              </a:rPr>
              <a:t> nell’industria alimentare</a:t>
            </a:r>
            <a:endParaRPr lang="it-IT" sz="3200" b="1" dirty="0">
              <a:solidFill>
                <a:schemeClr val="accent2">
                  <a:lumMod val="75000"/>
                </a:schemeClr>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6997" y="260648"/>
            <a:ext cx="1414463" cy="1341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610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a 1"/>
          <p:cNvGraphicFramePr>
            <a:graphicFrameLocks noGrp="1"/>
          </p:cNvGraphicFramePr>
          <p:nvPr>
            <p:extLst>
              <p:ext uri="{D42A27DB-BD31-4B8C-83A1-F6EECF244321}">
                <p14:modId xmlns:p14="http://schemas.microsoft.com/office/powerpoint/2010/main" val="3047235648"/>
              </p:ext>
            </p:extLst>
          </p:nvPr>
        </p:nvGraphicFramePr>
        <p:xfrm>
          <a:off x="179512" y="1412776"/>
          <a:ext cx="8208466" cy="5111847"/>
        </p:xfrm>
        <a:graphic>
          <a:graphicData uri="http://schemas.openxmlformats.org/drawingml/2006/table">
            <a:tbl>
              <a:tblPr/>
              <a:tblGrid>
                <a:gridCol w="4483518"/>
                <a:gridCol w="3724948"/>
              </a:tblGrid>
              <a:tr h="676536">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err="1" smtClean="0">
                          <a:ln>
                            <a:noFill/>
                          </a:ln>
                          <a:solidFill>
                            <a:schemeClr val="tx1"/>
                          </a:solidFill>
                          <a:effectLst/>
                          <a:latin typeface="Times New Roman" pitchFamily="18" charset="0"/>
                          <a:cs typeface="Times New Roman" pitchFamily="18" charset="0"/>
                        </a:rPr>
                        <a:t>Biofilm</a:t>
                      </a:r>
                      <a:r>
                        <a:rPr kumimoji="0" lang="it-IT" sz="1600" b="1" i="0" u="none" strike="noStrike" cap="none" normalizeH="0" baseline="0" dirty="0" smtClean="0">
                          <a:ln>
                            <a:noFill/>
                          </a:ln>
                          <a:solidFill>
                            <a:schemeClr val="tx1"/>
                          </a:solidFill>
                          <a:effectLst/>
                          <a:latin typeface="Times New Roman" pitchFamily="18" charset="0"/>
                          <a:cs typeface="Times New Roman" pitchFamily="18" charset="0"/>
                        </a:rPr>
                        <a:t> e sicurezza alimentare: persistenza nell’ambiente e infezioni associate al consumo di cibi</a:t>
                      </a:r>
                      <a:endParaRPr kumimoji="0" lang="it-IT" sz="1600" b="0" i="0" u="none" strike="noStrike" cap="none" normalizeH="0" baseline="0" dirty="0" smtClean="0">
                        <a:ln>
                          <a:noFill/>
                        </a:ln>
                        <a:solidFill>
                          <a:schemeClr val="tx1"/>
                        </a:solidFill>
                        <a:effectLst/>
                        <a:latin typeface="Times New Roman" pitchFamily="18" charset="0"/>
                      </a:endParaRPr>
                    </a:p>
                  </a:txBody>
                  <a:tcPr marL="91420" marR="91420" marT="45701" marB="4570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c hMerge="1">
                  <a:txBody>
                    <a:bodyPr/>
                    <a:lstStyle/>
                    <a:p>
                      <a:endParaRPr lang="it-IT"/>
                    </a:p>
                  </a:txBody>
                  <a:tcPr/>
                </a:tc>
              </a:tr>
              <a:tr h="5276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tx1"/>
                          </a:solidFill>
                          <a:effectLst/>
                          <a:latin typeface="Times New Roman" pitchFamily="18" charset="0"/>
                          <a:cs typeface="Times New Roman" pitchFamily="18" charset="0"/>
                        </a:rPr>
                        <a:t>Infezioni, malattia, persistenza ambientale</a:t>
                      </a:r>
                      <a:endParaRPr kumimoji="0" lang="it-IT" sz="1600" b="1" i="0" u="none" strike="noStrike" cap="none" normalizeH="0" baseline="0" dirty="0" smtClean="0">
                        <a:ln>
                          <a:noFill/>
                        </a:ln>
                        <a:solidFill>
                          <a:schemeClr val="tx1"/>
                        </a:solidFill>
                        <a:effectLst/>
                        <a:latin typeface="Times New Roman" pitchFamily="18" charset="0"/>
                        <a:cs typeface="Arial" pitchFamily="34" charset="0"/>
                      </a:endParaRPr>
                    </a:p>
                  </a:txBody>
                  <a:tcPr marL="91420" marR="91420" marT="45701" marB="4570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err="1" smtClean="0">
                          <a:ln>
                            <a:noFill/>
                          </a:ln>
                          <a:solidFill>
                            <a:schemeClr val="tx1"/>
                          </a:solidFill>
                          <a:effectLst/>
                          <a:latin typeface="Times New Roman" pitchFamily="18" charset="0"/>
                          <a:cs typeface="Times New Roman" pitchFamily="18" charset="0"/>
                        </a:rPr>
                        <a:t>Biofilm</a:t>
                      </a:r>
                      <a:r>
                        <a:rPr kumimoji="0" lang="it-IT" sz="1600" b="0" i="0" u="none" strike="noStrike" cap="none" normalizeH="0" baseline="0" dirty="0" smtClean="0">
                          <a:ln>
                            <a:noFill/>
                          </a:ln>
                          <a:solidFill>
                            <a:schemeClr val="tx1"/>
                          </a:solidFill>
                          <a:effectLst/>
                          <a:latin typeface="Times New Roman" pitchFamily="18" charset="0"/>
                          <a:cs typeface="Times New Roman" pitchFamily="18" charset="0"/>
                        </a:rPr>
                        <a:t> (specie batterica principale</a:t>
                      </a:r>
                      <a:r>
                        <a:rPr kumimoji="0" lang="it-IT" sz="1200" b="0" i="0" u="none" strike="noStrike" cap="none" normalizeH="0" baseline="0" dirty="0" smtClean="0">
                          <a:ln>
                            <a:noFill/>
                          </a:ln>
                          <a:solidFill>
                            <a:schemeClr val="tx1"/>
                          </a:solidFill>
                          <a:effectLst/>
                          <a:latin typeface="Times New Roman" pitchFamily="18" charset="0"/>
                          <a:cs typeface="Times New Roman" pitchFamily="18" charset="0"/>
                        </a:rPr>
                        <a:t>)</a:t>
                      </a:r>
                      <a:endParaRPr kumimoji="0" lang="it-IT" sz="1600" b="1" i="0" u="none" strike="noStrike" cap="none" normalizeH="0" baseline="0" dirty="0" smtClean="0">
                        <a:ln>
                          <a:noFill/>
                        </a:ln>
                        <a:solidFill>
                          <a:schemeClr val="tx1"/>
                        </a:solidFill>
                        <a:effectLst/>
                        <a:latin typeface="Times New Roman" pitchFamily="18" charset="0"/>
                        <a:cs typeface="Arial" pitchFamily="34" charset="0"/>
                      </a:endParaRPr>
                    </a:p>
                  </a:txBody>
                  <a:tcPr marL="91420" marR="91420" marT="45701" marB="4570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E2E2E2"/>
                    </a:solidFill>
                  </a:tcPr>
                </a:tc>
              </a:tr>
              <a:tr h="6764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tx1"/>
                          </a:solidFill>
                          <a:effectLst/>
                          <a:latin typeface="Times New Roman" pitchFamily="18" charset="0"/>
                          <a:cs typeface="Arial" pitchFamily="34" charset="0"/>
                        </a:rPr>
                        <a:t>Infezioni gastro-intestinali</a:t>
                      </a:r>
                    </a:p>
                  </a:txBody>
                  <a:tcPr marL="91420" marR="91420" marT="45701" marB="45701" anchor="ctr" horzOverflow="overflow">
                    <a:lnL w="9525" cap="flat" cmpd="sng" algn="ctr">
                      <a:solidFill>
                        <a:srgbClr val="00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1" u="none" strike="noStrike" cap="none" normalizeH="0" baseline="0" dirty="0" err="1" smtClean="0">
                          <a:ln>
                            <a:noFill/>
                          </a:ln>
                          <a:solidFill>
                            <a:schemeClr val="tx1"/>
                          </a:solidFill>
                          <a:effectLst/>
                          <a:latin typeface="Times New Roman" pitchFamily="18" charset="0"/>
                        </a:rPr>
                        <a:t>Campylobacter</a:t>
                      </a:r>
                      <a:r>
                        <a:rPr kumimoji="0" lang="it-IT" sz="1600" b="1" i="1" u="none" strike="noStrike" cap="none" normalizeH="0" baseline="0" dirty="0" smtClean="0">
                          <a:ln>
                            <a:noFill/>
                          </a:ln>
                          <a:solidFill>
                            <a:schemeClr val="tx1"/>
                          </a:solidFill>
                          <a:effectLst/>
                          <a:latin typeface="Times New Roman" pitchFamily="18" charset="0"/>
                        </a:rPr>
                        <a:t> </a:t>
                      </a:r>
                      <a:r>
                        <a:rPr kumimoji="0" lang="it-IT" sz="1600" b="1" i="1" u="none" strike="noStrike" cap="none" normalizeH="0" baseline="0" dirty="0" err="1" smtClean="0">
                          <a:ln>
                            <a:noFill/>
                          </a:ln>
                          <a:solidFill>
                            <a:schemeClr val="tx1"/>
                          </a:solidFill>
                          <a:effectLst/>
                          <a:latin typeface="Times New Roman" pitchFamily="18" charset="0"/>
                        </a:rPr>
                        <a:t>jejuni</a:t>
                      </a:r>
                      <a:endParaRPr kumimoji="0" lang="it-IT" sz="1600" b="1" i="1" u="none" strike="noStrike" cap="none" normalizeH="0" baseline="0" dirty="0" smtClean="0">
                        <a:ln>
                          <a:noFill/>
                        </a:ln>
                        <a:solidFill>
                          <a:schemeClr val="tx1"/>
                        </a:solidFill>
                        <a:effectLst/>
                        <a:latin typeface="Times New Roman" pitchFamily="18" charset="0"/>
                      </a:endParaRPr>
                    </a:p>
                  </a:txBody>
                  <a:tcPr marL="91420" marR="91420" marT="45701" marB="45701" anchor="ctr" horzOverflow="overflow">
                    <a:lnL w="12700" cap="flat" cmpd="sng" algn="ctr">
                      <a:solidFill>
                        <a:srgbClr val="8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2E2E2"/>
                    </a:solidFill>
                  </a:tcPr>
                </a:tc>
              </a:tr>
              <a:tr h="67646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tx1"/>
                          </a:solidFill>
                          <a:effectLst/>
                          <a:latin typeface="Times New Roman" pitchFamily="18" charset="0"/>
                          <a:cs typeface="Times New Roman" pitchFamily="18" charset="0"/>
                        </a:rPr>
                        <a:t>Listeriosi</a:t>
                      </a:r>
                      <a:endParaRPr kumimoji="0" lang="it-IT" sz="1600" b="1" i="1" u="none" strike="noStrike" cap="none" normalizeH="0" baseline="0" dirty="0" smtClean="0">
                        <a:ln>
                          <a:noFill/>
                        </a:ln>
                        <a:solidFill>
                          <a:schemeClr val="tx1"/>
                        </a:solidFill>
                        <a:effectLst/>
                        <a:latin typeface="Times New Roman" pitchFamily="18" charset="0"/>
                        <a:cs typeface="Arial" pitchFamily="34" charset="0"/>
                      </a:endParaRPr>
                    </a:p>
                  </a:txBody>
                  <a:tcPr marL="91420" marR="91420" marT="45701" marB="45701" anchor="ctr" horzOverflow="overflow">
                    <a:lnL w="9525" cap="flat" cmpd="sng" algn="ctr">
                      <a:solidFill>
                        <a:srgbClr val="00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1" u="none" strike="noStrike" cap="none" normalizeH="0" baseline="0" dirty="0" smtClean="0">
                          <a:ln>
                            <a:noFill/>
                          </a:ln>
                          <a:solidFill>
                            <a:srgbClr val="000000"/>
                          </a:solidFill>
                          <a:effectLst/>
                          <a:latin typeface="Times New Roman" pitchFamily="18" charset="0"/>
                          <a:cs typeface="Times New Roman" pitchFamily="18" charset="0"/>
                        </a:rPr>
                        <a:t>Listeria </a:t>
                      </a:r>
                      <a:r>
                        <a:rPr kumimoji="0" lang="it-IT" sz="1600" b="1" i="1" u="none" strike="noStrike" cap="none" normalizeH="0" baseline="0" dirty="0" err="1" smtClean="0">
                          <a:ln>
                            <a:noFill/>
                          </a:ln>
                          <a:solidFill>
                            <a:srgbClr val="000000"/>
                          </a:solidFill>
                          <a:effectLst/>
                          <a:latin typeface="Times New Roman" pitchFamily="18" charset="0"/>
                          <a:cs typeface="Times New Roman" pitchFamily="18" charset="0"/>
                        </a:rPr>
                        <a:t>monocytogenes</a:t>
                      </a:r>
                      <a:endParaRPr kumimoji="0" lang="it-IT" sz="1600" b="1" i="1" u="none" strike="noStrike" cap="none" normalizeH="0" baseline="0" dirty="0" smtClean="0">
                        <a:ln>
                          <a:noFill/>
                        </a:ln>
                        <a:solidFill>
                          <a:schemeClr val="tx1"/>
                        </a:solidFill>
                        <a:effectLst/>
                        <a:latin typeface="Times New Roman" pitchFamily="18" charset="0"/>
                      </a:endParaRPr>
                    </a:p>
                  </a:txBody>
                  <a:tcPr marL="91420" marR="91420" marT="45701" marB="45701" anchor="ctr" horzOverflow="overflow">
                    <a:lnL w="12700" cap="flat" cmpd="sng" algn="ctr">
                      <a:solidFill>
                        <a:srgbClr val="8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2E2E2"/>
                    </a:solidFill>
                  </a:tcPr>
                </a:tc>
              </a:tr>
              <a:tr h="5276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rgbClr val="000000"/>
                          </a:solidFill>
                          <a:effectLst/>
                          <a:latin typeface="Times New Roman" pitchFamily="18" charset="0"/>
                          <a:cs typeface="Times New Roman" pitchFamily="18" charset="0"/>
                        </a:rPr>
                        <a:t>Salmonellosi</a:t>
                      </a:r>
                      <a:endParaRPr kumimoji="0" lang="it-IT" sz="1600" b="1" i="0" u="none" strike="noStrike" cap="none" normalizeH="0" baseline="0" dirty="0" smtClean="0">
                        <a:ln>
                          <a:noFill/>
                        </a:ln>
                        <a:solidFill>
                          <a:schemeClr val="tx1"/>
                        </a:solidFill>
                        <a:effectLst/>
                        <a:latin typeface="Times New Roman" pitchFamily="18" charset="0"/>
                      </a:endParaRPr>
                    </a:p>
                  </a:txBody>
                  <a:tcPr marL="91420" marR="91420" marT="45701" marB="4570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1" u="none" strike="noStrike" cap="none" normalizeH="0" baseline="0" dirty="0" smtClean="0">
                          <a:ln>
                            <a:noFill/>
                          </a:ln>
                          <a:solidFill>
                            <a:srgbClr val="000000"/>
                          </a:solidFill>
                          <a:effectLst/>
                          <a:latin typeface="Times New Roman" pitchFamily="18" charset="0"/>
                          <a:cs typeface="Times New Roman" pitchFamily="18" charset="0"/>
                        </a:rPr>
                        <a:t>Salmonella </a:t>
                      </a:r>
                      <a:r>
                        <a:rPr kumimoji="0" lang="it-IT" sz="1600" b="1" i="0" u="none" strike="noStrike" cap="none" normalizeH="0" baseline="0" dirty="0" err="1" smtClean="0">
                          <a:ln>
                            <a:noFill/>
                          </a:ln>
                          <a:solidFill>
                            <a:srgbClr val="000000"/>
                          </a:solidFill>
                          <a:effectLst/>
                          <a:latin typeface="Times New Roman" pitchFamily="18" charset="0"/>
                          <a:cs typeface="Times New Roman" pitchFamily="18" charset="0"/>
                        </a:rPr>
                        <a:t>spp</a:t>
                      </a:r>
                      <a:r>
                        <a:rPr kumimoji="0" lang="it-IT" sz="1600" b="1" i="1" u="none" strike="noStrike" cap="none" normalizeH="0" baseline="0" dirty="0" smtClean="0">
                          <a:ln>
                            <a:noFill/>
                          </a:ln>
                          <a:solidFill>
                            <a:srgbClr val="000000"/>
                          </a:solidFill>
                          <a:effectLst/>
                          <a:latin typeface="Times New Roman" pitchFamily="18" charset="0"/>
                          <a:cs typeface="Times New Roman" pitchFamily="18" charset="0"/>
                        </a:rPr>
                        <a:t>.(S. </a:t>
                      </a:r>
                      <a:r>
                        <a:rPr kumimoji="0" lang="it-IT" sz="1600" b="1" i="1" u="none" strike="noStrike" cap="none" normalizeH="0" baseline="0" dirty="0" err="1" smtClean="0">
                          <a:ln>
                            <a:noFill/>
                          </a:ln>
                          <a:solidFill>
                            <a:srgbClr val="000000"/>
                          </a:solidFill>
                          <a:effectLst/>
                          <a:latin typeface="Times New Roman" pitchFamily="18" charset="0"/>
                          <a:cs typeface="Times New Roman" pitchFamily="18" charset="0"/>
                        </a:rPr>
                        <a:t>enteritidis</a:t>
                      </a:r>
                      <a:r>
                        <a:rPr kumimoji="0" lang="it-IT" sz="1600" b="1" i="1" u="none" strike="noStrike" cap="none" normalizeH="0" baseline="0" dirty="0" smtClean="0">
                          <a:ln>
                            <a:noFill/>
                          </a:ln>
                          <a:solidFill>
                            <a:srgbClr val="000000"/>
                          </a:solidFill>
                          <a:effectLst/>
                          <a:latin typeface="Times New Roman" pitchFamily="18" charset="0"/>
                          <a:cs typeface="Times New Roman" pitchFamily="18" charset="0"/>
                        </a:rPr>
                        <a:t>)</a:t>
                      </a:r>
                      <a:endParaRPr kumimoji="0" lang="it-IT" sz="1600" b="1" i="1" u="none" strike="noStrike" cap="none" normalizeH="0" baseline="0" dirty="0" smtClean="0">
                        <a:ln>
                          <a:noFill/>
                        </a:ln>
                        <a:solidFill>
                          <a:schemeClr val="tx1"/>
                        </a:solidFill>
                        <a:effectLst/>
                        <a:latin typeface="Times New Roman" pitchFamily="18" charset="0"/>
                      </a:endParaRPr>
                    </a:p>
                  </a:txBody>
                  <a:tcPr marL="91420" marR="91420" marT="45701" marB="4570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2E2E2"/>
                    </a:solidFill>
                  </a:tcPr>
                </a:tc>
              </a:tr>
              <a:tr h="5276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tx1"/>
                          </a:solidFill>
                          <a:effectLst/>
                          <a:latin typeface="Times New Roman" pitchFamily="18" charset="0"/>
                        </a:rPr>
                        <a:t>Colera</a:t>
                      </a:r>
                    </a:p>
                  </a:txBody>
                  <a:tcPr marL="91420" marR="91420" marT="45701" marB="4570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1" u="none" strike="noStrike" cap="none" normalizeH="0" baseline="0" dirty="0" err="1" smtClean="0">
                          <a:ln>
                            <a:noFill/>
                          </a:ln>
                          <a:solidFill>
                            <a:schemeClr val="tx1"/>
                          </a:solidFill>
                          <a:effectLst/>
                          <a:latin typeface="Times New Roman" pitchFamily="18" charset="0"/>
                        </a:rPr>
                        <a:t>Vibrio</a:t>
                      </a:r>
                      <a:r>
                        <a:rPr kumimoji="0" lang="it-IT" sz="1600" b="1" i="1" u="none" strike="noStrike" cap="none" normalizeH="0" baseline="0" dirty="0" smtClean="0">
                          <a:ln>
                            <a:noFill/>
                          </a:ln>
                          <a:solidFill>
                            <a:schemeClr val="tx1"/>
                          </a:solidFill>
                          <a:effectLst/>
                          <a:latin typeface="Times New Roman" pitchFamily="18" charset="0"/>
                        </a:rPr>
                        <a:t> </a:t>
                      </a:r>
                      <a:r>
                        <a:rPr kumimoji="0" lang="it-IT" sz="1600" b="1" i="1" u="none" strike="noStrike" cap="none" normalizeH="0" baseline="0" dirty="0" err="1" smtClean="0">
                          <a:ln>
                            <a:noFill/>
                          </a:ln>
                          <a:solidFill>
                            <a:schemeClr val="tx1"/>
                          </a:solidFill>
                          <a:effectLst/>
                          <a:latin typeface="Times New Roman" pitchFamily="18" charset="0"/>
                        </a:rPr>
                        <a:t>cholerae</a:t>
                      </a:r>
                      <a:endParaRPr kumimoji="0" lang="it-IT" sz="1600" b="1" i="1" u="none" strike="noStrike" cap="none" normalizeH="0" baseline="0" dirty="0" smtClean="0">
                        <a:ln>
                          <a:noFill/>
                        </a:ln>
                        <a:solidFill>
                          <a:schemeClr val="tx1"/>
                        </a:solidFill>
                        <a:effectLst/>
                        <a:latin typeface="Times New Roman" pitchFamily="18" charset="0"/>
                      </a:endParaRPr>
                    </a:p>
                  </a:txBody>
                  <a:tcPr marL="91420" marR="91420" marT="45701" marB="4570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2E2E2"/>
                    </a:solidFill>
                  </a:tcPr>
                </a:tc>
              </a:tr>
              <a:tr h="52761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rgbClr val="000000"/>
                          </a:solidFill>
                          <a:effectLst/>
                          <a:latin typeface="Times New Roman" pitchFamily="18" charset="0"/>
                          <a:cs typeface="Times New Roman" pitchFamily="18" charset="0"/>
                        </a:rPr>
                        <a:t>Mastiti bovine</a:t>
                      </a:r>
                      <a:endParaRPr kumimoji="0" lang="it-IT" sz="1600" b="1" i="0" u="none" strike="noStrike" cap="none" normalizeH="0" baseline="0" dirty="0" smtClean="0">
                        <a:ln>
                          <a:noFill/>
                        </a:ln>
                        <a:solidFill>
                          <a:schemeClr val="tx1"/>
                        </a:solidFill>
                        <a:effectLst/>
                        <a:latin typeface="Times New Roman" pitchFamily="18" charset="0"/>
                      </a:endParaRPr>
                    </a:p>
                  </a:txBody>
                  <a:tcPr marL="91420" marR="91420" marT="45701" marB="4570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1" u="none" strike="noStrike" cap="none" normalizeH="0" baseline="0" dirty="0" err="1" smtClean="0">
                          <a:ln>
                            <a:noFill/>
                          </a:ln>
                          <a:solidFill>
                            <a:srgbClr val="000000"/>
                          </a:solidFill>
                          <a:effectLst/>
                          <a:latin typeface="Times New Roman" pitchFamily="18" charset="0"/>
                          <a:cs typeface="Times New Roman" pitchFamily="18" charset="0"/>
                        </a:rPr>
                        <a:t>S.aureus</a:t>
                      </a:r>
                      <a:r>
                        <a:rPr kumimoji="0" lang="it-IT" sz="1600" b="1" i="1" u="none" strike="noStrike" cap="none" normalizeH="0" baseline="0" dirty="0" smtClean="0">
                          <a:ln>
                            <a:noFill/>
                          </a:ln>
                          <a:solidFill>
                            <a:srgbClr val="000000"/>
                          </a:solidFill>
                          <a:effectLst/>
                          <a:latin typeface="Times New Roman" pitchFamily="18" charset="0"/>
                          <a:cs typeface="Times New Roman" pitchFamily="18" charset="0"/>
                        </a:rPr>
                        <a:t>, </a:t>
                      </a:r>
                      <a:r>
                        <a:rPr kumimoji="0" lang="it-IT" sz="1600" b="1" i="1" u="none" strike="noStrike" cap="none" normalizeH="0" baseline="0" dirty="0" err="1" smtClean="0">
                          <a:ln>
                            <a:noFill/>
                          </a:ln>
                          <a:solidFill>
                            <a:srgbClr val="000000"/>
                          </a:solidFill>
                          <a:effectLst/>
                          <a:latin typeface="Times New Roman" pitchFamily="18" charset="0"/>
                          <a:cs typeface="Times New Roman" pitchFamily="18" charset="0"/>
                        </a:rPr>
                        <a:t>P.aeruginosa</a:t>
                      </a:r>
                      <a:endParaRPr kumimoji="0" lang="it-IT" sz="1600" b="1" i="1" u="none" strike="noStrike" cap="none" normalizeH="0" baseline="0" dirty="0" smtClean="0">
                        <a:ln>
                          <a:noFill/>
                        </a:ln>
                        <a:solidFill>
                          <a:schemeClr val="tx1"/>
                        </a:solidFill>
                        <a:effectLst/>
                        <a:latin typeface="Times New Roman" pitchFamily="18" charset="0"/>
                      </a:endParaRPr>
                    </a:p>
                  </a:txBody>
                  <a:tcPr marL="91420" marR="91420" marT="45701" marB="4570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2E2E2"/>
                    </a:solidFill>
                  </a:tcPr>
                </a:tc>
              </a:tr>
              <a:tr h="97194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0" u="none" strike="noStrike" cap="none" normalizeH="0" baseline="0" dirty="0" smtClean="0">
                          <a:ln>
                            <a:noFill/>
                          </a:ln>
                          <a:solidFill>
                            <a:schemeClr val="tx1"/>
                          </a:solidFill>
                          <a:effectLst/>
                          <a:latin typeface="Times New Roman" pitchFamily="18" charset="0"/>
                        </a:rPr>
                        <a:t>Contaminanti di superfici e impianti</a:t>
                      </a:r>
                    </a:p>
                  </a:txBody>
                  <a:tcPr marL="91420" marR="91420" marT="45701" marB="4570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sz="1600" b="1" i="1" u="none" strike="noStrike" cap="none" normalizeH="0" baseline="0" dirty="0" smtClean="0">
                          <a:ln>
                            <a:noFill/>
                          </a:ln>
                          <a:solidFill>
                            <a:schemeClr val="tx1"/>
                          </a:solidFill>
                          <a:effectLst/>
                          <a:latin typeface="Times New Roman" pitchFamily="18" charset="0"/>
                        </a:rPr>
                        <a:t>L. </a:t>
                      </a:r>
                      <a:r>
                        <a:rPr kumimoji="0" lang="it-IT" sz="1600" b="1" i="1" u="none" strike="noStrike" cap="none" normalizeH="0" baseline="0" dirty="0" err="1" smtClean="0">
                          <a:ln>
                            <a:noFill/>
                          </a:ln>
                          <a:solidFill>
                            <a:schemeClr val="tx1"/>
                          </a:solidFill>
                          <a:effectLst/>
                          <a:latin typeface="Times New Roman" pitchFamily="18" charset="0"/>
                        </a:rPr>
                        <a:t>monocytogenes</a:t>
                      </a:r>
                      <a:endParaRPr kumimoji="0" lang="it-IT" sz="1600" b="1" i="1"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it-IT" sz="1600" b="1" i="1" u="none" strike="noStrike" cap="none" normalizeH="0" baseline="0" dirty="0" smtClean="0">
                        <a:ln>
                          <a:noFill/>
                        </a:ln>
                        <a:solidFill>
                          <a:schemeClr val="tx1"/>
                        </a:solidFill>
                        <a:effectLst/>
                        <a:latin typeface="Times New Roman" pitchFamily="18" charset="0"/>
                      </a:endParaRPr>
                    </a:p>
                  </a:txBody>
                  <a:tcPr marL="91420" marR="91420" marT="45701" marB="4570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lnTlToBr>
                      <a:noFill/>
                    </a:lnTlToBr>
                    <a:lnBlToTr>
                      <a:noFill/>
                    </a:lnBlToTr>
                    <a:solidFill>
                      <a:srgbClr val="E2E2E2"/>
                    </a:solidFill>
                  </a:tcPr>
                </a:tc>
              </a:tr>
            </a:tbl>
          </a:graphicData>
        </a:graphic>
      </p:graphicFrame>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2817" y="116632"/>
            <a:ext cx="1185974" cy="1124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0252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788</TotalTime>
  <Words>1871</Words>
  <Application>Microsoft Office PowerPoint</Application>
  <PresentationFormat>Presentazione su schermo (4:3)</PresentationFormat>
  <Paragraphs>217</Paragraphs>
  <Slides>34</Slides>
  <Notes>4</Notes>
  <HiddenSlides>0</HiddenSlides>
  <MMClips>0</MMClips>
  <ScaleCrop>false</ScaleCrop>
  <HeadingPairs>
    <vt:vector size="4" baseType="variant">
      <vt:variant>
        <vt:lpstr>Tema</vt:lpstr>
      </vt:variant>
      <vt:variant>
        <vt:i4>6</vt:i4>
      </vt:variant>
      <vt:variant>
        <vt:lpstr>Titoli diapositive</vt:lpstr>
      </vt:variant>
      <vt:variant>
        <vt:i4>34</vt:i4>
      </vt:variant>
    </vt:vector>
  </HeadingPairs>
  <TitlesOfParts>
    <vt:vector size="40" baseType="lpstr">
      <vt:lpstr>Tema di Office</vt:lpstr>
      <vt:lpstr>Struttura predefinita</vt:lpstr>
      <vt:lpstr>1_Tema di Office</vt:lpstr>
      <vt:lpstr>2_Tema di Office</vt:lpstr>
      <vt:lpstr>3_Tema di Office</vt:lpstr>
      <vt:lpstr>4_Tema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L’ecosistema degli antibiotici :  one world, one health,  one resistome </vt:lpstr>
      <vt:lpstr>Presentazione standard di PowerPoint</vt:lpstr>
      <vt:lpstr>Carica batterica esposta  agli antimicrobici  durante un trattamento</vt:lpstr>
      <vt:lpstr>Durata dell’esposizione</vt:lpstr>
      <vt:lpstr>Gli antibiotici ideali  in veterinaria  </vt:lpstr>
      <vt:lpstr>Batteri del suolo  I terreni hanno un gran numero di specie batteriche  e molti non sono stati isolati e coltivati, </vt:lpstr>
      <vt:lpstr>Il suolo come fonte di microrganismi produttori  di antibiotici.</vt:lpstr>
      <vt:lpstr>Metodi alternativi agli antibiotici: dai batteri predatori ai metalli tossici ai peptidi antimicrobici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Il Piano Nazionale Residui  (PNR)</vt:lpstr>
      <vt:lpstr>Presentazione standard di PowerPoint</vt:lpstr>
      <vt:lpstr>I gruppi di residui  o di sostanze da ricercare, previsti  dall’allegato I del decreto legislativo 16 marzo 2006, n. 158</vt:lpstr>
      <vt:lpstr>CATEGORIA B MEDICINALI VETERINARI  E AGENTI CONTAMINANTI  </vt:lpstr>
      <vt:lpstr>Il rapporto dell’ Autorità europea  per la sicurezza alimentare (EFSA)  e dal Centro europeo per la prevenzione e il controllo delle malattie (ECDC)</vt:lpstr>
      <vt:lpstr>Presentazione standard di PowerPoint</vt:lpstr>
      <vt:lpstr>Presentazione standard di PowerPoint</vt:lpstr>
      <vt:lpstr>Presentazione standard di PowerPoint</vt:lpstr>
      <vt:lpstr> you </vt:lpstr>
    </vt:vector>
  </TitlesOfParts>
  <Company>Olidata S.p.A.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RASFF</dc:title>
  <dc:creator>Maria Vitale</dc:creator>
  <cp:lastModifiedBy>Maria Vitale</cp:lastModifiedBy>
  <cp:revision>160</cp:revision>
  <cp:lastPrinted>2017-06-13T09:15:51Z</cp:lastPrinted>
  <dcterms:created xsi:type="dcterms:W3CDTF">2017-04-20T05:51:08Z</dcterms:created>
  <dcterms:modified xsi:type="dcterms:W3CDTF">2017-06-13T09:29:39Z</dcterms:modified>
</cp:coreProperties>
</file>