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7"/>
  </p:notesMasterIdLst>
  <p:sldIdLst>
    <p:sldId id="280" r:id="rId5"/>
    <p:sldId id="283" r:id="rId6"/>
    <p:sldId id="284" r:id="rId7"/>
    <p:sldId id="285" r:id="rId8"/>
    <p:sldId id="290" r:id="rId9"/>
    <p:sldId id="293" r:id="rId10"/>
    <p:sldId id="338" r:id="rId11"/>
    <p:sldId id="291" r:id="rId12"/>
    <p:sldId id="294" r:id="rId13"/>
    <p:sldId id="342" r:id="rId14"/>
    <p:sldId id="343" r:id="rId15"/>
    <p:sldId id="341" r:id="rId16"/>
    <p:sldId id="340" r:id="rId17"/>
    <p:sldId id="298" r:id="rId18"/>
    <p:sldId id="297" r:id="rId19"/>
    <p:sldId id="256" r:id="rId20"/>
    <p:sldId id="347" r:id="rId21"/>
    <p:sldId id="369" r:id="rId22"/>
    <p:sldId id="370" r:id="rId23"/>
    <p:sldId id="371" r:id="rId24"/>
    <p:sldId id="372" r:id="rId25"/>
    <p:sldId id="373" r:id="rId26"/>
    <p:sldId id="299" r:id="rId27"/>
    <p:sldId id="374" r:id="rId28"/>
    <p:sldId id="300" r:id="rId29"/>
    <p:sldId id="368" r:id="rId30"/>
    <p:sldId id="348" r:id="rId31"/>
    <p:sldId id="349" r:id="rId32"/>
    <p:sldId id="350" r:id="rId33"/>
    <p:sldId id="351" r:id="rId34"/>
    <p:sldId id="352" r:id="rId35"/>
    <p:sldId id="301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48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7A8CF-3DF4-465C-897C-3D27503D7B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529C4A5-8854-46A5-AC3E-5333D1B88BF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ANTIBIOTICO RESISTENZA</a:t>
          </a:r>
        </a:p>
      </dgm:t>
    </dgm:pt>
    <dgm:pt modelId="{B926C852-A69F-47EF-9858-20BCB1C756A3}" type="parTrans" cxnId="{D0170EE8-4F7C-4E89-BCC2-BDCD191FFAB1}">
      <dgm:prSet/>
      <dgm:spPr/>
      <dgm:t>
        <a:bodyPr/>
        <a:lstStyle/>
        <a:p>
          <a:endParaRPr lang="it-IT"/>
        </a:p>
      </dgm:t>
    </dgm:pt>
    <dgm:pt modelId="{C44F2264-87EA-4A56-B5DF-8E5E5C831782}" type="sibTrans" cxnId="{D0170EE8-4F7C-4E89-BCC2-BDCD191FFAB1}">
      <dgm:prSet/>
      <dgm:spPr/>
      <dgm:t>
        <a:bodyPr/>
        <a:lstStyle/>
        <a:p>
          <a:endParaRPr lang="it-IT"/>
        </a:p>
      </dgm:t>
    </dgm:pt>
    <dgm:pt modelId="{9B1E12AD-1957-4ED8-91EE-788A36DEC654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INNATA</a:t>
          </a:r>
        </a:p>
      </dgm:t>
    </dgm:pt>
    <dgm:pt modelId="{762A6E39-6DA5-4171-A479-24ED9B9CCB61}" type="parTrans" cxnId="{A965E759-6369-42AF-B9AC-527FAC00958B}">
      <dgm:prSet/>
      <dgm:spPr/>
      <dgm:t>
        <a:bodyPr/>
        <a:lstStyle/>
        <a:p>
          <a:endParaRPr lang="it-IT"/>
        </a:p>
      </dgm:t>
    </dgm:pt>
    <dgm:pt modelId="{B23224D1-FAD5-4319-A79B-4470ECDBE773}" type="sibTrans" cxnId="{A965E759-6369-42AF-B9AC-527FAC00958B}">
      <dgm:prSet/>
      <dgm:spPr/>
      <dgm:t>
        <a:bodyPr/>
        <a:lstStyle/>
        <a:p>
          <a:endParaRPr lang="it-IT"/>
        </a:p>
      </dgm:t>
    </dgm:pt>
    <dgm:pt modelId="{B759F178-24BA-4468-A5E5-0F689EBC03E2}">
      <dgm:prSet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ACQUISITA</a:t>
          </a:r>
        </a:p>
      </dgm:t>
    </dgm:pt>
    <dgm:pt modelId="{8B4884E7-85D4-43D3-9CC8-8BC3379E9978}" type="parTrans" cxnId="{46631778-A12C-4743-9703-CFF9C75266E5}">
      <dgm:prSet/>
      <dgm:spPr/>
      <dgm:t>
        <a:bodyPr/>
        <a:lstStyle/>
        <a:p>
          <a:endParaRPr lang="it-IT"/>
        </a:p>
      </dgm:t>
    </dgm:pt>
    <dgm:pt modelId="{7B7887C2-8D5C-421E-93C3-71EA7AC0684B}" type="sibTrans" cxnId="{46631778-A12C-4743-9703-CFF9C75266E5}">
      <dgm:prSet/>
      <dgm:spPr/>
      <dgm:t>
        <a:bodyPr/>
        <a:lstStyle/>
        <a:p>
          <a:endParaRPr lang="it-IT"/>
        </a:p>
      </dgm:t>
    </dgm:pt>
    <dgm:pt modelId="{2649CC01-CDD2-41A8-BBF6-9E5D35224F3A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Tramite </a:t>
          </a:r>
          <a:r>
            <a:rPr kumimoji="0" lang="it-IT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mutazioni</a:t>
          </a:r>
        </a:p>
      </dgm:t>
    </dgm:pt>
    <dgm:pt modelId="{5C9A721F-E201-4B2B-AED9-09C2DDA85EEA}" type="parTrans" cxnId="{57F44F7F-4512-4032-8B9D-A2384CC41E16}">
      <dgm:prSet/>
      <dgm:spPr/>
      <dgm:t>
        <a:bodyPr/>
        <a:lstStyle/>
        <a:p>
          <a:endParaRPr lang="it-IT"/>
        </a:p>
      </dgm:t>
    </dgm:pt>
    <dgm:pt modelId="{A225A646-D8C7-4023-A5D3-1DF274755A3F}" type="sibTrans" cxnId="{57F44F7F-4512-4032-8B9D-A2384CC41E16}">
      <dgm:prSet/>
      <dgm:spPr/>
      <dgm:t>
        <a:bodyPr/>
        <a:lstStyle/>
        <a:p>
          <a:endParaRPr lang="it-IT"/>
        </a:p>
      </dgm:t>
    </dgm:pt>
    <dgm:pt modelId="{2DD82BAE-1909-4ED2-8A96-01CA0EE54CEA}">
      <dgm:prSet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Tramite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trasferimento genico orizzontale</a:t>
          </a:r>
          <a:r>
            <a: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elementi genici mobili</a:t>
          </a:r>
        </a:p>
      </dgm:t>
    </dgm:pt>
    <dgm:pt modelId="{6F3AF8DA-58B8-473D-AA76-C9F079DBCA5E}" type="parTrans" cxnId="{74D99FBB-FA9A-4E5D-A0D3-90EEDFE2ECA3}">
      <dgm:prSet/>
      <dgm:spPr/>
      <dgm:t>
        <a:bodyPr/>
        <a:lstStyle/>
        <a:p>
          <a:endParaRPr lang="it-IT"/>
        </a:p>
      </dgm:t>
    </dgm:pt>
    <dgm:pt modelId="{62C2C330-5E41-4558-A10F-51D4E6E0DBEB}" type="sibTrans" cxnId="{74D99FBB-FA9A-4E5D-A0D3-90EEDFE2ECA3}">
      <dgm:prSet/>
      <dgm:spPr/>
      <dgm:t>
        <a:bodyPr/>
        <a:lstStyle/>
        <a:p>
          <a:endParaRPr lang="it-IT"/>
        </a:p>
      </dgm:t>
    </dgm:pt>
    <dgm:pt modelId="{77E014AB-A02D-43AE-95C2-2DD68BAB98D0}" type="pres">
      <dgm:prSet presAssocID="{DDF7A8CF-3DF4-465C-897C-3D27503D7B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49AC58F-B74E-4BD3-8D2C-50066A25CCE5}" type="pres">
      <dgm:prSet presAssocID="{7529C4A5-8854-46A5-AC3E-5333D1B88BF2}" presName="hierRoot1" presStyleCnt="0">
        <dgm:presLayoutVars>
          <dgm:hierBranch/>
        </dgm:presLayoutVars>
      </dgm:prSet>
      <dgm:spPr/>
    </dgm:pt>
    <dgm:pt modelId="{DDB92527-360B-4D0A-97DE-83956CA41182}" type="pres">
      <dgm:prSet presAssocID="{7529C4A5-8854-46A5-AC3E-5333D1B88BF2}" presName="rootComposite1" presStyleCnt="0"/>
      <dgm:spPr/>
    </dgm:pt>
    <dgm:pt modelId="{EB11464B-9A5F-48C1-81E8-BA1213D2B909}" type="pres">
      <dgm:prSet presAssocID="{7529C4A5-8854-46A5-AC3E-5333D1B88BF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D458553-F3F3-4E47-B71C-D01C84BC2B49}" type="pres">
      <dgm:prSet presAssocID="{7529C4A5-8854-46A5-AC3E-5333D1B88BF2}" presName="rootConnector1" presStyleLbl="node1" presStyleIdx="0" presStyleCnt="0"/>
      <dgm:spPr/>
      <dgm:t>
        <a:bodyPr/>
        <a:lstStyle/>
        <a:p>
          <a:endParaRPr lang="it-IT"/>
        </a:p>
      </dgm:t>
    </dgm:pt>
    <dgm:pt modelId="{AC048162-F089-4472-8D92-F13634537C92}" type="pres">
      <dgm:prSet presAssocID="{7529C4A5-8854-46A5-AC3E-5333D1B88BF2}" presName="hierChild2" presStyleCnt="0"/>
      <dgm:spPr/>
    </dgm:pt>
    <dgm:pt modelId="{DF2DA395-3796-4FCE-8C27-05C4B9E6133C}" type="pres">
      <dgm:prSet presAssocID="{762A6E39-6DA5-4171-A479-24ED9B9CCB61}" presName="Name35" presStyleLbl="parChTrans1D2" presStyleIdx="0" presStyleCnt="2"/>
      <dgm:spPr/>
    </dgm:pt>
    <dgm:pt modelId="{4051DC24-D94C-4092-B025-36312A932AC0}" type="pres">
      <dgm:prSet presAssocID="{9B1E12AD-1957-4ED8-91EE-788A36DEC654}" presName="hierRoot2" presStyleCnt="0">
        <dgm:presLayoutVars>
          <dgm:hierBranch/>
        </dgm:presLayoutVars>
      </dgm:prSet>
      <dgm:spPr/>
    </dgm:pt>
    <dgm:pt modelId="{7916E7F1-5C6A-483E-BCE3-83B0CCA72EC8}" type="pres">
      <dgm:prSet presAssocID="{9B1E12AD-1957-4ED8-91EE-788A36DEC654}" presName="rootComposite" presStyleCnt="0"/>
      <dgm:spPr/>
    </dgm:pt>
    <dgm:pt modelId="{339586C2-3CA7-44E8-AB81-BF7DCF9B9A39}" type="pres">
      <dgm:prSet presAssocID="{9B1E12AD-1957-4ED8-91EE-788A36DEC65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B59DCBF-9BB3-4C76-82DD-68C582558302}" type="pres">
      <dgm:prSet presAssocID="{9B1E12AD-1957-4ED8-91EE-788A36DEC654}" presName="rootConnector" presStyleLbl="node2" presStyleIdx="0" presStyleCnt="2"/>
      <dgm:spPr/>
      <dgm:t>
        <a:bodyPr/>
        <a:lstStyle/>
        <a:p>
          <a:endParaRPr lang="it-IT"/>
        </a:p>
      </dgm:t>
    </dgm:pt>
    <dgm:pt modelId="{E46A6938-9057-4B63-B3B6-016BD8E2EAE7}" type="pres">
      <dgm:prSet presAssocID="{9B1E12AD-1957-4ED8-91EE-788A36DEC654}" presName="hierChild4" presStyleCnt="0"/>
      <dgm:spPr/>
    </dgm:pt>
    <dgm:pt modelId="{A5CFFF44-66DE-40DC-92E0-45FBF4C02DDE}" type="pres">
      <dgm:prSet presAssocID="{9B1E12AD-1957-4ED8-91EE-788A36DEC654}" presName="hierChild5" presStyleCnt="0"/>
      <dgm:spPr/>
    </dgm:pt>
    <dgm:pt modelId="{B3780178-6CCB-4964-9513-7E1B75263484}" type="pres">
      <dgm:prSet presAssocID="{8B4884E7-85D4-43D3-9CC8-8BC3379E9978}" presName="Name35" presStyleLbl="parChTrans1D2" presStyleIdx="1" presStyleCnt="2"/>
      <dgm:spPr/>
    </dgm:pt>
    <dgm:pt modelId="{67575C81-EED9-42EA-9F93-7CB5DF877B2E}" type="pres">
      <dgm:prSet presAssocID="{B759F178-24BA-4468-A5E5-0F689EBC03E2}" presName="hierRoot2" presStyleCnt="0">
        <dgm:presLayoutVars>
          <dgm:hierBranch/>
        </dgm:presLayoutVars>
      </dgm:prSet>
      <dgm:spPr/>
    </dgm:pt>
    <dgm:pt modelId="{3603CF9D-66E3-4823-A246-52E31AE3C5CF}" type="pres">
      <dgm:prSet presAssocID="{B759F178-24BA-4468-A5E5-0F689EBC03E2}" presName="rootComposite" presStyleCnt="0"/>
      <dgm:spPr/>
    </dgm:pt>
    <dgm:pt modelId="{051C5CF4-D30C-4F29-9156-0332A7547722}" type="pres">
      <dgm:prSet presAssocID="{B759F178-24BA-4468-A5E5-0F689EBC03E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4F9DAA-E60F-4E4A-A214-3A5143DED471}" type="pres">
      <dgm:prSet presAssocID="{B759F178-24BA-4468-A5E5-0F689EBC03E2}" presName="rootConnector" presStyleLbl="node2" presStyleIdx="1" presStyleCnt="2"/>
      <dgm:spPr/>
      <dgm:t>
        <a:bodyPr/>
        <a:lstStyle/>
        <a:p>
          <a:endParaRPr lang="it-IT"/>
        </a:p>
      </dgm:t>
    </dgm:pt>
    <dgm:pt modelId="{A7D169E8-D558-4EC1-A066-23AFE1F8C964}" type="pres">
      <dgm:prSet presAssocID="{B759F178-24BA-4468-A5E5-0F689EBC03E2}" presName="hierChild4" presStyleCnt="0"/>
      <dgm:spPr/>
    </dgm:pt>
    <dgm:pt modelId="{2756FD06-4381-43E7-A706-2B12BDB80021}" type="pres">
      <dgm:prSet presAssocID="{5C9A721F-E201-4B2B-AED9-09C2DDA85EEA}" presName="Name35" presStyleLbl="parChTrans1D3" presStyleIdx="0" presStyleCnt="2"/>
      <dgm:spPr/>
    </dgm:pt>
    <dgm:pt modelId="{980FA2E1-224C-48DD-81B8-576382EEFD7D}" type="pres">
      <dgm:prSet presAssocID="{2649CC01-CDD2-41A8-BBF6-9E5D35224F3A}" presName="hierRoot2" presStyleCnt="0">
        <dgm:presLayoutVars>
          <dgm:hierBranch val="r"/>
        </dgm:presLayoutVars>
      </dgm:prSet>
      <dgm:spPr/>
    </dgm:pt>
    <dgm:pt modelId="{BDFDA2E2-73D0-4171-9AF9-F9C9F698DA10}" type="pres">
      <dgm:prSet presAssocID="{2649CC01-CDD2-41A8-BBF6-9E5D35224F3A}" presName="rootComposite" presStyleCnt="0"/>
      <dgm:spPr/>
    </dgm:pt>
    <dgm:pt modelId="{9CD0E6F1-2811-4D7D-9A82-BAD5835CBB5E}" type="pres">
      <dgm:prSet presAssocID="{2649CC01-CDD2-41A8-BBF6-9E5D35224F3A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3C828B9-6860-4560-8281-D0A020AB3671}" type="pres">
      <dgm:prSet presAssocID="{2649CC01-CDD2-41A8-BBF6-9E5D35224F3A}" presName="rootConnector" presStyleLbl="node3" presStyleIdx="0" presStyleCnt="2"/>
      <dgm:spPr/>
      <dgm:t>
        <a:bodyPr/>
        <a:lstStyle/>
        <a:p>
          <a:endParaRPr lang="it-IT"/>
        </a:p>
      </dgm:t>
    </dgm:pt>
    <dgm:pt modelId="{969D52C4-41E5-4245-897F-1758E2FB1FA3}" type="pres">
      <dgm:prSet presAssocID="{2649CC01-CDD2-41A8-BBF6-9E5D35224F3A}" presName="hierChild4" presStyleCnt="0"/>
      <dgm:spPr/>
    </dgm:pt>
    <dgm:pt modelId="{BE317732-E2C3-4647-9889-8FC474342413}" type="pres">
      <dgm:prSet presAssocID="{2649CC01-CDD2-41A8-BBF6-9E5D35224F3A}" presName="hierChild5" presStyleCnt="0"/>
      <dgm:spPr/>
    </dgm:pt>
    <dgm:pt modelId="{F31EDB90-8D96-4791-850F-DE15283A516A}" type="pres">
      <dgm:prSet presAssocID="{6F3AF8DA-58B8-473D-AA76-C9F079DBCA5E}" presName="Name35" presStyleLbl="parChTrans1D3" presStyleIdx="1" presStyleCnt="2"/>
      <dgm:spPr/>
    </dgm:pt>
    <dgm:pt modelId="{A41C0894-366D-4340-AECF-0B3897FA5F2B}" type="pres">
      <dgm:prSet presAssocID="{2DD82BAE-1909-4ED2-8A96-01CA0EE54CEA}" presName="hierRoot2" presStyleCnt="0">
        <dgm:presLayoutVars>
          <dgm:hierBranch val="r"/>
        </dgm:presLayoutVars>
      </dgm:prSet>
      <dgm:spPr/>
    </dgm:pt>
    <dgm:pt modelId="{BEF8BB4A-E340-4654-9A9F-8256B1CCFC65}" type="pres">
      <dgm:prSet presAssocID="{2DD82BAE-1909-4ED2-8A96-01CA0EE54CEA}" presName="rootComposite" presStyleCnt="0"/>
      <dgm:spPr/>
    </dgm:pt>
    <dgm:pt modelId="{4F70A01D-91F8-4BBA-BFE6-CA5D21ADA69D}" type="pres">
      <dgm:prSet presAssocID="{2DD82BAE-1909-4ED2-8A96-01CA0EE54CEA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DD686A2-F15C-4311-93A2-E5E7B237D112}" type="pres">
      <dgm:prSet presAssocID="{2DD82BAE-1909-4ED2-8A96-01CA0EE54CEA}" presName="rootConnector" presStyleLbl="node3" presStyleIdx="1" presStyleCnt="2"/>
      <dgm:spPr/>
      <dgm:t>
        <a:bodyPr/>
        <a:lstStyle/>
        <a:p>
          <a:endParaRPr lang="it-IT"/>
        </a:p>
      </dgm:t>
    </dgm:pt>
    <dgm:pt modelId="{972F6C1B-CC57-4ED3-A8C2-AD31810BFCCF}" type="pres">
      <dgm:prSet presAssocID="{2DD82BAE-1909-4ED2-8A96-01CA0EE54CEA}" presName="hierChild4" presStyleCnt="0"/>
      <dgm:spPr/>
    </dgm:pt>
    <dgm:pt modelId="{984AA8F1-F0AA-456E-AB56-C709AD3E0CF8}" type="pres">
      <dgm:prSet presAssocID="{2DD82BAE-1909-4ED2-8A96-01CA0EE54CEA}" presName="hierChild5" presStyleCnt="0"/>
      <dgm:spPr/>
    </dgm:pt>
    <dgm:pt modelId="{C4E0A8E4-8C5B-4935-9B2A-42F7DD8E43FE}" type="pres">
      <dgm:prSet presAssocID="{B759F178-24BA-4468-A5E5-0F689EBC03E2}" presName="hierChild5" presStyleCnt="0"/>
      <dgm:spPr/>
    </dgm:pt>
    <dgm:pt modelId="{AFA34E1F-FEDE-4DE0-B377-7181DB3AD26D}" type="pres">
      <dgm:prSet presAssocID="{7529C4A5-8854-46A5-AC3E-5333D1B88BF2}" presName="hierChild3" presStyleCnt="0"/>
      <dgm:spPr/>
    </dgm:pt>
  </dgm:ptLst>
  <dgm:cxnLst>
    <dgm:cxn modelId="{57F44F7F-4512-4032-8B9D-A2384CC41E16}" srcId="{B759F178-24BA-4468-A5E5-0F689EBC03E2}" destId="{2649CC01-CDD2-41A8-BBF6-9E5D35224F3A}" srcOrd="0" destOrd="0" parTransId="{5C9A721F-E201-4B2B-AED9-09C2DDA85EEA}" sibTransId="{A225A646-D8C7-4023-A5D3-1DF274755A3F}"/>
    <dgm:cxn modelId="{9181DF4C-CF61-4BFD-A3AC-B003CA8A6233}" type="presOf" srcId="{7529C4A5-8854-46A5-AC3E-5333D1B88BF2}" destId="{EB11464B-9A5F-48C1-81E8-BA1213D2B909}" srcOrd="0" destOrd="0" presId="urn:microsoft.com/office/officeart/2005/8/layout/orgChart1"/>
    <dgm:cxn modelId="{2BF50885-6F92-4C47-9BDC-68B3A9A580C0}" type="presOf" srcId="{B759F178-24BA-4468-A5E5-0F689EBC03E2}" destId="{B24F9DAA-E60F-4E4A-A214-3A5143DED471}" srcOrd="1" destOrd="0" presId="urn:microsoft.com/office/officeart/2005/8/layout/orgChart1"/>
    <dgm:cxn modelId="{B3783157-A5ED-4B33-9362-8A6DA309FB8D}" type="presOf" srcId="{8B4884E7-85D4-43D3-9CC8-8BC3379E9978}" destId="{B3780178-6CCB-4964-9513-7E1B75263484}" srcOrd="0" destOrd="0" presId="urn:microsoft.com/office/officeart/2005/8/layout/orgChart1"/>
    <dgm:cxn modelId="{221976D3-8235-4470-A7AE-8B36387FE349}" type="presOf" srcId="{2649CC01-CDD2-41A8-BBF6-9E5D35224F3A}" destId="{9CD0E6F1-2811-4D7D-9A82-BAD5835CBB5E}" srcOrd="0" destOrd="0" presId="urn:microsoft.com/office/officeart/2005/8/layout/orgChart1"/>
    <dgm:cxn modelId="{234746F3-7388-4071-B481-06C6D2E6B4D5}" type="presOf" srcId="{DDF7A8CF-3DF4-465C-897C-3D27503D7B2D}" destId="{77E014AB-A02D-43AE-95C2-2DD68BAB98D0}" srcOrd="0" destOrd="0" presId="urn:microsoft.com/office/officeart/2005/8/layout/orgChart1"/>
    <dgm:cxn modelId="{759E6929-BAF4-45B9-A1FB-BA79DA1053B2}" type="presOf" srcId="{6F3AF8DA-58B8-473D-AA76-C9F079DBCA5E}" destId="{F31EDB90-8D96-4791-850F-DE15283A516A}" srcOrd="0" destOrd="0" presId="urn:microsoft.com/office/officeart/2005/8/layout/orgChart1"/>
    <dgm:cxn modelId="{681D84EA-C317-44E3-A73B-E0F4F6665E36}" type="presOf" srcId="{2649CC01-CDD2-41A8-BBF6-9E5D35224F3A}" destId="{93C828B9-6860-4560-8281-D0A020AB3671}" srcOrd="1" destOrd="0" presId="urn:microsoft.com/office/officeart/2005/8/layout/orgChart1"/>
    <dgm:cxn modelId="{A965E759-6369-42AF-B9AC-527FAC00958B}" srcId="{7529C4A5-8854-46A5-AC3E-5333D1B88BF2}" destId="{9B1E12AD-1957-4ED8-91EE-788A36DEC654}" srcOrd="0" destOrd="0" parTransId="{762A6E39-6DA5-4171-A479-24ED9B9CCB61}" sibTransId="{B23224D1-FAD5-4319-A79B-4470ECDBE773}"/>
    <dgm:cxn modelId="{050D5563-CDA1-4ACE-B9DB-7B2AE1F6D732}" type="presOf" srcId="{2DD82BAE-1909-4ED2-8A96-01CA0EE54CEA}" destId="{4F70A01D-91F8-4BBA-BFE6-CA5D21ADA69D}" srcOrd="0" destOrd="0" presId="urn:microsoft.com/office/officeart/2005/8/layout/orgChart1"/>
    <dgm:cxn modelId="{7EB5365B-4320-46CD-B1FD-E7C2427A6318}" type="presOf" srcId="{9B1E12AD-1957-4ED8-91EE-788A36DEC654}" destId="{0B59DCBF-9BB3-4C76-82DD-68C582558302}" srcOrd="1" destOrd="0" presId="urn:microsoft.com/office/officeart/2005/8/layout/orgChart1"/>
    <dgm:cxn modelId="{44C3E50B-25FD-4A41-9C28-CF8430336D80}" type="presOf" srcId="{B759F178-24BA-4468-A5E5-0F689EBC03E2}" destId="{051C5CF4-D30C-4F29-9156-0332A7547722}" srcOrd="0" destOrd="0" presId="urn:microsoft.com/office/officeart/2005/8/layout/orgChart1"/>
    <dgm:cxn modelId="{D0170EE8-4F7C-4E89-BCC2-BDCD191FFAB1}" srcId="{DDF7A8CF-3DF4-465C-897C-3D27503D7B2D}" destId="{7529C4A5-8854-46A5-AC3E-5333D1B88BF2}" srcOrd="0" destOrd="0" parTransId="{B926C852-A69F-47EF-9858-20BCB1C756A3}" sibTransId="{C44F2264-87EA-4A56-B5DF-8E5E5C831782}"/>
    <dgm:cxn modelId="{B5979058-10FB-49D3-AAC5-1810085E27EF}" type="presOf" srcId="{5C9A721F-E201-4B2B-AED9-09C2DDA85EEA}" destId="{2756FD06-4381-43E7-A706-2B12BDB80021}" srcOrd="0" destOrd="0" presId="urn:microsoft.com/office/officeart/2005/8/layout/orgChart1"/>
    <dgm:cxn modelId="{FEBCECEE-4C20-4AEC-92BD-FAE4D2FCA80F}" type="presOf" srcId="{762A6E39-6DA5-4171-A479-24ED9B9CCB61}" destId="{DF2DA395-3796-4FCE-8C27-05C4B9E6133C}" srcOrd="0" destOrd="0" presId="urn:microsoft.com/office/officeart/2005/8/layout/orgChart1"/>
    <dgm:cxn modelId="{DA49BB1A-DF12-45DB-AA2B-B3E3DE235247}" type="presOf" srcId="{9B1E12AD-1957-4ED8-91EE-788A36DEC654}" destId="{339586C2-3CA7-44E8-AB81-BF7DCF9B9A39}" srcOrd="0" destOrd="0" presId="urn:microsoft.com/office/officeart/2005/8/layout/orgChart1"/>
    <dgm:cxn modelId="{74D99FBB-FA9A-4E5D-A0D3-90EEDFE2ECA3}" srcId="{B759F178-24BA-4468-A5E5-0F689EBC03E2}" destId="{2DD82BAE-1909-4ED2-8A96-01CA0EE54CEA}" srcOrd="1" destOrd="0" parTransId="{6F3AF8DA-58B8-473D-AA76-C9F079DBCA5E}" sibTransId="{62C2C330-5E41-4558-A10F-51D4E6E0DBEB}"/>
    <dgm:cxn modelId="{1B6C47ED-6610-404B-B52C-730A9A3562CC}" type="presOf" srcId="{2DD82BAE-1909-4ED2-8A96-01CA0EE54CEA}" destId="{5DD686A2-F15C-4311-93A2-E5E7B237D112}" srcOrd="1" destOrd="0" presId="urn:microsoft.com/office/officeart/2005/8/layout/orgChart1"/>
    <dgm:cxn modelId="{C1F70B56-BB14-490C-9C90-E006F68EE6AE}" type="presOf" srcId="{7529C4A5-8854-46A5-AC3E-5333D1B88BF2}" destId="{4D458553-F3F3-4E47-B71C-D01C84BC2B49}" srcOrd="1" destOrd="0" presId="urn:microsoft.com/office/officeart/2005/8/layout/orgChart1"/>
    <dgm:cxn modelId="{46631778-A12C-4743-9703-CFF9C75266E5}" srcId="{7529C4A5-8854-46A5-AC3E-5333D1B88BF2}" destId="{B759F178-24BA-4468-A5E5-0F689EBC03E2}" srcOrd="1" destOrd="0" parTransId="{8B4884E7-85D4-43D3-9CC8-8BC3379E9978}" sibTransId="{7B7887C2-8D5C-421E-93C3-71EA7AC0684B}"/>
    <dgm:cxn modelId="{21C4518D-FD8E-4C0C-90CB-5C9834639723}" type="presParOf" srcId="{77E014AB-A02D-43AE-95C2-2DD68BAB98D0}" destId="{749AC58F-B74E-4BD3-8D2C-50066A25CCE5}" srcOrd="0" destOrd="0" presId="urn:microsoft.com/office/officeart/2005/8/layout/orgChart1"/>
    <dgm:cxn modelId="{ACB0F167-4671-4C47-97BC-AEA7E1519AC1}" type="presParOf" srcId="{749AC58F-B74E-4BD3-8D2C-50066A25CCE5}" destId="{DDB92527-360B-4D0A-97DE-83956CA41182}" srcOrd="0" destOrd="0" presId="urn:microsoft.com/office/officeart/2005/8/layout/orgChart1"/>
    <dgm:cxn modelId="{E40F6737-E971-424B-A1C0-C9A3EBA3CCD2}" type="presParOf" srcId="{DDB92527-360B-4D0A-97DE-83956CA41182}" destId="{EB11464B-9A5F-48C1-81E8-BA1213D2B909}" srcOrd="0" destOrd="0" presId="urn:microsoft.com/office/officeart/2005/8/layout/orgChart1"/>
    <dgm:cxn modelId="{A7A3143A-BF7E-434F-9EF6-F3DC9F900EF2}" type="presParOf" srcId="{DDB92527-360B-4D0A-97DE-83956CA41182}" destId="{4D458553-F3F3-4E47-B71C-D01C84BC2B49}" srcOrd="1" destOrd="0" presId="urn:microsoft.com/office/officeart/2005/8/layout/orgChart1"/>
    <dgm:cxn modelId="{21A7E4F2-3CC3-4971-8CDE-757AA3E3E539}" type="presParOf" srcId="{749AC58F-B74E-4BD3-8D2C-50066A25CCE5}" destId="{AC048162-F089-4472-8D92-F13634537C92}" srcOrd="1" destOrd="0" presId="urn:microsoft.com/office/officeart/2005/8/layout/orgChart1"/>
    <dgm:cxn modelId="{0B18D4A7-4F12-4F4D-BED5-B3EDE463C8EE}" type="presParOf" srcId="{AC048162-F089-4472-8D92-F13634537C92}" destId="{DF2DA395-3796-4FCE-8C27-05C4B9E6133C}" srcOrd="0" destOrd="0" presId="urn:microsoft.com/office/officeart/2005/8/layout/orgChart1"/>
    <dgm:cxn modelId="{A047975B-7815-4538-9930-42E8AA5A4E6D}" type="presParOf" srcId="{AC048162-F089-4472-8D92-F13634537C92}" destId="{4051DC24-D94C-4092-B025-36312A932AC0}" srcOrd="1" destOrd="0" presId="urn:microsoft.com/office/officeart/2005/8/layout/orgChart1"/>
    <dgm:cxn modelId="{8DD60101-E86C-4F83-B37B-5762B6E76A5C}" type="presParOf" srcId="{4051DC24-D94C-4092-B025-36312A932AC0}" destId="{7916E7F1-5C6A-483E-BCE3-83B0CCA72EC8}" srcOrd="0" destOrd="0" presId="urn:microsoft.com/office/officeart/2005/8/layout/orgChart1"/>
    <dgm:cxn modelId="{29A8086B-C53B-4400-AEA3-F6852167C1AA}" type="presParOf" srcId="{7916E7F1-5C6A-483E-BCE3-83B0CCA72EC8}" destId="{339586C2-3CA7-44E8-AB81-BF7DCF9B9A39}" srcOrd="0" destOrd="0" presId="urn:microsoft.com/office/officeart/2005/8/layout/orgChart1"/>
    <dgm:cxn modelId="{94083C89-8EF4-4604-B18A-0D61EB481414}" type="presParOf" srcId="{7916E7F1-5C6A-483E-BCE3-83B0CCA72EC8}" destId="{0B59DCBF-9BB3-4C76-82DD-68C582558302}" srcOrd="1" destOrd="0" presId="urn:microsoft.com/office/officeart/2005/8/layout/orgChart1"/>
    <dgm:cxn modelId="{7C7EB1D2-BD92-4FBE-9105-6FF2616E8674}" type="presParOf" srcId="{4051DC24-D94C-4092-B025-36312A932AC0}" destId="{E46A6938-9057-4B63-B3B6-016BD8E2EAE7}" srcOrd="1" destOrd="0" presId="urn:microsoft.com/office/officeart/2005/8/layout/orgChart1"/>
    <dgm:cxn modelId="{724AB7FB-CB15-4ACF-806E-73D701A0061A}" type="presParOf" srcId="{4051DC24-D94C-4092-B025-36312A932AC0}" destId="{A5CFFF44-66DE-40DC-92E0-45FBF4C02DDE}" srcOrd="2" destOrd="0" presId="urn:microsoft.com/office/officeart/2005/8/layout/orgChart1"/>
    <dgm:cxn modelId="{70E70AD1-068B-4600-8518-965618F24923}" type="presParOf" srcId="{AC048162-F089-4472-8D92-F13634537C92}" destId="{B3780178-6CCB-4964-9513-7E1B75263484}" srcOrd="2" destOrd="0" presId="urn:microsoft.com/office/officeart/2005/8/layout/orgChart1"/>
    <dgm:cxn modelId="{617FF164-45EC-4C96-AC89-A515C7112F8D}" type="presParOf" srcId="{AC048162-F089-4472-8D92-F13634537C92}" destId="{67575C81-EED9-42EA-9F93-7CB5DF877B2E}" srcOrd="3" destOrd="0" presId="urn:microsoft.com/office/officeart/2005/8/layout/orgChart1"/>
    <dgm:cxn modelId="{E723D527-CAB7-4398-ABFD-882CE4CE5AAB}" type="presParOf" srcId="{67575C81-EED9-42EA-9F93-7CB5DF877B2E}" destId="{3603CF9D-66E3-4823-A246-52E31AE3C5CF}" srcOrd="0" destOrd="0" presId="urn:microsoft.com/office/officeart/2005/8/layout/orgChart1"/>
    <dgm:cxn modelId="{CA565DD9-0C15-4E46-B806-6701390143C1}" type="presParOf" srcId="{3603CF9D-66E3-4823-A246-52E31AE3C5CF}" destId="{051C5CF4-D30C-4F29-9156-0332A7547722}" srcOrd="0" destOrd="0" presId="urn:microsoft.com/office/officeart/2005/8/layout/orgChart1"/>
    <dgm:cxn modelId="{D7B2AE25-47E0-4A23-92EF-36766B44D53B}" type="presParOf" srcId="{3603CF9D-66E3-4823-A246-52E31AE3C5CF}" destId="{B24F9DAA-E60F-4E4A-A214-3A5143DED471}" srcOrd="1" destOrd="0" presId="urn:microsoft.com/office/officeart/2005/8/layout/orgChart1"/>
    <dgm:cxn modelId="{B3C5335E-24B3-4224-BABF-69DC15FA9526}" type="presParOf" srcId="{67575C81-EED9-42EA-9F93-7CB5DF877B2E}" destId="{A7D169E8-D558-4EC1-A066-23AFE1F8C964}" srcOrd="1" destOrd="0" presId="urn:microsoft.com/office/officeart/2005/8/layout/orgChart1"/>
    <dgm:cxn modelId="{B0DCBB51-0EA4-40EE-87DA-970E8F43BE03}" type="presParOf" srcId="{A7D169E8-D558-4EC1-A066-23AFE1F8C964}" destId="{2756FD06-4381-43E7-A706-2B12BDB80021}" srcOrd="0" destOrd="0" presId="urn:microsoft.com/office/officeart/2005/8/layout/orgChart1"/>
    <dgm:cxn modelId="{761894BE-5F8A-4BF5-93F3-D438723D6E06}" type="presParOf" srcId="{A7D169E8-D558-4EC1-A066-23AFE1F8C964}" destId="{980FA2E1-224C-48DD-81B8-576382EEFD7D}" srcOrd="1" destOrd="0" presId="urn:microsoft.com/office/officeart/2005/8/layout/orgChart1"/>
    <dgm:cxn modelId="{3AB1307E-F4FF-430A-9476-BEA8FAE32370}" type="presParOf" srcId="{980FA2E1-224C-48DD-81B8-576382EEFD7D}" destId="{BDFDA2E2-73D0-4171-9AF9-F9C9F698DA10}" srcOrd="0" destOrd="0" presId="urn:microsoft.com/office/officeart/2005/8/layout/orgChart1"/>
    <dgm:cxn modelId="{CAB42136-0CAA-4437-9F9C-DEB36DF01AE4}" type="presParOf" srcId="{BDFDA2E2-73D0-4171-9AF9-F9C9F698DA10}" destId="{9CD0E6F1-2811-4D7D-9A82-BAD5835CBB5E}" srcOrd="0" destOrd="0" presId="urn:microsoft.com/office/officeart/2005/8/layout/orgChart1"/>
    <dgm:cxn modelId="{C7280C1B-0E0B-4050-A83C-74AAD2A6061D}" type="presParOf" srcId="{BDFDA2E2-73D0-4171-9AF9-F9C9F698DA10}" destId="{93C828B9-6860-4560-8281-D0A020AB3671}" srcOrd="1" destOrd="0" presId="urn:microsoft.com/office/officeart/2005/8/layout/orgChart1"/>
    <dgm:cxn modelId="{E3951470-743D-4BFC-8ED7-93312BA0AA15}" type="presParOf" srcId="{980FA2E1-224C-48DD-81B8-576382EEFD7D}" destId="{969D52C4-41E5-4245-897F-1758E2FB1FA3}" srcOrd="1" destOrd="0" presId="urn:microsoft.com/office/officeart/2005/8/layout/orgChart1"/>
    <dgm:cxn modelId="{2952038E-359E-4C9A-96D9-AAF83F598165}" type="presParOf" srcId="{980FA2E1-224C-48DD-81B8-576382EEFD7D}" destId="{BE317732-E2C3-4647-9889-8FC474342413}" srcOrd="2" destOrd="0" presId="urn:microsoft.com/office/officeart/2005/8/layout/orgChart1"/>
    <dgm:cxn modelId="{3470D312-AE69-4F7C-8601-25EF861658E7}" type="presParOf" srcId="{A7D169E8-D558-4EC1-A066-23AFE1F8C964}" destId="{F31EDB90-8D96-4791-850F-DE15283A516A}" srcOrd="2" destOrd="0" presId="urn:microsoft.com/office/officeart/2005/8/layout/orgChart1"/>
    <dgm:cxn modelId="{1FCBCD28-66E9-41B3-86A4-8C47BC827BA6}" type="presParOf" srcId="{A7D169E8-D558-4EC1-A066-23AFE1F8C964}" destId="{A41C0894-366D-4340-AECF-0B3897FA5F2B}" srcOrd="3" destOrd="0" presId="urn:microsoft.com/office/officeart/2005/8/layout/orgChart1"/>
    <dgm:cxn modelId="{050972CB-04A3-4034-9BA0-0F2D96414989}" type="presParOf" srcId="{A41C0894-366D-4340-AECF-0B3897FA5F2B}" destId="{BEF8BB4A-E340-4654-9A9F-8256B1CCFC65}" srcOrd="0" destOrd="0" presId="urn:microsoft.com/office/officeart/2005/8/layout/orgChart1"/>
    <dgm:cxn modelId="{FADEBA62-CC26-4507-B8A8-6F13B68FBBAC}" type="presParOf" srcId="{BEF8BB4A-E340-4654-9A9F-8256B1CCFC65}" destId="{4F70A01D-91F8-4BBA-BFE6-CA5D21ADA69D}" srcOrd="0" destOrd="0" presId="urn:microsoft.com/office/officeart/2005/8/layout/orgChart1"/>
    <dgm:cxn modelId="{101AC59D-2912-4804-8244-8F42E36E4CF5}" type="presParOf" srcId="{BEF8BB4A-E340-4654-9A9F-8256B1CCFC65}" destId="{5DD686A2-F15C-4311-93A2-E5E7B237D112}" srcOrd="1" destOrd="0" presId="urn:microsoft.com/office/officeart/2005/8/layout/orgChart1"/>
    <dgm:cxn modelId="{F118673F-0FC9-4AFC-BD63-C868E9E24027}" type="presParOf" srcId="{A41C0894-366D-4340-AECF-0B3897FA5F2B}" destId="{972F6C1B-CC57-4ED3-A8C2-AD31810BFCCF}" srcOrd="1" destOrd="0" presId="urn:microsoft.com/office/officeart/2005/8/layout/orgChart1"/>
    <dgm:cxn modelId="{9451C7A5-2806-438D-87D8-0CA66D83EFC6}" type="presParOf" srcId="{A41C0894-366D-4340-AECF-0B3897FA5F2B}" destId="{984AA8F1-F0AA-456E-AB56-C709AD3E0CF8}" srcOrd="2" destOrd="0" presId="urn:microsoft.com/office/officeart/2005/8/layout/orgChart1"/>
    <dgm:cxn modelId="{40FC3147-952F-43ED-B425-652A30EA77A1}" type="presParOf" srcId="{67575C81-EED9-42EA-9F93-7CB5DF877B2E}" destId="{C4E0A8E4-8C5B-4935-9B2A-42F7DD8E43FE}" srcOrd="2" destOrd="0" presId="urn:microsoft.com/office/officeart/2005/8/layout/orgChart1"/>
    <dgm:cxn modelId="{F2715845-2264-4C3E-BA7E-2783477E823D}" type="presParOf" srcId="{749AC58F-B74E-4BD3-8D2C-50066A25CCE5}" destId="{AFA34E1F-FEDE-4DE0-B377-7181DB3AD2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EDB90-8D96-4791-850F-DE15283A516A}">
      <dsp:nvSpPr>
        <dsp:cNvPr id="0" name=""/>
        <dsp:cNvSpPr/>
      </dsp:nvSpPr>
      <dsp:spPr>
        <a:xfrm>
          <a:off x="4724279" y="3642615"/>
          <a:ext cx="1671396" cy="580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077"/>
              </a:lnTo>
              <a:lnTo>
                <a:pt x="1671396" y="290077"/>
              </a:lnTo>
              <a:lnTo>
                <a:pt x="1671396" y="580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6FD06-4381-43E7-A706-2B12BDB80021}">
      <dsp:nvSpPr>
        <dsp:cNvPr id="0" name=""/>
        <dsp:cNvSpPr/>
      </dsp:nvSpPr>
      <dsp:spPr>
        <a:xfrm>
          <a:off x="3052882" y="3642615"/>
          <a:ext cx="1671396" cy="580154"/>
        </a:xfrm>
        <a:custGeom>
          <a:avLst/>
          <a:gdLst/>
          <a:ahLst/>
          <a:cxnLst/>
          <a:rect l="0" t="0" r="0" b="0"/>
          <a:pathLst>
            <a:path>
              <a:moveTo>
                <a:pt x="1671396" y="0"/>
              </a:moveTo>
              <a:lnTo>
                <a:pt x="1671396" y="290077"/>
              </a:lnTo>
              <a:lnTo>
                <a:pt x="0" y="290077"/>
              </a:lnTo>
              <a:lnTo>
                <a:pt x="0" y="580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80178-6CCB-4964-9513-7E1B75263484}">
      <dsp:nvSpPr>
        <dsp:cNvPr id="0" name=""/>
        <dsp:cNvSpPr/>
      </dsp:nvSpPr>
      <dsp:spPr>
        <a:xfrm>
          <a:off x="3052882" y="1681141"/>
          <a:ext cx="1671396" cy="580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077"/>
              </a:lnTo>
              <a:lnTo>
                <a:pt x="1671396" y="290077"/>
              </a:lnTo>
              <a:lnTo>
                <a:pt x="1671396" y="5801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DA395-3796-4FCE-8C27-05C4B9E6133C}">
      <dsp:nvSpPr>
        <dsp:cNvPr id="0" name=""/>
        <dsp:cNvSpPr/>
      </dsp:nvSpPr>
      <dsp:spPr>
        <a:xfrm>
          <a:off x="1381485" y="1681141"/>
          <a:ext cx="1671396" cy="580154"/>
        </a:xfrm>
        <a:custGeom>
          <a:avLst/>
          <a:gdLst/>
          <a:ahLst/>
          <a:cxnLst/>
          <a:rect l="0" t="0" r="0" b="0"/>
          <a:pathLst>
            <a:path>
              <a:moveTo>
                <a:pt x="1671396" y="0"/>
              </a:moveTo>
              <a:lnTo>
                <a:pt x="1671396" y="290077"/>
              </a:lnTo>
              <a:lnTo>
                <a:pt x="0" y="290077"/>
              </a:lnTo>
              <a:lnTo>
                <a:pt x="0" y="5801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1464B-9A5F-48C1-81E8-BA1213D2B909}">
      <dsp:nvSpPr>
        <dsp:cNvPr id="0" name=""/>
        <dsp:cNvSpPr/>
      </dsp:nvSpPr>
      <dsp:spPr>
        <a:xfrm>
          <a:off x="1671562" y="299822"/>
          <a:ext cx="2762639" cy="138131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1" i="0" u="sng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ANTIBIOTICO RESISTENZA</a:t>
          </a:r>
        </a:p>
      </dsp:txBody>
      <dsp:txXfrm>
        <a:off x="1671562" y="299822"/>
        <a:ext cx="2762639" cy="1381319"/>
      </dsp:txXfrm>
    </dsp:sp>
    <dsp:sp modelId="{339586C2-3CA7-44E8-AB81-BF7DCF9B9A39}">
      <dsp:nvSpPr>
        <dsp:cNvPr id="0" name=""/>
        <dsp:cNvSpPr/>
      </dsp:nvSpPr>
      <dsp:spPr>
        <a:xfrm>
          <a:off x="166" y="2261296"/>
          <a:ext cx="2762639" cy="138131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INNATA</a:t>
          </a:r>
        </a:p>
      </dsp:txBody>
      <dsp:txXfrm>
        <a:off x="166" y="2261296"/>
        <a:ext cx="2762639" cy="1381319"/>
      </dsp:txXfrm>
    </dsp:sp>
    <dsp:sp modelId="{051C5CF4-D30C-4F29-9156-0332A7547722}">
      <dsp:nvSpPr>
        <dsp:cNvPr id="0" name=""/>
        <dsp:cNvSpPr/>
      </dsp:nvSpPr>
      <dsp:spPr>
        <a:xfrm>
          <a:off x="3342959" y="2261296"/>
          <a:ext cx="2762639" cy="138131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ACQUISITA</a:t>
          </a:r>
        </a:p>
      </dsp:txBody>
      <dsp:txXfrm>
        <a:off x="3342959" y="2261296"/>
        <a:ext cx="2762639" cy="1381319"/>
      </dsp:txXfrm>
    </dsp:sp>
    <dsp:sp modelId="{9CD0E6F1-2811-4D7D-9A82-BAD5835CBB5E}">
      <dsp:nvSpPr>
        <dsp:cNvPr id="0" name=""/>
        <dsp:cNvSpPr/>
      </dsp:nvSpPr>
      <dsp:spPr>
        <a:xfrm>
          <a:off x="1671562" y="4222770"/>
          <a:ext cx="2762639" cy="138131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Tramite </a:t>
          </a:r>
          <a:r>
            <a:rPr kumimoji="0" lang="it-IT" sz="18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mutazioni</a:t>
          </a:r>
        </a:p>
      </dsp:txBody>
      <dsp:txXfrm>
        <a:off x="1671562" y="4222770"/>
        <a:ext cx="2762639" cy="1381319"/>
      </dsp:txXfrm>
    </dsp:sp>
    <dsp:sp modelId="{4F70A01D-91F8-4BBA-BFE6-CA5D21ADA69D}">
      <dsp:nvSpPr>
        <dsp:cNvPr id="0" name=""/>
        <dsp:cNvSpPr/>
      </dsp:nvSpPr>
      <dsp:spPr>
        <a:xfrm>
          <a:off x="5014356" y="4222770"/>
          <a:ext cx="2762639" cy="138131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Tramite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trasferimento genico orizzontale</a:t>
          </a:r>
          <a:r>
            <a:rPr kumimoji="0" lang="it-IT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elementi genici mobili</a:t>
          </a:r>
        </a:p>
      </dsp:txBody>
      <dsp:txXfrm>
        <a:off x="5014356" y="4222770"/>
        <a:ext cx="2762639" cy="1381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36436-243B-4BB7-9631-C069D1733735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9BFCC-0EF0-4AB0-9B3C-75F1FC075F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63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4EF6A9F-F0EE-40E1-844F-66EE24D0847E}" type="slidenum">
              <a:rPr lang="it-IT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>
                <a:defRPr/>
              </a:pPr>
              <a:t>9</a:t>
            </a:fld>
            <a:endParaRPr lang="it-IT" smtClean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6812CFD-5F58-4B0E-ACD4-B10134692E39}" type="slidenum">
              <a:rPr lang="fr-FR">
                <a:latin typeface="Calibri" pitchFamily="34" charset="0"/>
              </a:rPr>
              <a:pPr eaLnBrk="1" hangingPunct="1"/>
              <a:t>19</a:t>
            </a:fld>
            <a:endParaRPr lang="fr-FR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401390" y="913816"/>
            <a:ext cx="4055221" cy="3137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4" tIns="41027" rIns="82054" bIns="41027" anchor="ctr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54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045838" y="4352685"/>
            <a:ext cx="4771130" cy="34783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0963" indent="-80963" eaLnBrk="1" hangingPunct="1">
              <a:lnSpc>
                <a:spcPct val="93000"/>
              </a:lnSpc>
              <a:spcBef>
                <a:spcPct val="0"/>
              </a:spcBef>
              <a:buSzPct val="45000"/>
              <a:tabLst>
                <a:tab pos="693738" algn="l"/>
                <a:tab pos="1389063" algn="l"/>
                <a:tab pos="2082800" algn="l"/>
                <a:tab pos="2778125" algn="l"/>
                <a:tab pos="3471863" algn="l"/>
                <a:tab pos="4167188" algn="l"/>
                <a:tab pos="4860925" algn="l"/>
              </a:tabLst>
            </a:pPr>
            <a:r>
              <a:rPr lang="en-GB" altLang="it-IT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New systemic antibatteril agents approved by the US Food and Drug Administration per 5-year period, through 2012. Modified from Spellberg 2004 [23].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0F9A643-8488-4ABA-9748-9F2DAE7330E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2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B5807-338D-43A0-B1FC-8CFFD679404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C10E-47BA-4956-A6D5-E7649EC2B1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06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B9AB-35DB-4E92-86E1-9F685CB5D9C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C8D4-8DBE-4A9F-B3F3-28620859F4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39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15B3D-C36E-42AA-B5BC-A5132D3CB9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327A-40F0-440C-B87A-39B1CC244A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87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97C7-B22A-4207-8397-7140D7B425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BE7CD-2066-4F5D-8F3C-A493B27CCA9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94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78EE3-2F9B-4DED-88FB-06D9094660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5F259-C122-4BEF-BD54-C4D8BB9804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88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AE04D-13BD-467E-91CD-AA04370A3B9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A813-4D3C-4015-B066-97D66E4103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9DFAB-90F3-4014-88EF-21055CF843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B576-407F-4941-A11C-37B1037C041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40310-FE56-46B6-A77A-81E8D45615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E65B8-3E8B-4970-8727-1D6C4A2EFB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3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E3BA3-14A0-46CE-874E-C67A4899E9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C1FDA-FB65-4785-9181-5150C59F28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54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65DD-F9AB-494B-A3E7-71A8431944C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B1B52-22A5-442E-9DAC-3B73CE0174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85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3E5E4-57C9-4982-837A-4130D47AB18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8D58-AD04-4657-97F6-257167926E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96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FD56E-6A05-48C4-B145-9E06FDC67C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72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5728-CCEE-48BC-B491-4DAD6B2567FC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9A7E8-B7D5-45A7-B07D-430AA41F0E6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78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32018-7C56-4907-96BD-BD7F8C0DCC68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F95F-12C8-4F98-8973-8DCEC9D1474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865C0-450A-4BFD-AD6E-F568B4E0371E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9B547-D84E-4330-B47D-5B05CBFC264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81D6F-7E2B-4952-8D91-A58298C9405F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7CD79-995B-4E59-9128-C0F4AE83F7A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4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D6859-6E51-485A-8E43-8E38816D2F60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8784-2D30-4D0F-8ECB-006DAAD67E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9407-1FFC-4493-8DCB-69ADA17607EA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9C16C-2641-4825-9396-83CA13C497C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76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D345-EE38-47C5-8EC3-0210F1ECEF1B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C617-93C8-45CC-A3A4-D41B451AB5C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04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F608-45A7-489D-8696-1F8BB6DB7F2A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A231A-B890-41FC-98B4-3763E900B19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86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F49C4-459E-4F06-B2F1-4F512836DF0C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FFB8-1244-44ED-8A87-E6C63AF196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8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F64B-78E1-451B-831E-8D9024F1B111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3CBC-804E-43AC-866F-A92672592E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11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99F8-495D-46C2-B468-341D70EC432D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9E20-B987-4DCA-9988-A6F02E98593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31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3757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3757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57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757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3757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57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757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000" smtClean="0">
                <a:solidFill>
                  <a:srgbClr val="000000"/>
                </a:solidFill>
              </a:endParaRPr>
            </a:p>
          </p:txBody>
        </p:sp>
        <p:sp>
          <p:nvSpPr>
            <p:cNvPr id="23757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000" smtClean="0">
                <a:solidFill>
                  <a:srgbClr val="000000"/>
                </a:solidFill>
              </a:endParaRPr>
            </a:p>
          </p:txBody>
        </p:sp>
        <p:sp>
          <p:nvSpPr>
            <p:cNvPr id="23757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375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2375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23758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it-IT">
              <a:solidFill>
                <a:srgbClr val="333333"/>
              </a:solidFill>
            </a:endParaRPr>
          </a:p>
        </p:txBody>
      </p:sp>
      <p:sp>
        <p:nvSpPr>
          <p:cNvPr id="23758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it-IT">
              <a:solidFill>
                <a:srgbClr val="333333"/>
              </a:solidFill>
            </a:endParaRPr>
          </a:p>
        </p:txBody>
      </p:sp>
      <p:sp>
        <p:nvSpPr>
          <p:cNvPr id="23758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B3086A9-B004-45A7-B5C9-96E9CA3A5783}" type="slidenum">
              <a:rPr lang="it-IT">
                <a:solidFill>
                  <a:srgbClr val="333333"/>
                </a:solidFill>
              </a:rPr>
              <a:pPr/>
              <a:t>‹N›</a:t>
            </a:fld>
            <a:endParaRPr lang="it-I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46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7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8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75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75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75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75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D409A-2448-467C-9168-0FE47E4BA4B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1857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7E285-1966-4D02-A6C2-4DC142025DD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6168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24B20-E98E-4567-A889-901ABEAF86B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548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A28F8-E96E-4AF9-96E2-329609060DD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1835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8FBCC-56A2-4ACE-9AE5-F520E70AE6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7184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00AEC-2205-4D1A-96DA-C781E6C7ED7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7946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2DD6C-692D-48D7-A699-48F992D3314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438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0F969-7321-4000-9DF0-657632D731C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9168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0CD8A-45AC-4BB8-AD48-7533717C5B7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403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97A7E-E017-413E-94A3-AC67AD1C42D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1565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0629AA0-4AD9-4C5A-949B-D0A8235571E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184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4259BD-15AB-4F29-9715-4B439745EC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8690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35B934-6AC3-4112-BF51-43C712EEF26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327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00F8A6-6A46-4BF7-A9F7-E21F3AE8B0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48DD22-3E8E-44D7-A083-9E375EA767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5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20CDA0-25E9-4983-A0A1-D99F8C37054C}" type="datetimeFigureOut">
              <a:rPr lang="en-US"/>
              <a:pPr>
                <a:defRPr/>
              </a:pPr>
              <a:t>6/12/2017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44C55C-6D2E-48E5-A9C6-02DC8CF5543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3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5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5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5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 smtClean="0">
              <a:solidFill>
                <a:srgbClr val="000000"/>
              </a:solidFill>
            </a:endParaRPr>
          </a:p>
        </p:txBody>
      </p:sp>
      <p:sp>
        <p:nvSpPr>
          <p:cNvPr id="2365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65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365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65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65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9BAF03-E462-49D2-9ADF-553F3CC3BC9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6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6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6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6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6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6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6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6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6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6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655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655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655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655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655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65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asellaDiTesto 1"/>
          <p:cNvSpPr txBox="1">
            <a:spLocks noChangeArrowheads="1"/>
          </p:cNvSpPr>
          <p:nvPr/>
        </p:nvSpPr>
        <p:spPr bwMode="auto">
          <a:xfrm>
            <a:off x="2627784" y="5919663"/>
            <a:ext cx="3051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 smtClean="0">
                <a:solidFill>
                  <a:prstClr val="black"/>
                </a:solidFill>
                <a:cs typeface="Arial" pitchFamily="34" charset="0"/>
              </a:rPr>
              <a:t>Roma, 14 </a:t>
            </a:r>
            <a:r>
              <a:rPr lang="it-IT" altLang="it-IT" sz="2400" b="1" dirty="0" smtClean="0">
                <a:solidFill>
                  <a:prstClr val="black"/>
                </a:solidFill>
                <a:cs typeface="Arial" pitchFamily="34" charset="0"/>
              </a:rPr>
              <a:t>Giugno </a:t>
            </a:r>
            <a:r>
              <a:rPr lang="it-IT" altLang="it-IT" sz="2400" b="1" dirty="0" smtClean="0">
                <a:solidFill>
                  <a:prstClr val="black"/>
                </a:solidFill>
                <a:cs typeface="Arial" pitchFamily="34" charset="0"/>
              </a:rPr>
              <a:t>2017</a:t>
            </a:r>
            <a:endParaRPr lang="it-IT" altLang="it-IT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327992" y="476672"/>
            <a:ext cx="85644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b="1" dirty="0" smtClean="0"/>
              <a:t>Antibiotico-resistenze:</a:t>
            </a:r>
          </a:p>
          <a:p>
            <a:pPr eaLnBrk="1" hangingPunct="1"/>
            <a:r>
              <a:rPr lang="it-IT" altLang="it-IT" b="1" dirty="0" smtClean="0"/>
              <a:t>un inarrestabile processo evolutivo</a:t>
            </a:r>
            <a:endParaRPr lang="it-IT" altLang="it-IT" b="1" dirty="0" smtClean="0"/>
          </a:p>
        </p:txBody>
      </p:sp>
      <p:sp>
        <p:nvSpPr>
          <p:cNvPr id="10" name="Sottotitolo 2"/>
          <p:cNvSpPr txBox="1">
            <a:spLocks/>
          </p:cNvSpPr>
          <p:nvPr/>
        </p:nvSpPr>
        <p:spPr bwMode="auto">
          <a:xfrm>
            <a:off x="0" y="2420888"/>
            <a:ext cx="915828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5200" b="1" i="1" dirty="0" smtClean="0">
                <a:solidFill>
                  <a:schemeClr val="tx1"/>
                </a:solidFill>
              </a:rPr>
              <a:t>Paolo Visca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4100" i="1" dirty="0" smtClean="0">
                <a:solidFill>
                  <a:schemeClr val="tx1"/>
                </a:solidFill>
              </a:rPr>
              <a:t>Dipartimento di Scienze – Università Roma Tre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50" y="4345809"/>
            <a:ext cx="2486173" cy="13318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45809"/>
            <a:ext cx="1383105" cy="13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6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 sz="4000" b="1" dirty="0" smtClean="0"/>
              <a:t>Comparsa delle antibiotico-resistenze</a:t>
            </a:r>
            <a:endParaRPr lang="it-IT" sz="4000" b="1" dirty="0"/>
          </a:p>
        </p:txBody>
      </p:sp>
      <p:grpSp>
        <p:nvGrpSpPr>
          <p:cNvPr id="13" name="Gruppo 12"/>
          <p:cNvGrpSpPr/>
          <p:nvPr/>
        </p:nvGrpSpPr>
        <p:grpSpPr>
          <a:xfrm>
            <a:off x="251520" y="1268760"/>
            <a:ext cx="8588003" cy="4867325"/>
            <a:chOff x="179512" y="2306091"/>
            <a:chExt cx="8588003" cy="48673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306091"/>
              <a:ext cx="8588003" cy="38592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uppo 11"/>
            <p:cNvGrpSpPr/>
            <p:nvPr/>
          </p:nvGrpSpPr>
          <p:grpSpPr>
            <a:xfrm>
              <a:off x="179512" y="6356944"/>
              <a:ext cx="8588003" cy="816472"/>
              <a:chOff x="179512" y="1412776"/>
              <a:chExt cx="8588003" cy="816472"/>
            </a:xfrm>
          </p:grpSpPr>
          <p:grpSp>
            <p:nvGrpSpPr>
              <p:cNvPr id="11" name="Gruppo 10"/>
              <p:cNvGrpSpPr/>
              <p:nvPr/>
            </p:nvGrpSpPr>
            <p:grpSpPr>
              <a:xfrm>
                <a:off x="179512" y="1509168"/>
                <a:ext cx="8588003" cy="720080"/>
                <a:chOff x="179512" y="1509168"/>
                <a:chExt cx="8588003" cy="720080"/>
              </a:xfrm>
            </p:grpSpPr>
            <p:sp>
              <p:nvSpPr>
                <p:cNvPr id="4" name="Triangolo isoscele 3"/>
                <p:cNvSpPr/>
                <p:nvPr/>
              </p:nvSpPr>
              <p:spPr>
                <a:xfrm>
                  <a:off x="179512" y="1509168"/>
                  <a:ext cx="8588003" cy="720080"/>
                </a:xfrm>
                <a:prstGeom prst="triangle">
                  <a:avLst>
                    <a:gd name="adj" fmla="val 1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" name="CasellaDiTesto 2"/>
                <p:cNvSpPr txBox="1"/>
                <p:nvPr/>
              </p:nvSpPr>
              <p:spPr>
                <a:xfrm>
                  <a:off x="6588224" y="1792743"/>
                  <a:ext cx="20143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/>
                    <a:t>Prescrizioni ed uso </a:t>
                  </a:r>
                  <a:endParaRPr lang="it-IT" b="1" dirty="0"/>
                </a:p>
              </p:txBody>
            </p:sp>
          </p:grpSp>
          <p:sp>
            <p:nvSpPr>
              <p:cNvPr id="8" name="Triangolo isoscele 7"/>
              <p:cNvSpPr/>
              <p:nvPr/>
            </p:nvSpPr>
            <p:spPr>
              <a:xfrm flipH="1" flipV="1">
                <a:off x="179512" y="1412776"/>
                <a:ext cx="8588003" cy="720080"/>
              </a:xfrm>
              <a:prstGeom prst="triangle">
                <a:avLst>
                  <a:gd name="adj" fmla="val 1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325418" y="1484784"/>
                <a:ext cx="1618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Efficacia clinica</a:t>
                </a:r>
                <a:endParaRPr lang="it-IT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6512" y="188640"/>
            <a:ext cx="9144000" cy="1143000"/>
          </a:xfrm>
        </p:spPr>
        <p:txBody>
          <a:bodyPr/>
          <a:lstStyle/>
          <a:p>
            <a:r>
              <a:rPr lang="it-IT" b="1" dirty="0" smtClean="0"/>
              <a:t>Le resistenze diffondono rapidamente</a:t>
            </a:r>
            <a:endParaRPr lang="it-IT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8142"/>
            <a:ext cx="7408755" cy="485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082739872"/>
              </p:ext>
            </p:extLst>
          </p:nvPr>
        </p:nvGraphicFramePr>
        <p:xfrm>
          <a:off x="1128713" y="176213"/>
          <a:ext cx="7777162" cy="590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4972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793037" cy="1462087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Meccanismi di </a:t>
            </a:r>
            <a:r>
              <a:rPr lang="it-IT" dirty="0" smtClean="0">
                <a:solidFill>
                  <a:schemeClr val="tx1"/>
                </a:solidFill>
              </a:rPr>
              <a:t>resistenza: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tanti per un solo fine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17094" name="Picture 6" descr="ResistanceMechanis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16113"/>
            <a:ext cx="6264275" cy="4754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740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ANTIBIOTICO-RESISTENZA</a:t>
            </a:r>
          </a:p>
        </p:txBody>
      </p:sp>
      <p:sp>
        <p:nvSpPr>
          <p:cNvPr id="22531" name="CasellaDiTesto 5"/>
          <p:cNvSpPr txBox="1">
            <a:spLocks noChangeArrowheads="1"/>
          </p:cNvSpPr>
          <p:nvPr/>
        </p:nvSpPr>
        <p:spPr bwMode="auto">
          <a:xfrm>
            <a:off x="1681163" y="1660525"/>
            <a:ext cx="885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smtClean="0">
                <a:solidFill>
                  <a:prstClr val="black"/>
                </a:solidFill>
                <a:cs typeface="Arial" pitchFamily="34" charset="0"/>
              </a:rPr>
              <a:t>CAUSE</a:t>
            </a:r>
          </a:p>
        </p:txBody>
      </p: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2174875" y="1660525"/>
            <a:ext cx="6969125" cy="4648200"/>
            <a:chOff x="2174284" y="1660738"/>
            <a:chExt cx="6969716" cy="4648582"/>
          </a:xfrm>
        </p:grpSpPr>
        <p:grpSp>
          <p:nvGrpSpPr>
            <p:cNvPr id="22543" name="Gruppo 23"/>
            <p:cNvGrpSpPr>
              <a:grpSpLocks/>
            </p:cNvGrpSpPr>
            <p:nvPr/>
          </p:nvGrpSpPr>
          <p:grpSpPr bwMode="auto">
            <a:xfrm>
              <a:off x="2174284" y="1660738"/>
              <a:ext cx="6969716" cy="4648582"/>
              <a:chOff x="2174284" y="1660738"/>
              <a:chExt cx="6969716" cy="4648582"/>
            </a:xfrm>
          </p:grpSpPr>
          <p:pic>
            <p:nvPicPr>
              <p:cNvPr id="2254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4284" y="2190463"/>
                <a:ext cx="6826011" cy="40468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2548" name="Gruppo 22"/>
              <p:cNvGrpSpPr>
                <a:grpSpLocks/>
              </p:cNvGrpSpPr>
              <p:nvPr/>
            </p:nvGrpSpPr>
            <p:grpSpPr bwMode="auto">
              <a:xfrm>
                <a:off x="5970302" y="1660738"/>
                <a:ext cx="3173698" cy="4648582"/>
                <a:chOff x="5970302" y="1660738"/>
                <a:chExt cx="3173698" cy="4648582"/>
              </a:xfrm>
            </p:grpSpPr>
            <p:sp>
              <p:nvSpPr>
                <p:cNvPr id="22549" name="CasellaDiTesto 9"/>
                <p:cNvSpPr txBox="1">
                  <a:spLocks noChangeArrowheads="1"/>
                </p:cNvSpPr>
                <p:nvPr/>
              </p:nvSpPr>
              <p:spPr bwMode="auto">
                <a:xfrm>
                  <a:off x="5970302" y="1660738"/>
                  <a:ext cx="989695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000" b="1" smtClean="0">
                      <a:solidFill>
                        <a:prstClr val="black"/>
                      </a:solidFill>
                      <a:cs typeface="Arial" pitchFamily="34" charset="0"/>
                    </a:rPr>
                    <a:t>EFFETTI</a:t>
                  </a:r>
                </a:p>
              </p:txBody>
            </p:sp>
            <p:sp>
              <p:nvSpPr>
                <p:cNvPr id="22550" name="CasellaDiTesto 8"/>
                <p:cNvSpPr txBox="1">
                  <a:spLocks noChangeArrowheads="1"/>
                </p:cNvSpPr>
                <p:nvPr/>
              </p:nvSpPr>
              <p:spPr bwMode="auto">
                <a:xfrm>
                  <a:off x="6215000" y="2257127"/>
                  <a:ext cx="1669368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Maggiore morbosità</a:t>
                  </a:r>
                </a:p>
              </p:txBody>
            </p:sp>
            <p:sp>
              <p:nvSpPr>
                <p:cNvPr id="22551" name="CasellaDiTesto 17"/>
                <p:cNvSpPr txBox="1">
                  <a:spLocks noChangeArrowheads="1"/>
                </p:cNvSpPr>
                <p:nvPr/>
              </p:nvSpPr>
              <p:spPr bwMode="auto">
                <a:xfrm>
                  <a:off x="7118406" y="2708920"/>
                  <a:ext cx="1596656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Maggiore mortalità</a:t>
                  </a:r>
                </a:p>
              </p:txBody>
            </p:sp>
            <p:sp>
              <p:nvSpPr>
                <p:cNvPr id="22552" name="CasellaDiTesto 18"/>
                <p:cNvSpPr txBox="1">
                  <a:spLocks noChangeArrowheads="1"/>
                </p:cNvSpPr>
                <p:nvPr/>
              </p:nvSpPr>
              <p:spPr bwMode="auto">
                <a:xfrm>
                  <a:off x="7704856" y="3265820"/>
                  <a:ext cx="1439144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Ridotta efficacia degli antibiotici</a:t>
                  </a:r>
                </a:p>
              </p:txBody>
            </p:sp>
            <p:sp>
              <p:nvSpPr>
                <p:cNvPr id="22553" name="CasellaDiTesto 19"/>
                <p:cNvSpPr txBox="1">
                  <a:spLocks noChangeArrowheads="1"/>
                </p:cNvSpPr>
                <p:nvPr/>
              </p:nvSpPr>
              <p:spPr bwMode="auto">
                <a:xfrm>
                  <a:off x="7779541" y="4149080"/>
                  <a:ext cx="1331640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Maggiori costi sanitari</a:t>
                  </a:r>
                </a:p>
              </p:txBody>
            </p:sp>
            <p:sp>
              <p:nvSpPr>
                <p:cNvPr id="22554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7380312" y="5013176"/>
                  <a:ext cx="1331640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Diffusione  ad altri individui</a:t>
                  </a:r>
                </a:p>
              </p:txBody>
            </p:sp>
            <p:sp>
              <p:nvSpPr>
                <p:cNvPr id="22555" name="CasellaDiTesto 21"/>
                <p:cNvSpPr txBox="1">
                  <a:spLocks noChangeArrowheads="1"/>
                </p:cNvSpPr>
                <p:nvPr/>
              </p:nvSpPr>
              <p:spPr bwMode="auto">
                <a:xfrm>
                  <a:off x="6465149" y="5786100"/>
                  <a:ext cx="2535146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smtClean="0">
                      <a:solidFill>
                        <a:prstClr val="black"/>
                      </a:solidFill>
                      <a:cs typeface="Arial" pitchFamily="34" charset="0"/>
                    </a:rPr>
                    <a:t>Trasferimento della resistenza ad altri patogeni</a:t>
                  </a:r>
                </a:p>
              </p:txBody>
            </p:sp>
          </p:grpSp>
        </p:grpSp>
        <p:sp>
          <p:nvSpPr>
            <p:cNvPr id="25" name="CasellaDiTesto 24"/>
            <p:cNvSpPr txBox="1"/>
            <p:nvPr/>
          </p:nvSpPr>
          <p:spPr>
            <a:xfrm>
              <a:off x="5270943" y="4026550"/>
              <a:ext cx="1533305" cy="338554"/>
            </a:xfrm>
            <a:prstGeom prst="rect">
              <a:avLst/>
            </a:prstGeom>
            <a:solidFill>
              <a:srgbClr val="AAD1F4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SALUTE UMANA</a:t>
              </a:r>
            </a:p>
          </p:txBody>
        </p:sp>
      </p:grpSp>
      <p:grpSp>
        <p:nvGrpSpPr>
          <p:cNvPr id="22533" name="Gruppo 15"/>
          <p:cNvGrpSpPr>
            <a:grpSpLocks/>
          </p:cNvGrpSpPr>
          <p:nvPr/>
        </p:nvGrpSpPr>
        <p:grpSpPr bwMode="auto">
          <a:xfrm>
            <a:off x="215900" y="2781300"/>
            <a:ext cx="4140200" cy="2782888"/>
            <a:chOff x="251520" y="2806476"/>
            <a:chExt cx="4140263" cy="2782764"/>
          </a:xfrm>
        </p:grpSpPr>
        <p:pic>
          <p:nvPicPr>
            <p:cNvPr id="225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806476"/>
              <a:ext cx="4140263" cy="2782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538" name="Gruppo 14"/>
            <p:cNvGrpSpPr>
              <a:grpSpLocks/>
            </p:cNvGrpSpPr>
            <p:nvPr/>
          </p:nvGrpSpPr>
          <p:grpSpPr bwMode="auto">
            <a:xfrm>
              <a:off x="539552" y="3049215"/>
              <a:ext cx="3823117" cy="1507541"/>
              <a:chOff x="539552" y="3049215"/>
              <a:chExt cx="3823117" cy="1507541"/>
            </a:xfrm>
          </p:grpSpPr>
          <p:sp>
            <p:nvSpPr>
              <p:cNvPr id="22539" name="CasellaDiTesto 2"/>
              <p:cNvSpPr txBox="1">
                <a:spLocks noChangeArrowheads="1"/>
              </p:cNvSpPr>
              <p:nvPr/>
            </p:nvSpPr>
            <p:spPr bwMode="auto">
              <a:xfrm>
                <a:off x="539552" y="4248979"/>
                <a:ext cx="524503" cy="3077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smtClean="0">
                    <a:solidFill>
                      <a:prstClr val="black"/>
                    </a:solidFill>
                    <a:cs typeface="Arial" pitchFamily="34" charset="0"/>
                  </a:rPr>
                  <a:t>Casa</a:t>
                </a:r>
              </a:p>
            </p:txBody>
          </p:sp>
          <p:sp>
            <p:nvSpPr>
              <p:cNvPr id="22540" name="CasellaDiTesto 10"/>
              <p:cNvSpPr txBox="1">
                <a:spLocks noChangeArrowheads="1"/>
              </p:cNvSpPr>
              <p:nvPr/>
            </p:nvSpPr>
            <p:spPr bwMode="auto">
              <a:xfrm>
                <a:off x="1388612" y="3154031"/>
                <a:ext cx="870751" cy="3077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smtClean="0">
                    <a:solidFill>
                      <a:prstClr val="black"/>
                    </a:solidFill>
                    <a:cs typeface="Arial" pitchFamily="34" charset="0"/>
                  </a:rPr>
                  <a:t>Ospedale</a:t>
                </a:r>
              </a:p>
            </p:txBody>
          </p:sp>
          <p:sp>
            <p:nvSpPr>
              <p:cNvPr id="22541" name="CasellaDiTesto 11"/>
              <p:cNvSpPr txBox="1">
                <a:spLocks noChangeArrowheads="1"/>
              </p:cNvSpPr>
              <p:nvPr/>
            </p:nvSpPr>
            <p:spPr bwMode="auto">
              <a:xfrm>
                <a:off x="2555776" y="3049215"/>
                <a:ext cx="901529" cy="3077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smtClean="0">
                    <a:solidFill>
                      <a:prstClr val="black"/>
                    </a:solidFill>
                    <a:cs typeface="Arial" pitchFamily="34" charset="0"/>
                  </a:rPr>
                  <a:t>Zootecnia</a:t>
                </a:r>
              </a:p>
            </p:txBody>
          </p:sp>
          <p:sp>
            <p:nvSpPr>
              <p:cNvPr id="22542" name="CasellaDiTesto 12"/>
              <p:cNvSpPr txBox="1">
                <a:spLocks noChangeArrowheads="1"/>
              </p:cNvSpPr>
              <p:nvPr/>
            </p:nvSpPr>
            <p:spPr bwMode="auto">
              <a:xfrm>
                <a:off x="3373616" y="4201343"/>
                <a:ext cx="989053" cy="3077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smtClean="0">
                    <a:solidFill>
                      <a:prstClr val="black"/>
                    </a:solidFill>
                    <a:cs typeface="Arial" pitchFamily="34" charset="0"/>
                  </a:rPr>
                  <a:t>Agricoltura</a:t>
                </a:r>
              </a:p>
            </p:txBody>
          </p:sp>
        </p:grpSp>
      </p:grpSp>
      <p:sp>
        <p:nvSpPr>
          <p:cNvPr id="22534" name="CasellaDiTesto 1"/>
          <p:cNvSpPr txBox="1">
            <a:spLocks noChangeArrowheads="1"/>
          </p:cNvSpPr>
          <p:nvPr/>
        </p:nvSpPr>
        <p:spPr bwMode="auto">
          <a:xfrm>
            <a:off x="900113" y="2135188"/>
            <a:ext cx="251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Consumo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200.000 tonnellate/anno</a:t>
            </a:r>
          </a:p>
        </p:txBody>
      </p:sp>
      <p:sp>
        <p:nvSpPr>
          <p:cNvPr id="22535" name="CasellaDiTesto 1"/>
          <p:cNvSpPr txBox="1">
            <a:spLocks noChangeArrowheads="1"/>
          </p:cNvSpPr>
          <p:nvPr/>
        </p:nvSpPr>
        <p:spPr bwMode="auto">
          <a:xfrm>
            <a:off x="250825" y="2852738"/>
            <a:ext cx="58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50%</a:t>
            </a:r>
          </a:p>
        </p:txBody>
      </p:sp>
      <p:sp>
        <p:nvSpPr>
          <p:cNvPr id="22536" name="CasellaDiTesto 1"/>
          <p:cNvSpPr txBox="1">
            <a:spLocks noChangeArrowheads="1"/>
          </p:cNvSpPr>
          <p:nvPr/>
        </p:nvSpPr>
        <p:spPr bwMode="auto">
          <a:xfrm>
            <a:off x="3708400" y="2852738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4409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9410" y="307691"/>
            <a:ext cx="842493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prstClr val="black"/>
                </a:solidFill>
                <a:cs typeface="Arial" pitchFamily="34" charset="0"/>
              </a:rPr>
              <a:t>Fluttuazioni annuali nelle resistenze seguono l’uso stagionale degli antibiotici</a:t>
            </a:r>
          </a:p>
        </p:txBody>
      </p:sp>
      <p:sp>
        <p:nvSpPr>
          <p:cNvPr id="21512" name="CasellaDiTesto 5"/>
          <p:cNvSpPr txBox="1">
            <a:spLocks noChangeArrowheads="1"/>
          </p:cNvSpPr>
          <p:nvPr/>
        </p:nvSpPr>
        <p:spPr bwMode="auto">
          <a:xfrm>
            <a:off x="3835400" y="1962150"/>
            <a:ext cx="198755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smtClean="0">
                <a:solidFill>
                  <a:prstClr val="black"/>
                </a:solidFill>
                <a:cs typeface="Arial" pitchFamily="34" charset="0"/>
              </a:rPr>
              <a:t>1 mese di ritardo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tra uso e resistenza</a:t>
            </a:r>
          </a:p>
        </p:txBody>
      </p:sp>
    </p:spTree>
    <p:extLst>
      <p:ext uri="{BB962C8B-B14F-4D97-AF65-F5344CB8AC3E}">
        <p14:creationId xmlns:p14="http://schemas.microsoft.com/office/powerpoint/2010/main" val="609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04448" cy="1470025"/>
          </a:xfrm>
        </p:spPr>
        <p:txBody>
          <a:bodyPr>
            <a:noAutofit/>
          </a:bodyPr>
          <a:lstStyle/>
          <a:p>
            <a:r>
              <a:rPr lang="it-IT" sz="2800" b="1" dirty="0"/>
              <a:t>CONSUMO DI ANTIBIOTICI PER USO </a:t>
            </a:r>
            <a:r>
              <a:rPr lang="it-IT" sz="2800" b="1" dirty="0" smtClean="0"/>
              <a:t>SISTEMICO</a:t>
            </a:r>
            <a:br>
              <a:rPr lang="it-IT" sz="2800" b="1" dirty="0" smtClean="0"/>
            </a:br>
            <a:r>
              <a:rPr lang="it-IT" sz="2800" b="1" dirty="0" smtClean="0"/>
              <a:t>IN COMUNITA</a:t>
            </a:r>
            <a:r>
              <a:rPr lang="it-IT" sz="2800" b="1" dirty="0"/>
              <a:t>’ ED OSPEDALE - 2014 </a:t>
            </a:r>
            <a:br>
              <a:rPr lang="it-IT" sz="2800" b="1" dirty="0"/>
            </a:br>
            <a:endParaRPr lang="it-IT" sz="28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87624" y="4390257"/>
            <a:ext cx="6400800" cy="17526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9"/>
          <a:stretch/>
        </p:blipFill>
        <p:spPr bwMode="auto">
          <a:xfrm>
            <a:off x="512902" y="1751831"/>
            <a:ext cx="7875522" cy="513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e 3"/>
          <p:cNvSpPr/>
          <p:nvPr/>
        </p:nvSpPr>
        <p:spPr>
          <a:xfrm>
            <a:off x="1490514" y="5229201"/>
            <a:ext cx="21602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513484" y="5229201"/>
            <a:ext cx="21602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7620719" y="5229201"/>
            <a:ext cx="288032" cy="86409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1240582" y="4274047"/>
            <a:ext cx="6649119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259632" y="2276873"/>
            <a:ext cx="66491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68760"/>
            <a:ext cx="2371721" cy="229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3721198" y="2636912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</a:rPr>
              <a:t>11</a:t>
            </a:r>
            <a:r>
              <a:rPr lang="it-IT" dirty="0" smtClean="0"/>
              <a:t> – </a:t>
            </a:r>
            <a:r>
              <a:rPr lang="it-IT" dirty="0" smtClean="0">
                <a:solidFill>
                  <a:srgbClr val="FF0000"/>
                </a:solidFill>
              </a:rPr>
              <a:t>36</a:t>
            </a:r>
            <a:r>
              <a:rPr lang="it-IT" dirty="0" smtClean="0"/>
              <a:t> DDD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89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53752"/>
            <a:ext cx="8697913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I geni di </a:t>
            </a:r>
            <a:r>
              <a:rPr lang="it-IT" dirty="0" smtClean="0"/>
              <a:t>r</a:t>
            </a:r>
            <a:r>
              <a:rPr lang="it-IT" dirty="0" smtClean="0">
                <a:solidFill>
                  <a:schemeClr val="tx1"/>
                </a:solidFill>
              </a:rPr>
              <a:t>esistenza preesistono in natura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/>
              <a:t>IL RESISTOMA BATTERICO</a:t>
            </a:r>
            <a:endParaRPr lang="it-IT" sz="3600" u="sng" dirty="0">
              <a:solidFill>
                <a:schemeClr val="tx1"/>
              </a:solidFill>
            </a:endParaRPr>
          </a:p>
        </p:txBody>
      </p:sp>
      <p:sp>
        <p:nvSpPr>
          <p:cNvPr id="260105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5418138" y="1268413"/>
            <a:ext cx="3546475" cy="5329237"/>
          </a:xfrm>
        </p:spPr>
        <p:txBody>
          <a:bodyPr/>
          <a:lstStyle/>
          <a:p>
            <a:pPr>
              <a:buFontTx/>
              <a:buNone/>
            </a:pPr>
            <a:r>
              <a:rPr lang="it-IT" sz="2400" dirty="0"/>
              <a:t>500 ceppi Gram-positivi di </a:t>
            </a:r>
            <a:r>
              <a:rPr lang="it-IT" sz="2400" i="1" dirty="0" err="1" smtClean="0"/>
              <a:t>Streptomyces</a:t>
            </a:r>
            <a:r>
              <a:rPr lang="it-IT" sz="2400" i="1" dirty="0" smtClean="0"/>
              <a:t> dal suolo</a:t>
            </a:r>
            <a:endParaRPr lang="it-IT" sz="2400" i="1" dirty="0"/>
          </a:p>
          <a:p>
            <a:pPr>
              <a:buFontTx/>
              <a:buNone/>
            </a:pPr>
            <a:endParaRPr lang="it-IT" sz="2400" dirty="0"/>
          </a:p>
          <a:p>
            <a:pPr>
              <a:buFontTx/>
              <a:buNone/>
            </a:pPr>
            <a:r>
              <a:rPr lang="it-IT" sz="2400" dirty="0"/>
              <a:t>Elevati tassi di </a:t>
            </a:r>
            <a:r>
              <a:rPr lang="it-IT" sz="2400" u="sng" dirty="0" err="1"/>
              <a:t>multiresistenza</a:t>
            </a:r>
            <a:endParaRPr lang="it-IT" sz="2400" u="sng" dirty="0"/>
          </a:p>
          <a:p>
            <a:pPr algn="ctr">
              <a:buFontTx/>
              <a:buNone/>
            </a:pPr>
            <a:endParaRPr lang="it-IT" sz="2400" u="sng" dirty="0"/>
          </a:p>
        </p:txBody>
      </p:sp>
      <p:pic>
        <p:nvPicPr>
          <p:cNvPr id="260106" name="Picture 10" descr="imm da sampilng the antibiotic resistom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5364163" cy="2738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0109" name="Picture 13" descr="resistenza dai batteri del suo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05263"/>
            <a:ext cx="5364163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179388" y="6583363"/>
            <a:ext cx="4968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260111" name="Text Box 15"/>
          <p:cNvSpPr txBox="1">
            <a:spLocks noChangeArrowheads="1"/>
          </p:cNvSpPr>
          <p:nvPr/>
        </p:nvSpPr>
        <p:spPr bwMode="auto">
          <a:xfrm>
            <a:off x="0" y="6597650"/>
            <a:ext cx="464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0000"/>
                </a:solidFill>
              </a:rPr>
              <a:t>(modificata da D’Costa </a:t>
            </a:r>
            <a:r>
              <a:rPr lang="it-IT" sz="1200" i="1" smtClean="0">
                <a:solidFill>
                  <a:srgbClr val="000000"/>
                </a:solidFill>
              </a:rPr>
              <a:t>et al</a:t>
            </a:r>
            <a:r>
              <a:rPr lang="it-IT" sz="1200" smtClean="0">
                <a:solidFill>
                  <a:srgbClr val="000000"/>
                </a:solidFill>
              </a:rPr>
              <a:t>., 2006)</a:t>
            </a:r>
          </a:p>
        </p:txBody>
      </p:sp>
      <p:sp>
        <p:nvSpPr>
          <p:cNvPr id="260112" name="Text Box 16"/>
          <p:cNvSpPr txBox="1">
            <a:spLocks noChangeArrowheads="1"/>
          </p:cNvSpPr>
          <p:nvPr/>
        </p:nvSpPr>
        <p:spPr bwMode="auto">
          <a:xfrm>
            <a:off x="5364163" y="1125538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60115" name="AutoShape 19"/>
          <p:cNvSpPr>
            <a:spLocks noChangeArrowheads="1"/>
          </p:cNvSpPr>
          <p:nvPr/>
        </p:nvSpPr>
        <p:spPr bwMode="auto">
          <a:xfrm>
            <a:off x="6804025" y="3357563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solidFill>
            <a:srgbClr val="E383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0116" name="Text Box 20"/>
          <p:cNvSpPr txBox="1">
            <a:spLocks noChangeArrowheads="1"/>
          </p:cNvSpPr>
          <p:nvPr/>
        </p:nvSpPr>
        <p:spPr bwMode="auto">
          <a:xfrm>
            <a:off x="5435600" y="3860800"/>
            <a:ext cx="345757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000" smtClean="0">
                <a:solidFill>
                  <a:srgbClr val="000000"/>
                </a:solidFill>
                <a:latin typeface="Tahoma" pitchFamily="34" charset="0"/>
              </a:rPr>
              <a:t>Resistenze verso quasi tutti i 21 antibiotici usati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000" smtClean="0">
                <a:solidFill>
                  <a:srgbClr val="000000"/>
                </a:solidFill>
                <a:latin typeface="Tahoma" pitchFamily="34" charset="0"/>
              </a:rPr>
              <a:t>Meccanismi di resistenza diversi da quelli noti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2000" smtClean="0">
              <a:solidFill>
                <a:srgbClr val="0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000" smtClean="0">
                <a:solidFill>
                  <a:srgbClr val="000000"/>
                </a:solidFill>
                <a:latin typeface="Tahoma" pitchFamily="34" charset="0"/>
              </a:rPr>
              <a:t>RESISTOMA batterico: serbatoio di NUOVE RESISTENZE </a:t>
            </a:r>
            <a:r>
              <a:rPr lang="it-IT" sz="1200" smtClean="0">
                <a:solidFill>
                  <a:srgbClr val="000000"/>
                </a:solidFill>
                <a:latin typeface="Tahoma" pitchFamily="34" charset="0"/>
              </a:rPr>
              <a:t>(D’Costa </a:t>
            </a:r>
            <a:r>
              <a:rPr lang="it-IT" sz="1200" i="1" smtClean="0">
                <a:solidFill>
                  <a:srgbClr val="000000"/>
                </a:solidFill>
                <a:latin typeface="Tahoma" pitchFamily="34" charset="0"/>
              </a:rPr>
              <a:t>et al</a:t>
            </a:r>
            <a:r>
              <a:rPr lang="it-IT" sz="1200" smtClean="0">
                <a:solidFill>
                  <a:srgbClr val="000000"/>
                </a:solidFill>
                <a:latin typeface="Tahoma" pitchFamily="34" charset="0"/>
              </a:rPr>
              <a:t>., 2006)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it-IT" sz="12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0117" name="AutoShape 21"/>
          <p:cNvSpPr>
            <a:spLocks noChangeArrowheads="1"/>
          </p:cNvSpPr>
          <p:nvPr/>
        </p:nvSpPr>
        <p:spPr bwMode="auto">
          <a:xfrm>
            <a:off x="6877050" y="5373688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83E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133672" y="44624"/>
            <a:ext cx="8830816" cy="936104"/>
          </a:xfrm>
        </p:spPr>
        <p:txBody>
          <a:bodyPr/>
          <a:lstStyle/>
          <a:p>
            <a:pPr eaLnBrk="1" hangingPunct="1"/>
            <a:r>
              <a:rPr lang="en-US" b="1" i="1" dirty="0" err="1" smtClean="0"/>
              <a:t>Acinetobacter</a:t>
            </a:r>
            <a:r>
              <a:rPr lang="en-US" b="1" i="1" dirty="0" smtClean="0"/>
              <a:t> </a:t>
            </a:r>
            <a:r>
              <a:rPr lang="en-US" b="1" i="1" dirty="0" err="1" smtClean="0"/>
              <a:t>baumannii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sz="2800" b="1" dirty="0" smtClean="0"/>
              <a:t>un </a:t>
            </a:r>
            <a:r>
              <a:rPr lang="en-US" sz="2800" b="1" dirty="0" err="1" smtClean="0"/>
              <a:t>esempio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emblematico</a:t>
            </a:r>
            <a:r>
              <a:rPr lang="en-US" sz="2800" b="1" dirty="0" smtClean="0"/>
              <a:t> di </a:t>
            </a:r>
            <a:r>
              <a:rPr lang="en-US" sz="2800" b="1" dirty="0" err="1" smtClean="0"/>
              <a:t>evoluzione</a:t>
            </a:r>
            <a:r>
              <a:rPr lang="en-US" sz="2800" b="1" dirty="0" smtClean="0"/>
              <a:t> verso la </a:t>
            </a:r>
            <a:r>
              <a:rPr lang="en-US" sz="2800" b="1" dirty="0" err="1" smtClean="0"/>
              <a:t>resistenza</a:t>
            </a:r>
            <a:endParaRPr lang="it-IT" sz="2800" dirty="0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2"/>
            <a:ext cx="8291513" cy="424775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ea typeface="+mn-ea"/>
              </a:rPr>
              <a:t>Inosservato nei laboratori di Microbiologia Clinica sino agli anni ’70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/>
              <a:t>Considerato agente infettivo di basa patogenicità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ea typeface="+mn-ea"/>
              </a:rPr>
              <a:t>Resistente allo stress ambientale (denominato </a:t>
            </a:r>
            <a:r>
              <a:rPr lang="it-IT" sz="2000" i="1" dirty="0" smtClean="0"/>
              <a:t>Gram-negative MRSA</a:t>
            </a:r>
            <a:r>
              <a:rPr lang="it-IT" sz="20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err="1" smtClean="0"/>
              <a:t>Negli</a:t>
            </a:r>
            <a:r>
              <a:rPr lang="en-US" sz="2000" dirty="0" smtClean="0"/>
              <a:t> </a:t>
            </a:r>
            <a:r>
              <a:rPr lang="en-US" sz="2000" dirty="0" err="1" smtClean="0"/>
              <a:t>anni</a:t>
            </a:r>
            <a:r>
              <a:rPr lang="en-US" sz="2000" dirty="0" smtClean="0"/>
              <a:t> ’70 le rare </a:t>
            </a:r>
            <a:r>
              <a:rPr lang="en-US" sz="2000" dirty="0" err="1" smtClean="0"/>
              <a:t>infezioni</a:t>
            </a:r>
            <a:r>
              <a:rPr lang="en-US" sz="2000" dirty="0" smtClean="0"/>
              <a:t> </a:t>
            </a:r>
            <a:r>
              <a:rPr lang="en-US" sz="2000" dirty="0" err="1" smtClean="0"/>
              <a:t>causate</a:t>
            </a:r>
            <a:r>
              <a:rPr lang="en-US" sz="2000" dirty="0" smtClean="0"/>
              <a:t> da </a:t>
            </a:r>
            <a:r>
              <a:rPr lang="en-US" sz="2000" i="1" dirty="0" smtClean="0"/>
              <a:t>A</a:t>
            </a:r>
            <a:r>
              <a:rPr lang="en-US" sz="2000" i="1" dirty="0"/>
              <a:t>. </a:t>
            </a:r>
            <a:r>
              <a:rPr lang="en-US" sz="2000" i="1" dirty="0" err="1"/>
              <a:t>baumannii</a:t>
            </a:r>
            <a:r>
              <a:rPr lang="en-US" sz="2000" i="1" dirty="0"/>
              <a:t> </a:t>
            </a:r>
            <a:r>
              <a:rPr lang="en-US" sz="2000" dirty="0" err="1" smtClean="0"/>
              <a:t>erano</a:t>
            </a:r>
            <a:r>
              <a:rPr lang="en-US" sz="2000" dirty="0" smtClean="0"/>
              <a:t> </a:t>
            </a:r>
            <a:r>
              <a:rPr lang="en-US" sz="2000" dirty="0" err="1" smtClean="0"/>
              <a:t>curabili</a:t>
            </a:r>
            <a:r>
              <a:rPr lang="en-US" sz="2000" dirty="0" smtClean="0"/>
              <a:t> con </a:t>
            </a:r>
            <a:r>
              <a:rPr lang="en-US" sz="2000" dirty="0" err="1" smtClean="0"/>
              <a:t>gentamicina</a:t>
            </a:r>
            <a:r>
              <a:rPr lang="en-US" sz="2000" dirty="0" smtClean="0"/>
              <a:t>, </a:t>
            </a:r>
            <a:r>
              <a:rPr lang="en-US" sz="2000" dirty="0" err="1" smtClean="0"/>
              <a:t>minociclina</a:t>
            </a:r>
            <a:r>
              <a:rPr lang="en-US" sz="2000" dirty="0" smtClean="0"/>
              <a:t>, </a:t>
            </a:r>
            <a:r>
              <a:rPr lang="en-US" sz="2000" dirty="0" err="1" smtClean="0"/>
              <a:t>acido</a:t>
            </a:r>
            <a:r>
              <a:rPr lang="en-US" sz="2000" dirty="0" smtClean="0"/>
              <a:t> </a:t>
            </a:r>
            <a:r>
              <a:rPr lang="en-US" sz="2000" dirty="0" err="1" smtClean="0"/>
              <a:t>nalidixico</a:t>
            </a:r>
            <a:r>
              <a:rPr lang="en-US" sz="2000" dirty="0" smtClean="0"/>
              <a:t>, </a:t>
            </a:r>
            <a:r>
              <a:rPr lang="en-US" sz="2000" dirty="0" err="1" smtClean="0"/>
              <a:t>ampicillina</a:t>
            </a:r>
            <a:r>
              <a:rPr lang="en-US" sz="2000" dirty="0" smtClean="0"/>
              <a:t> o </a:t>
            </a:r>
            <a:r>
              <a:rPr lang="en-US" sz="2000" dirty="0" err="1" smtClean="0"/>
              <a:t>carbenicillina</a:t>
            </a:r>
            <a:endParaRPr lang="en-U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D</a:t>
            </a:r>
            <a:r>
              <a:rPr lang="en-US" sz="2000" dirty="0" smtClean="0"/>
              <a:t>urante </a:t>
            </a:r>
            <a:r>
              <a:rPr lang="en-US" sz="2000" dirty="0" err="1" smtClean="0"/>
              <a:t>gli</a:t>
            </a:r>
            <a:r>
              <a:rPr lang="en-US" sz="2000" dirty="0" smtClean="0"/>
              <a:t> </a:t>
            </a:r>
            <a:r>
              <a:rPr lang="en-US" sz="2000" dirty="0" err="1" smtClean="0"/>
              <a:t>anni</a:t>
            </a:r>
            <a:r>
              <a:rPr lang="en-US" sz="2000" dirty="0" smtClean="0"/>
              <a:t> ‘80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elevata</a:t>
            </a:r>
            <a:r>
              <a:rPr lang="en-US" sz="2000" dirty="0" smtClean="0"/>
              <a:t> </a:t>
            </a:r>
            <a:r>
              <a:rPr lang="en-US" sz="2000" dirty="0" err="1" smtClean="0"/>
              <a:t>percentuale</a:t>
            </a:r>
            <a:r>
              <a:rPr lang="en-US" sz="2000" dirty="0" smtClean="0"/>
              <a:t> </a:t>
            </a:r>
            <a:r>
              <a:rPr lang="en-US" sz="2000" dirty="0" err="1" smtClean="0"/>
              <a:t>degli</a:t>
            </a:r>
            <a:r>
              <a:rPr lang="en-US" sz="2000" dirty="0" smtClean="0"/>
              <a:t> </a:t>
            </a:r>
            <a:r>
              <a:rPr lang="en-US" sz="2000" dirty="0" err="1" smtClean="0"/>
              <a:t>isolati</a:t>
            </a:r>
            <a:r>
              <a:rPr lang="en-US" sz="2000" dirty="0" smtClean="0"/>
              <a:t> di </a:t>
            </a:r>
            <a:r>
              <a:rPr lang="en-US" sz="2000" i="1" dirty="0" smtClean="0"/>
              <a:t>A. </a:t>
            </a:r>
            <a:r>
              <a:rPr lang="en-US" sz="2000" i="1" dirty="0" err="1" smtClean="0"/>
              <a:t>baumannii</a:t>
            </a:r>
            <a:r>
              <a:rPr lang="en-US" sz="2000" i="1" dirty="0" smtClean="0"/>
              <a:t> </a:t>
            </a:r>
            <a:r>
              <a:rPr lang="en-US" sz="2000" dirty="0" err="1" smtClean="0"/>
              <a:t>divenne</a:t>
            </a:r>
            <a:r>
              <a:rPr lang="en-US" sz="2000" dirty="0" smtClean="0"/>
              <a:t> </a:t>
            </a:r>
            <a:r>
              <a:rPr lang="en-US" sz="2000" dirty="0" err="1" smtClean="0"/>
              <a:t>resistente</a:t>
            </a:r>
            <a:r>
              <a:rPr lang="en-US" sz="2000" dirty="0" smtClean="0"/>
              <a:t>  </a:t>
            </a:r>
            <a:r>
              <a:rPr lang="en-US" sz="2000" dirty="0" err="1" smtClean="0"/>
              <a:t>ai</a:t>
            </a:r>
            <a:r>
              <a:rPr lang="en-US" sz="2000" dirty="0" smtClean="0"/>
              <a:t> </a:t>
            </a:r>
            <a:r>
              <a:rPr lang="en-US" sz="2000" dirty="0" err="1" smtClean="0"/>
              <a:t>suddetti</a:t>
            </a:r>
            <a:r>
              <a:rPr lang="en-US" sz="2000" dirty="0" smtClean="0"/>
              <a:t> </a:t>
            </a:r>
            <a:r>
              <a:rPr lang="en-US" sz="2000" dirty="0" err="1" smtClean="0"/>
              <a:t>antibiotici</a:t>
            </a:r>
            <a:endParaRPr lang="en-U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/>
              <a:t>A </a:t>
            </a:r>
            <a:r>
              <a:rPr lang="en-US" sz="2000" dirty="0" err="1" smtClean="0"/>
              <a:t>partire</a:t>
            </a:r>
            <a:r>
              <a:rPr lang="en-US" sz="2000" dirty="0" smtClean="0"/>
              <a:t> </a:t>
            </a:r>
            <a:r>
              <a:rPr lang="en-US" sz="2000" dirty="0" err="1" smtClean="0"/>
              <a:t>dagli</a:t>
            </a:r>
            <a:r>
              <a:rPr lang="en-US" sz="2000" dirty="0" smtClean="0"/>
              <a:t> </a:t>
            </a:r>
            <a:r>
              <a:rPr lang="en-US" sz="2000" dirty="0" err="1" smtClean="0"/>
              <a:t>anni</a:t>
            </a:r>
            <a:r>
              <a:rPr lang="en-US" sz="2000" dirty="0" smtClean="0"/>
              <a:t> ‘90 </a:t>
            </a:r>
            <a:r>
              <a:rPr lang="en-US" sz="2000" dirty="0" err="1" smtClean="0"/>
              <a:t>anche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</a:t>
            </a:r>
            <a:r>
              <a:rPr lang="en-US" sz="2000" dirty="0" err="1" smtClean="0"/>
              <a:t>carbapenemi</a:t>
            </a:r>
            <a:r>
              <a:rPr lang="en-US" sz="2000" dirty="0" smtClean="0"/>
              <a:t>, e </a:t>
            </a:r>
            <a:r>
              <a:rPr lang="en-US" sz="2000" dirty="0" err="1" smtClean="0"/>
              <a:t>più</a:t>
            </a:r>
            <a:r>
              <a:rPr lang="en-US" sz="2000" dirty="0" smtClean="0"/>
              <a:t> </a:t>
            </a:r>
            <a:r>
              <a:rPr lang="en-US" sz="2000" dirty="0" err="1" smtClean="0"/>
              <a:t>recentemente</a:t>
            </a:r>
            <a:r>
              <a:rPr lang="en-US" sz="2000" dirty="0" smtClean="0"/>
              <a:t> </a:t>
            </a:r>
            <a:r>
              <a:rPr lang="en-US" sz="2000" dirty="0" err="1" smtClean="0"/>
              <a:t>anche</a:t>
            </a:r>
            <a:r>
              <a:rPr lang="en-US" sz="2000" dirty="0" smtClean="0"/>
              <a:t> </a:t>
            </a:r>
            <a:r>
              <a:rPr lang="en-US" sz="2000" dirty="0" err="1" smtClean="0"/>
              <a:t>alla</a:t>
            </a:r>
            <a:r>
              <a:rPr lang="en-US" sz="2000" dirty="0" smtClean="0"/>
              <a:t> </a:t>
            </a:r>
            <a:r>
              <a:rPr lang="en-US" sz="2000" dirty="0" err="1" smtClean="0"/>
              <a:t>colistina</a:t>
            </a:r>
            <a:r>
              <a:rPr lang="en-US" sz="2000" dirty="0" smtClean="0"/>
              <a:t> (</a:t>
            </a:r>
            <a:r>
              <a:rPr lang="en-US" sz="2000" dirty="0" err="1" smtClean="0"/>
              <a:t>isolati</a:t>
            </a:r>
            <a:r>
              <a:rPr lang="en-US" sz="2000" dirty="0" smtClean="0"/>
              <a:t> pan-</a:t>
            </a:r>
            <a:r>
              <a:rPr lang="en-US" sz="2000" dirty="0" err="1" smtClean="0"/>
              <a:t>resistenti</a:t>
            </a:r>
            <a:r>
              <a:rPr lang="en-US" sz="20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err="1" smtClean="0"/>
              <a:t>Parallelamente</a:t>
            </a:r>
            <a:r>
              <a:rPr lang="en-US" sz="2000" dirty="0" smtClean="0"/>
              <a:t>, la </a:t>
            </a:r>
            <a:r>
              <a:rPr lang="en-US" sz="2000" dirty="0" err="1" smtClean="0"/>
              <a:t>frequenza</a:t>
            </a:r>
            <a:r>
              <a:rPr lang="en-US" sz="2000" dirty="0" smtClean="0"/>
              <a:t>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infezioni</a:t>
            </a:r>
            <a:r>
              <a:rPr lang="en-US" sz="2000" dirty="0" smtClean="0"/>
              <a:t> </a:t>
            </a:r>
            <a:r>
              <a:rPr lang="en-US" sz="2000" dirty="0" err="1" smtClean="0"/>
              <a:t>causate</a:t>
            </a:r>
            <a:r>
              <a:rPr lang="en-US" sz="2000" dirty="0" smtClean="0"/>
              <a:t> da </a:t>
            </a:r>
            <a:r>
              <a:rPr lang="en-US" sz="2000" i="1" dirty="0" smtClean="0"/>
              <a:t>A. </a:t>
            </a:r>
            <a:r>
              <a:rPr lang="en-US" sz="2000" i="1" dirty="0" err="1" smtClean="0"/>
              <a:t>baumannii</a:t>
            </a:r>
            <a:r>
              <a:rPr lang="en-US" sz="2000" i="1" dirty="0" smtClean="0"/>
              <a:t> </a:t>
            </a:r>
            <a:r>
              <a:rPr lang="en-US" sz="2000" dirty="0" smtClean="0"/>
              <a:t>è </a:t>
            </a:r>
            <a:r>
              <a:rPr lang="en-US" sz="2000" dirty="0" err="1" smtClean="0"/>
              <a:t>cresciuta</a:t>
            </a:r>
            <a:r>
              <a:rPr lang="en-US" sz="2000" dirty="0" smtClean="0"/>
              <a:t> </a:t>
            </a:r>
            <a:r>
              <a:rPr lang="en-US" sz="2000" dirty="0" err="1" smtClean="0"/>
              <a:t>nel</a:t>
            </a:r>
            <a:r>
              <a:rPr lang="en-US" sz="2000" dirty="0" smtClean="0"/>
              <a:t> tempo (da 0 a circa 10%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infezioni</a:t>
            </a:r>
            <a:r>
              <a:rPr lang="en-US" sz="2000" dirty="0" smtClean="0"/>
              <a:t> </a:t>
            </a:r>
            <a:r>
              <a:rPr lang="en-US" sz="2000" dirty="0" err="1" smtClean="0"/>
              <a:t>ospedaliere</a:t>
            </a:r>
            <a:r>
              <a:rPr lang="en-US" sz="20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/>
              <a:t>La </a:t>
            </a:r>
            <a:r>
              <a:rPr lang="en-US" sz="2000" dirty="0" err="1" smtClean="0"/>
              <a:t>maggioranza</a:t>
            </a:r>
            <a:r>
              <a:rPr lang="en-US" sz="2000" dirty="0" smtClean="0"/>
              <a:t>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infezioni</a:t>
            </a:r>
            <a:r>
              <a:rPr lang="en-US" sz="2000" dirty="0" smtClean="0"/>
              <a:t>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sostenute</a:t>
            </a:r>
            <a:r>
              <a:rPr lang="en-US" sz="2000" dirty="0" smtClean="0"/>
              <a:t> da solo 4 </a:t>
            </a:r>
            <a:r>
              <a:rPr lang="en-US" sz="2000" dirty="0" err="1" smtClean="0"/>
              <a:t>linee</a:t>
            </a:r>
            <a:r>
              <a:rPr lang="en-US" sz="2000" dirty="0" smtClean="0"/>
              <a:t> </a:t>
            </a:r>
            <a:r>
              <a:rPr lang="en-US" sz="2000" dirty="0" err="1" smtClean="0"/>
              <a:t>clonali</a:t>
            </a:r>
            <a:endParaRPr lang="en-US" sz="2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>
              <a:ea typeface="+mn-e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40" y="1124744"/>
            <a:ext cx="3125208" cy="103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512" y="1052736"/>
            <a:ext cx="4513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avvenuto negli ultimi 40 anni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5512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12738" y="1352957"/>
            <a:ext cx="844391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i="1" dirty="0"/>
          </a:p>
          <a:p>
            <a:pPr eaLnBrk="1" hangingPunct="1">
              <a:buFontTx/>
              <a:buChar char="•"/>
            </a:pPr>
            <a:r>
              <a:rPr lang="fr-FR" dirty="0" smtClean="0"/>
              <a:t> 2 </a:t>
            </a:r>
            <a:r>
              <a:rPr lang="fr-FR" dirty="0" err="1" smtClean="0"/>
              <a:t>colli</a:t>
            </a:r>
            <a:r>
              <a:rPr lang="fr-FR" dirty="0" smtClean="0"/>
              <a:t> di </a:t>
            </a:r>
            <a:r>
              <a:rPr lang="fr-FR" dirty="0" err="1" smtClean="0"/>
              <a:t>bottiglia</a:t>
            </a:r>
            <a:r>
              <a:rPr lang="fr-FR" dirty="0" smtClean="0"/>
              <a:t> (</a:t>
            </a:r>
            <a:r>
              <a:rPr lang="fr-FR" dirty="0" err="1" smtClean="0"/>
              <a:t>selezione</a:t>
            </a:r>
            <a:r>
              <a:rPr lang="fr-FR" dirty="0" smtClean="0"/>
              <a:t>) </a:t>
            </a:r>
            <a:r>
              <a:rPr lang="fr-FR" dirty="0" err="1" smtClean="0"/>
              <a:t>seguiti</a:t>
            </a:r>
            <a:r>
              <a:rPr lang="fr-FR" dirty="0" smtClean="0"/>
              <a:t> da 2 </a:t>
            </a:r>
            <a:r>
              <a:rPr lang="fr-FR" dirty="0" err="1" smtClean="0"/>
              <a:t>momenti</a:t>
            </a:r>
            <a:r>
              <a:rPr lang="fr-FR" dirty="0" smtClean="0"/>
              <a:t> di </a:t>
            </a:r>
            <a:r>
              <a:rPr lang="fr-FR" dirty="0" err="1" smtClean="0"/>
              <a:t>espansione</a:t>
            </a:r>
            <a:r>
              <a:rPr lang="fr-FR" dirty="0" smtClean="0"/>
              <a:t> clonale</a:t>
            </a:r>
          </a:p>
          <a:p>
            <a:pPr eaLnBrk="1" hangingPunct="1">
              <a:buFontTx/>
              <a:buChar char="•"/>
            </a:pPr>
            <a:endParaRPr lang="fr-FR" dirty="0"/>
          </a:p>
          <a:p>
            <a:pPr eaLnBrk="1" hangingPunct="1"/>
            <a:r>
              <a:rPr lang="fr-FR" dirty="0"/>
              <a:t>	- </a:t>
            </a:r>
            <a:r>
              <a:rPr lang="fr-FR" dirty="0" err="1" smtClean="0"/>
              <a:t>recente</a:t>
            </a:r>
            <a:r>
              <a:rPr lang="fr-FR" dirty="0" smtClean="0"/>
              <a:t> </a:t>
            </a:r>
            <a:r>
              <a:rPr lang="fr-FR" dirty="0" err="1" smtClean="0"/>
              <a:t>passato</a:t>
            </a:r>
            <a:r>
              <a:rPr lang="fr-FR" dirty="0" smtClean="0"/>
              <a:t>: </a:t>
            </a:r>
            <a:r>
              <a:rPr lang="fr-FR" dirty="0" err="1" smtClean="0"/>
              <a:t>adattamento</a:t>
            </a:r>
            <a:r>
              <a:rPr lang="fr-FR" dirty="0" smtClean="0"/>
              <a:t> </a:t>
            </a:r>
            <a:r>
              <a:rPr lang="fr-FR" dirty="0" err="1" smtClean="0"/>
              <a:t>all’ospite</a:t>
            </a:r>
            <a:r>
              <a:rPr lang="fr-FR" dirty="0" smtClean="0"/>
              <a:t> </a:t>
            </a:r>
            <a:r>
              <a:rPr lang="fr-FR" dirty="0" err="1" smtClean="0"/>
              <a:t>unamo</a:t>
            </a:r>
            <a:endParaRPr lang="fr-FR" dirty="0"/>
          </a:p>
          <a:p>
            <a:pPr eaLnBrk="1" hangingPunct="1"/>
            <a:r>
              <a:rPr lang="fr-FR" dirty="0"/>
              <a:t>	- </a:t>
            </a:r>
            <a:r>
              <a:rPr lang="fr-FR" dirty="0" err="1" smtClean="0"/>
              <a:t>attualmente</a:t>
            </a:r>
            <a:r>
              <a:rPr lang="fr-FR" dirty="0" smtClean="0"/>
              <a:t>: </a:t>
            </a:r>
            <a:r>
              <a:rPr lang="fr-FR" dirty="0" err="1" smtClean="0"/>
              <a:t>espansione</a:t>
            </a:r>
            <a:r>
              <a:rPr lang="fr-FR" dirty="0" smtClean="0"/>
              <a:t> </a:t>
            </a:r>
            <a:r>
              <a:rPr lang="fr-FR" dirty="0" err="1" smtClean="0"/>
              <a:t>deli</a:t>
            </a:r>
            <a:r>
              <a:rPr lang="fr-FR" dirty="0" smtClean="0"/>
              <a:t> </a:t>
            </a:r>
            <a:r>
              <a:rPr lang="fr-FR" dirty="0" err="1" smtClean="0"/>
              <a:t>cloni</a:t>
            </a:r>
            <a:r>
              <a:rPr lang="fr-FR" dirty="0" smtClean="0"/>
              <a:t> </a:t>
            </a:r>
            <a:r>
              <a:rPr lang="fr-FR" dirty="0" err="1" smtClean="0"/>
              <a:t>multiresistenti</a:t>
            </a:r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/>
            <a:endParaRPr lang="fr-FR" dirty="0" smtClean="0"/>
          </a:p>
          <a:p>
            <a:pPr eaLnBrk="1" hangingPunct="1"/>
            <a:endParaRPr lang="fr-FR" dirty="0"/>
          </a:p>
          <a:p>
            <a:pPr eaLnBrk="1" hangingPunct="1"/>
            <a:endParaRPr lang="fr-FR" dirty="0"/>
          </a:p>
          <a:p>
            <a:pPr eaLnBrk="1" hangingPunct="1">
              <a:buFontTx/>
              <a:buChar char="•"/>
            </a:pPr>
            <a:endParaRPr lang="fr-FR" dirty="0" smtClean="0"/>
          </a:p>
          <a:p>
            <a:pPr eaLnBrk="1" hangingPunct="1">
              <a:buFontTx/>
              <a:buChar char="•"/>
            </a:pPr>
            <a:endParaRPr lang="fr-FR" dirty="0" smtClean="0"/>
          </a:p>
          <a:p>
            <a:pPr eaLnBrk="1" hangingPunct="1">
              <a:buFontTx/>
              <a:buChar char="•"/>
            </a:pPr>
            <a:endParaRPr lang="fr-FR" dirty="0"/>
          </a:p>
          <a:p>
            <a:pPr eaLnBrk="1" hangingPunct="1">
              <a:buFontTx/>
              <a:buChar char="•"/>
            </a:pPr>
            <a:endParaRPr lang="fr-FR" dirty="0" smtClean="0"/>
          </a:p>
          <a:p>
            <a:pPr eaLnBrk="1" hangingPunct="1">
              <a:buFontTx/>
              <a:buChar char="•"/>
            </a:pPr>
            <a:endParaRPr lang="fr-FR" dirty="0" smtClean="0"/>
          </a:p>
          <a:p>
            <a:pPr eaLnBrk="1" hangingPunct="1">
              <a:buFontTx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Fino</a:t>
            </a:r>
            <a:r>
              <a:rPr lang="fr-FR" dirty="0" smtClean="0"/>
              <a:t> al 2000 </a:t>
            </a:r>
            <a:r>
              <a:rPr lang="fr-FR" dirty="0" err="1" smtClean="0"/>
              <a:t>circa</a:t>
            </a:r>
            <a:r>
              <a:rPr lang="fr-FR" dirty="0" smtClean="0"/>
              <a:t> </a:t>
            </a:r>
            <a:r>
              <a:rPr lang="fr-FR" i="1" dirty="0" smtClean="0"/>
              <a:t>A. </a:t>
            </a:r>
            <a:r>
              <a:rPr lang="fr-FR" i="1" dirty="0" err="1" smtClean="0"/>
              <a:t>baumannii</a:t>
            </a:r>
            <a:r>
              <a:rPr lang="fr-FR" i="1" dirty="0" smtClean="0"/>
              <a:t> </a:t>
            </a:r>
            <a:r>
              <a:rPr lang="fr-FR" dirty="0" err="1" smtClean="0"/>
              <a:t>era</a:t>
            </a:r>
            <a:r>
              <a:rPr lang="fr-FR" dirty="0" smtClean="0"/>
              <a:t> un </a:t>
            </a:r>
            <a:r>
              <a:rPr lang="fr-FR" dirty="0" err="1" smtClean="0"/>
              <a:t>problema</a:t>
            </a:r>
            <a:r>
              <a:rPr lang="fr-FR" dirty="0" smtClean="0"/>
              <a:t> </a:t>
            </a:r>
            <a:r>
              <a:rPr lang="fr-FR" dirty="0" err="1" smtClean="0"/>
              <a:t>esclusivamente</a:t>
            </a:r>
            <a:r>
              <a:rPr lang="fr-FR" dirty="0" smtClean="0"/>
              <a:t> </a:t>
            </a:r>
            <a:r>
              <a:rPr lang="fr-FR" dirty="0" err="1" smtClean="0"/>
              <a:t>Europeo</a:t>
            </a:r>
            <a:endParaRPr lang="fr-FR" dirty="0" smtClean="0"/>
          </a:p>
          <a:p>
            <a:pPr eaLnBrk="1" hangingPunct="1">
              <a:buFontTx/>
              <a:buChar char="•"/>
            </a:pPr>
            <a:r>
              <a:rPr lang="fr-FR" dirty="0"/>
              <a:t> </a:t>
            </a:r>
            <a:r>
              <a:rPr lang="fr-FR" dirty="0" err="1" smtClean="0"/>
              <a:t>Dopo</a:t>
            </a:r>
            <a:r>
              <a:rPr lang="fr-FR" dirty="0" smtClean="0"/>
              <a:t> il 2000 è </a:t>
            </a:r>
            <a:r>
              <a:rPr lang="fr-FR" dirty="0" err="1" smtClean="0"/>
              <a:t>divenuto</a:t>
            </a:r>
            <a:r>
              <a:rPr lang="fr-FR" dirty="0" smtClean="0"/>
              <a:t> un </a:t>
            </a:r>
            <a:r>
              <a:rPr lang="fr-FR" dirty="0" err="1" smtClean="0"/>
              <a:t>problema</a:t>
            </a:r>
            <a:r>
              <a:rPr lang="fr-FR" dirty="0" smtClean="0"/>
              <a:t> anche in USA</a:t>
            </a:r>
          </a:p>
          <a:p>
            <a:pPr eaLnBrk="1" hangingPunct="1">
              <a:buFontTx/>
              <a:buChar char="•"/>
            </a:pPr>
            <a:endParaRPr lang="fr-FR" dirty="0"/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4859338" y="6453336"/>
            <a:ext cx="4176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dirty="0"/>
              <a:t>(Diancourt et al., </a:t>
            </a:r>
            <a:r>
              <a:rPr lang="en-GB" sz="1400" dirty="0" err="1"/>
              <a:t>PLoS</a:t>
            </a:r>
            <a:r>
              <a:rPr lang="en-GB" sz="1400" dirty="0"/>
              <a:t> ONE 2010; 5(4): e10034)</a:t>
            </a:r>
          </a:p>
        </p:txBody>
      </p:sp>
      <p:sp>
        <p:nvSpPr>
          <p:cNvPr id="10254" name="Rettangolo 1"/>
          <p:cNvSpPr>
            <a:spLocks noChangeArrowheads="1"/>
          </p:cNvSpPr>
          <p:nvPr/>
        </p:nvSpPr>
        <p:spPr bwMode="auto">
          <a:xfrm>
            <a:off x="107504" y="119063"/>
            <a:ext cx="89752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latin typeface="Calibri" pitchFamily="34" charset="0"/>
              </a:rPr>
              <a:t>Struttura di popolazione di </a:t>
            </a:r>
            <a:r>
              <a:rPr lang="it-IT" sz="4000" i="1" dirty="0" smtClean="0">
                <a:latin typeface="Calibri" pitchFamily="34" charset="0"/>
              </a:rPr>
              <a:t>A</a:t>
            </a:r>
            <a:r>
              <a:rPr lang="it-IT" sz="4000" i="1" dirty="0">
                <a:latin typeface="Calibri" pitchFamily="34" charset="0"/>
              </a:rPr>
              <a:t>. </a:t>
            </a:r>
            <a:r>
              <a:rPr lang="it-IT" sz="4000" i="1" dirty="0" err="1" smtClean="0">
                <a:latin typeface="Calibri" pitchFamily="34" charset="0"/>
              </a:rPr>
              <a:t>baumannii</a:t>
            </a:r>
            <a:r>
              <a:rPr lang="it-IT" sz="4000" dirty="0" smtClean="0">
                <a:latin typeface="Calibri" pitchFamily="34" charset="0"/>
              </a:rPr>
              <a:t>: </a:t>
            </a:r>
            <a:endParaRPr lang="it-IT" sz="4000" dirty="0">
              <a:latin typeface="Calibri" pitchFamily="34" charset="0"/>
            </a:endParaRPr>
          </a:p>
          <a:p>
            <a:pPr algn="ctr"/>
            <a:r>
              <a:rPr lang="it-IT" sz="4000" dirty="0" smtClean="0">
                <a:latin typeface="Calibri" pitchFamily="34" charset="0"/>
              </a:rPr>
              <a:t>analisi filogenetiche e </a:t>
            </a:r>
            <a:r>
              <a:rPr lang="it-IT" sz="4000" dirty="0" err="1" smtClean="0">
                <a:latin typeface="Calibri" pitchFamily="34" charset="0"/>
              </a:rPr>
              <a:t>filogenomiche</a:t>
            </a:r>
            <a:endParaRPr lang="it-IT" sz="4000" dirty="0">
              <a:latin typeface="Calibri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488594" y="3140968"/>
            <a:ext cx="6404829" cy="2178900"/>
            <a:chOff x="1488594" y="3429000"/>
            <a:chExt cx="6404829" cy="2178900"/>
          </a:xfrm>
        </p:grpSpPr>
        <p:grpSp>
          <p:nvGrpSpPr>
            <p:cNvPr id="5" name="Gruppo 4"/>
            <p:cNvGrpSpPr/>
            <p:nvPr/>
          </p:nvGrpSpPr>
          <p:grpSpPr>
            <a:xfrm>
              <a:off x="1488594" y="3429000"/>
              <a:ext cx="5626036" cy="2178900"/>
              <a:chOff x="1488594" y="3266324"/>
              <a:chExt cx="5626036" cy="2178900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1488594" y="3266324"/>
                <a:ext cx="4667582" cy="2178900"/>
                <a:chOff x="1133887" y="2983199"/>
                <a:chExt cx="4667582" cy="2178900"/>
              </a:xfrm>
            </p:grpSpPr>
            <p:pic>
              <p:nvPicPr>
                <p:cNvPr id="10243" name="Picture 6" descr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075" y="3357409"/>
                  <a:ext cx="1457325" cy="1319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44" name="Rectangle 7"/>
                <p:cNvSpPr>
                  <a:spLocks noChangeArrowheads="1"/>
                </p:cNvSpPr>
                <p:nvPr/>
              </p:nvSpPr>
              <p:spPr bwMode="auto">
                <a:xfrm>
                  <a:off x="1420813" y="3524096"/>
                  <a:ext cx="1889125" cy="1063625"/>
                </a:xfrm>
                <a:prstGeom prst="rect">
                  <a:avLst/>
                </a:prstGeom>
                <a:solidFill>
                  <a:srgbClr val="12008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0245" name="Text Box 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85390" y="3931696"/>
                  <a:ext cx="217399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fr-FR" sz="1200" dirty="0" err="1" smtClean="0"/>
                    <a:t>Dimensioni</a:t>
                  </a:r>
                  <a:r>
                    <a:rPr lang="fr-FR" sz="1200" dirty="0" smtClean="0"/>
                    <a:t> </a:t>
                  </a:r>
                  <a:r>
                    <a:rPr lang="fr-FR" sz="1200" dirty="0" err="1" smtClean="0"/>
                    <a:t>della</a:t>
                  </a:r>
                  <a:r>
                    <a:rPr lang="fr-FR" sz="1200" dirty="0" smtClean="0"/>
                    <a:t> </a:t>
                  </a:r>
                  <a:r>
                    <a:rPr lang="fr-FR" sz="1200" dirty="0" err="1" smtClean="0"/>
                    <a:t>popolazione</a:t>
                  </a:r>
                  <a:endParaRPr lang="fr-FR" sz="1200" dirty="0"/>
                </a:p>
              </p:txBody>
            </p:sp>
            <p:sp>
              <p:nvSpPr>
                <p:cNvPr id="10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10886" y="4700434"/>
                  <a:ext cx="170912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fr-FR" sz="1200" dirty="0" err="1" smtClean="0"/>
                    <a:t>Popolazione</a:t>
                  </a:r>
                  <a:r>
                    <a:rPr lang="fr-FR" sz="1200" dirty="0" smtClean="0"/>
                    <a:t> </a:t>
                  </a:r>
                  <a:r>
                    <a:rPr lang="fr-FR" sz="1200" dirty="0" err="1" smtClean="0"/>
                    <a:t>naturale</a:t>
                  </a:r>
                  <a:endParaRPr lang="fr-FR" sz="1200" dirty="0" smtClean="0"/>
                </a:p>
                <a:p>
                  <a:pPr eaLnBrk="1" hangingPunct="1"/>
                  <a:r>
                    <a:rPr lang="fr-FR" sz="1200" dirty="0" smtClean="0"/>
                    <a:t>(</a:t>
                  </a:r>
                  <a:r>
                    <a:rPr lang="fr-FR" sz="1200" dirty="0" err="1" smtClean="0"/>
                    <a:t>serbatoio</a:t>
                  </a:r>
                  <a:r>
                    <a:rPr lang="fr-FR" sz="1200" dirty="0" smtClean="0"/>
                    <a:t> </a:t>
                  </a:r>
                  <a:r>
                    <a:rPr lang="fr-FR" sz="1200" dirty="0" err="1" smtClean="0"/>
                    <a:t>ambientale</a:t>
                  </a:r>
                  <a:r>
                    <a:rPr lang="fr-FR" sz="1200" dirty="0" smtClean="0"/>
                    <a:t>)</a:t>
                  </a:r>
                  <a:endParaRPr lang="fr-FR" sz="1200" dirty="0"/>
                </a:p>
              </p:txBody>
            </p:sp>
            <p:sp>
              <p:nvSpPr>
                <p:cNvPr id="10247" name="Line 10"/>
                <p:cNvSpPr>
                  <a:spLocks noChangeShapeType="1"/>
                </p:cNvSpPr>
                <p:nvPr/>
              </p:nvSpPr>
              <p:spPr bwMode="auto">
                <a:xfrm>
                  <a:off x="1446213" y="4700434"/>
                  <a:ext cx="31861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pic>
              <p:nvPicPr>
                <p:cNvPr id="10248" name="Picture 11" descr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5500" y="3333596"/>
                  <a:ext cx="331788" cy="30003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9" name="Picture 13" descr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4388" y="3662209"/>
                  <a:ext cx="331787" cy="30003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50" name="Picture 14" descr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2800" y="4046384"/>
                  <a:ext cx="331788" cy="30003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51" name="Picture 15" descr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4388" y="4408334"/>
                  <a:ext cx="331787" cy="30003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5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515540" y="4816321"/>
                  <a:ext cx="128592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fr-FR" sz="1200" dirty="0" err="1" smtClean="0"/>
                    <a:t>Era</a:t>
                  </a:r>
                  <a:r>
                    <a:rPr lang="fr-FR" sz="1200" dirty="0" smtClean="0"/>
                    <a:t>  </a:t>
                  </a:r>
                  <a:r>
                    <a:rPr lang="fr-FR" sz="1200" dirty="0" err="1" smtClean="0"/>
                    <a:t>antibiotica</a:t>
                  </a:r>
                  <a:r>
                    <a:rPr lang="fr-FR" sz="1200" dirty="0" smtClean="0"/>
                    <a:t> </a:t>
                  </a:r>
                  <a:endParaRPr lang="fr-FR" sz="1200" dirty="0"/>
                </a:p>
              </p:txBody>
            </p:sp>
            <p:sp>
              <p:nvSpPr>
                <p:cNvPr id="1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41948" y="4695527"/>
                  <a:ext cx="130837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fr-FR" sz="1200" dirty="0" err="1" smtClean="0"/>
                    <a:t>Adattamento</a:t>
                  </a:r>
                  <a:r>
                    <a:rPr lang="fr-FR" sz="1200" dirty="0" smtClean="0"/>
                    <a:t> </a:t>
                  </a:r>
                </a:p>
                <a:p>
                  <a:pPr eaLnBrk="1" hangingPunct="1"/>
                  <a:r>
                    <a:rPr lang="fr-FR" sz="1200" dirty="0" err="1" smtClean="0"/>
                    <a:t>all’ospite</a:t>
                  </a:r>
                  <a:r>
                    <a:rPr lang="fr-FR" sz="1200" dirty="0" smtClean="0"/>
                    <a:t> (</a:t>
                  </a:r>
                  <a:r>
                    <a:rPr lang="fr-FR" sz="1200" dirty="0" err="1" smtClean="0"/>
                    <a:t>uomo</a:t>
                  </a:r>
                  <a:r>
                    <a:rPr lang="fr-FR" sz="1200" dirty="0" smtClean="0"/>
                    <a:t>)</a:t>
                  </a:r>
                  <a:endParaRPr lang="fr-FR" sz="1200" dirty="0"/>
                </a:p>
              </p:txBody>
            </p:sp>
          </p:grpSp>
          <p:sp>
            <p:nvSpPr>
              <p:cNvPr id="3" name="CasellaDiTesto 2"/>
              <p:cNvSpPr txBox="1"/>
              <p:nvPr/>
            </p:nvSpPr>
            <p:spPr>
              <a:xfrm>
                <a:off x="5292080" y="3608982"/>
                <a:ext cx="18225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Clone Internazionale 1</a:t>
                </a:r>
                <a:endParaRPr lang="it-IT" sz="1400" dirty="0"/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292080" y="3945334"/>
                <a:ext cx="18225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Clone Internazionale 2</a:t>
                </a:r>
                <a:endParaRPr lang="it-IT" sz="1400" dirty="0"/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292080" y="4330301"/>
                <a:ext cx="18225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Clone Internazionale 3</a:t>
                </a:r>
                <a:endParaRPr lang="it-IT" sz="1400" dirty="0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292080" y="4705399"/>
                <a:ext cx="17390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Clone Pan-americano</a:t>
                </a:r>
                <a:endParaRPr lang="it-IT" sz="1400" dirty="0"/>
              </a:p>
            </p:txBody>
          </p:sp>
        </p:grpSp>
        <p:sp>
          <p:nvSpPr>
            <p:cNvPr id="4" name="Parentesi graffa chiusa 3"/>
            <p:cNvSpPr/>
            <p:nvPr/>
          </p:nvSpPr>
          <p:spPr>
            <a:xfrm>
              <a:off x="7080848" y="3890993"/>
              <a:ext cx="155448" cy="1165616"/>
            </a:xfrm>
            <a:prstGeom prst="rightBr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7243886" y="4289135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MDR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6952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242864" y="1067271"/>
            <a:ext cx="9009656" cy="2937793"/>
          </a:xfrm>
        </p:spPr>
        <p:txBody>
          <a:bodyPr/>
          <a:lstStyle/>
          <a:p>
            <a:pPr algn="l" eaLnBrk="1" hangingPunct="1"/>
            <a:r>
              <a:rPr lang="it-IT" altLang="it-IT" sz="2800" dirty="0" smtClean="0"/>
              <a:t>UBIQUITARI: capaci di colonizzare gli habitat più estremi</a:t>
            </a:r>
            <a:br>
              <a:rPr lang="it-IT" altLang="it-IT" sz="2800" dirty="0" smtClean="0"/>
            </a:br>
            <a:r>
              <a:rPr lang="it-IT" altLang="it-IT" sz="2800" dirty="0" smtClean="0"/>
              <a:t>DIVERSI: </a:t>
            </a:r>
            <a:r>
              <a:rPr lang="it-IT" altLang="it-IT" sz="2800" dirty="0" smtClean="0"/>
              <a:t>10</a:t>
            </a:r>
            <a:r>
              <a:rPr lang="it-IT" altLang="it-IT" sz="2800" baseline="30000" dirty="0" smtClean="0"/>
              <a:t>7</a:t>
            </a:r>
            <a:r>
              <a:rPr lang="it-IT" altLang="it-IT" sz="2800" dirty="0" smtClean="0"/>
              <a:t>-10</a:t>
            </a:r>
            <a:r>
              <a:rPr lang="it-IT" altLang="it-IT" sz="2800" baseline="30000" dirty="0" smtClean="0"/>
              <a:t>9</a:t>
            </a:r>
            <a:r>
              <a:rPr lang="it-IT" altLang="it-IT" sz="2800" dirty="0" smtClean="0"/>
              <a:t> specie (stimate)</a:t>
            </a:r>
            <a:r>
              <a:rPr lang="it-IT" altLang="it-IT" sz="2800" dirty="0"/>
              <a:t/>
            </a:r>
            <a:br>
              <a:rPr lang="it-IT" altLang="it-IT" sz="2800" dirty="0"/>
            </a:br>
            <a:r>
              <a:rPr lang="it-IT" altLang="it-IT" sz="2800" dirty="0"/>
              <a:t>RAPIDI NEL CRESCERE: tempo di generazione minuti, ore</a:t>
            </a:r>
            <a:br>
              <a:rPr lang="it-IT" altLang="it-IT" sz="2800" dirty="0"/>
            </a:br>
            <a:r>
              <a:rPr lang="it-IT" altLang="it-IT" sz="2800" dirty="0" smtClean="0"/>
              <a:t>NUMEROSI: 10</a:t>
            </a:r>
            <a:r>
              <a:rPr lang="it-IT" altLang="it-IT" sz="2800" baseline="30000" dirty="0" smtClean="0"/>
              <a:t>30</a:t>
            </a:r>
            <a:r>
              <a:rPr lang="it-IT" altLang="it-IT" sz="2800" dirty="0" smtClean="0"/>
              <a:t> cellule</a:t>
            </a:r>
            <a:br>
              <a:rPr lang="it-IT" altLang="it-IT" sz="2800" dirty="0" smtClean="0"/>
            </a:br>
            <a:r>
              <a:rPr lang="it-IT" altLang="it-IT" sz="2800" dirty="0" smtClean="0"/>
              <a:t>LA MAGGIORANZA DELLA MATERIA VIVENTE SULLA TERRA: 2/3 dell’intera biomassa terrestre (600 miliardi di tonnellate)</a:t>
            </a:r>
            <a:br>
              <a:rPr lang="it-IT" altLang="it-IT" sz="2800" dirty="0" smtClean="0"/>
            </a:br>
            <a:r>
              <a:rPr lang="it-IT" altLang="it-IT" sz="2800" dirty="0" smtClean="0"/>
              <a:t/>
            </a:r>
            <a:br>
              <a:rPr lang="it-IT" altLang="it-IT" sz="2800" dirty="0" smtClean="0"/>
            </a:br>
            <a:endParaRPr lang="it-IT" altLang="it-IT" sz="2800" dirty="0" smtClean="0"/>
          </a:p>
        </p:txBody>
      </p:sp>
      <p:sp>
        <p:nvSpPr>
          <p:cNvPr id="7171" name="Titolo 1"/>
          <p:cNvSpPr txBox="1">
            <a:spLocks/>
          </p:cNvSpPr>
          <p:nvPr/>
        </p:nvSpPr>
        <p:spPr bwMode="auto">
          <a:xfrm>
            <a:off x="395734" y="44624"/>
            <a:ext cx="8496746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 dirty="0" smtClean="0">
                <a:solidFill>
                  <a:prstClr val="black"/>
                </a:solidFill>
                <a:cs typeface="Arial" pitchFamily="34" charset="0"/>
              </a:rPr>
              <a:t>BATTERI: LA MAGGIORANZA INVISIBILE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105223" y="3501008"/>
            <a:ext cx="5227944" cy="3266583"/>
            <a:chOff x="2105223" y="3356373"/>
            <a:chExt cx="5227944" cy="3266583"/>
          </a:xfrm>
        </p:grpSpPr>
        <p:pic>
          <p:nvPicPr>
            <p:cNvPr id="717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416" y="3356373"/>
              <a:ext cx="2143125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6" name="Picture 4" descr="C:\Users\paolo.visca\Pictures\Ted talk\Bacteria%20associated%20with%20the%20bovine%20rum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889" y="5786214"/>
              <a:ext cx="1170177" cy="83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ttore 2 4"/>
            <p:cNvCxnSpPr/>
            <p:nvPr/>
          </p:nvCxnSpPr>
          <p:spPr bwMode="auto">
            <a:xfrm flipH="1">
              <a:off x="3399828" y="4956529"/>
              <a:ext cx="379413" cy="384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4" name="Picture 7" descr="C:\Users\paolo.visca\Pictures\Ted talk\091125134703-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243" y="4832774"/>
              <a:ext cx="1007924" cy="1459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ttore 2 8"/>
            <p:cNvCxnSpPr>
              <a:endCxn id="7184" idx="1"/>
            </p:cNvCxnSpPr>
            <p:nvPr/>
          </p:nvCxnSpPr>
          <p:spPr bwMode="auto">
            <a:xfrm>
              <a:off x="5975308" y="4832774"/>
              <a:ext cx="349777" cy="7298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2" name="Picture 6" descr="C:\Users\paolo.visca\Pictures\Ted talk\saltbedphot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223" y="3378796"/>
              <a:ext cx="1294605" cy="124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Connettore 2 10"/>
            <p:cNvCxnSpPr/>
            <p:nvPr/>
          </p:nvCxnSpPr>
          <p:spPr bwMode="auto">
            <a:xfrm>
              <a:off x="4870978" y="5562652"/>
              <a:ext cx="1" cy="2461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223" y="5148617"/>
              <a:ext cx="1244005" cy="102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Connettore 2 14"/>
            <p:cNvCxnSpPr/>
            <p:nvPr/>
          </p:nvCxnSpPr>
          <p:spPr bwMode="auto">
            <a:xfrm flipH="1">
              <a:off x="3428131" y="3915570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/>
            <p:cNvCxnSpPr/>
            <p:nvPr/>
          </p:nvCxnSpPr>
          <p:spPr bwMode="auto">
            <a:xfrm>
              <a:off x="5975308" y="3776662"/>
              <a:ext cx="325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009" y="3356373"/>
              <a:ext cx="972085" cy="1118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36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76250" y="2349500"/>
            <a:ext cx="81915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</a:pPr>
            <a:endParaRPr lang="de-DE">
              <a:solidFill>
                <a:srgbClr val="000066"/>
              </a:solidFill>
              <a:latin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SzPct val="100000"/>
            </a:pPr>
            <a:r>
              <a:rPr lang="en-US">
                <a:latin typeface="Calibri" pitchFamily="34" charset="0"/>
              </a:rPr>
              <a:t>If you haven't heard of </a:t>
            </a:r>
            <a:r>
              <a:rPr lang="en-US" i="1">
                <a:latin typeface="Calibri" pitchFamily="34" charset="0"/>
              </a:rPr>
              <a:t>Acinetobacter</a:t>
            </a:r>
            <a:r>
              <a:rPr lang="en-US">
                <a:latin typeface="Calibri" pitchFamily="34" charset="0"/>
              </a:rPr>
              <a:t>, chances are you soon will. […]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drug-resistant strains of </a:t>
            </a:r>
            <a:r>
              <a:rPr lang="en-US" i="1">
                <a:solidFill>
                  <a:srgbClr val="FF0000"/>
                </a:solidFill>
                <a:latin typeface="Calibri" pitchFamily="34" charset="0"/>
              </a:rPr>
              <a:t>Acinetobacter baumannii</a:t>
            </a:r>
            <a:r>
              <a:rPr lang="en-US">
                <a:latin typeface="Calibri" pitchFamily="34" charset="0"/>
              </a:rPr>
              <a:t> could become a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serious killer</a:t>
            </a:r>
            <a:r>
              <a:rPr lang="en-US">
                <a:latin typeface="Calibri" pitchFamily="34" charset="0"/>
              </a:rPr>
              <a:t> in intensive-care wards worldwide. […] "Hospitals are dangerous places to be.</a:t>
            </a:r>
            <a:r>
              <a:rPr lang="en-US" altLang="en-US">
                <a:latin typeface="Calibri" pitchFamily="34" charset="0"/>
              </a:rPr>
              <a:t>“</a:t>
            </a:r>
            <a:r>
              <a:rPr lang="en-US">
                <a:latin typeface="Calibri" pitchFamily="34" charset="0"/>
              </a:rPr>
              <a:t> […] several characteristics that make it a serious threat in intensive-care wards. [...] </a:t>
            </a:r>
            <a:r>
              <a:rPr lang="en-US" i="1">
                <a:latin typeface="Calibri" pitchFamily="34" charset="0"/>
              </a:rPr>
              <a:t>Acinetobacter</a:t>
            </a:r>
            <a:r>
              <a:rPr lang="en-US">
                <a:latin typeface="Calibri" pitchFamily="34" charset="0"/>
              </a:rPr>
              <a:t> acquires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resistance to even more drugs than MRSA</a:t>
            </a:r>
            <a:r>
              <a:rPr lang="en-US">
                <a:latin typeface="Calibri" pitchFamily="34" charset="0"/>
              </a:rPr>
              <a:t>; doctors have been forced to turn to colimycin, an antibiotic abandoned in the 1960s because of its relative toxicity. On occasion, even this remedy has failed. […] "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a real danger</a:t>
            </a:r>
            <a:r>
              <a:rPr lang="en-US">
                <a:latin typeface="Calibri" pitchFamily="34" charset="0"/>
              </a:rPr>
              <a:t>". […] endemic in the hospital,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surviving hygiene measures</a:t>
            </a:r>
            <a:r>
              <a:rPr lang="en-US">
                <a:latin typeface="Calibri" pitchFamily="34" charset="0"/>
              </a:rPr>
              <a:t> that have seen off MRSA. […]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40% of our patients who become infected with </a:t>
            </a:r>
            <a:r>
              <a:rPr lang="en-US" i="1">
                <a:solidFill>
                  <a:srgbClr val="FF0000"/>
                </a:solidFill>
                <a:latin typeface="Calibri" pitchFamily="34" charset="0"/>
              </a:rPr>
              <a:t>A. baumannii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die because of it </a:t>
            </a:r>
            <a:r>
              <a:rPr lang="en-US">
                <a:latin typeface="Calibri" pitchFamily="34" charset="0"/>
              </a:rPr>
              <a:t>[…] </a:t>
            </a:r>
            <a:endParaRPr lang="de-DE">
              <a:latin typeface="Calibri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00788" y="6237288"/>
            <a:ext cx="2559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/>
              <a:t>   Abbott, Nature 2005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8"/>
          <p:cNvSpPr>
            <a:spLocks noChangeShapeType="1"/>
          </p:cNvSpPr>
          <p:nvPr/>
        </p:nvSpPr>
        <p:spPr bwMode="auto">
          <a:xfrm flipV="1">
            <a:off x="4892675" y="2492375"/>
            <a:ext cx="3584575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it-IT"/>
          </a:p>
        </p:txBody>
      </p:sp>
      <p:sp>
        <p:nvSpPr>
          <p:cNvPr id="15366" name="Line 8"/>
          <p:cNvSpPr>
            <a:spLocks noChangeShapeType="1"/>
          </p:cNvSpPr>
          <p:nvPr/>
        </p:nvSpPr>
        <p:spPr bwMode="auto">
          <a:xfrm flipV="1">
            <a:off x="1973263" y="6381750"/>
            <a:ext cx="9604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it-IT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468313" y="6524625"/>
            <a:ext cx="482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/>
              <a:t>Slide courtesy of H. Seifert</a:t>
            </a:r>
          </a:p>
        </p:txBody>
      </p:sp>
    </p:spTree>
    <p:extLst>
      <p:ext uri="{BB962C8B-B14F-4D97-AF65-F5344CB8AC3E}">
        <p14:creationId xmlns:p14="http://schemas.microsoft.com/office/powerpoint/2010/main" val="10938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138" y="0"/>
            <a:ext cx="14184313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0"/>
            <a:ext cx="12673013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71488" y="188913"/>
            <a:ext cx="8493125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24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L’industria farmaceutica ha abbandonato la ricerca di NUOVI ANTIBIOTICI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95936" y="6524625"/>
            <a:ext cx="4995664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Aggiornato</a:t>
            </a:r>
            <a:r>
              <a:rPr lang="en-GB" altLang="it-IT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 Boucher </a:t>
            </a:r>
            <a:r>
              <a:rPr lang="en-GB" altLang="it-IT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 W et al. </a:t>
            </a:r>
            <a:r>
              <a:rPr lang="en-GB" altLang="it-IT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Clin</a:t>
            </a:r>
            <a:r>
              <a:rPr lang="en-GB" altLang="it-IT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Infect Dis. 2013;56:1685-1694</a:t>
            </a:r>
          </a:p>
        </p:txBody>
      </p:sp>
      <p:sp>
        <p:nvSpPr>
          <p:cNvPr id="23557" name="Rettangolo 1"/>
          <p:cNvSpPr>
            <a:spLocks noChangeArrowheads="1"/>
          </p:cNvSpPr>
          <p:nvPr/>
        </p:nvSpPr>
        <p:spPr bwMode="auto">
          <a:xfrm>
            <a:off x="108520" y="579596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Nuovi agenti antibatterici approvati dalla US </a:t>
            </a:r>
            <a:r>
              <a:rPr lang="it-IT" altLang="it-IT" b="1" dirty="0" err="1" smtClean="0">
                <a:solidFill>
                  <a:prstClr val="black"/>
                </a:solidFill>
                <a:cs typeface="Arial" pitchFamily="34" charset="0"/>
              </a:rPr>
              <a:t>Food</a:t>
            </a: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 and </a:t>
            </a:r>
            <a:r>
              <a:rPr lang="it-IT" altLang="it-IT" b="1" dirty="0" err="1" smtClean="0">
                <a:solidFill>
                  <a:prstClr val="black"/>
                </a:solidFill>
                <a:cs typeface="Arial" pitchFamily="34" charset="0"/>
              </a:rPr>
              <a:t>Drug</a:t>
            </a: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 Administration dal </a:t>
            </a: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1980 </a:t>
            </a: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al </a:t>
            </a:r>
            <a:r>
              <a:rPr lang="it-IT" altLang="it-IT" b="1" dirty="0" smtClean="0">
                <a:solidFill>
                  <a:prstClr val="black"/>
                </a:solidFill>
                <a:cs typeface="Arial" pitchFamily="34" charset="0"/>
              </a:rPr>
              <a:t>2014</a:t>
            </a:r>
            <a:endParaRPr lang="it-IT" altLang="it-IT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552575"/>
            <a:ext cx="35147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 rot="16200000">
            <a:off x="1881716" y="3284984"/>
            <a:ext cx="141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Approvazioni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862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16632"/>
            <a:ext cx="84311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400" b="1" dirty="0" smtClean="0"/>
              <a:t>Azioni prioritarie per contrastare le resistenze</a:t>
            </a:r>
            <a:endParaRPr lang="it-IT" sz="3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21751" y="6309320"/>
            <a:ext cx="414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Bush </a:t>
            </a:r>
            <a:r>
              <a:rPr lang="it-IT" sz="1600" i="1" dirty="0" smtClean="0"/>
              <a:t>et al.</a:t>
            </a:r>
            <a:r>
              <a:rPr lang="it-IT" sz="1600" dirty="0" smtClean="0"/>
              <a:t>, 2011, </a:t>
            </a:r>
            <a:r>
              <a:rPr lang="it-IT" sz="1600" dirty="0" err="1" smtClean="0"/>
              <a:t>Nat</a:t>
            </a:r>
            <a:r>
              <a:rPr lang="it-IT" sz="1600" dirty="0" smtClean="0"/>
              <a:t> </a:t>
            </a:r>
            <a:r>
              <a:rPr lang="it-IT" sz="1600" dirty="0" err="1" smtClean="0"/>
              <a:t>Rev</a:t>
            </a:r>
            <a:r>
              <a:rPr lang="it-IT" sz="1600" dirty="0" smtClean="0"/>
              <a:t> </a:t>
            </a:r>
            <a:r>
              <a:rPr lang="it-IT" sz="1600" dirty="0" err="1" smtClean="0"/>
              <a:t>Microbiol</a:t>
            </a:r>
            <a:r>
              <a:rPr lang="it-IT" sz="1600" dirty="0" smtClean="0"/>
              <a:t>,  9:894-896</a:t>
            </a:r>
            <a:endParaRPr lang="it-IT" sz="1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6755" y="2702615"/>
            <a:ext cx="8947449" cy="281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Educare l’opinione pubblica ad un uso corretto e prudente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Intervenire sulla salute pubblica, l’igiene e la qualità della vita (&lt; tassi d’infezione)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Recuperare i vecchi antibiotici (abbandonati, scartati o respinti)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Investire sulla ricerca di nuovi antibiotici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Controllare l’uso degli antibiotici (vietare l’uso non terapeutico)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 smtClean="0"/>
              <a:t>Ricercare alternative agli antibiotici</a:t>
            </a:r>
            <a:endParaRPr lang="it-IT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88" y="1032967"/>
            <a:ext cx="2644775" cy="153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Future strategie per la terapia antibatterica</a:t>
            </a: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6834188" y="3976688"/>
            <a:ext cx="1820862" cy="2495550"/>
            <a:chOff x="549077" y="1268760"/>
            <a:chExt cx="1820242" cy="2494454"/>
          </a:xfrm>
        </p:grpSpPr>
        <p:grpSp>
          <p:nvGrpSpPr>
            <p:cNvPr id="24593" name="Gruppo 4"/>
            <p:cNvGrpSpPr>
              <a:grpSpLocks/>
            </p:cNvGrpSpPr>
            <p:nvPr/>
          </p:nvGrpSpPr>
          <p:grpSpPr bwMode="auto">
            <a:xfrm>
              <a:off x="667550" y="1268760"/>
              <a:ext cx="1600194" cy="2134318"/>
              <a:chOff x="667550" y="1268760"/>
              <a:chExt cx="1600194" cy="2134318"/>
            </a:xfrm>
          </p:grpSpPr>
          <p:pic>
            <p:nvPicPr>
              <p:cNvPr id="24580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68099" y="1268760"/>
                <a:ext cx="1599655" cy="213424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4596" name="Immagin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263" y="2417866"/>
                <a:ext cx="457200" cy="96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CasellaDiTesto 6"/>
            <p:cNvSpPr txBox="1"/>
            <p:nvPr/>
          </p:nvSpPr>
          <p:spPr>
            <a:xfrm>
              <a:off x="549077" y="3425225"/>
              <a:ext cx="1820242" cy="337989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Peptidi antibatterici</a:t>
              </a: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6242050" y="1487488"/>
            <a:ext cx="2378075" cy="2036762"/>
            <a:chOff x="6256992" y="1518320"/>
            <a:chExt cx="2378749" cy="2036295"/>
          </a:xfrm>
        </p:grpSpPr>
        <p:grpSp>
          <p:nvGrpSpPr>
            <p:cNvPr id="24589" name="Gruppo 5"/>
            <p:cNvGrpSpPr>
              <a:grpSpLocks/>
            </p:cNvGrpSpPr>
            <p:nvPr/>
          </p:nvGrpSpPr>
          <p:grpSpPr bwMode="auto">
            <a:xfrm>
              <a:off x="6256992" y="1518320"/>
              <a:ext cx="2378749" cy="1684337"/>
              <a:chOff x="6256992" y="1518320"/>
              <a:chExt cx="2378749" cy="1684337"/>
            </a:xfrm>
          </p:grpSpPr>
          <p:pic>
            <p:nvPicPr>
              <p:cNvPr id="24583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6995818" y="1556000"/>
                <a:ext cx="1674428" cy="160541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4592" name="Picture 9" descr="C:\Users\paolo.visca\Pictures\Ted talk\phage7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6992" y="1518320"/>
                <a:ext cx="1165225" cy="16843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CasellaDiTesto 16"/>
            <p:cNvSpPr txBox="1"/>
            <p:nvPr/>
          </p:nvSpPr>
          <p:spPr>
            <a:xfrm>
              <a:off x="6463425" y="3216556"/>
              <a:ext cx="1980174" cy="338059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Terapia </a:t>
              </a:r>
              <a:r>
                <a:rPr lang="it-IT" sz="1600" dirty="0" err="1">
                  <a:solidFill>
                    <a:prstClr val="black"/>
                  </a:solidFill>
                  <a:cs typeface="Arial" pitchFamily="34" charset="0"/>
                </a:rPr>
                <a:t>batteriofagica</a:t>
              </a:r>
              <a:endParaRPr lang="it-IT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539552" y="1191461"/>
            <a:ext cx="1672229" cy="2893001"/>
            <a:chOff x="7139590" y="3747684"/>
            <a:chExt cx="1672229" cy="2893001"/>
          </a:xfrm>
          <a:solidFill>
            <a:schemeClr val="tx2">
              <a:lumMod val="40000"/>
              <a:lumOff val="60000"/>
            </a:schemeClr>
          </a:solidFill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590" y="3747684"/>
              <a:ext cx="1656184" cy="228917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/>
          </p:spPr>
        </p:pic>
        <p:sp>
          <p:nvSpPr>
            <p:cNvPr id="18" name="CasellaDiTesto 17"/>
            <p:cNvSpPr txBox="1"/>
            <p:nvPr/>
          </p:nvSpPr>
          <p:spPr>
            <a:xfrm>
              <a:off x="7140592" y="6055910"/>
              <a:ext cx="1671227" cy="584775"/>
            </a:xfrm>
            <a:prstGeom prst="rect">
              <a:avLst/>
            </a:prstGeom>
            <a:solidFill>
              <a:schemeClr val="accent3"/>
            </a:solidFill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Ricerca di nuovi antibiotici</a:t>
              </a: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2954338" y="3933825"/>
            <a:ext cx="3298825" cy="2498725"/>
            <a:chOff x="2526620" y="3946726"/>
            <a:chExt cx="3299147" cy="2500040"/>
          </a:xfrm>
        </p:grpSpPr>
        <p:pic>
          <p:nvPicPr>
            <p:cNvPr id="24586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17183" y="3946726"/>
              <a:ext cx="2524371" cy="189329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526620" y="5862259"/>
              <a:ext cx="3299147" cy="58450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Farmaci </a:t>
              </a:r>
              <a:r>
                <a:rPr lang="it-IT" sz="1600" dirty="0" err="1">
                  <a:solidFill>
                    <a:prstClr val="black"/>
                  </a:solidFill>
                  <a:cs typeface="Arial" pitchFamily="34" charset="0"/>
                </a:rPr>
                <a:t>antivirulenza</a:t>
              </a: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 e </a:t>
              </a:r>
              <a:r>
                <a:rPr lang="it-IT" sz="1600" dirty="0" err="1">
                  <a:solidFill>
                    <a:prstClr val="black"/>
                  </a:solidFill>
                  <a:cs typeface="Arial" pitchFamily="34" charset="0"/>
                </a:rPr>
                <a:t>antiresistenza</a:t>
              </a:r>
              <a:endParaRPr lang="it-IT" sz="1600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(disarmano i batteri)</a:t>
              </a: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771525" y="4257675"/>
            <a:ext cx="1639888" cy="2398713"/>
            <a:chOff x="395536" y="3946726"/>
            <a:chExt cx="1640166" cy="2398286"/>
          </a:xfrm>
        </p:grpSpPr>
        <p:pic>
          <p:nvPicPr>
            <p:cNvPr id="2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5536" y="3946726"/>
              <a:ext cx="1640166" cy="20506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466986" y="6006934"/>
              <a:ext cx="1478213" cy="338078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>
                  <a:solidFill>
                    <a:prstClr val="black"/>
                  </a:solidFill>
                  <a:cs typeface="Arial" pitchFamily="34" charset="0"/>
                </a:rPr>
                <a:t>Immunoterapie</a:t>
              </a:r>
            </a:p>
          </p:txBody>
        </p:sp>
      </p:grpSp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97038"/>
            <a:ext cx="3182938" cy="17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6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250617"/>
            <a:ext cx="8316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Tout va par </a:t>
            </a:r>
            <a:r>
              <a:rPr lang="it-IT" sz="2800" i="1" dirty="0" err="1"/>
              <a:t>degrés</a:t>
            </a:r>
            <a:r>
              <a:rPr lang="it-IT" sz="2800" i="1" dirty="0"/>
              <a:t> </a:t>
            </a:r>
            <a:r>
              <a:rPr lang="it-IT" sz="2800" i="1" dirty="0" err="1"/>
              <a:t>dans</a:t>
            </a:r>
            <a:r>
              <a:rPr lang="it-IT" sz="2800" i="1" dirty="0"/>
              <a:t> la nature, et </a:t>
            </a:r>
            <a:r>
              <a:rPr lang="it-IT" sz="2800" i="1" dirty="0" err="1"/>
              <a:t>rien</a:t>
            </a:r>
            <a:r>
              <a:rPr lang="it-IT" sz="2800" i="1" dirty="0"/>
              <a:t> par </a:t>
            </a:r>
            <a:r>
              <a:rPr lang="it-IT" sz="2800" i="1" dirty="0" err="1" smtClean="0"/>
              <a:t>saut</a:t>
            </a:r>
            <a:r>
              <a:rPr lang="it-IT" sz="2800" i="1" dirty="0" smtClean="0"/>
              <a:t> </a:t>
            </a:r>
          </a:p>
          <a:p>
            <a:r>
              <a:rPr lang="it-IT" sz="2800" dirty="0" smtClean="0"/>
              <a:t>(la natura non fa salti, ma procede per gradi)</a:t>
            </a:r>
          </a:p>
          <a:p>
            <a:pPr algn="r"/>
            <a:r>
              <a:rPr lang="fr-FR" sz="2000" dirty="0" smtClean="0"/>
              <a:t>G</a:t>
            </a:r>
            <a:r>
              <a:rPr lang="fr-FR" sz="2000" dirty="0"/>
              <a:t>. W. Leibniz, </a:t>
            </a:r>
            <a:r>
              <a:rPr lang="fr-FR" sz="2000" i="1" dirty="0"/>
              <a:t>Nouveaux essais </a:t>
            </a:r>
            <a:r>
              <a:rPr lang="fr-FR" sz="2000" dirty="0"/>
              <a:t>(1704) IV, 16, 12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0040" y="157885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ma talvolta procede troppo velocemente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86619" y="5241974"/>
            <a:ext cx="659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i="1" dirty="0" smtClean="0"/>
              <a:t>Grazie per l’attenzione</a:t>
            </a:r>
            <a:endParaRPr lang="it-IT" sz="5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2348880"/>
            <a:ext cx="8316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Se si esclude il geno-suicidio, la dominazione dell’uomo sulla natura è messa a repentaglio solo dai batteri patogeni, per i quali noi siamo le prede e loro i predatori. Nella competizione </a:t>
            </a:r>
            <a:r>
              <a:rPr lang="it-IT" sz="2800" dirty="0"/>
              <a:t>evolutiva </a:t>
            </a:r>
            <a:r>
              <a:rPr lang="it-IT" sz="2800" dirty="0" smtClean="0"/>
              <a:t>naturale non abbiamo la certezza che ne usciremo vincitori.</a:t>
            </a:r>
          </a:p>
          <a:p>
            <a:pPr algn="r"/>
            <a:r>
              <a:rPr lang="it-IT" sz="2000" dirty="0" smtClean="0"/>
              <a:t>J. </a:t>
            </a:r>
            <a:r>
              <a:rPr lang="it-IT" sz="2000" dirty="0" err="1" smtClean="0"/>
              <a:t>Lederberg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288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179512" y="413792"/>
            <a:ext cx="8784976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Farmaci</a:t>
            </a:r>
            <a:r>
              <a:rPr lang="en-US" dirty="0" smtClean="0"/>
              <a:t> </a:t>
            </a:r>
            <a:r>
              <a:rPr lang="en-US" dirty="0" err="1" smtClean="0"/>
              <a:t>antimicrobici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eccellenza</a:t>
            </a:r>
            <a:r>
              <a:rPr lang="en-US" dirty="0" smtClean="0"/>
              <a:t> </a:t>
            </a:r>
            <a:r>
              <a:rPr lang="en-US" dirty="0" err="1" smtClean="0"/>
              <a:t>delal</a:t>
            </a:r>
            <a:r>
              <a:rPr lang="en-US" dirty="0" smtClean="0"/>
              <a:t>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italiana</a:t>
            </a:r>
            <a:endParaRPr lang="en-US" dirty="0" smtClean="0"/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>
          <a:xfrm>
            <a:off x="395288" y="2103264"/>
            <a:ext cx="8497887" cy="4710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dirty="0" smtClean="0"/>
              <a:t>1895 - Vincenzo Tiberio – Penicillina (?)</a:t>
            </a:r>
          </a:p>
          <a:p>
            <a:pPr eaLnBrk="1" hangingPunct="1">
              <a:lnSpc>
                <a:spcPct val="90000"/>
              </a:lnSpc>
            </a:pPr>
            <a:r>
              <a:rPr lang="it-IT" dirty="0" smtClean="0"/>
              <a:t>1948 - Giuseppe </a:t>
            </a:r>
            <a:r>
              <a:rPr lang="it-IT" dirty="0" err="1" smtClean="0"/>
              <a:t>Brotzu</a:t>
            </a:r>
            <a:r>
              <a:rPr lang="it-IT" dirty="0" smtClean="0"/>
              <a:t> – Cefalosporina</a:t>
            </a:r>
          </a:p>
          <a:p>
            <a:pPr eaLnBrk="1" hangingPunct="1">
              <a:lnSpc>
                <a:spcPct val="90000"/>
              </a:lnSpc>
            </a:pPr>
            <a:r>
              <a:rPr lang="it-IT" dirty="0" smtClean="0"/>
              <a:t>1948-1965 – ISS  CICM – Penicilline e derivati</a:t>
            </a:r>
          </a:p>
          <a:p>
            <a:pPr eaLnBrk="1" hangingPunct="1">
              <a:lnSpc>
                <a:spcPct val="90000"/>
              </a:lnSpc>
            </a:pPr>
            <a:r>
              <a:rPr lang="it-IT" dirty="0" smtClean="0"/>
              <a:t>1960 - Centro Ricerche </a:t>
            </a:r>
            <a:r>
              <a:rPr lang="it-IT" dirty="0" err="1" smtClean="0"/>
              <a:t>Lepetit</a:t>
            </a:r>
            <a:r>
              <a:rPr lang="it-IT" dirty="0" smtClean="0"/>
              <a:t> – Rifampicina</a:t>
            </a:r>
          </a:p>
          <a:p>
            <a:pPr eaLnBrk="1" hangingPunct="1">
              <a:lnSpc>
                <a:spcPct val="90000"/>
              </a:lnSpc>
            </a:pPr>
            <a:r>
              <a:rPr lang="it-IT" dirty="0" smtClean="0"/>
              <a:t>1977 - Centro Ricerche </a:t>
            </a:r>
            <a:r>
              <a:rPr lang="it-IT" dirty="0" err="1" smtClean="0"/>
              <a:t>Lepetit</a:t>
            </a:r>
            <a:r>
              <a:rPr lang="it-IT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Teicoplanina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1999 - </a:t>
            </a:r>
            <a:r>
              <a:rPr lang="en-US" dirty="0" err="1" smtClean="0"/>
              <a:t>Vicuron</a:t>
            </a:r>
            <a:r>
              <a:rPr lang="en-US" dirty="0" smtClean="0"/>
              <a:t> - </a:t>
            </a:r>
            <a:r>
              <a:rPr lang="en-US" dirty="0" err="1" smtClean="0"/>
              <a:t>Dalbavancina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8030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813" y="1774825"/>
            <a:ext cx="7942262" cy="2708275"/>
          </a:xfrm>
        </p:spPr>
      </p:pic>
      <p:sp>
        <p:nvSpPr>
          <p:cNvPr id="9219" name="Titolo 1"/>
          <p:cNvSpPr>
            <a:spLocks noGrp="1"/>
          </p:cNvSpPr>
          <p:nvPr>
            <p:ph type="title"/>
          </p:nvPr>
        </p:nvSpPr>
        <p:spPr>
          <a:xfrm>
            <a:off x="3059113" y="274638"/>
            <a:ext cx="5772150" cy="1143000"/>
          </a:xfrm>
        </p:spPr>
        <p:txBody>
          <a:bodyPr/>
          <a:lstStyle/>
          <a:p>
            <a:pPr eaLnBrk="1" hangingPunct="1"/>
            <a:r>
              <a:rPr lang="it-IT" sz="3200" b="1" smtClean="0"/>
              <a:t>Giuseppe Brotzu </a:t>
            </a:r>
            <a:r>
              <a:rPr lang="it-IT" sz="3200" smtClean="0"/>
              <a:t>(1895 –1976)</a:t>
            </a:r>
            <a:endParaRPr lang="en-US" sz="3200" smtClean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28527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19588"/>
            <a:ext cx="74168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5508625" y="5551488"/>
            <a:ext cx="316706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9223" name="Rettangolo 13"/>
          <p:cNvSpPr>
            <a:spLocks noChangeArrowheads="1"/>
          </p:cNvSpPr>
          <p:nvPr/>
        </p:nvSpPr>
        <p:spPr bwMode="auto">
          <a:xfrm>
            <a:off x="5292725" y="5516563"/>
            <a:ext cx="338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prstClr val="black"/>
                </a:solidFill>
                <a:cs typeface="Arial" pitchFamily="34" charset="0"/>
              </a:rPr>
              <a:t>Biochem. J.  50:168-174;1951.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26987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2339975" y="274638"/>
            <a:ext cx="6346825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Centro Internazionale di Chimica Microbiologica</a:t>
            </a:r>
            <a:br>
              <a:rPr lang="en-US" sz="3600" smtClean="0"/>
            </a:br>
            <a:r>
              <a:rPr lang="en-US" sz="3600" smtClean="0"/>
              <a:t>1948 - 1965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0175"/>
            <a:ext cx="241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E:\Biogem 2-culture 2011\ISS\Conferenza di Chain - 04-03-194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276475"/>
            <a:ext cx="5113338" cy="3849688"/>
          </a:xfrm>
        </p:spPr>
      </p:pic>
      <p:pic>
        <p:nvPicPr>
          <p:cNvPr id="10245" name="Picture 4" descr="E:\Biogem 2-culture 2011\ISS\Fermentatore I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535238"/>
            <a:ext cx="3078162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ttangolo 6"/>
          <p:cNvSpPr>
            <a:spLocks noChangeArrowheads="1"/>
          </p:cNvSpPr>
          <p:nvPr/>
        </p:nvSpPr>
        <p:spPr bwMode="auto">
          <a:xfrm>
            <a:off x="1042988" y="6237288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cs typeface="Arial" pitchFamily="34" charset="0"/>
              </a:rPr>
              <a:t>Ernst B. Chain , Director of CICM, 1947</a:t>
            </a:r>
          </a:p>
        </p:txBody>
      </p:sp>
    </p:spTree>
    <p:extLst>
      <p:ext uri="{BB962C8B-B14F-4D97-AF65-F5344CB8AC3E}">
        <p14:creationId xmlns:p14="http://schemas.microsoft.com/office/powerpoint/2010/main" val="1088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8196" name="Picture 2" descr="C:\Users\paolo.visca\Pictures\Ted talk\Immagin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asellaDiTesto 3"/>
          <p:cNvSpPr txBox="1">
            <a:spLocks noChangeArrowheads="1"/>
          </p:cNvSpPr>
          <p:nvPr/>
        </p:nvSpPr>
        <p:spPr bwMode="auto">
          <a:xfrm>
            <a:off x="184150" y="765175"/>
            <a:ext cx="8924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600" smtClean="0">
                <a:solidFill>
                  <a:prstClr val="white"/>
                </a:solidFill>
                <a:cs typeface="Arial" pitchFamily="34" charset="0"/>
              </a:rPr>
              <a:t>CORPO UMANO = 1.000 miliardi cellule umane</a:t>
            </a:r>
          </a:p>
        </p:txBody>
      </p:sp>
    </p:spTree>
    <p:extLst>
      <p:ext uri="{BB962C8B-B14F-4D97-AF65-F5344CB8AC3E}">
        <p14:creationId xmlns:p14="http://schemas.microsoft.com/office/powerpoint/2010/main" val="17839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2339975" y="274638"/>
            <a:ext cx="6346825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Centro Internazionale di Chimica Microbiologica</a:t>
            </a:r>
            <a:br>
              <a:rPr lang="en-US" sz="3600" smtClean="0"/>
            </a:br>
            <a:r>
              <a:rPr lang="en-US" sz="3600" smtClean="0"/>
              <a:t>1948 - 1965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0175"/>
            <a:ext cx="241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ttangolo 10"/>
          <p:cNvSpPr>
            <a:spLocks noChangeArrowheads="1"/>
          </p:cNvSpPr>
          <p:nvPr/>
        </p:nvSpPr>
        <p:spPr bwMode="auto">
          <a:xfrm>
            <a:off x="2717800" y="1773238"/>
            <a:ext cx="57959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prstClr val="black"/>
                </a:solidFill>
                <a:cs typeface="Arial" pitchFamily="34" charset="0"/>
              </a:rPr>
              <a:t>From 6-amino penicillanic acid to semi-synthetic penicillins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Ballio, A. et al. Nature 1959:183, 180-181; Nature 1961: 191, 909 -910</a:t>
            </a:r>
            <a:endParaRPr lang="en-US" sz="5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269" name="Group 13"/>
          <p:cNvGrpSpPr>
            <a:grpSpLocks/>
          </p:cNvGrpSpPr>
          <p:nvPr/>
        </p:nvGrpSpPr>
        <p:grpSpPr bwMode="auto">
          <a:xfrm>
            <a:off x="1547813" y="2420938"/>
            <a:ext cx="6408737" cy="4005262"/>
            <a:chOff x="1111" y="1797"/>
            <a:chExt cx="3338" cy="2523"/>
          </a:xfrm>
        </p:grpSpPr>
        <p:pic>
          <p:nvPicPr>
            <p:cNvPr id="1127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979"/>
              <a:ext cx="3157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797"/>
              <a:ext cx="900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681"/>
              <a:ext cx="636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2523"/>
              <a:ext cx="1226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3430"/>
              <a:ext cx="1179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29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po 25"/>
          <p:cNvGrpSpPr>
            <a:grpSpLocks/>
          </p:cNvGrpSpPr>
          <p:nvPr/>
        </p:nvGrpSpPr>
        <p:grpSpPr bwMode="auto">
          <a:xfrm>
            <a:off x="4860925" y="3068638"/>
            <a:ext cx="4824413" cy="4148137"/>
            <a:chOff x="3131840" y="1916832"/>
            <a:chExt cx="4464496" cy="4392488"/>
          </a:xfrm>
        </p:grpSpPr>
        <p:pic>
          <p:nvPicPr>
            <p:cNvPr id="12295" name="Picture 2" descr="IMG_4980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132856"/>
              <a:ext cx="3705834" cy="371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3347793" y="1989115"/>
              <a:ext cx="647858" cy="41033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3131840" y="1916832"/>
              <a:ext cx="4176559" cy="1008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6660540" y="2780873"/>
              <a:ext cx="935796" cy="3240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3923668" y="5228429"/>
              <a:ext cx="3240762" cy="1080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291" name="Tito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Laboratori di Ricerca Lepetit – Milano</a:t>
            </a:r>
            <a:br>
              <a:rPr lang="en-US" sz="3600" smtClean="0"/>
            </a:br>
            <a:r>
              <a:rPr lang="en-US" sz="3600" smtClean="0"/>
              <a:t>1949 - 1965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558006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asellaDiTesto 26"/>
          <p:cNvSpPr txBox="1">
            <a:spLocks noChangeArrowheads="1"/>
          </p:cNvSpPr>
          <p:nvPr/>
        </p:nvSpPr>
        <p:spPr bwMode="auto">
          <a:xfrm>
            <a:off x="5435600" y="1916113"/>
            <a:ext cx="370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 pitchFamily="34" charset="0"/>
              </a:rPr>
              <a:t>SENSI P, GRECO AM, BALLOTTA 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 pitchFamily="34" charset="0"/>
              </a:rPr>
              <a:t>Rifomycin. I. Isolation and properties of rifomycin B and rifomycin complex.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 pitchFamily="34" charset="0"/>
              </a:rPr>
              <a:t>Antibiot Annu. 1959-1960;7:262-70.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681163"/>
            <a:ext cx="618172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87325" y="-149225"/>
            <a:ext cx="8037513" cy="6530975"/>
            <a:chOff x="-187462" y="-148513"/>
            <a:chExt cx="8038331" cy="6529841"/>
          </a:xfrm>
        </p:grpSpPr>
        <p:pic>
          <p:nvPicPr>
            <p:cNvPr id="2560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78907">
              <a:off x="-187462" y="1350845"/>
              <a:ext cx="5514142" cy="70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2560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724890"/>
              <a:ext cx="6264696" cy="656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2560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4029">
              <a:off x="5189259" y="1582364"/>
              <a:ext cx="4392488" cy="9307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10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9219" name="Picture 2" descr="C:\Users\paolo.visca\Pictures\Ted talk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olo 4"/>
          <p:cNvSpPr>
            <a:spLocks noGrp="1"/>
          </p:cNvSpPr>
          <p:nvPr>
            <p:ph type="title"/>
          </p:nvPr>
        </p:nvSpPr>
        <p:spPr>
          <a:xfrm>
            <a:off x="117475" y="522288"/>
            <a:ext cx="8924925" cy="1754187"/>
          </a:xfr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3600" smtClean="0">
                <a:solidFill>
                  <a:schemeClr val="bg1"/>
                </a:solidFill>
              </a:rPr>
              <a:t>CORPO UMANO = 1.000 miliardi cellule umane</a:t>
            </a:r>
            <a:br>
              <a:rPr lang="it-IT" altLang="it-IT" sz="3600" smtClean="0">
                <a:solidFill>
                  <a:schemeClr val="bg1"/>
                </a:solidFill>
              </a:rPr>
            </a:br>
            <a:r>
              <a:rPr lang="it-IT" altLang="it-IT" sz="3600" smtClean="0">
                <a:solidFill>
                  <a:schemeClr val="bg1"/>
                </a:solidFill>
              </a:rPr>
              <a:t>+</a:t>
            </a:r>
            <a:br>
              <a:rPr lang="it-IT" altLang="it-IT" sz="3600" smtClean="0">
                <a:solidFill>
                  <a:schemeClr val="bg1"/>
                </a:solidFill>
              </a:rPr>
            </a:br>
            <a:r>
              <a:rPr lang="it-IT" altLang="it-IT" sz="3600" smtClean="0">
                <a:solidFill>
                  <a:schemeClr val="bg1"/>
                </a:solidFill>
              </a:rPr>
              <a:t>10.000 miliardi di cellule batteriche</a:t>
            </a:r>
          </a:p>
        </p:txBody>
      </p:sp>
    </p:spTree>
    <p:extLst>
      <p:ext uri="{BB962C8B-B14F-4D97-AF65-F5344CB8AC3E}">
        <p14:creationId xmlns:p14="http://schemas.microsoft.com/office/powerpoint/2010/main" val="33410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7058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/>
              <a:t>ANTIBIOTICI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/>
              <a:t>u</a:t>
            </a:r>
            <a:r>
              <a:rPr lang="it-IT" sz="4000" dirty="0" smtClean="0"/>
              <a:t>na storia di successi nella lotta alle infezioni</a:t>
            </a:r>
            <a:endParaRPr lang="it-IT" sz="4000" dirty="0"/>
          </a:p>
        </p:txBody>
      </p:sp>
      <p:sp>
        <p:nvSpPr>
          <p:cNvPr id="1433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it-IT" altLang="it-IT" smtClean="0"/>
              <a:t>Aspettativa di vita (media)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it-IT" altLang="it-IT" smtClean="0"/>
              <a:t>1900 = 47 anni				2000 = 80 anni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900"/>
            <a:ext cx="902970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223838" y="115888"/>
            <a:ext cx="8885237" cy="927100"/>
          </a:xfrm>
        </p:spPr>
        <p:txBody>
          <a:bodyPr/>
          <a:lstStyle/>
          <a:p>
            <a:r>
              <a:rPr lang="it-IT" altLang="it-IT" smtClean="0"/>
              <a:t>Poi l’inizio di un incubo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049338"/>
            <a:ext cx="3832225" cy="4471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2" name="CasellaDiTesto 3"/>
          <p:cNvSpPr txBox="1">
            <a:spLocks noChangeArrowheads="1"/>
          </p:cNvSpPr>
          <p:nvPr/>
        </p:nvSpPr>
        <p:spPr bwMode="auto">
          <a:xfrm>
            <a:off x="2693988" y="1052513"/>
            <a:ext cx="1362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Panorama, 2013 </a:t>
            </a:r>
          </a:p>
        </p:txBody>
      </p:sp>
      <p:pic>
        <p:nvPicPr>
          <p:cNvPr id="17413" name="Picture 3" descr="C:\Users\paolo.visca\Documents\Congressi_Corsi_Missioni\SIMGBM_2013\Lweis_Nature_2012_Pagina_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63800"/>
            <a:ext cx="3322637" cy="436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22363"/>
            <a:ext cx="4473575" cy="151447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0927"/>
            <a:ext cx="4848225" cy="158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7416" name="CasellaDiTesto 8"/>
          <p:cNvSpPr txBox="1">
            <a:spLocks noChangeArrowheads="1"/>
          </p:cNvSpPr>
          <p:nvPr/>
        </p:nvSpPr>
        <p:spPr bwMode="auto">
          <a:xfrm>
            <a:off x="683568" y="5245100"/>
            <a:ext cx="919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CID, 2009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22066"/>
            <a:ext cx="2301200" cy="2124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18190"/>
            <a:ext cx="2643559" cy="166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7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73"/>
          <a:stretch/>
        </p:blipFill>
        <p:spPr>
          <a:xfrm>
            <a:off x="504429" y="620688"/>
            <a:ext cx="8249043" cy="5544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404664"/>
            <a:ext cx="1329411" cy="1480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08075"/>
            <a:ext cx="1339642" cy="532693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2627784" y="1885202"/>
            <a:ext cx="39604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55576" y="2098948"/>
            <a:ext cx="48965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755576" y="2324497"/>
            <a:ext cx="42484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0" y="333152"/>
            <a:ext cx="9144000" cy="863600"/>
          </a:xfrm>
        </p:spPr>
        <p:txBody>
          <a:bodyPr/>
          <a:lstStyle/>
          <a:p>
            <a:pPr eaLnBrk="1" hangingPunct="1"/>
            <a:r>
              <a:rPr lang="it-IT" altLang="it-IT" b="1" dirty="0" smtClean="0"/>
              <a:t>UN INCUBO PREVEDIBILE</a:t>
            </a:r>
            <a:endParaRPr lang="it-IT" altLang="it-IT" b="1" dirty="0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638" y="2420888"/>
            <a:ext cx="4932362" cy="2736304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i="1" dirty="0" smtClean="0"/>
              <a:t>«</a:t>
            </a:r>
            <a:r>
              <a:rPr lang="it-IT" sz="2800" i="1" dirty="0" err="1" smtClean="0"/>
              <a:t>There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is</a:t>
            </a:r>
            <a:r>
              <a:rPr lang="it-IT" sz="2800" i="1" dirty="0" smtClean="0"/>
              <a:t> the </a:t>
            </a:r>
            <a:r>
              <a:rPr lang="it-IT" sz="2800" i="1" dirty="0" err="1" smtClean="0"/>
              <a:t>danger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that</a:t>
            </a:r>
            <a:r>
              <a:rPr lang="it-IT" sz="2800" i="1" dirty="0" smtClean="0"/>
              <a:t> the </a:t>
            </a:r>
            <a:r>
              <a:rPr lang="it-IT" sz="2800" i="1" dirty="0" err="1" smtClean="0"/>
              <a:t>ignorant</a:t>
            </a:r>
            <a:r>
              <a:rPr lang="it-IT" sz="2800" i="1" dirty="0" smtClean="0"/>
              <a:t> man </a:t>
            </a:r>
            <a:r>
              <a:rPr lang="it-IT" sz="2800" i="1" dirty="0" err="1" smtClean="0"/>
              <a:t>may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easily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underdose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himself</a:t>
            </a:r>
            <a:r>
              <a:rPr lang="it-IT" sz="2800" i="1" dirty="0" smtClean="0"/>
              <a:t> and by </a:t>
            </a:r>
            <a:r>
              <a:rPr lang="it-IT" sz="2800" i="1" dirty="0" err="1" smtClean="0"/>
              <a:t>exposing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his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microbes</a:t>
            </a:r>
            <a:r>
              <a:rPr lang="it-IT" sz="2800" i="1" dirty="0" smtClean="0"/>
              <a:t> to non-</a:t>
            </a:r>
            <a:r>
              <a:rPr lang="it-IT" sz="2800" i="1" dirty="0" err="1" smtClean="0"/>
              <a:t>lethal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quantities</a:t>
            </a:r>
            <a:r>
              <a:rPr lang="it-IT" sz="2800" i="1" dirty="0" smtClean="0"/>
              <a:t> of the </a:t>
            </a:r>
            <a:r>
              <a:rPr lang="it-IT" sz="2800" i="1" dirty="0" err="1" smtClean="0"/>
              <a:t>drug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make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them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resistant</a:t>
            </a:r>
            <a:r>
              <a:rPr lang="it-IT" sz="2800" i="1" dirty="0" smtClean="0"/>
              <a:t>»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altLang="it-IT" sz="1800" b="1" dirty="0" smtClean="0"/>
              <a:t>Sir </a:t>
            </a:r>
            <a:r>
              <a:rPr lang="it-IT" altLang="it-IT" sz="1800" b="1" dirty="0"/>
              <a:t>Alexander </a:t>
            </a:r>
            <a:r>
              <a:rPr lang="it-IT" altLang="it-IT" sz="1800" b="1" dirty="0" smtClean="0"/>
              <a:t>Fleming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700" dirty="0" smtClean="0"/>
              <a:t>(lettura </a:t>
            </a:r>
            <a:r>
              <a:rPr lang="it-IT" sz="1700" dirty="0" smtClean="0"/>
              <a:t>magistrale in occasione del premio </a:t>
            </a:r>
            <a:r>
              <a:rPr lang="it-IT" sz="1700" dirty="0"/>
              <a:t>Nobel 1945)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i="1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50467"/>
            <a:ext cx="378301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850" y="269875"/>
            <a:ext cx="8569325" cy="1143000"/>
          </a:xfrm>
        </p:spPr>
        <p:txBody>
          <a:bodyPr/>
          <a:lstStyle/>
          <a:p>
            <a:pPr eaLnBrk="1" hangingPunct="1"/>
            <a:r>
              <a:rPr lang="it-IT" altLang="it-IT" sz="5400" smtClean="0"/>
              <a:t>Selezione della resistenza agli antibiotici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504825" y="6019800"/>
            <a:ext cx="8170863" cy="584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prstClr val="white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Un tipico processo di selezione darwiniana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0" y="3743325"/>
            <a:ext cx="8788400" cy="1930400"/>
            <a:chOff x="0" y="3757613"/>
            <a:chExt cx="8788400" cy="1930400"/>
          </a:xfrm>
        </p:grpSpPr>
        <p:pic>
          <p:nvPicPr>
            <p:cNvPr id="18443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757613"/>
              <a:ext cx="1930400" cy="19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1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757613"/>
              <a:ext cx="1930400" cy="19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Rectangle 1027"/>
            <p:cNvSpPr txBox="1">
              <a:spLocks noChangeArrowheads="1"/>
            </p:cNvSpPr>
            <p:nvPr/>
          </p:nvSpPr>
          <p:spPr bwMode="auto">
            <a:xfrm>
              <a:off x="0" y="4214937"/>
              <a:ext cx="4800600" cy="108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it-IT" altLang="it-IT" smtClean="0">
                  <a:solidFill>
                    <a:prstClr val="black"/>
                  </a:solidFill>
                  <a:cs typeface="Arial" pitchFamily="34" charset="0"/>
                </a:rPr>
                <a:t>Possono moltiplicarsi e prendere il sopravvento</a:t>
              </a: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0" y="1700213"/>
            <a:ext cx="6731000" cy="1930400"/>
            <a:chOff x="0" y="1700213"/>
            <a:chExt cx="6731000" cy="1930400"/>
          </a:xfrm>
        </p:grpSpPr>
        <p:pic>
          <p:nvPicPr>
            <p:cNvPr id="18441" name="Picture 10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700213"/>
              <a:ext cx="1930400" cy="19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Rectangle 1027"/>
            <p:cNvSpPr txBox="1">
              <a:spLocks noChangeArrowheads="1"/>
            </p:cNvSpPr>
            <p:nvPr/>
          </p:nvSpPr>
          <p:spPr bwMode="auto">
            <a:xfrm>
              <a:off x="0" y="1772816"/>
              <a:ext cx="480060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it-IT" altLang="it-IT" smtClean="0">
                  <a:solidFill>
                    <a:prstClr val="black"/>
                  </a:solidFill>
                  <a:cs typeface="Arial" pitchFamily="34" charset="0"/>
                </a:rPr>
                <a:t>Gli antibiotici uccidono i batteri sensibili </a:t>
              </a: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-6350" y="1698625"/>
            <a:ext cx="8780463" cy="2162175"/>
            <a:chOff x="-5883" y="1698626"/>
            <a:chExt cx="8780473" cy="2162422"/>
          </a:xfrm>
        </p:grpSpPr>
        <p:pic>
          <p:nvPicPr>
            <p:cNvPr id="1843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603" y="1698626"/>
              <a:ext cx="1931987" cy="1931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Rectangle 1027"/>
            <p:cNvSpPr txBox="1">
              <a:spLocks noChangeArrowheads="1"/>
            </p:cNvSpPr>
            <p:nvPr/>
          </p:nvSpPr>
          <p:spPr bwMode="auto">
            <a:xfrm>
              <a:off x="-5883" y="2780928"/>
              <a:ext cx="480060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it-IT" altLang="it-IT" smtClean="0">
                  <a:solidFill>
                    <a:prstClr val="black"/>
                  </a:solidFill>
                  <a:cs typeface="Arial" pitchFamily="34" charset="0"/>
                </a:rPr>
                <a:t>Mentre i batteri resistenti sopravvivono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fumature">
  <a:themeElements>
    <a:clrScheme name="Sfumature 5">
      <a:dk1>
        <a:srgbClr val="000000"/>
      </a:dk1>
      <a:lt1>
        <a:srgbClr val="FFFFFF"/>
      </a:lt1>
      <a:dk2>
        <a:srgbClr val="000066"/>
      </a:dk2>
      <a:lt2>
        <a:srgbClr val="333333"/>
      </a:lt2>
      <a:accent1>
        <a:srgbClr val="C4709A"/>
      </a:accent1>
      <a:accent2>
        <a:srgbClr val="4B4EB5"/>
      </a:accent2>
      <a:accent3>
        <a:srgbClr val="FFFFFF"/>
      </a:accent3>
      <a:accent4>
        <a:srgbClr val="000000"/>
      </a:accent4>
      <a:accent5>
        <a:srgbClr val="DEBBCA"/>
      </a:accent5>
      <a:accent6>
        <a:srgbClr val="4346A4"/>
      </a:accent6>
      <a:hlink>
        <a:srgbClr val="C481CF"/>
      </a:hlink>
      <a:folHlink>
        <a:srgbClr val="76B749"/>
      </a:folHlink>
    </a:clrScheme>
    <a:fontScheme name="Sfumatur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lnDef>
  </a:objectDefaults>
  <a:extraClrSchemeLst>
    <a:extraClrScheme>
      <a:clrScheme name="Sfumatur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1028</Words>
  <Application>Microsoft Office PowerPoint</Application>
  <PresentationFormat>Presentazione su schermo (4:3)</PresentationFormat>
  <Paragraphs>169</Paragraphs>
  <Slides>32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32</vt:i4>
      </vt:variant>
    </vt:vector>
  </HeadingPairs>
  <TitlesOfParts>
    <vt:vector size="36" baseType="lpstr">
      <vt:lpstr>Tema di Office</vt:lpstr>
      <vt:lpstr>1_Tema di Office</vt:lpstr>
      <vt:lpstr>2_Tema di Office</vt:lpstr>
      <vt:lpstr>Sfumature</vt:lpstr>
      <vt:lpstr>Presentazione standard di PowerPoint</vt:lpstr>
      <vt:lpstr>UBIQUITARI: capaci di colonizzare gli habitat più estremi DIVERSI: 107-109 specie (stimate) RAPIDI NEL CRESCERE: tempo di generazione minuti, ore NUMEROSI: 1030 cellule LA MAGGIORANZA DELLA MATERIA VIVENTE SULLA TERRA: 2/3 dell’intera biomassa terrestre (600 miliardi di tonnellate)  </vt:lpstr>
      <vt:lpstr>Presentazione standard di PowerPoint</vt:lpstr>
      <vt:lpstr>CORPO UMANO = 1.000 miliardi cellule umane + 10.000 miliardi di cellule batteriche</vt:lpstr>
      <vt:lpstr>ANTIBIOTICI una storia di successi nella lotta alle infezioni</vt:lpstr>
      <vt:lpstr>Poi l’inizio di un incubo</vt:lpstr>
      <vt:lpstr>Presentazione standard di PowerPoint</vt:lpstr>
      <vt:lpstr>UN INCUBO PREVEDIBILE</vt:lpstr>
      <vt:lpstr>Selezione della resistenza agli antibiotici</vt:lpstr>
      <vt:lpstr>Comparsa delle antibiotico-resistenze</vt:lpstr>
      <vt:lpstr>Le resistenze diffondono rapidamente</vt:lpstr>
      <vt:lpstr>Presentazione standard di PowerPoint</vt:lpstr>
      <vt:lpstr>Meccanismi di resistenza: tanti per un solo fine</vt:lpstr>
      <vt:lpstr>ANTIBIOTICO-RESISTENZA</vt:lpstr>
      <vt:lpstr>Presentazione standard di PowerPoint</vt:lpstr>
      <vt:lpstr>CONSUMO DI ANTIBIOTICI PER USO SISTEMICO IN COMUNITA’ ED OSPEDALE - 2014  </vt:lpstr>
      <vt:lpstr>I geni di resistenza preesistono in natura IL RESISTOMA BATTERICO</vt:lpstr>
      <vt:lpstr>Acinetobacter baumannii un esempio emblematico di evoluzione verso la resistenza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strategie per la terapia antibatterica</vt:lpstr>
      <vt:lpstr>Presentazione standard di PowerPoint</vt:lpstr>
      <vt:lpstr>Farmaci antimicrobici una eccellenza delal ricerca italiana</vt:lpstr>
      <vt:lpstr>Giuseppe Brotzu (1895 –1976)</vt:lpstr>
      <vt:lpstr>Centro Internazionale di Chimica Microbiologica 1948 - 1965</vt:lpstr>
      <vt:lpstr>Centro Internazionale di Chimica Microbiologica 1948 - 1965</vt:lpstr>
      <vt:lpstr>Laboratori di Ricerca Lepetit – Milano 1949 - 1965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paolo.visca</dc:creator>
  <cp:lastModifiedBy>paolo.visca</cp:lastModifiedBy>
  <cp:revision>76</cp:revision>
  <dcterms:created xsi:type="dcterms:W3CDTF">2016-06-03T12:58:19Z</dcterms:created>
  <dcterms:modified xsi:type="dcterms:W3CDTF">2017-06-13T17:03:57Z</dcterms:modified>
</cp:coreProperties>
</file>