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1" r:id="rId2"/>
    <p:sldId id="347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45" r:id="rId21"/>
    <p:sldId id="337" r:id="rId22"/>
    <p:sldId id="338" r:id="rId23"/>
    <p:sldId id="339" r:id="rId24"/>
    <p:sldId id="346" r:id="rId25"/>
    <p:sldId id="343" r:id="rId26"/>
    <p:sldId id="344" r:id="rId27"/>
    <p:sldId id="340" r:id="rId28"/>
    <p:sldId id="341" r:id="rId29"/>
    <p:sldId id="342" r:id="rId30"/>
    <p:sldId id="289" r:id="rId31"/>
    <p:sldId id="348" r:id="rId32"/>
    <p:sldId id="290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0C2A3-CB31-470F-84BB-09AFB2B8D0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4D4D500-C8D4-4D6B-BADA-9968E3585BF8}">
      <dgm:prSet phldrT="[Testo]" custT="1"/>
      <dgm:spPr/>
      <dgm:t>
        <a:bodyPr/>
        <a:lstStyle/>
        <a:p>
          <a:pPr algn="ctr"/>
          <a:r>
            <a:rPr lang="it-IT" sz="4400" b="1" dirty="0" smtClean="0"/>
            <a:t>Clinica</a:t>
          </a:r>
        </a:p>
        <a:p>
          <a:pPr algn="ctr"/>
          <a:r>
            <a:rPr lang="it-IT" sz="2000" b="1" dirty="0" smtClean="0"/>
            <a:t>(ore)</a:t>
          </a:r>
          <a:endParaRPr lang="it-IT" sz="2000" b="1" dirty="0"/>
        </a:p>
      </dgm:t>
    </dgm:pt>
    <dgm:pt modelId="{552FAB26-467D-422B-B624-B328693EF049}" type="parTrans" cxnId="{32E8A6BC-F880-4B4E-B284-E9E67ADB1F8E}">
      <dgm:prSet/>
      <dgm:spPr/>
      <dgm:t>
        <a:bodyPr/>
        <a:lstStyle/>
        <a:p>
          <a:endParaRPr lang="it-IT"/>
        </a:p>
      </dgm:t>
    </dgm:pt>
    <dgm:pt modelId="{093F0673-BE9B-4371-B577-2E86C4D0CA9F}" type="sibTrans" cxnId="{32E8A6BC-F880-4B4E-B284-E9E67ADB1F8E}">
      <dgm:prSet/>
      <dgm:spPr/>
      <dgm:t>
        <a:bodyPr/>
        <a:lstStyle/>
        <a:p>
          <a:endParaRPr lang="it-IT"/>
        </a:p>
      </dgm:t>
    </dgm:pt>
    <dgm:pt modelId="{2A150943-74D5-44FE-8162-1CF4E8999EB0}">
      <dgm:prSet phldrT="[Testo]" custT="1"/>
      <dgm:spPr/>
      <dgm:t>
        <a:bodyPr/>
        <a:lstStyle/>
        <a:p>
          <a:r>
            <a:rPr lang="it-IT" sz="3200" b="1" dirty="0" smtClean="0"/>
            <a:t>Diagnostica</a:t>
          </a:r>
        </a:p>
        <a:p>
          <a:r>
            <a:rPr lang="it-IT" sz="3200" b="1" dirty="0" smtClean="0"/>
            <a:t>ragionata</a:t>
          </a:r>
        </a:p>
        <a:p>
          <a:r>
            <a:rPr lang="it-IT" sz="1800" b="1" dirty="0" smtClean="0"/>
            <a:t>(giorni)</a:t>
          </a:r>
          <a:endParaRPr lang="it-IT" sz="1800" b="1" dirty="0"/>
        </a:p>
      </dgm:t>
    </dgm:pt>
    <dgm:pt modelId="{D3730F41-F714-4626-85B6-61CE8CEDDF70}" type="parTrans" cxnId="{D50028E7-D0E4-472B-AE10-5A2FF914FF03}">
      <dgm:prSet/>
      <dgm:spPr/>
      <dgm:t>
        <a:bodyPr/>
        <a:lstStyle/>
        <a:p>
          <a:endParaRPr lang="it-IT"/>
        </a:p>
      </dgm:t>
    </dgm:pt>
    <dgm:pt modelId="{5862CB4A-0034-4263-8A85-8BD35D5D5A84}" type="sibTrans" cxnId="{D50028E7-D0E4-472B-AE10-5A2FF914FF03}">
      <dgm:prSet/>
      <dgm:spPr/>
      <dgm:t>
        <a:bodyPr/>
        <a:lstStyle/>
        <a:p>
          <a:endParaRPr lang="it-IT"/>
        </a:p>
      </dgm:t>
    </dgm:pt>
    <dgm:pt modelId="{6994B499-4AE3-4667-A6E9-81632B5AA832}">
      <dgm:prSet phldrT="[Testo]" custT="1"/>
      <dgm:spPr/>
      <dgm:t>
        <a:bodyPr/>
        <a:lstStyle/>
        <a:p>
          <a:r>
            <a:rPr lang="it-IT" sz="4000" b="1" dirty="0" smtClean="0"/>
            <a:t>Terapia</a:t>
          </a:r>
        </a:p>
        <a:p>
          <a:r>
            <a:rPr lang="it-IT" sz="4000" b="1" dirty="0" smtClean="0"/>
            <a:t>empirica</a:t>
          </a:r>
        </a:p>
        <a:p>
          <a:r>
            <a:rPr lang="it-IT" sz="1800" b="1" dirty="0" smtClean="0"/>
            <a:t>(ore)</a:t>
          </a:r>
          <a:endParaRPr lang="it-IT" sz="1800" b="1" dirty="0"/>
        </a:p>
      </dgm:t>
    </dgm:pt>
    <dgm:pt modelId="{2FFE131C-D789-43AA-BF34-54CDB175A3FB}" type="parTrans" cxnId="{5844F713-5928-463F-9E25-53F4BB3C2807}">
      <dgm:prSet/>
      <dgm:spPr/>
      <dgm:t>
        <a:bodyPr/>
        <a:lstStyle/>
        <a:p>
          <a:endParaRPr lang="it-IT"/>
        </a:p>
      </dgm:t>
    </dgm:pt>
    <dgm:pt modelId="{7163FF91-DD6F-4041-86D4-320ED9F6E1FE}" type="sibTrans" cxnId="{5844F713-5928-463F-9E25-53F4BB3C2807}">
      <dgm:prSet/>
      <dgm:spPr/>
      <dgm:t>
        <a:bodyPr/>
        <a:lstStyle/>
        <a:p>
          <a:endParaRPr lang="it-IT"/>
        </a:p>
      </dgm:t>
    </dgm:pt>
    <dgm:pt modelId="{DD54796C-3AFA-433F-80BE-A84DFC9B7B8D}" type="pres">
      <dgm:prSet presAssocID="{F2E0C2A3-CB31-470F-84BB-09AFB2B8D080}" presName="CompostProcess" presStyleCnt="0">
        <dgm:presLayoutVars>
          <dgm:dir/>
          <dgm:resizeHandles val="exact"/>
        </dgm:presLayoutVars>
      </dgm:prSet>
      <dgm:spPr/>
    </dgm:pt>
    <dgm:pt modelId="{6C5567BF-AE7A-4E24-8D0F-8590A07B247E}" type="pres">
      <dgm:prSet presAssocID="{F2E0C2A3-CB31-470F-84BB-09AFB2B8D080}" presName="arrow" presStyleLbl="bgShp" presStyleIdx="0" presStyleCnt="1"/>
      <dgm:spPr/>
    </dgm:pt>
    <dgm:pt modelId="{CF84681A-0104-44F6-9DE4-AB2CABE52BA9}" type="pres">
      <dgm:prSet presAssocID="{F2E0C2A3-CB31-470F-84BB-09AFB2B8D080}" presName="linearProcess" presStyleCnt="0"/>
      <dgm:spPr/>
    </dgm:pt>
    <dgm:pt modelId="{8C28895B-A2B6-443D-84D0-925548A18BA7}" type="pres">
      <dgm:prSet presAssocID="{54D4D500-C8D4-4D6B-BADA-9968E3585BF8}" presName="textNode" presStyleLbl="node1" presStyleIdx="0" presStyleCnt="3" custLinFactNeighborY="-18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1092F5-6012-41C2-A1F1-D249856F2048}" type="pres">
      <dgm:prSet presAssocID="{093F0673-BE9B-4371-B577-2E86C4D0CA9F}" presName="sibTrans" presStyleCnt="0"/>
      <dgm:spPr/>
    </dgm:pt>
    <dgm:pt modelId="{EDC7B66D-5068-4AAE-9985-33DF36EA05FE}" type="pres">
      <dgm:prSet presAssocID="{2A150943-74D5-44FE-8162-1CF4E8999EB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867EE2-B213-4DC1-9F03-97F3D00712AA}" type="pres">
      <dgm:prSet presAssocID="{5862CB4A-0034-4263-8A85-8BD35D5D5A84}" presName="sibTrans" presStyleCnt="0"/>
      <dgm:spPr/>
    </dgm:pt>
    <dgm:pt modelId="{5361E36D-A9CA-4097-B1B7-681276F507D4}" type="pres">
      <dgm:prSet presAssocID="{6994B499-4AE3-4667-A6E9-81632B5AA832}" presName="textNode" presStyleLbl="node1" presStyleIdx="2" presStyleCnt="3" custLinFactNeighborX="19766" custLinFactNeighborY="21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4EA970C-8429-4C94-AAFF-A5788EA3B67E}" type="presOf" srcId="{2A150943-74D5-44FE-8162-1CF4E8999EB0}" destId="{EDC7B66D-5068-4AAE-9985-33DF36EA05FE}" srcOrd="0" destOrd="0" presId="urn:microsoft.com/office/officeart/2005/8/layout/hProcess9"/>
    <dgm:cxn modelId="{63C0F2EB-0619-45C3-BFB9-8FE62BE6CB06}" type="presOf" srcId="{54D4D500-C8D4-4D6B-BADA-9968E3585BF8}" destId="{8C28895B-A2B6-443D-84D0-925548A18BA7}" srcOrd="0" destOrd="0" presId="urn:microsoft.com/office/officeart/2005/8/layout/hProcess9"/>
    <dgm:cxn modelId="{32E8A6BC-F880-4B4E-B284-E9E67ADB1F8E}" srcId="{F2E0C2A3-CB31-470F-84BB-09AFB2B8D080}" destId="{54D4D500-C8D4-4D6B-BADA-9968E3585BF8}" srcOrd="0" destOrd="0" parTransId="{552FAB26-467D-422B-B624-B328693EF049}" sibTransId="{093F0673-BE9B-4371-B577-2E86C4D0CA9F}"/>
    <dgm:cxn modelId="{5844F713-5928-463F-9E25-53F4BB3C2807}" srcId="{F2E0C2A3-CB31-470F-84BB-09AFB2B8D080}" destId="{6994B499-4AE3-4667-A6E9-81632B5AA832}" srcOrd="2" destOrd="0" parTransId="{2FFE131C-D789-43AA-BF34-54CDB175A3FB}" sibTransId="{7163FF91-DD6F-4041-86D4-320ED9F6E1FE}"/>
    <dgm:cxn modelId="{B72C7FB3-7DBE-441F-8D0C-1AC4B0021772}" type="presOf" srcId="{6994B499-4AE3-4667-A6E9-81632B5AA832}" destId="{5361E36D-A9CA-4097-B1B7-681276F507D4}" srcOrd="0" destOrd="0" presId="urn:microsoft.com/office/officeart/2005/8/layout/hProcess9"/>
    <dgm:cxn modelId="{89158865-7089-436E-AE40-1153AEFD0E49}" type="presOf" srcId="{F2E0C2A3-CB31-470F-84BB-09AFB2B8D080}" destId="{DD54796C-3AFA-433F-80BE-A84DFC9B7B8D}" srcOrd="0" destOrd="0" presId="urn:microsoft.com/office/officeart/2005/8/layout/hProcess9"/>
    <dgm:cxn modelId="{D50028E7-D0E4-472B-AE10-5A2FF914FF03}" srcId="{F2E0C2A3-CB31-470F-84BB-09AFB2B8D080}" destId="{2A150943-74D5-44FE-8162-1CF4E8999EB0}" srcOrd="1" destOrd="0" parTransId="{D3730F41-F714-4626-85B6-61CE8CEDDF70}" sibTransId="{5862CB4A-0034-4263-8A85-8BD35D5D5A84}"/>
    <dgm:cxn modelId="{C97B43FB-DF21-48BC-B008-3420665BDCEA}" type="presParOf" srcId="{DD54796C-3AFA-433F-80BE-A84DFC9B7B8D}" destId="{6C5567BF-AE7A-4E24-8D0F-8590A07B247E}" srcOrd="0" destOrd="0" presId="urn:microsoft.com/office/officeart/2005/8/layout/hProcess9"/>
    <dgm:cxn modelId="{9287E6E4-6433-41C7-9E3B-B7F824F00A57}" type="presParOf" srcId="{DD54796C-3AFA-433F-80BE-A84DFC9B7B8D}" destId="{CF84681A-0104-44F6-9DE4-AB2CABE52BA9}" srcOrd="1" destOrd="0" presId="urn:microsoft.com/office/officeart/2005/8/layout/hProcess9"/>
    <dgm:cxn modelId="{36075F12-52E7-4430-B948-8B45FE952EED}" type="presParOf" srcId="{CF84681A-0104-44F6-9DE4-AB2CABE52BA9}" destId="{8C28895B-A2B6-443D-84D0-925548A18BA7}" srcOrd="0" destOrd="0" presId="urn:microsoft.com/office/officeart/2005/8/layout/hProcess9"/>
    <dgm:cxn modelId="{14B71D60-AF7E-46B3-BB16-D66808D34424}" type="presParOf" srcId="{CF84681A-0104-44F6-9DE4-AB2CABE52BA9}" destId="{711092F5-6012-41C2-A1F1-D249856F2048}" srcOrd="1" destOrd="0" presId="urn:microsoft.com/office/officeart/2005/8/layout/hProcess9"/>
    <dgm:cxn modelId="{D02B2120-CAB0-4656-AEE2-452A29B2DADF}" type="presParOf" srcId="{CF84681A-0104-44F6-9DE4-AB2CABE52BA9}" destId="{EDC7B66D-5068-4AAE-9985-33DF36EA05FE}" srcOrd="2" destOrd="0" presId="urn:microsoft.com/office/officeart/2005/8/layout/hProcess9"/>
    <dgm:cxn modelId="{61F18F8E-B4C3-4287-B718-A3E4BC0D841F}" type="presParOf" srcId="{CF84681A-0104-44F6-9DE4-AB2CABE52BA9}" destId="{F6867EE2-B213-4DC1-9F03-97F3D00712AA}" srcOrd="3" destOrd="0" presId="urn:microsoft.com/office/officeart/2005/8/layout/hProcess9"/>
    <dgm:cxn modelId="{D81B1CFF-69B2-46D8-BF3A-93E10D142E51}" type="presParOf" srcId="{CF84681A-0104-44F6-9DE4-AB2CABE52BA9}" destId="{5361E36D-A9CA-4097-B1B7-681276F507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E0C2A3-CB31-470F-84BB-09AFB2B8D0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4D4D500-C8D4-4D6B-BADA-9968E3585BF8}">
      <dgm:prSet phldrT="[Testo]"/>
      <dgm:spPr/>
      <dgm:t>
        <a:bodyPr/>
        <a:lstStyle/>
        <a:p>
          <a:pPr algn="ctr"/>
          <a:r>
            <a:rPr lang="it-IT" b="1" dirty="0" smtClean="0"/>
            <a:t>Clinica</a:t>
          </a:r>
        </a:p>
        <a:p>
          <a:pPr algn="ctr"/>
          <a:r>
            <a:rPr lang="it-IT" b="1" dirty="0" smtClean="0"/>
            <a:t>(ore)</a:t>
          </a:r>
          <a:endParaRPr lang="it-IT" b="1" dirty="0"/>
        </a:p>
      </dgm:t>
    </dgm:pt>
    <dgm:pt modelId="{552FAB26-467D-422B-B624-B328693EF049}" type="parTrans" cxnId="{32E8A6BC-F880-4B4E-B284-E9E67ADB1F8E}">
      <dgm:prSet/>
      <dgm:spPr/>
      <dgm:t>
        <a:bodyPr/>
        <a:lstStyle/>
        <a:p>
          <a:endParaRPr lang="it-IT"/>
        </a:p>
      </dgm:t>
    </dgm:pt>
    <dgm:pt modelId="{093F0673-BE9B-4371-B577-2E86C4D0CA9F}" type="sibTrans" cxnId="{32E8A6BC-F880-4B4E-B284-E9E67ADB1F8E}">
      <dgm:prSet/>
      <dgm:spPr/>
      <dgm:t>
        <a:bodyPr/>
        <a:lstStyle/>
        <a:p>
          <a:endParaRPr lang="it-IT"/>
        </a:p>
      </dgm:t>
    </dgm:pt>
    <dgm:pt modelId="{2A150943-74D5-44FE-8162-1CF4E8999EB0}">
      <dgm:prSet phldrT="[Testo]"/>
      <dgm:spPr/>
      <dgm:t>
        <a:bodyPr/>
        <a:lstStyle/>
        <a:p>
          <a:r>
            <a:rPr lang="it-IT" b="1" dirty="0" smtClean="0"/>
            <a:t>Diagnostica</a:t>
          </a:r>
        </a:p>
        <a:p>
          <a:r>
            <a:rPr lang="it-IT" b="1" dirty="0" smtClean="0"/>
            <a:t>ragionata</a:t>
          </a:r>
        </a:p>
        <a:p>
          <a:r>
            <a:rPr lang="it-IT" b="1" dirty="0" smtClean="0"/>
            <a:t>(giorni)</a:t>
          </a:r>
          <a:endParaRPr lang="it-IT" b="1" dirty="0"/>
        </a:p>
      </dgm:t>
    </dgm:pt>
    <dgm:pt modelId="{D3730F41-F714-4626-85B6-61CE8CEDDF70}" type="parTrans" cxnId="{D50028E7-D0E4-472B-AE10-5A2FF914FF03}">
      <dgm:prSet/>
      <dgm:spPr/>
      <dgm:t>
        <a:bodyPr/>
        <a:lstStyle/>
        <a:p>
          <a:endParaRPr lang="it-IT"/>
        </a:p>
      </dgm:t>
    </dgm:pt>
    <dgm:pt modelId="{5862CB4A-0034-4263-8A85-8BD35D5D5A84}" type="sibTrans" cxnId="{D50028E7-D0E4-472B-AE10-5A2FF914FF03}">
      <dgm:prSet/>
      <dgm:spPr/>
      <dgm:t>
        <a:bodyPr/>
        <a:lstStyle/>
        <a:p>
          <a:endParaRPr lang="it-IT"/>
        </a:p>
      </dgm:t>
    </dgm:pt>
    <dgm:pt modelId="{6994B499-4AE3-4667-A6E9-81632B5AA832}">
      <dgm:prSet phldrT="[Testo]"/>
      <dgm:spPr/>
      <dgm:t>
        <a:bodyPr/>
        <a:lstStyle/>
        <a:p>
          <a:r>
            <a:rPr lang="it-IT" b="1" dirty="0" smtClean="0"/>
            <a:t>Terapia</a:t>
          </a:r>
        </a:p>
        <a:p>
          <a:r>
            <a:rPr lang="it-IT" b="1" dirty="0" smtClean="0"/>
            <a:t>empirica</a:t>
          </a:r>
        </a:p>
        <a:p>
          <a:r>
            <a:rPr lang="it-IT" b="1" dirty="0" smtClean="0"/>
            <a:t>(ore)</a:t>
          </a:r>
          <a:endParaRPr lang="it-IT" b="1" dirty="0"/>
        </a:p>
      </dgm:t>
    </dgm:pt>
    <dgm:pt modelId="{2FFE131C-D789-43AA-BF34-54CDB175A3FB}" type="parTrans" cxnId="{5844F713-5928-463F-9E25-53F4BB3C2807}">
      <dgm:prSet/>
      <dgm:spPr/>
      <dgm:t>
        <a:bodyPr/>
        <a:lstStyle/>
        <a:p>
          <a:endParaRPr lang="it-IT"/>
        </a:p>
      </dgm:t>
    </dgm:pt>
    <dgm:pt modelId="{7163FF91-DD6F-4041-86D4-320ED9F6E1FE}" type="sibTrans" cxnId="{5844F713-5928-463F-9E25-53F4BB3C2807}">
      <dgm:prSet/>
      <dgm:spPr/>
      <dgm:t>
        <a:bodyPr/>
        <a:lstStyle/>
        <a:p>
          <a:endParaRPr lang="it-IT"/>
        </a:p>
      </dgm:t>
    </dgm:pt>
    <dgm:pt modelId="{DD54796C-3AFA-433F-80BE-A84DFC9B7B8D}" type="pres">
      <dgm:prSet presAssocID="{F2E0C2A3-CB31-470F-84BB-09AFB2B8D080}" presName="CompostProcess" presStyleCnt="0">
        <dgm:presLayoutVars>
          <dgm:dir/>
          <dgm:resizeHandles val="exact"/>
        </dgm:presLayoutVars>
      </dgm:prSet>
      <dgm:spPr/>
    </dgm:pt>
    <dgm:pt modelId="{6C5567BF-AE7A-4E24-8D0F-8590A07B247E}" type="pres">
      <dgm:prSet presAssocID="{F2E0C2A3-CB31-470F-84BB-09AFB2B8D080}" presName="arrow" presStyleLbl="bgShp" presStyleIdx="0" presStyleCnt="1"/>
      <dgm:spPr/>
    </dgm:pt>
    <dgm:pt modelId="{CF84681A-0104-44F6-9DE4-AB2CABE52BA9}" type="pres">
      <dgm:prSet presAssocID="{F2E0C2A3-CB31-470F-84BB-09AFB2B8D080}" presName="linearProcess" presStyleCnt="0"/>
      <dgm:spPr/>
    </dgm:pt>
    <dgm:pt modelId="{8C28895B-A2B6-443D-84D0-925548A18BA7}" type="pres">
      <dgm:prSet presAssocID="{54D4D500-C8D4-4D6B-BADA-9968E3585BF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1092F5-6012-41C2-A1F1-D249856F2048}" type="pres">
      <dgm:prSet presAssocID="{093F0673-BE9B-4371-B577-2E86C4D0CA9F}" presName="sibTrans" presStyleCnt="0"/>
      <dgm:spPr/>
    </dgm:pt>
    <dgm:pt modelId="{EDC7B66D-5068-4AAE-9985-33DF36EA05FE}" type="pres">
      <dgm:prSet presAssocID="{2A150943-74D5-44FE-8162-1CF4E8999EB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867EE2-B213-4DC1-9F03-97F3D00712AA}" type="pres">
      <dgm:prSet presAssocID="{5862CB4A-0034-4263-8A85-8BD35D5D5A84}" presName="sibTrans" presStyleCnt="0"/>
      <dgm:spPr/>
    </dgm:pt>
    <dgm:pt modelId="{5361E36D-A9CA-4097-B1B7-681276F507D4}" type="pres">
      <dgm:prSet presAssocID="{6994B499-4AE3-4667-A6E9-81632B5AA832}" presName="textNode" presStyleLbl="node1" presStyleIdx="2" presStyleCnt="3" custLinFactNeighborX="19766" custLinFactNeighborY="21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00A8B1E-FD81-4BC2-8396-E947C9814E7C}" type="presOf" srcId="{6994B499-4AE3-4667-A6E9-81632B5AA832}" destId="{5361E36D-A9CA-4097-B1B7-681276F507D4}" srcOrd="0" destOrd="0" presId="urn:microsoft.com/office/officeart/2005/8/layout/hProcess9"/>
    <dgm:cxn modelId="{B35966A0-0925-428C-8598-FF0577E21627}" type="presOf" srcId="{F2E0C2A3-CB31-470F-84BB-09AFB2B8D080}" destId="{DD54796C-3AFA-433F-80BE-A84DFC9B7B8D}" srcOrd="0" destOrd="0" presId="urn:microsoft.com/office/officeart/2005/8/layout/hProcess9"/>
    <dgm:cxn modelId="{1F000ABF-E0D2-4856-BD46-2408AA6140F5}" type="presOf" srcId="{54D4D500-C8D4-4D6B-BADA-9968E3585BF8}" destId="{8C28895B-A2B6-443D-84D0-925548A18BA7}" srcOrd="0" destOrd="0" presId="urn:microsoft.com/office/officeart/2005/8/layout/hProcess9"/>
    <dgm:cxn modelId="{32E8A6BC-F880-4B4E-B284-E9E67ADB1F8E}" srcId="{F2E0C2A3-CB31-470F-84BB-09AFB2B8D080}" destId="{54D4D500-C8D4-4D6B-BADA-9968E3585BF8}" srcOrd="0" destOrd="0" parTransId="{552FAB26-467D-422B-B624-B328693EF049}" sibTransId="{093F0673-BE9B-4371-B577-2E86C4D0CA9F}"/>
    <dgm:cxn modelId="{5844F713-5928-463F-9E25-53F4BB3C2807}" srcId="{F2E0C2A3-CB31-470F-84BB-09AFB2B8D080}" destId="{6994B499-4AE3-4667-A6E9-81632B5AA832}" srcOrd="2" destOrd="0" parTransId="{2FFE131C-D789-43AA-BF34-54CDB175A3FB}" sibTransId="{7163FF91-DD6F-4041-86D4-320ED9F6E1FE}"/>
    <dgm:cxn modelId="{DD7A6340-D915-4C23-9A6E-B44AF84BA7B5}" type="presOf" srcId="{2A150943-74D5-44FE-8162-1CF4E8999EB0}" destId="{EDC7B66D-5068-4AAE-9985-33DF36EA05FE}" srcOrd="0" destOrd="0" presId="urn:microsoft.com/office/officeart/2005/8/layout/hProcess9"/>
    <dgm:cxn modelId="{D50028E7-D0E4-472B-AE10-5A2FF914FF03}" srcId="{F2E0C2A3-CB31-470F-84BB-09AFB2B8D080}" destId="{2A150943-74D5-44FE-8162-1CF4E8999EB0}" srcOrd="1" destOrd="0" parTransId="{D3730F41-F714-4626-85B6-61CE8CEDDF70}" sibTransId="{5862CB4A-0034-4263-8A85-8BD35D5D5A84}"/>
    <dgm:cxn modelId="{1ECF6BB5-037A-4167-9BFE-125B1975F535}" type="presParOf" srcId="{DD54796C-3AFA-433F-80BE-A84DFC9B7B8D}" destId="{6C5567BF-AE7A-4E24-8D0F-8590A07B247E}" srcOrd="0" destOrd="0" presId="urn:microsoft.com/office/officeart/2005/8/layout/hProcess9"/>
    <dgm:cxn modelId="{9F38855C-26C9-4524-9014-10C45F85A3CC}" type="presParOf" srcId="{DD54796C-3AFA-433F-80BE-A84DFC9B7B8D}" destId="{CF84681A-0104-44F6-9DE4-AB2CABE52BA9}" srcOrd="1" destOrd="0" presId="urn:microsoft.com/office/officeart/2005/8/layout/hProcess9"/>
    <dgm:cxn modelId="{879785D8-9CC6-4749-B7B2-538E8D79480C}" type="presParOf" srcId="{CF84681A-0104-44F6-9DE4-AB2CABE52BA9}" destId="{8C28895B-A2B6-443D-84D0-925548A18BA7}" srcOrd="0" destOrd="0" presId="urn:microsoft.com/office/officeart/2005/8/layout/hProcess9"/>
    <dgm:cxn modelId="{3E40AE73-CAFC-47AB-843B-589DEBEE902F}" type="presParOf" srcId="{CF84681A-0104-44F6-9DE4-AB2CABE52BA9}" destId="{711092F5-6012-41C2-A1F1-D249856F2048}" srcOrd="1" destOrd="0" presId="urn:microsoft.com/office/officeart/2005/8/layout/hProcess9"/>
    <dgm:cxn modelId="{D31940E1-3BC2-4927-B4BF-E514402D84C8}" type="presParOf" srcId="{CF84681A-0104-44F6-9DE4-AB2CABE52BA9}" destId="{EDC7B66D-5068-4AAE-9985-33DF36EA05FE}" srcOrd="2" destOrd="0" presId="urn:microsoft.com/office/officeart/2005/8/layout/hProcess9"/>
    <dgm:cxn modelId="{4BF70FE9-C723-4BAD-BA0A-2006154ED71D}" type="presParOf" srcId="{CF84681A-0104-44F6-9DE4-AB2CABE52BA9}" destId="{F6867EE2-B213-4DC1-9F03-97F3D00712AA}" srcOrd="3" destOrd="0" presId="urn:microsoft.com/office/officeart/2005/8/layout/hProcess9"/>
    <dgm:cxn modelId="{C01D1D20-4AE6-4494-BA59-35E4567BF6EA}" type="presParOf" srcId="{CF84681A-0104-44F6-9DE4-AB2CABE52BA9}" destId="{5361E36D-A9CA-4097-B1B7-681276F507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9FF07-0D31-4546-BBA1-69F0E61E097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4D10E28E-9C18-4D2B-B685-6BE6695E30B2}">
      <dgm:prSet phldrT="[Testo]" custT="1"/>
      <dgm:spPr/>
      <dgm:t>
        <a:bodyPr/>
        <a:lstStyle/>
        <a:p>
          <a:r>
            <a:rPr lang="it-IT" sz="3600" b="1" dirty="0" smtClean="0"/>
            <a:t>Clinica</a:t>
          </a:r>
        </a:p>
        <a:p>
          <a:r>
            <a:rPr lang="it-IT" sz="2300" dirty="0" smtClean="0"/>
            <a:t>(ore)</a:t>
          </a:r>
          <a:endParaRPr lang="it-IT" sz="2300" dirty="0"/>
        </a:p>
      </dgm:t>
    </dgm:pt>
    <dgm:pt modelId="{6FF2689D-9423-4E8A-9A79-6F7E7E0A5761}" type="parTrans" cxnId="{02CE1BB0-EFE8-41E8-B984-D57140EEFC27}">
      <dgm:prSet/>
      <dgm:spPr/>
      <dgm:t>
        <a:bodyPr/>
        <a:lstStyle/>
        <a:p>
          <a:endParaRPr lang="it-IT"/>
        </a:p>
      </dgm:t>
    </dgm:pt>
    <dgm:pt modelId="{F9755675-A5EB-4F51-9E3B-EED84B2E7583}" type="sibTrans" cxnId="{02CE1BB0-EFE8-41E8-B984-D57140EEFC27}">
      <dgm:prSet/>
      <dgm:spPr/>
      <dgm:t>
        <a:bodyPr/>
        <a:lstStyle/>
        <a:p>
          <a:endParaRPr lang="it-IT"/>
        </a:p>
      </dgm:t>
    </dgm:pt>
    <dgm:pt modelId="{BE5F0560-BA78-4729-ACD5-10F5182E04B6}">
      <dgm:prSet phldrT="[Testo]" custT="1"/>
      <dgm:spPr/>
      <dgm:t>
        <a:bodyPr/>
        <a:lstStyle/>
        <a:p>
          <a:r>
            <a:rPr lang="it-IT" sz="3200" b="1" dirty="0" smtClean="0"/>
            <a:t>Diagnostica</a:t>
          </a:r>
        </a:p>
        <a:p>
          <a:r>
            <a:rPr lang="it-IT" sz="2200" dirty="0" smtClean="0"/>
            <a:t>(ore)</a:t>
          </a:r>
          <a:endParaRPr lang="it-IT" sz="2200" dirty="0"/>
        </a:p>
      </dgm:t>
    </dgm:pt>
    <dgm:pt modelId="{C8833E18-06B6-4E12-952E-B955DFE6E79C}" type="parTrans" cxnId="{905AC283-3BEE-46BB-9970-488FE5833A27}">
      <dgm:prSet/>
      <dgm:spPr/>
      <dgm:t>
        <a:bodyPr/>
        <a:lstStyle/>
        <a:p>
          <a:endParaRPr lang="it-IT"/>
        </a:p>
      </dgm:t>
    </dgm:pt>
    <dgm:pt modelId="{0FAABB11-28FC-4C9A-A004-EC216C821F22}" type="sibTrans" cxnId="{905AC283-3BEE-46BB-9970-488FE5833A27}">
      <dgm:prSet/>
      <dgm:spPr/>
      <dgm:t>
        <a:bodyPr/>
        <a:lstStyle/>
        <a:p>
          <a:endParaRPr lang="it-IT"/>
        </a:p>
      </dgm:t>
    </dgm:pt>
    <dgm:pt modelId="{70AF1F57-4CA6-47F3-88E5-7D5783C7E812}">
      <dgm:prSet phldrT="[Testo]" custT="1"/>
      <dgm:spPr/>
      <dgm:t>
        <a:bodyPr/>
        <a:lstStyle/>
        <a:p>
          <a:r>
            <a:rPr lang="it-IT" sz="5400" b="1" dirty="0" smtClean="0"/>
            <a:t>Terapia mirata</a:t>
          </a:r>
        </a:p>
        <a:p>
          <a:r>
            <a:rPr lang="it-IT" sz="2000" dirty="0" smtClean="0"/>
            <a:t>(ore)</a:t>
          </a:r>
          <a:endParaRPr lang="it-IT" sz="2000" dirty="0"/>
        </a:p>
      </dgm:t>
    </dgm:pt>
    <dgm:pt modelId="{13F0286F-EA43-45AB-BD13-E5CAB50909D5}" type="parTrans" cxnId="{B156FB81-0740-42EE-9E0D-8531F2043D20}">
      <dgm:prSet/>
      <dgm:spPr/>
      <dgm:t>
        <a:bodyPr/>
        <a:lstStyle/>
        <a:p>
          <a:endParaRPr lang="it-IT"/>
        </a:p>
      </dgm:t>
    </dgm:pt>
    <dgm:pt modelId="{B7267A8E-7A45-4EF6-846F-117CCFDCF64C}" type="sibTrans" cxnId="{B156FB81-0740-42EE-9E0D-8531F2043D20}">
      <dgm:prSet/>
      <dgm:spPr/>
      <dgm:t>
        <a:bodyPr/>
        <a:lstStyle/>
        <a:p>
          <a:endParaRPr lang="it-IT"/>
        </a:p>
      </dgm:t>
    </dgm:pt>
    <dgm:pt modelId="{99E51290-CAA5-4C11-9EDA-96D999B329FF}" type="pres">
      <dgm:prSet presAssocID="{5F99FF07-0D31-4546-BBA1-69F0E61E0972}" presName="Name0" presStyleCnt="0">
        <dgm:presLayoutVars>
          <dgm:dir/>
          <dgm:resizeHandles val="exact"/>
        </dgm:presLayoutVars>
      </dgm:prSet>
      <dgm:spPr/>
    </dgm:pt>
    <dgm:pt modelId="{551E8D51-8B8F-4CB8-8470-A3614D0230B8}" type="pres">
      <dgm:prSet presAssocID="{5F99FF07-0D31-4546-BBA1-69F0E61E0972}" presName="vNodes" presStyleCnt="0"/>
      <dgm:spPr/>
    </dgm:pt>
    <dgm:pt modelId="{67679CCA-10C3-4439-9BF5-A7623D6EA97B}" type="pres">
      <dgm:prSet presAssocID="{4D10E28E-9C18-4D2B-B685-6BE6695E30B2}" presName="node" presStyleLbl="node1" presStyleIdx="0" presStyleCnt="3" custScaleX="143358" custScaleY="1217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57A8A8-8FAA-41C1-8168-E528FCB5BA0E}" type="pres">
      <dgm:prSet presAssocID="{F9755675-A5EB-4F51-9E3B-EED84B2E7583}" presName="spacerT" presStyleCnt="0"/>
      <dgm:spPr/>
    </dgm:pt>
    <dgm:pt modelId="{6855B1AF-AE05-4299-886C-0B77E3A078FD}" type="pres">
      <dgm:prSet presAssocID="{F9755675-A5EB-4F51-9E3B-EED84B2E7583}" presName="sibTrans" presStyleLbl="sibTrans2D1" presStyleIdx="0" presStyleCnt="2" custLinFactY="-3723" custLinFactNeighborX="-1938" custLinFactNeighborY="-100000"/>
      <dgm:spPr/>
      <dgm:t>
        <a:bodyPr/>
        <a:lstStyle/>
        <a:p>
          <a:endParaRPr lang="it-IT"/>
        </a:p>
      </dgm:t>
    </dgm:pt>
    <dgm:pt modelId="{948FA26A-E29F-478E-AF38-0570766B03C2}" type="pres">
      <dgm:prSet presAssocID="{F9755675-A5EB-4F51-9E3B-EED84B2E7583}" presName="spacerB" presStyleCnt="0"/>
      <dgm:spPr/>
    </dgm:pt>
    <dgm:pt modelId="{0347CD3B-5578-4B49-8AB2-C6D141CDD4E4}" type="pres">
      <dgm:prSet presAssocID="{BE5F0560-BA78-4729-ACD5-10F5182E04B6}" presName="node" presStyleLbl="node1" presStyleIdx="1" presStyleCnt="3" custScaleX="232456" custScaleY="131639" custLinFactNeighborX="1038" custLinFactNeighborY="-128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AF6EC2-EFE0-4AFC-ACB3-C745D0906CB5}" type="pres">
      <dgm:prSet presAssocID="{5F99FF07-0D31-4546-BBA1-69F0E61E0972}" presName="sibTransLast" presStyleLbl="sibTrans2D1" presStyleIdx="1" presStyleCnt="2" custLinFactNeighborX="-59725" custLinFactNeighborY="-5677"/>
      <dgm:spPr/>
      <dgm:t>
        <a:bodyPr/>
        <a:lstStyle/>
        <a:p>
          <a:endParaRPr lang="it-IT"/>
        </a:p>
      </dgm:t>
    </dgm:pt>
    <dgm:pt modelId="{0FA19EEF-B110-4097-A616-1561C31334D5}" type="pres">
      <dgm:prSet presAssocID="{5F99FF07-0D31-4546-BBA1-69F0E61E0972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CB06FB78-4BD7-4C78-A715-653419C34289}" type="pres">
      <dgm:prSet presAssocID="{5F99FF07-0D31-4546-BBA1-69F0E61E0972}" presName="lastNode" presStyleLbl="node1" presStyleIdx="2" presStyleCnt="3" custScaleX="1459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79DF509-C2F1-4B9C-A2EE-9BA1CFACD3BC}" type="presOf" srcId="{0FAABB11-28FC-4C9A-A004-EC216C821F22}" destId="{34AF6EC2-EFE0-4AFC-ACB3-C745D0906CB5}" srcOrd="0" destOrd="0" presId="urn:microsoft.com/office/officeart/2005/8/layout/equation2"/>
    <dgm:cxn modelId="{B156FB81-0740-42EE-9E0D-8531F2043D20}" srcId="{5F99FF07-0D31-4546-BBA1-69F0E61E0972}" destId="{70AF1F57-4CA6-47F3-88E5-7D5783C7E812}" srcOrd="2" destOrd="0" parTransId="{13F0286F-EA43-45AB-BD13-E5CAB50909D5}" sibTransId="{B7267A8E-7A45-4EF6-846F-117CCFDCF64C}"/>
    <dgm:cxn modelId="{B5AE343E-E516-4CB2-A315-2938DAA26C0B}" type="presOf" srcId="{70AF1F57-4CA6-47F3-88E5-7D5783C7E812}" destId="{CB06FB78-4BD7-4C78-A715-653419C34289}" srcOrd="0" destOrd="0" presId="urn:microsoft.com/office/officeart/2005/8/layout/equation2"/>
    <dgm:cxn modelId="{2420820F-146C-4DB8-891C-B44F69E3A98E}" type="presOf" srcId="{5F99FF07-0D31-4546-BBA1-69F0E61E0972}" destId="{99E51290-CAA5-4C11-9EDA-96D999B329FF}" srcOrd="0" destOrd="0" presId="urn:microsoft.com/office/officeart/2005/8/layout/equation2"/>
    <dgm:cxn modelId="{905AC283-3BEE-46BB-9970-488FE5833A27}" srcId="{5F99FF07-0D31-4546-BBA1-69F0E61E0972}" destId="{BE5F0560-BA78-4729-ACD5-10F5182E04B6}" srcOrd="1" destOrd="0" parTransId="{C8833E18-06B6-4E12-952E-B955DFE6E79C}" sibTransId="{0FAABB11-28FC-4C9A-A004-EC216C821F22}"/>
    <dgm:cxn modelId="{02CE1BB0-EFE8-41E8-B984-D57140EEFC27}" srcId="{5F99FF07-0D31-4546-BBA1-69F0E61E0972}" destId="{4D10E28E-9C18-4D2B-B685-6BE6695E30B2}" srcOrd="0" destOrd="0" parTransId="{6FF2689D-9423-4E8A-9A79-6F7E7E0A5761}" sibTransId="{F9755675-A5EB-4F51-9E3B-EED84B2E7583}"/>
    <dgm:cxn modelId="{7A2C5E48-10A0-48C8-825A-975E567D7308}" type="presOf" srcId="{0FAABB11-28FC-4C9A-A004-EC216C821F22}" destId="{0FA19EEF-B110-4097-A616-1561C31334D5}" srcOrd="1" destOrd="0" presId="urn:microsoft.com/office/officeart/2005/8/layout/equation2"/>
    <dgm:cxn modelId="{916D5A4D-E41E-44CF-B7FE-DAE9B6191673}" type="presOf" srcId="{F9755675-A5EB-4F51-9E3B-EED84B2E7583}" destId="{6855B1AF-AE05-4299-886C-0B77E3A078FD}" srcOrd="0" destOrd="0" presId="urn:microsoft.com/office/officeart/2005/8/layout/equation2"/>
    <dgm:cxn modelId="{6FBAE680-9103-43DB-B6FF-1A4E778791C5}" type="presOf" srcId="{BE5F0560-BA78-4729-ACD5-10F5182E04B6}" destId="{0347CD3B-5578-4B49-8AB2-C6D141CDD4E4}" srcOrd="0" destOrd="0" presId="urn:microsoft.com/office/officeart/2005/8/layout/equation2"/>
    <dgm:cxn modelId="{5BD7519E-A32A-4F60-8562-206ADAEA92BC}" type="presOf" srcId="{4D10E28E-9C18-4D2B-B685-6BE6695E30B2}" destId="{67679CCA-10C3-4439-9BF5-A7623D6EA97B}" srcOrd="0" destOrd="0" presId="urn:microsoft.com/office/officeart/2005/8/layout/equation2"/>
    <dgm:cxn modelId="{DF24BB23-3AB2-4AE7-B5A0-D7057ED2E2DF}" type="presParOf" srcId="{99E51290-CAA5-4C11-9EDA-96D999B329FF}" destId="{551E8D51-8B8F-4CB8-8470-A3614D0230B8}" srcOrd="0" destOrd="0" presId="urn:microsoft.com/office/officeart/2005/8/layout/equation2"/>
    <dgm:cxn modelId="{EE4CD77F-0BE1-465F-AB25-32B22349BE37}" type="presParOf" srcId="{551E8D51-8B8F-4CB8-8470-A3614D0230B8}" destId="{67679CCA-10C3-4439-9BF5-A7623D6EA97B}" srcOrd="0" destOrd="0" presId="urn:microsoft.com/office/officeart/2005/8/layout/equation2"/>
    <dgm:cxn modelId="{4194B5DF-E933-486D-8617-189284E2C613}" type="presParOf" srcId="{551E8D51-8B8F-4CB8-8470-A3614D0230B8}" destId="{2F57A8A8-8FAA-41C1-8168-E528FCB5BA0E}" srcOrd="1" destOrd="0" presId="urn:microsoft.com/office/officeart/2005/8/layout/equation2"/>
    <dgm:cxn modelId="{459E59FD-55E8-4B01-AE03-CFC0CC277234}" type="presParOf" srcId="{551E8D51-8B8F-4CB8-8470-A3614D0230B8}" destId="{6855B1AF-AE05-4299-886C-0B77E3A078FD}" srcOrd="2" destOrd="0" presId="urn:microsoft.com/office/officeart/2005/8/layout/equation2"/>
    <dgm:cxn modelId="{76EB060B-1B25-4EB2-8C9F-424C11B2BF67}" type="presParOf" srcId="{551E8D51-8B8F-4CB8-8470-A3614D0230B8}" destId="{948FA26A-E29F-478E-AF38-0570766B03C2}" srcOrd="3" destOrd="0" presId="urn:microsoft.com/office/officeart/2005/8/layout/equation2"/>
    <dgm:cxn modelId="{B4F7FC12-67A2-4D34-A9C9-168B98277CCC}" type="presParOf" srcId="{551E8D51-8B8F-4CB8-8470-A3614D0230B8}" destId="{0347CD3B-5578-4B49-8AB2-C6D141CDD4E4}" srcOrd="4" destOrd="0" presId="urn:microsoft.com/office/officeart/2005/8/layout/equation2"/>
    <dgm:cxn modelId="{7B0F9182-BF37-4278-97F0-D59A6197118A}" type="presParOf" srcId="{99E51290-CAA5-4C11-9EDA-96D999B329FF}" destId="{34AF6EC2-EFE0-4AFC-ACB3-C745D0906CB5}" srcOrd="1" destOrd="0" presId="urn:microsoft.com/office/officeart/2005/8/layout/equation2"/>
    <dgm:cxn modelId="{2A244406-4426-46EA-BCAE-CBE2D5BE4A11}" type="presParOf" srcId="{34AF6EC2-EFE0-4AFC-ACB3-C745D0906CB5}" destId="{0FA19EEF-B110-4097-A616-1561C31334D5}" srcOrd="0" destOrd="0" presId="urn:microsoft.com/office/officeart/2005/8/layout/equation2"/>
    <dgm:cxn modelId="{866C9FE8-1341-411D-AF99-9CB5DEE13446}" type="presParOf" srcId="{99E51290-CAA5-4C11-9EDA-96D999B329FF}" destId="{CB06FB78-4BD7-4C78-A715-653419C342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567BF-AE7A-4E24-8D0F-8590A07B247E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8895B-A2B6-443D-84D0-925548A18BA7}">
      <dsp:nvSpPr>
        <dsp:cNvPr id="0" name=""/>
        <dsp:cNvSpPr/>
      </dsp:nvSpPr>
      <dsp:spPr>
        <a:xfrm>
          <a:off x="0" y="1324749"/>
          <a:ext cx="329184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Clinica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(ore)</a:t>
          </a:r>
          <a:endParaRPr lang="it-IT" sz="2000" b="1" kern="1200" dirty="0"/>
        </a:p>
      </dsp:txBody>
      <dsp:txXfrm>
        <a:off x="88376" y="1413125"/>
        <a:ext cx="3115088" cy="1633633"/>
      </dsp:txXfrm>
    </dsp:sp>
    <dsp:sp modelId="{EDC7B66D-5068-4AAE-9985-33DF36EA05FE}">
      <dsp:nvSpPr>
        <dsp:cNvPr id="0" name=""/>
        <dsp:cNvSpPr/>
      </dsp:nvSpPr>
      <dsp:spPr>
        <a:xfrm>
          <a:off x="3840480" y="1357788"/>
          <a:ext cx="329184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Diagnostica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ragionata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(giorni)</a:t>
          </a:r>
          <a:endParaRPr lang="it-IT" sz="1800" b="1" kern="1200" dirty="0"/>
        </a:p>
      </dsp:txBody>
      <dsp:txXfrm>
        <a:off x="3928856" y="1446164"/>
        <a:ext cx="3115088" cy="1633633"/>
      </dsp:txXfrm>
    </dsp:sp>
    <dsp:sp modelId="{5361E36D-A9CA-4097-B1B7-681276F507D4}">
      <dsp:nvSpPr>
        <dsp:cNvPr id="0" name=""/>
        <dsp:cNvSpPr/>
      </dsp:nvSpPr>
      <dsp:spPr>
        <a:xfrm>
          <a:off x="7680960" y="1396748"/>
          <a:ext cx="329184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Terapia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empirica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(ore)</a:t>
          </a:r>
          <a:endParaRPr lang="it-IT" sz="1800" b="1" kern="1200" dirty="0"/>
        </a:p>
      </dsp:txBody>
      <dsp:txXfrm>
        <a:off x="7769336" y="1485124"/>
        <a:ext cx="3115088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567BF-AE7A-4E24-8D0F-8590A07B247E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8895B-A2B6-443D-84D0-925548A18BA7}">
      <dsp:nvSpPr>
        <dsp:cNvPr id="0" name=""/>
        <dsp:cNvSpPr/>
      </dsp:nvSpPr>
      <dsp:spPr>
        <a:xfrm>
          <a:off x="0" y="1357788"/>
          <a:ext cx="329184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Clinica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(ore)</a:t>
          </a:r>
          <a:endParaRPr lang="it-IT" sz="2700" b="1" kern="1200" dirty="0"/>
        </a:p>
      </dsp:txBody>
      <dsp:txXfrm>
        <a:off x="88376" y="1446164"/>
        <a:ext cx="3115088" cy="1633633"/>
      </dsp:txXfrm>
    </dsp:sp>
    <dsp:sp modelId="{EDC7B66D-5068-4AAE-9985-33DF36EA05FE}">
      <dsp:nvSpPr>
        <dsp:cNvPr id="0" name=""/>
        <dsp:cNvSpPr/>
      </dsp:nvSpPr>
      <dsp:spPr>
        <a:xfrm>
          <a:off x="3840480" y="1357788"/>
          <a:ext cx="329184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Diagnostica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ragionata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(giorni)</a:t>
          </a:r>
          <a:endParaRPr lang="it-IT" sz="2700" b="1" kern="1200" dirty="0"/>
        </a:p>
      </dsp:txBody>
      <dsp:txXfrm>
        <a:off x="3928856" y="1446164"/>
        <a:ext cx="3115088" cy="1633633"/>
      </dsp:txXfrm>
    </dsp:sp>
    <dsp:sp modelId="{5361E36D-A9CA-4097-B1B7-681276F507D4}">
      <dsp:nvSpPr>
        <dsp:cNvPr id="0" name=""/>
        <dsp:cNvSpPr/>
      </dsp:nvSpPr>
      <dsp:spPr>
        <a:xfrm>
          <a:off x="7680960" y="1396748"/>
          <a:ext cx="329184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Terapia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empirica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/>
            <a:t>(ore)</a:t>
          </a:r>
          <a:endParaRPr lang="it-IT" sz="2700" b="1" kern="1200" dirty="0"/>
        </a:p>
      </dsp:txBody>
      <dsp:txXfrm>
        <a:off x="7769336" y="1485124"/>
        <a:ext cx="3115088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79CCA-10C3-4439-9BF5-A7623D6EA97B}">
      <dsp:nvSpPr>
        <dsp:cNvPr id="0" name=""/>
        <dsp:cNvSpPr/>
      </dsp:nvSpPr>
      <dsp:spPr>
        <a:xfrm>
          <a:off x="2070516" y="2833"/>
          <a:ext cx="1977819" cy="1679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Clinica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(ore)</a:t>
          </a:r>
          <a:endParaRPr lang="it-IT" sz="2300" kern="1200" dirty="0"/>
        </a:p>
      </dsp:txBody>
      <dsp:txXfrm>
        <a:off x="2360161" y="248851"/>
        <a:ext cx="1398529" cy="1187878"/>
      </dsp:txXfrm>
    </dsp:sp>
    <dsp:sp modelId="{6855B1AF-AE05-4299-886C-0B77E3A078FD}">
      <dsp:nvSpPr>
        <dsp:cNvPr id="0" name=""/>
        <dsp:cNvSpPr/>
      </dsp:nvSpPr>
      <dsp:spPr>
        <a:xfrm>
          <a:off x="2643823" y="1652956"/>
          <a:ext cx="800189" cy="80018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2749888" y="1958948"/>
        <a:ext cx="588059" cy="188205"/>
      </dsp:txXfrm>
    </dsp:sp>
    <dsp:sp modelId="{0347CD3B-5578-4B49-8AB2-C6D141CDD4E4}">
      <dsp:nvSpPr>
        <dsp:cNvPr id="0" name=""/>
        <dsp:cNvSpPr/>
      </dsp:nvSpPr>
      <dsp:spPr>
        <a:xfrm>
          <a:off x="1470222" y="2692549"/>
          <a:ext cx="3207048" cy="1816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Diagnostica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(ore)</a:t>
          </a:r>
          <a:endParaRPr lang="it-IT" sz="2200" kern="1200" dirty="0"/>
        </a:p>
      </dsp:txBody>
      <dsp:txXfrm>
        <a:off x="1939883" y="2958516"/>
        <a:ext cx="2267726" cy="1284205"/>
      </dsp:txXfrm>
    </dsp:sp>
    <dsp:sp modelId="{34AF6EC2-EFE0-4AFC-ACB3-C745D0906CB5}">
      <dsp:nvSpPr>
        <dsp:cNvPr id="0" name=""/>
        <dsp:cNvSpPr/>
      </dsp:nvSpPr>
      <dsp:spPr>
        <a:xfrm rot="5603">
          <a:off x="4623139" y="1973309"/>
          <a:ext cx="431138" cy="513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>
        <a:off x="4623139" y="2075849"/>
        <a:ext cx="301797" cy="307934"/>
      </dsp:txXfrm>
    </dsp:sp>
    <dsp:sp modelId="{CB06FB78-4BD7-4C78-A715-653419C34289}">
      <dsp:nvSpPr>
        <dsp:cNvPr id="0" name=""/>
        <dsp:cNvSpPr/>
      </dsp:nvSpPr>
      <dsp:spPr>
        <a:xfrm>
          <a:off x="5490732" y="883344"/>
          <a:ext cx="4026166" cy="2759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400" b="1" kern="1200" dirty="0" smtClean="0"/>
            <a:t>Terapia mirata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(ore)</a:t>
          </a:r>
          <a:endParaRPr lang="it-IT" sz="2000" kern="1200" dirty="0"/>
        </a:p>
      </dsp:txBody>
      <dsp:txXfrm>
        <a:off x="6080350" y="1287430"/>
        <a:ext cx="2846930" cy="195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3A66F-37CA-4764-A75E-7E9A6897B325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2C24F-1524-4A6A-9F35-5A440599C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17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17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4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4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60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37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53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69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49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59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54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2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8C32-1697-45D1-946C-7A5C0C874E83}" type="datetimeFigureOut">
              <a:rPr lang="it-IT" smtClean="0"/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4349-3D07-4470-8503-666B5E839C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25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clm.2010.16.issue-11/issuetoc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nlinelibrary.wiley.com/doi/10.1111/j.1469-0691.2010.03149.x/ful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69" y="3671599"/>
            <a:ext cx="5186683" cy="812959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82BC-A17B-49B5-A2F5-F59C3C474DCB}" type="slidenum">
              <a:rPr lang="it-IT" smtClean="0"/>
              <a:t>1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791091" y="1100880"/>
            <a:ext cx="5297061" cy="23188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/>
              <a:t>Alberto Villani</a:t>
            </a:r>
          </a:p>
          <a:p>
            <a:pPr algn="ctr"/>
            <a:r>
              <a:rPr lang="it-IT" dirty="0" smtClean="0"/>
              <a:t>UOC Pediatria Generale e Malattie Infettive</a:t>
            </a:r>
          </a:p>
          <a:p>
            <a:pPr algn="ctr"/>
            <a:r>
              <a:rPr lang="it-IT" sz="1400" dirty="0" smtClean="0"/>
              <a:t>Dipartimento Pediatria Universitaria e Ospedaliera</a:t>
            </a:r>
          </a:p>
          <a:p>
            <a:pPr algn="ctr"/>
            <a:r>
              <a:rPr lang="it-IT" dirty="0" smtClean="0"/>
              <a:t>Direttore: Prof. Paolo Rossi</a:t>
            </a:r>
          </a:p>
          <a:p>
            <a:pPr algn="ctr"/>
            <a:r>
              <a:rPr lang="it-IT" sz="1400" dirty="0" smtClean="0"/>
              <a:t>Ospedale Pediatrico Bambino Gesù – IRCCS – Roma</a:t>
            </a:r>
          </a:p>
          <a:p>
            <a:pPr algn="ctr"/>
            <a:r>
              <a:rPr lang="it-IT" dirty="0"/>
              <a:t>a</a:t>
            </a:r>
            <a:r>
              <a:rPr lang="it-IT" dirty="0" smtClean="0"/>
              <a:t>lberto.villani@opbg.net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39" y="163142"/>
            <a:ext cx="1221761" cy="77459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" y="4757966"/>
            <a:ext cx="10546988" cy="19265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894939" cy="42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966451" y="317009"/>
            <a:ext cx="10972800" cy="792162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rgbClr val="000090"/>
                </a:solidFill>
              </a:rPr>
              <a:t>La diagnosi eziologica</a:t>
            </a:r>
            <a:endParaRPr lang="it-IT" sz="6600" b="1" dirty="0" smtClean="0">
              <a:solidFill>
                <a:srgbClr val="000090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220408" y="1403067"/>
            <a:ext cx="12192000" cy="51256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Per molte frequenti patologie la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diagnosi eziologica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 è stata ritenuta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non importante ai fini della gestione e della terapia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, come ad esempio nel caso delle polmoniti acquisite in comunità (PAC) e nelle gastroenteriti.</a:t>
            </a:r>
          </a:p>
          <a:p>
            <a:pPr>
              <a:lnSpc>
                <a:spcPct val="90000"/>
              </a:lnSpc>
            </a:pP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Nelle Linee Guida delle PAC e delle gastroenteriti la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ricerca dell’eziologia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 non viene presa in considerazione perché ritenuta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dispendiosa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 in termini economici e di tempo; inoltre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non in grado di incidere significativamente sulle decisioni terapeutiche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9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36104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solidFill>
                  <a:srgbClr val="000090"/>
                </a:solidFill>
              </a:rPr>
              <a:t>L’iter diagnostico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28854" y="1313384"/>
            <a:ext cx="11713301" cy="5544616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Tradizionalmente la diagnosi di una malattia infettiva viene posta con un approccio graduale che prevede:</a:t>
            </a:r>
          </a:p>
          <a:p>
            <a:pPr marL="609600" indent="-609600">
              <a:buFont typeface="Arial" charset="0"/>
              <a:buAutoNum type="arabicParenR"/>
            </a:pP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esame clinico 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del paziente</a:t>
            </a:r>
          </a:p>
          <a:p>
            <a:pPr marL="609600" indent="-609600">
              <a:buFont typeface="Arial" charset="0"/>
              <a:buAutoNum type="arabicParenR"/>
            </a:pP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ipotesi diagnostica</a:t>
            </a:r>
          </a:p>
          <a:p>
            <a:pPr marL="609600" indent="-609600">
              <a:buFont typeface="Arial" charset="0"/>
              <a:buAutoNum type="arabicParenR"/>
            </a:pP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richiesta di </a:t>
            </a: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accertamenti 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relativi ai patogeni sospettati e compatibili con il quadro clinico</a:t>
            </a:r>
          </a:p>
          <a:p>
            <a:pPr marL="609600" indent="-609600">
              <a:buFont typeface="Arial" charset="0"/>
              <a:buAutoNum type="arabicParenR"/>
            </a:pPr>
            <a:r>
              <a:rPr lang="it-IT" sz="4400" b="1" dirty="0" smtClean="0">
                <a:solidFill>
                  <a:schemeClr val="accent1">
                    <a:lumMod val="75000"/>
                  </a:schemeClr>
                </a:solidFill>
              </a:rPr>
              <a:t>diagnosi</a:t>
            </a:r>
            <a:endParaRPr lang="it-IT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09600" indent="-609600">
              <a:buFont typeface="Arial" charset="0"/>
              <a:buAutoNum type="arabicParenR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9332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La sequenza tradizionale</a:t>
            </a:r>
            <a:endParaRPr lang="it-IT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Segnaposto contenuto 16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5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995635" y="239171"/>
            <a:ext cx="10515600" cy="1167330"/>
          </a:xfrm>
        </p:spPr>
        <p:txBody>
          <a:bodyPr>
            <a:normAutofit fontScale="90000"/>
          </a:bodyPr>
          <a:lstStyle/>
          <a:p>
            <a:r>
              <a:rPr lang="it-IT" sz="8000" b="1" dirty="0" smtClean="0">
                <a:solidFill>
                  <a:srgbClr val="000090"/>
                </a:solidFill>
              </a:rPr>
              <a:t>Cosa sta cambiando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239349" y="1556792"/>
            <a:ext cx="11521280" cy="5040560"/>
          </a:xfrm>
        </p:spPr>
        <p:txBody>
          <a:bodyPr>
            <a:normAutofit lnSpcReduction="10000"/>
          </a:bodyPr>
          <a:lstStyle/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1 germe : 1 malattia (non è più vero)</a:t>
            </a:r>
          </a:p>
          <a:p>
            <a:r>
              <a:rPr lang="it-IT" sz="4800" dirty="0" err="1" smtClean="0">
                <a:solidFill>
                  <a:schemeClr val="accent1">
                    <a:lumMod val="75000"/>
                  </a:schemeClr>
                </a:solidFill>
              </a:rPr>
              <a:t>Coinfezioni</a:t>
            </a: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 (frequenti)</a:t>
            </a:r>
          </a:p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Nuovi patogeni</a:t>
            </a:r>
          </a:p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Tecnologie avanzate – tempi rapidissimi per risposte</a:t>
            </a:r>
          </a:p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Incremento bambini con necessità assistenziali speciali</a:t>
            </a:r>
            <a:endParaRPr lang="it-IT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543606" y="188640"/>
            <a:ext cx="5376597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 smtClean="0"/>
              <a:t>Può isolare batteri in 6-10 minuti</a:t>
            </a:r>
          </a:p>
          <a:p>
            <a:pPr algn="ctr"/>
            <a:r>
              <a:rPr lang="it-IT" sz="2200" b="1" dirty="0" smtClean="0"/>
              <a:t>€ 1.43 per </a:t>
            </a:r>
            <a:r>
              <a:rPr lang="it-IT" sz="2200" b="1" dirty="0" err="1" smtClean="0"/>
              <a:t>strain</a:t>
            </a:r>
            <a:endParaRPr lang="it-IT" sz="2200" b="1" dirty="0" smtClean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 smtClean="0"/>
              <a:t>Costo per 16S </a:t>
            </a:r>
            <a:r>
              <a:rPr lang="it-IT" sz="2000" b="1" dirty="0" err="1" smtClean="0"/>
              <a:t>rRNA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sequencing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€ 137 per </a:t>
            </a:r>
            <a:r>
              <a:rPr lang="it-IT" sz="2000" b="1" dirty="0" err="1" smtClean="0"/>
              <a:t>strain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1969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413" y="1"/>
            <a:ext cx="10992544" cy="683004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248128" y="6165304"/>
            <a:ext cx="4032448" cy="482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4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b="1" dirty="0" smtClean="0">
                <a:solidFill>
                  <a:srgbClr val="000090"/>
                </a:solidFill>
              </a:rPr>
              <a:t>La sequenza tradizionale</a:t>
            </a:r>
            <a:endParaRPr lang="it-IT" sz="6600" b="1" dirty="0">
              <a:solidFill>
                <a:srgbClr val="000090"/>
              </a:solidFill>
            </a:endParaRPr>
          </a:p>
        </p:txBody>
      </p:sp>
      <p:graphicFrame>
        <p:nvGraphicFramePr>
          <p:cNvPr id="17" name="Segnaposto contenuto 16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6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1143000"/>
          </a:xfrm>
        </p:spPr>
        <p:txBody>
          <a:bodyPr>
            <a:noAutofit/>
          </a:bodyPr>
          <a:lstStyle/>
          <a:p>
            <a:r>
              <a:rPr lang="it-IT" sz="8000" b="1" dirty="0" smtClean="0">
                <a:solidFill>
                  <a:srgbClr val="000090"/>
                </a:solidFill>
              </a:rPr>
              <a:t>La nuova sequenza</a:t>
            </a:r>
            <a:endParaRPr lang="it-IT" sz="8000" b="1" dirty="0">
              <a:solidFill>
                <a:srgbClr val="000090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4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1595" y="125760"/>
            <a:ext cx="10972800" cy="1143000"/>
          </a:xfrm>
        </p:spPr>
        <p:txBody>
          <a:bodyPr>
            <a:normAutofit/>
          </a:bodyPr>
          <a:lstStyle/>
          <a:p>
            <a:r>
              <a:rPr lang="it-IT" sz="7200" b="1" dirty="0" smtClean="0">
                <a:solidFill>
                  <a:srgbClr val="000090"/>
                </a:solidFill>
              </a:rPr>
              <a:t>Cosa è già possibile</a:t>
            </a:r>
            <a:endParaRPr lang="it-IT" sz="7200" b="1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349" y="1124744"/>
            <a:ext cx="11617291" cy="5589240"/>
          </a:xfrm>
        </p:spPr>
        <p:txBody>
          <a:bodyPr/>
          <a:lstStyle/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Diagnosi eziologica in ore</a:t>
            </a:r>
          </a:p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Diagnosi clinica validata e certa</a:t>
            </a:r>
          </a:p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Terapia mirata (valutate resistenze)</a:t>
            </a:r>
          </a:p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Degenza ospedaliera ridotta (molto breve)</a:t>
            </a:r>
          </a:p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Ridotto/assente rischio di contagiosità</a:t>
            </a:r>
          </a:p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Risparmio reale (ottimizzazione risorse)</a:t>
            </a:r>
          </a:p>
          <a:p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</a:rPr>
              <a:t>Riduzione resistenze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57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77964"/>
            <a:ext cx="9144000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524000" y="25401"/>
            <a:ext cx="9144000" cy="1387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solidFill>
                  <a:prstClr val="white"/>
                </a:solidFill>
              </a:rPr>
              <a:t>Nuovi casi stimati di tubercolosi (tutte le forme) per 100.000 abitanti per anno. Italia: tra 0 - 9,9.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4727575" y="3068638"/>
            <a:ext cx="977900" cy="1968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09" y="235130"/>
            <a:ext cx="11564982" cy="6348549"/>
          </a:xfrm>
        </p:spPr>
        <p:txBody>
          <a:bodyPr>
            <a:noAutofit/>
          </a:bodyPr>
          <a:lstStyle/>
          <a:p>
            <a:r>
              <a:rPr lang="it-IT" sz="7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mondo microbiologico</a:t>
            </a:r>
          </a:p>
          <a:p>
            <a:r>
              <a:rPr lang="it-IT" sz="7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nuove possibilità di diagnosi</a:t>
            </a:r>
          </a:p>
          <a:p>
            <a:r>
              <a:rPr lang="it-IT" sz="7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resistenza agli antibiotici, l’esempio della tubercolosi</a:t>
            </a:r>
          </a:p>
          <a:p>
            <a:r>
              <a:rPr lang="it-IT" sz="7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vaccinazioni</a:t>
            </a:r>
          </a:p>
        </p:txBody>
      </p:sp>
    </p:spTree>
    <p:extLst>
      <p:ext uri="{BB962C8B-B14F-4D97-AF65-F5344CB8AC3E}">
        <p14:creationId xmlns:p14="http://schemas.microsoft.com/office/powerpoint/2010/main" val="12924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9" y="188913"/>
            <a:ext cx="8785225" cy="512762"/>
          </a:xfrm>
        </p:spPr>
        <p:txBody>
          <a:bodyPr vert="horz" wrap="square" lIns="87265" tIns="43632" rIns="87265" bIns="43632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it-IT" sz="3200" b="1">
                <a:latin typeface="Arial" charset="0"/>
                <a:ea typeface="ＭＳ Ｐゴシック"/>
                <a:cs typeface="ＭＳ Ｐゴシック"/>
              </a:rPr>
              <a:t>Classificazione farmaci antitubercolari</a:t>
            </a:r>
          </a:p>
        </p:txBody>
      </p:sp>
      <p:pic>
        <p:nvPicPr>
          <p:cNvPr id="71682" name="Picture 4" descr="HM0017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9113" y="1"/>
            <a:ext cx="1009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524000" y="981075"/>
          <a:ext cx="9144000" cy="5568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9632"/>
                <a:gridCol w="844298"/>
                <a:gridCol w="1942088"/>
                <a:gridCol w="5097982"/>
              </a:tblGrid>
              <a:tr h="7831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Linea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Classe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Categoria 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Farmaci</a:t>
                      </a:r>
                      <a:endParaRPr lang="it-IT" dirty="0"/>
                    </a:p>
                  </a:txBody>
                  <a:tcPr anchor="ctr"/>
                </a:tc>
              </a:tr>
              <a:tr h="827598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itchFamily="34" charset="0"/>
                          <a:cs typeface="Arial" pitchFamily="34" charset="0"/>
                        </a:rPr>
                        <a:t>PRIMA</a:t>
                      </a:r>
                      <a:endParaRPr lang="it-I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Farmaci</a:t>
                      </a:r>
                    </a:p>
                    <a:p>
                      <a:pPr algn="l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Essenziali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Rifampicina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Isoniazide,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Pirazinamide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Etambutolo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	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3183">
                <a:tc rowSpan="4"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it-IT" sz="2400" b="1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  <a:p>
                      <a:pPr algn="ctr"/>
                      <a:r>
                        <a:rPr lang="it-I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  <a:p>
                      <a:pPr algn="ctr"/>
                      <a:r>
                        <a:rPr lang="it-IT" sz="2400" b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  <a:p>
                      <a:pPr algn="ctr"/>
                      <a:r>
                        <a:rPr lang="it-IT" sz="2400" b="1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pPr algn="ctr"/>
                      <a:r>
                        <a:rPr lang="it-IT" sz="2400" b="1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  <a:p>
                      <a:pPr algn="ctr"/>
                      <a:r>
                        <a:rPr lang="it-IT" sz="2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  <a:p>
                      <a:pPr algn="ctr"/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Iniettabili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Capreomicina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Kanamicina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Amikacina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Streptomicina 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83183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err="1" smtClean="0">
                          <a:latin typeface="Arial" pitchFamily="34" charset="0"/>
                          <a:cs typeface="Arial" pitchFamily="34" charset="0"/>
                        </a:rPr>
                        <a:t>Fluorchinoloni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Moxifloxacina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Levofloxacina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Ofloxacina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</a:tr>
              <a:tr h="108063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Farmaci batteriostatici  di II linea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Etionamide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Protionamide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Cicloserina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Terizidone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PAS </a:t>
                      </a:r>
                    </a:p>
                  </a:txBody>
                  <a:tcPr anchor="ctr"/>
                </a:tc>
              </a:tr>
              <a:tr h="89940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t-I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Farmaci di incerta efficacia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Clofazimina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Linezolid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Amoxicillina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clavulanato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Imipenem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it-IT" sz="20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cilastatina</a:t>
                      </a:r>
                      <a:endParaRPr lang="it-IT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33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5175"/>
            <a:ext cx="91440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9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588" y="620714"/>
            <a:ext cx="91440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76251"/>
            <a:ext cx="9144000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"/>
            <a:ext cx="9144000" cy="66706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345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 idx="4294967295"/>
          </p:nvPr>
        </p:nvSpPr>
        <p:spPr>
          <a:xfrm>
            <a:off x="3408363" y="120651"/>
            <a:ext cx="4703762" cy="849313"/>
          </a:xfrm>
        </p:spPr>
        <p:txBody>
          <a:bodyPr>
            <a:normAutofit fontScale="90000"/>
          </a:bodyPr>
          <a:lstStyle/>
          <a:p>
            <a:r>
              <a:rPr lang="it-IT" sz="6000" b="1" dirty="0">
                <a:solidFill>
                  <a:schemeClr val="accent5">
                    <a:lumMod val="50000"/>
                  </a:schemeClr>
                </a:solidFill>
              </a:rPr>
              <a:t>DEFINIZIONI</a:t>
            </a:r>
          </a:p>
        </p:txBody>
      </p:sp>
      <p:sp>
        <p:nvSpPr>
          <p:cNvPr id="34818" name="Segnaposto contenuto 2"/>
          <p:cNvSpPr>
            <a:spLocks noGrp="1"/>
          </p:cNvSpPr>
          <p:nvPr>
            <p:ph idx="4294967295"/>
          </p:nvPr>
        </p:nvSpPr>
        <p:spPr>
          <a:xfrm>
            <a:off x="949234" y="1271452"/>
            <a:ext cx="9905184" cy="5077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MDR-TB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3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multidrug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resistant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tubercolosis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resistente almeno a 1 farmaco tra </a:t>
            </a:r>
            <a:r>
              <a:rPr lang="it-IT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isoniazide e rifampicina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due più importanti farmaci di prima linea nel trattamento della tubercolosi. Può manifestarsi in caso di infezione con un batterio farmaco-resistente</a:t>
            </a:r>
            <a:r>
              <a:rPr lang="it-IT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può svilupparsi durante un trattamento non ottimale per durata o scelta dei famaci. L’efficacia della cura delle forme resistenti è bassa: 50-70%.</a:t>
            </a:r>
          </a:p>
        </p:txBody>
      </p:sp>
    </p:spTree>
    <p:extLst>
      <p:ext uri="{BB962C8B-B14F-4D97-AF65-F5344CB8AC3E}">
        <p14:creationId xmlns:p14="http://schemas.microsoft.com/office/powerpoint/2010/main" val="11114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 idx="4294967295"/>
          </p:nvPr>
        </p:nvSpPr>
        <p:spPr>
          <a:xfrm>
            <a:off x="3408363" y="199028"/>
            <a:ext cx="4703762" cy="849313"/>
          </a:xfrm>
        </p:spPr>
        <p:txBody>
          <a:bodyPr>
            <a:noAutofit/>
          </a:bodyPr>
          <a:lstStyle/>
          <a:p>
            <a:r>
              <a:rPr lang="it-IT" sz="6600" b="1" dirty="0">
                <a:solidFill>
                  <a:schemeClr val="accent5">
                    <a:lumMod val="50000"/>
                  </a:schemeClr>
                </a:solidFill>
              </a:rPr>
              <a:t>DEFINIZIONI</a:t>
            </a:r>
          </a:p>
        </p:txBody>
      </p:sp>
      <p:sp>
        <p:nvSpPr>
          <p:cNvPr id="35842" name="Segnaposto contenuto 2"/>
          <p:cNvSpPr>
            <a:spLocks noGrp="1"/>
          </p:cNvSpPr>
          <p:nvPr>
            <p:ph idx="4294967295"/>
          </p:nvPr>
        </p:nvSpPr>
        <p:spPr>
          <a:xfrm>
            <a:off x="339634" y="1126718"/>
            <a:ext cx="11303726" cy="5411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XDR-TB 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5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extensively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multidrug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resistent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tubercolosis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resistente a </a:t>
            </a:r>
            <a:r>
              <a:rPr lang="it-IT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isoniazide e rifampicina 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così come a un </a:t>
            </a:r>
            <a:r>
              <a:rPr lang="it-IT" sz="5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fluoroquinolone</a:t>
            </a:r>
            <a:r>
              <a:rPr lang="it-IT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una </a:t>
            </a:r>
            <a:r>
              <a:rPr lang="it-IT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farmaco </a:t>
            </a:r>
            <a:r>
              <a:rPr lang="it-IT" sz="5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iniettable</a:t>
            </a:r>
            <a:r>
              <a:rPr lang="it-IT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antitubercolare di seconda linea (</a:t>
            </a:r>
            <a:r>
              <a:rPr lang="it-IT" sz="5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amikacina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5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kanamicina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5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capreomicina</a:t>
            </a:r>
            <a:r>
              <a:rPr lang="it-IT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58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63" y="1"/>
            <a:ext cx="9199563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ttangolo 7"/>
          <p:cNvSpPr>
            <a:spLocks noChangeArrowheads="1"/>
          </p:cNvSpPr>
          <p:nvPr/>
        </p:nvSpPr>
        <p:spPr bwMode="auto">
          <a:xfrm>
            <a:off x="1598613" y="5756276"/>
            <a:ext cx="90662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solidFill>
                  <a:prstClr val="black"/>
                </a:solidFill>
              </a:rPr>
              <a:t>Figure 4. Drug resistance-associated genes containing </a:t>
            </a:r>
            <a:r>
              <a:rPr lang="it-IT" sz="1400" i="1">
                <a:solidFill>
                  <a:prstClr val="black"/>
                </a:solidFill>
              </a:rPr>
              <a:t>Mycobacterium tuberculosis</a:t>
            </a:r>
            <a:r>
              <a:rPr lang="it-IT" sz="1400">
                <a:solidFill>
                  <a:prstClr val="black"/>
                </a:solidFill>
              </a:rPr>
              <a:t> lineage-specific mutations. Phylogenetic tree of the six main lineages of </a:t>
            </a:r>
            <a:r>
              <a:rPr lang="it-IT" sz="1400" i="1">
                <a:solidFill>
                  <a:prstClr val="black"/>
                </a:solidFill>
              </a:rPr>
              <a:t>M. tuberculosis</a:t>
            </a:r>
            <a:r>
              <a:rPr lang="it-IT" sz="1400">
                <a:solidFill>
                  <a:prstClr val="black"/>
                </a:solidFill>
              </a:rPr>
              <a:t> associated with human tuberculosis (TB), based on 21 whole-genome sequences </a:t>
            </a:r>
            <a:r>
              <a:rPr lang="it-IT" sz="1400">
                <a:solidFill>
                  <a:prstClr val="black"/>
                </a:solidFill>
                <a:hlinkClick r:id="rId3" action="ppaction://hlinkfile"/>
              </a:rPr>
              <a:t>[81]</a:t>
            </a:r>
            <a:r>
              <a:rPr lang="it-IT" sz="1400">
                <a:solidFill>
                  <a:prstClr val="black"/>
                </a:solidFill>
              </a:rPr>
              <a:t>. Genes indicated are associated with drug resistance (</a:t>
            </a:r>
            <a:r>
              <a:rPr lang="it-IT" sz="1400">
                <a:solidFill>
                  <a:prstClr val="black"/>
                </a:solidFill>
                <a:hlinkClick r:id="rId4" action="ppaction://hlinkfile"/>
              </a:rPr>
              <a:t>Table 1</a:t>
            </a:r>
            <a:r>
              <a:rPr lang="it-IT" sz="1400">
                <a:solidFill>
                  <a:prstClr val="black"/>
                </a:solidFill>
              </a:rPr>
              <a:t>, main text) and harbor lineage-defining, nonsynonymous substitutions. This creates the potential for epistatic interactions between the genetic background of a given strain and specific drug resistance-conferring mutations. Abbreviation: SNPs, single nucleotide polymorphisms.</a:t>
            </a:r>
          </a:p>
        </p:txBody>
      </p:sp>
    </p:spTree>
    <p:extLst>
      <p:ext uri="{BB962C8B-B14F-4D97-AF65-F5344CB8AC3E}">
        <p14:creationId xmlns:p14="http://schemas.microsoft.com/office/powerpoint/2010/main" val="19084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http://www.ncbi.nlm.nih.gov/corecgi/tileshop/tileshop.fcgi?p=PMC3&amp;id=906024&amp;s=26&amp;r=1&amp;c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1" y="65089"/>
            <a:ext cx="4403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ttangolo 3"/>
          <p:cNvSpPr>
            <a:spLocks noChangeArrowheads="1"/>
          </p:cNvSpPr>
          <p:nvPr/>
        </p:nvSpPr>
        <p:spPr bwMode="auto">
          <a:xfrm>
            <a:off x="1524000" y="239714"/>
            <a:ext cx="35448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</a:rPr>
              <a:t>The phylogeny of </a:t>
            </a:r>
            <a:r>
              <a:rPr lang="en-US" sz="2000" b="1" i="1">
                <a:solidFill>
                  <a:prstClr val="black"/>
                </a:solidFill>
              </a:rPr>
              <a:t>M. tuberculosis</a:t>
            </a:r>
            <a:r>
              <a:rPr lang="en-US" sz="2000" b="1">
                <a:solidFill>
                  <a:prstClr val="black"/>
                </a:solidFill>
              </a:rPr>
              <a:t> in South East Asia.</a:t>
            </a:r>
            <a:r>
              <a:rPr lang="en-US" sz="2000">
                <a:solidFill>
                  <a:prstClr val="black"/>
                </a:solidFill>
              </a:rPr>
              <a:t>Large sequence polymorphisms define six major lineages of </a:t>
            </a:r>
            <a:r>
              <a:rPr lang="en-US" sz="2000" i="1">
                <a:solidFill>
                  <a:prstClr val="black"/>
                </a:solidFill>
              </a:rPr>
              <a:t>M. tuberculosis</a:t>
            </a:r>
            <a:r>
              <a:rPr lang="en-US" sz="2000">
                <a:solidFill>
                  <a:prstClr val="black"/>
                </a:solidFill>
              </a:rPr>
              <a:t> (A) which are strongly associated with specific geographical regions (B). In Vietnam, three lineages cause the majority of disease: the East Asian/Beijing, the Indo-Oceanic, and the Euro-American (adapted from reference 1). Numercial values in the figure represent regions of deletions (RD) that define each of the lineages.</a:t>
            </a:r>
          </a:p>
        </p:txBody>
      </p:sp>
    </p:spTree>
    <p:extLst>
      <p:ext uri="{BB962C8B-B14F-4D97-AF65-F5344CB8AC3E}">
        <p14:creationId xmlns:p14="http://schemas.microsoft.com/office/powerpoint/2010/main" val="8475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An external file that holds a picture, illustration, etc.&#10;Object name is pone.0023870.g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6538" y="190501"/>
            <a:ext cx="6011862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1631951" y="5291139"/>
            <a:ext cx="91471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794" tIns="0" rIns="0" bIns="0" anchor="ctr">
            <a:spAutoFit/>
          </a:bodyPr>
          <a:lstStyle/>
          <a:p>
            <a:pPr defTabSz="828675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>
                <a:solidFill>
                  <a:prstClr val="black"/>
                </a:solidFill>
                <a:latin typeface="Arial" charset="0"/>
                <a:cs typeface="Arial" charset="0"/>
              </a:rPr>
              <a:t>Histology of lungs infected with different lineages of </a:t>
            </a:r>
            <a:r>
              <a:rPr lang="it-IT" sz="1400" b="1" i="1">
                <a:solidFill>
                  <a:prstClr val="black"/>
                </a:solidFill>
                <a:latin typeface="Arial" charset="0"/>
                <a:cs typeface="Arial" charset="0"/>
              </a:rPr>
              <a:t>M. tuberculosis</a:t>
            </a:r>
            <a:r>
              <a:rPr lang="it-IT" sz="1400" b="1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lang="it-IT" sz="1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defTabSz="828675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solidFill>
                  <a:prstClr val="black"/>
                </a:solidFill>
                <a:latin typeface="Arial" charset="0"/>
                <a:cs typeface="Arial" charset="0"/>
              </a:rPr>
              <a:t>Sections of the lungs were stained with H&amp;E stain. Representative lung sections for each </a:t>
            </a:r>
            <a:r>
              <a:rPr lang="it-IT" sz="1400" i="1">
                <a:solidFill>
                  <a:prstClr val="black"/>
                </a:solidFill>
                <a:latin typeface="Arial" charset="0"/>
                <a:cs typeface="Arial" charset="0"/>
              </a:rPr>
              <a:t>M. tuberculosis</a:t>
            </a:r>
            <a:r>
              <a:rPr lang="it-IT" sz="1400">
                <a:solidFill>
                  <a:prstClr val="black"/>
                </a:solidFill>
                <a:latin typeface="Arial" charset="0"/>
                <a:cs typeface="Arial" charset="0"/>
              </a:rPr>
              <a:t> infected group at day 14 and day 28 post-infection are displayed (A). Lung sections were scored (blind to the strain lineage) for lymphocytic infiltrates (B) and granulomas (C) and mean scores for each group presented. A score of 0   =    normal lung; a score of 2   =    moderate lymphocytic infiltrate/granuloma formation seen; a score of 3   =    extensive lymphocytic infiltrate/granuloma formation seen. The displayed histology images are from one experiment only.</a:t>
            </a:r>
          </a:p>
        </p:txBody>
      </p:sp>
      <p:pic>
        <p:nvPicPr>
          <p:cNvPr id="86019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78200" y="84139"/>
            <a:ext cx="26988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5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0288" y="84139"/>
            <a:ext cx="25400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6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50" y="333375"/>
            <a:ext cx="26988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7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1350" y="333375"/>
            <a:ext cx="26988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8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333375"/>
            <a:ext cx="2540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9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4538" y="333375"/>
            <a:ext cx="25400" cy="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3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58749" y="142875"/>
            <a:ext cx="11705167" cy="1148291"/>
          </a:xfrm>
        </p:spPr>
        <p:txBody>
          <a:bodyPr>
            <a:noAutofit/>
          </a:bodyPr>
          <a:lstStyle/>
          <a:p>
            <a:r>
              <a:rPr lang="it-IT" sz="8800" b="1" dirty="0">
                <a:solidFill>
                  <a:srgbClr val="0070C0"/>
                </a:solidFill>
                <a:latin typeface="+mn-lt"/>
              </a:rPr>
              <a:t>Il mondo microbiologico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0" y="1172106"/>
            <a:ext cx="12192000" cy="5569477"/>
          </a:xfrm>
        </p:spPr>
        <p:txBody>
          <a:bodyPr>
            <a:noAutofit/>
          </a:bodyPr>
          <a:lstStyle/>
          <a:p>
            <a:r>
              <a:rPr lang="it-IT" sz="4800" dirty="0"/>
              <a:t>Fino al </a:t>
            </a:r>
            <a:r>
              <a:rPr lang="it-IT" sz="4800" b="1" dirty="0"/>
              <a:t>1980</a:t>
            </a:r>
            <a:r>
              <a:rPr lang="it-IT" sz="4800" dirty="0"/>
              <a:t> erano state validate e pubblicate </a:t>
            </a:r>
            <a:r>
              <a:rPr lang="it-IT" sz="4800" b="1" dirty="0">
                <a:solidFill>
                  <a:srgbClr val="C00000"/>
                </a:solidFill>
              </a:rPr>
              <a:t>1.800 </a:t>
            </a:r>
            <a:r>
              <a:rPr lang="it-IT" sz="4800" dirty="0"/>
              <a:t>specie batteriche.</a:t>
            </a:r>
          </a:p>
          <a:p>
            <a:r>
              <a:rPr lang="it-IT" sz="4800" dirty="0">
                <a:solidFill>
                  <a:srgbClr val="5F5F5F"/>
                </a:solidFill>
              </a:rPr>
              <a:t>Negli ultimi 4 anni sono state descritte e pubblicate più nuove specie di quante ce ne fossero fino al 1980.</a:t>
            </a:r>
          </a:p>
          <a:p>
            <a:r>
              <a:rPr lang="it-IT" sz="4800" dirty="0"/>
              <a:t>Negli ultimi anni vengono descritte più di </a:t>
            </a:r>
            <a:r>
              <a:rPr lang="it-IT" sz="4800" b="1" dirty="0">
                <a:solidFill>
                  <a:srgbClr val="C00000"/>
                </a:solidFill>
              </a:rPr>
              <a:t>500</a:t>
            </a:r>
            <a:r>
              <a:rPr lang="it-IT" sz="4800" dirty="0"/>
              <a:t> nuove specie l’</a:t>
            </a:r>
            <a:r>
              <a:rPr lang="it-IT" sz="4800" b="1" dirty="0">
                <a:solidFill>
                  <a:srgbClr val="C00000"/>
                </a:solidFill>
              </a:rPr>
              <a:t>anno</a:t>
            </a:r>
            <a:r>
              <a:rPr lang="it-IT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8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109370" y="204380"/>
            <a:ext cx="6038881" cy="60674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it-IT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VACCINO </a:t>
            </a:r>
            <a:r>
              <a:rPr lang="it-IT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 </a:t>
            </a:r>
          </a:p>
          <a:p>
            <a:pPr algn="ctr"/>
            <a:r>
              <a:rPr lang="it-IT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 </a:t>
            </a:r>
            <a:r>
              <a:rPr lang="it-IT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</a:t>
            </a:r>
            <a:r>
              <a:rPr lang="it-IT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</a:t>
            </a:r>
            <a:r>
              <a:rPr lang="it-IT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PROTEGGERE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it-IT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BAMBINI</a:t>
            </a:r>
            <a:r>
              <a:rPr lang="it-IT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it-IT" sz="22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E</a:t>
            </a:r>
            <a:r>
              <a:rPr lang="it-IT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TU?</a:t>
            </a:r>
            <a:endParaRPr lang="it-IT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46" y="97701"/>
            <a:ext cx="5218611" cy="64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0875" y="113212"/>
            <a:ext cx="5806440" cy="1045028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accent5">
                    <a:lumMod val="50000"/>
                  </a:schemeClr>
                </a:solidFill>
              </a:rPr>
              <a:t>Considerazioni finali</a:t>
            </a:r>
            <a:endParaRPr lang="it-IT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006" y="1358537"/>
            <a:ext cx="11144794" cy="4818426"/>
          </a:xfrm>
        </p:spPr>
        <p:txBody>
          <a:bodyPr>
            <a:normAutofit lnSpcReduction="10000"/>
          </a:bodyPr>
          <a:lstStyle/>
          <a:p>
            <a:r>
              <a:rPr lang="it-IT" sz="4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malattie infettive meritano maggiore attenzione</a:t>
            </a:r>
          </a:p>
          <a:p>
            <a:r>
              <a:rPr lang="it-IT" sz="4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importante determinare la causa delle malattie infettive (diagnosi eziologica)</a:t>
            </a:r>
          </a:p>
          <a:p>
            <a:r>
              <a:rPr lang="it-IT" sz="4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possibile prescrivere terapie mirate e personalizzate</a:t>
            </a:r>
          </a:p>
          <a:p>
            <a:r>
              <a:rPr lang="it-IT" sz="4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vaccinazioni sono l’unica prevenzione per numerose malattie</a:t>
            </a:r>
          </a:p>
          <a:p>
            <a:endParaRPr lang="it-IT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9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197126"/>
              </p:ext>
            </p:extLst>
          </p:nvPr>
        </p:nvGraphicFramePr>
        <p:xfrm>
          <a:off x="0" y="0"/>
          <a:ext cx="4815840" cy="681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815840" cy="681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arrotondato 2"/>
          <p:cNvSpPr/>
          <p:nvPr/>
        </p:nvSpPr>
        <p:spPr>
          <a:xfrm>
            <a:off x="5303519" y="2760174"/>
            <a:ext cx="6574971" cy="39247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 cmpd="sng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800" b="1" dirty="0"/>
              <a:t>GRAZIE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03" y="189265"/>
            <a:ext cx="3701527" cy="23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2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5999" y="365125"/>
            <a:ext cx="846667" cy="968375"/>
          </a:xfrm>
        </p:spPr>
        <p:txBody>
          <a:bodyPr>
            <a:normAutofit/>
          </a:bodyPr>
          <a:lstStyle/>
          <a:p>
            <a:endParaRPr lang="it-IT" sz="11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9415" cy="6858000"/>
          </a:xfrm>
        </p:spPr>
      </p:pic>
    </p:spTree>
    <p:extLst>
      <p:ext uri="{BB962C8B-B14F-4D97-AF65-F5344CB8AC3E}">
        <p14:creationId xmlns:p14="http://schemas.microsoft.com/office/powerpoint/2010/main" val="12889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1" y="303956"/>
            <a:ext cx="12169644" cy="6438833"/>
          </a:xfrm>
        </p:spPr>
      </p:pic>
    </p:spTree>
    <p:extLst>
      <p:ext uri="{BB962C8B-B14F-4D97-AF65-F5344CB8AC3E}">
        <p14:creationId xmlns:p14="http://schemas.microsoft.com/office/powerpoint/2010/main" val="66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8203"/>
          </a:xfrm>
        </p:spPr>
      </p:pic>
    </p:spTree>
    <p:extLst>
      <p:ext uri="{BB962C8B-B14F-4D97-AF65-F5344CB8AC3E}">
        <p14:creationId xmlns:p14="http://schemas.microsoft.com/office/powerpoint/2010/main" val="5832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9" y="673077"/>
            <a:ext cx="6859865" cy="5512846"/>
          </a:xfrm>
        </p:spPr>
      </p:pic>
      <p:sp>
        <p:nvSpPr>
          <p:cNvPr id="3" name="Rettangolo 2"/>
          <p:cNvSpPr/>
          <p:nvPr/>
        </p:nvSpPr>
        <p:spPr>
          <a:xfrm>
            <a:off x="8530166" y="74085"/>
            <a:ext cx="3545417" cy="6731000"/>
          </a:xfrm>
          <a:prstGeom prst="rect">
            <a:avLst/>
          </a:prstGeom>
          <a:solidFill>
            <a:srgbClr val="800000"/>
          </a:solidFill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accade se mettiamo 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batteri in un idoneo terreno di coltura a 37°C?</a:t>
            </a:r>
          </a:p>
          <a:p>
            <a:pPr algn="ctr"/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5 ore avremo 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3.000.000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batteri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9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1" y="303956"/>
            <a:ext cx="12169644" cy="6438833"/>
          </a:xfrm>
        </p:spPr>
      </p:pic>
      <p:sp>
        <p:nvSpPr>
          <p:cNvPr id="3" name="Rettangolo 2"/>
          <p:cNvSpPr/>
          <p:nvPr/>
        </p:nvSpPr>
        <p:spPr>
          <a:xfrm>
            <a:off x="148167" y="74082"/>
            <a:ext cx="6974416" cy="1799167"/>
          </a:xfrm>
          <a:prstGeom prst="rect">
            <a:avLst/>
          </a:prstGeom>
          <a:solidFill>
            <a:srgbClr val="800000"/>
          </a:solidFill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accade se mettiamo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esseri umani in condizioni favorevoli ?</a:t>
            </a:r>
          </a:p>
          <a:p>
            <a:pPr algn="ctr"/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5 ore avremo ancora solo 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esseri umani.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882</Words>
  <Application>Microsoft Office PowerPoint</Application>
  <PresentationFormat>Widescreen</PresentationFormat>
  <Paragraphs>124</Paragraphs>
  <Slides>32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Tema di Office</vt:lpstr>
      <vt:lpstr>Acrobat Document</vt:lpstr>
      <vt:lpstr>Presentazione standard di PowerPoint</vt:lpstr>
      <vt:lpstr>Presentazione standard di PowerPoint</vt:lpstr>
      <vt:lpstr>Il mondo microbiologico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diagnosi eziologica</vt:lpstr>
      <vt:lpstr>L’iter diagnostico</vt:lpstr>
      <vt:lpstr>La sequenza tradizionale</vt:lpstr>
      <vt:lpstr>Cosa sta cambiando</vt:lpstr>
      <vt:lpstr>Presentazione standard di PowerPoint</vt:lpstr>
      <vt:lpstr>Presentazione standard di PowerPoint</vt:lpstr>
      <vt:lpstr>La sequenza tradizionale</vt:lpstr>
      <vt:lpstr>La nuova sequenza</vt:lpstr>
      <vt:lpstr>Cosa è già possibile</vt:lpstr>
      <vt:lpstr>Presentazione standard di PowerPoint</vt:lpstr>
      <vt:lpstr>Classificazione farmaci antitubercolari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DEFINIZIONI</vt:lpstr>
      <vt:lpstr>DEFINIZIONI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Considerazioni finali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Villani Alberto</dc:creator>
  <cp:lastModifiedBy>Villani Alberto</cp:lastModifiedBy>
  <cp:revision>19</cp:revision>
  <dcterms:created xsi:type="dcterms:W3CDTF">2017-06-14T04:15:18Z</dcterms:created>
  <dcterms:modified xsi:type="dcterms:W3CDTF">2017-06-14T06:22:48Z</dcterms:modified>
</cp:coreProperties>
</file>