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0" r:id="rId2"/>
    <p:sldId id="267" r:id="rId3"/>
    <p:sldId id="268" r:id="rId4"/>
    <p:sldId id="262" r:id="rId5"/>
    <p:sldId id="259" r:id="rId6"/>
    <p:sldId id="261" r:id="rId7"/>
    <p:sldId id="299" r:id="rId8"/>
    <p:sldId id="300" r:id="rId9"/>
    <p:sldId id="301" r:id="rId10"/>
    <p:sldId id="276" r:id="rId11"/>
    <p:sldId id="281" r:id="rId12"/>
    <p:sldId id="278" r:id="rId13"/>
    <p:sldId id="280" r:id="rId14"/>
    <p:sldId id="291" r:id="rId15"/>
    <p:sldId id="297" r:id="rId16"/>
    <p:sldId id="269" r:id="rId17"/>
    <p:sldId id="270" r:id="rId18"/>
    <p:sldId id="271" r:id="rId19"/>
    <p:sldId id="263" r:id="rId20"/>
    <p:sldId id="303" r:id="rId21"/>
    <p:sldId id="304" r:id="rId22"/>
    <p:sldId id="305" r:id="rId23"/>
    <p:sldId id="306" r:id="rId24"/>
    <p:sldId id="307" r:id="rId25"/>
    <p:sldId id="308" r:id="rId26"/>
    <p:sldId id="309" r:id="rId27"/>
    <p:sldId id="285" r:id="rId28"/>
    <p:sldId id="290" r:id="rId29"/>
    <p:sldId id="311" r:id="rId30"/>
    <p:sldId id="286" r:id="rId31"/>
    <p:sldId id="287" r:id="rId32"/>
    <p:sldId id="288" r:id="rId33"/>
    <p:sldId id="289" r:id="rId34"/>
    <p:sldId id="294" r:id="rId35"/>
    <p:sldId id="264" r:id="rId36"/>
    <p:sldId id="295" r:id="rId37"/>
    <p:sldId id="265" r:id="rId38"/>
    <p:sldId id="266" r:id="rId39"/>
    <p:sldId id="296" r:id="rId40"/>
    <p:sldId id="298" r:id="rId41"/>
    <p:sldId id="310" r:id="rId42"/>
    <p:sldId id="257" r:id="rId4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tab%20VSSA%20hVISA%2010-04-15%20FINA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view3D>
      <c:rotX val="30"/>
      <c:perspective val="30"/>
    </c:view3D>
    <c:plotArea>
      <c:layout/>
      <c:pie3DChart>
        <c:varyColors val="1"/>
        <c:ser>
          <c:idx val="0"/>
          <c:order val="0"/>
          <c:explosion val="25"/>
          <c:dPt>
            <c:idx val="0"/>
            <c:spPr>
              <a:solidFill>
                <a:srgbClr val="00B0F0"/>
              </a:solidFill>
            </c:spPr>
          </c:dPt>
          <c:dPt>
            <c:idx val="1"/>
            <c:spPr>
              <a:solidFill>
                <a:srgbClr val="C00000"/>
              </a:solidFill>
            </c:spPr>
          </c:dPt>
          <c:dPt>
            <c:idx val="2"/>
            <c:spPr>
              <a:solidFill>
                <a:schemeClr val="accent2">
                  <a:lumMod val="60000"/>
                  <a:lumOff val="40000"/>
                </a:schemeClr>
              </a:solidFill>
            </c:spPr>
          </c:dPt>
          <c:dPt>
            <c:idx val="3"/>
            <c:spPr>
              <a:solidFill>
                <a:schemeClr val="accent4">
                  <a:lumMod val="75000"/>
                </a:schemeClr>
              </a:solidFill>
            </c:spPr>
          </c:dPt>
          <c:dPt>
            <c:idx val="4"/>
            <c:spPr>
              <a:solidFill>
                <a:schemeClr val="bg1">
                  <a:lumMod val="65000"/>
                </a:schemeClr>
              </a:solidFill>
            </c:spPr>
          </c:dPt>
          <c:cat>
            <c:strRef>
              <c:f>'grafico hVISA'!$A$3:$A$7</c:f>
              <c:strCache>
                <c:ptCount val="5"/>
                <c:pt idx="0">
                  <c:v>Italian clone ST228 - SCCmec I 57%</c:v>
                </c:pt>
                <c:pt idx="1">
                  <c:v>USA100 like ST5/105 - SCCmec II 16% </c:v>
                </c:pt>
                <c:pt idx="2">
                  <c:v>E-MRSA15 ST22 - SCCmec IV.h 4,5%</c:v>
                </c:pt>
                <c:pt idx="3">
                  <c:v>USA500 like  ST8 - SCCmec IV.C/I 13,5%</c:v>
                </c:pt>
                <c:pt idx="4">
                  <c:v>Sporadic ST5 - ST1446 9% </c:v>
                </c:pt>
              </c:strCache>
            </c:strRef>
          </c:cat>
          <c:val>
            <c:numRef>
              <c:f>'grafico hVISA'!$B$3:$B$7</c:f>
              <c:numCache>
                <c:formatCode>General</c:formatCode>
                <c:ptCount val="5"/>
                <c:pt idx="0">
                  <c:v>25</c:v>
                </c:pt>
                <c:pt idx="1">
                  <c:v>7</c:v>
                </c:pt>
                <c:pt idx="2">
                  <c:v>2</c:v>
                </c:pt>
                <c:pt idx="3">
                  <c:v>6</c:v>
                </c:pt>
                <c:pt idx="4">
                  <c:v>4</c:v>
                </c:pt>
              </c:numCache>
            </c:numRef>
          </c:val>
        </c:ser>
      </c:pie3DChart>
    </c:plotArea>
    <c:plotVisOnly val="1"/>
    <c:dispBlanksAs val="zero"/>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D7C2D-759B-9E49-99E5-3319FD1E7CD0}" type="doc">
      <dgm:prSet loTypeId="urn:microsoft.com/office/officeart/2005/8/layout/vList4#1" loCatId="list" qsTypeId="urn:microsoft.com/office/officeart/2005/8/quickstyle/3D3" qsCatId="3D" csTypeId="urn:microsoft.com/office/officeart/2005/8/colors/accent3_4" csCatId="accent3" phldr="1"/>
      <dgm:spPr/>
      <dgm:t>
        <a:bodyPr/>
        <a:lstStyle/>
        <a:p>
          <a:endParaRPr lang="it-IT"/>
        </a:p>
      </dgm:t>
    </dgm:pt>
    <dgm:pt modelId="{942D65B3-4C52-894C-8493-5FEA8BE1C660}">
      <dgm:prSet phldrT="[Testo]" custT="1"/>
      <dgm:spPr/>
      <dgm:t>
        <a:bodyPr/>
        <a:lstStyle/>
        <a:p>
          <a:r>
            <a:rPr lang="it-IT" sz="1400" b="1" dirty="0" smtClean="0">
              <a:solidFill>
                <a:srgbClr val="000000"/>
              </a:solidFill>
              <a:latin typeface="Arial Black"/>
              <a:cs typeface="Arial Black"/>
            </a:rPr>
            <a:t>More </a:t>
          </a:r>
          <a:r>
            <a:rPr lang="it-IT" sz="1400" b="1" dirty="0" err="1" smtClean="0">
              <a:solidFill>
                <a:srgbClr val="000000"/>
              </a:solidFill>
              <a:latin typeface="Arial Black"/>
              <a:cs typeface="Arial Black"/>
            </a:rPr>
            <a:t>than</a:t>
          </a:r>
          <a:r>
            <a:rPr lang="it-IT" sz="1400" b="1" dirty="0" smtClean="0">
              <a:solidFill>
                <a:srgbClr val="000000"/>
              </a:solidFill>
              <a:latin typeface="Arial Black"/>
              <a:cs typeface="Arial Black"/>
            </a:rPr>
            <a:t> 70 </a:t>
          </a:r>
          <a:r>
            <a:rPr lang="it-IT" sz="1400" b="1" dirty="0" err="1" smtClean="0">
              <a:solidFill>
                <a:srgbClr val="000000"/>
              </a:solidFill>
              <a:latin typeface="Arial Black"/>
              <a:cs typeface="Arial Black"/>
            </a:rPr>
            <a:t>years</a:t>
          </a:r>
          <a:r>
            <a:rPr lang="it-IT" sz="1400" b="1"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antibiotic</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therapy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selective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pressure</a:t>
          </a:r>
          <a:endParaRPr lang="it-IT" sz="1400" dirty="0">
            <a:solidFill>
              <a:srgbClr val="000000"/>
            </a:solidFill>
            <a:latin typeface="Arial Black"/>
            <a:cs typeface="Arial Black"/>
          </a:endParaRPr>
        </a:p>
      </dgm:t>
    </dgm:pt>
    <dgm:pt modelId="{84E6B0F2-91B1-294A-A20D-6D9494345CE3}" type="sibTrans" cxnId="{85242683-32EF-CA42-B4B4-1A58AAE901A7}">
      <dgm:prSet/>
      <dgm:spPr/>
      <dgm:t>
        <a:bodyPr/>
        <a:lstStyle/>
        <a:p>
          <a:endParaRPr lang="it-IT"/>
        </a:p>
      </dgm:t>
    </dgm:pt>
    <dgm:pt modelId="{331DF346-22AC-F54F-BD8B-4057EA669256}" type="parTrans" cxnId="{85242683-32EF-CA42-B4B4-1A58AAE901A7}">
      <dgm:prSet/>
      <dgm:spPr/>
      <dgm:t>
        <a:bodyPr/>
        <a:lstStyle/>
        <a:p>
          <a:endParaRPr lang="it-IT"/>
        </a:p>
      </dgm:t>
    </dgm:pt>
    <dgm:pt modelId="{F375FDD0-B9F5-B34F-BC7D-0CF810468EFC}">
      <dgm:prSet phldrT="[Testo]" custT="1"/>
      <dgm:spPr/>
      <dgm:t>
        <a:bodyPr/>
        <a:lstStyle/>
        <a:p>
          <a:r>
            <a:rPr lang="it-IT" sz="1400" dirty="0" err="1" smtClean="0">
              <a:solidFill>
                <a:srgbClr val="000000"/>
              </a:solidFill>
              <a:latin typeface="Arial Black"/>
              <a:cs typeface="Arial Black"/>
            </a:rPr>
            <a:t>Use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antibiotics</a:t>
          </a:r>
          <a:r>
            <a:rPr lang="it-IT" sz="1400" dirty="0" smtClean="0">
              <a:solidFill>
                <a:srgbClr val="000000"/>
              </a:solidFill>
              <a:latin typeface="Arial Black"/>
              <a:cs typeface="Arial Black"/>
            </a:rPr>
            <a:t> in </a:t>
          </a:r>
          <a:r>
            <a:rPr lang="it-IT" sz="1400" dirty="0" err="1" smtClean="0">
              <a:solidFill>
                <a:srgbClr val="000000"/>
              </a:solidFill>
              <a:latin typeface="Arial Black"/>
              <a:cs typeface="Arial Black"/>
            </a:rPr>
            <a:t>many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settings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human</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vet</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environment</a:t>
          </a:r>
          <a:endParaRPr lang="it-IT" sz="1400" dirty="0">
            <a:solidFill>
              <a:srgbClr val="000000"/>
            </a:solidFill>
            <a:latin typeface="Arial Black"/>
            <a:cs typeface="Arial Black"/>
          </a:endParaRPr>
        </a:p>
      </dgm:t>
    </dgm:pt>
    <dgm:pt modelId="{1723C15B-AC74-8B4F-A5C4-E9F64AA63288}" type="parTrans" cxnId="{42E2B42A-98F4-CE45-99A2-688D9FCF1F5D}">
      <dgm:prSet/>
      <dgm:spPr/>
      <dgm:t>
        <a:bodyPr/>
        <a:lstStyle/>
        <a:p>
          <a:endParaRPr lang="it-IT"/>
        </a:p>
      </dgm:t>
    </dgm:pt>
    <dgm:pt modelId="{9BA21311-3682-B940-AABD-5B6CCCEE741E}" type="sibTrans" cxnId="{42E2B42A-98F4-CE45-99A2-688D9FCF1F5D}">
      <dgm:prSet/>
      <dgm:spPr/>
      <dgm:t>
        <a:bodyPr/>
        <a:lstStyle/>
        <a:p>
          <a:endParaRPr lang="it-IT"/>
        </a:p>
      </dgm:t>
    </dgm:pt>
    <dgm:pt modelId="{DF6F0845-EB64-ED4E-A7F1-3886FE405931}">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400" dirty="0" err="1" smtClean="0">
              <a:solidFill>
                <a:srgbClr val="000000"/>
              </a:solidFill>
              <a:latin typeface="Arial Black"/>
              <a:cs typeface="Arial Black"/>
            </a:rPr>
            <a:t>Empirical</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use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broad</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spectrum</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antibiotics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avccelerate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emergence</a:t>
          </a:r>
          <a:r>
            <a:rPr lang="it-IT" sz="1400" dirty="0" smtClean="0">
              <a:solidFill>
                <a:srgbClr val="000000"/>
              </a:solidFill>
              <a:latin typeface="Arial Black"/>
              <a:cs typeface="Arial Black"/>
            </a:rPr>
            <a:t> and </a:t>
          </a:r>
          <a:r>
            <a:rPr lang="it-IT" sz="1400" dirty="0" err="1" smtClean="0">
              <a:solidFill>
                <a:srgbClr val="000000"/>
              </a:solidFill>
              <a:latin typeface="Arial Black"/>
              <a:cs typeface="Arial Black"/>
            </a:rPr>
            <a:t>dissemination</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resistane</a:t>
          </a:r>
          <a:endParaRPr lang="it-IT" sz="1400" dirty="0" smtClean="0">
            <a:solidFill>
              <a:srgbClr val="000000"/>
            </a:solidFill>
            <a:latin typeface="Arial Black"/>
            <a:cs typeface="Arial Black"/>
          </a:endParaRPr>
        </a:p>
      </dgm:t>
    </dgm:pt>
    <dgm:pt modelId="{F05129D7-8C56-7448-8FD1-5558D09B5801}" type="parTrans" cxnId="{D920783E-931C-0748-84D5-84AD59CDCC59}">
      <dgm:prSet/>
      <dgm:spPr/>
      <dgm:t>
        <a:bodyPr/>
        <a:lstStyle/>
        <a:p>
          <a:endParaRPr lang="it-IT"/>
        </a:p>
      </dgm:t>
    </dgm:pt>
    <dgm:pt modelId="{D1B08513-D001-4C42-98A4-B7BC1063B6E6}" type="sibTrans" cxnId="{D920783E-931C-0748-84D5-84AD59CDCC59}">
      <dgm:prSet/>
      <dgm:spPr/>
      <dgm:t>
        <a:bodyPr/>
        <a:lstStyle/>
        <a:p>
          <a:endParaRPr lang="it-IT"/>
        </a:p>
      </dgm:t>
    </dgm:pt>
    <dgm:pt modelId="{C85652E0-82F4-084E-9699-8CBEB5B9B89C}">
      <dgm:prSet phldrT="[Testo]" custT="1"/>
      <dgm:spPr/>
      <dgm:t>
        <a:bodyPr/>
        <a:lstStyle/>
        <a:p>
          <a:r>
            <a:rPr lang="it-IT" sz="1400" smtClean="0">
              <a:solidFill>
                <a:srgbClr val="000000"/>
              </a:solidFill>
              <a:latin typeface="Arial Black"/>
              <a:cs typeface="Arial Black"/>
            </a:rPr>
            <a:t>Two different lines: 1) Transmission of resistance genes and 2) transmission of epidemic MDR clones</a:t>
          </a:r>
          <a:endParaRPr lang="it-IT" sz="1400" dirty="0">
            <a:solidFill>
              <a:srgbClr val="000000"/>
            </a:solidFill>
            <a:latin typeface="Arial Black"/>
            <a:cs typeface="Arial Black"/>
          </a:endParaRPr>
        </a:p>
      </dgm:t>
    </dgm:pt>
    <dgm:pt modelId="{43F1461F-8C0F-8046-BDE7-08E85F51B9FF}" type="parTrans" cxnId="{48E0AC71-8888-3F43-8CC9-D495E8279F53}">
      <dgm:prSet/>
      <dgm:spPr/>
      <dgm:t>
        <a:bodyPr/>
        <a:lstStyle/>
        <a:p>
          <a:endParaRPr lang="it-IT"/>
        </a:p>
      </dgm:t>
    </dgm:pt>
    <dgm:pt modelId="{9BE332EC-A1F8-F44F-A654-FEEDD4C0527E}" type="sibTrans" cxnId="{48E0AC71-8888-3F43-8CC9-D495E8279F53}">
      <dgm:prSet/>
      <dgm:spPr/>
      <dgm:t>
        <a:bodyPr/>
        <a:lstStyle/>
        <a:p>
          <a:endParaRPr lang="it-IT"/>
        </a:p>
      </dgm:t>
    </dgm:pt>
    <dgm:pt modelId="{81588790-1E98-7446-82BB-3092B06533B0}">
      <dgm:prSet phldrT="[Testo]" custT="1"/>
      <dgm:spPr/>
      <dgm:t>
        <a:bodyPr/>
        <a:lstStyle/>
        <a:p>
          <a:r>
            <a:rPr lang="it-IT" sz="1400" smtClean="0">
              <a:solidFill>
                <a:srgbClr val="000000"/>
              </a:solidFill>
              <a:latin typeface="Arial Black"/>
              <a:cs typeface="Arial Black"/>
            </a:rPr>
            <a:t> 1) Many different resistant species sharing the same ecological niches and  2) the same resistance microrganisms can be found in different environments	</a:t>
          </a:r>
          <a:endParaRPr lang="it-IT" sz="1400" dirty="0">
            <a:solidFill>
              <a:srgbClr val="000000"/>
            </a:solidFill>
            <a:latin typeface="Arial Black"/>
            <a:cs typeface="Arial Black"/>
          </a:endParaRPr>
        </a:p>
      </dgm:t>
    </dgm:pt>
    <dgm:pt modelId="{20640131-9044-724F-BEE7-6C3CA63BE16B}" type="parTrans" cxnId="{BBAFAD16-0495-C045-95F1-A4325FF964EC}">
      <dgm:prSet/>
      <dgm:spPr/>
      <dgm:t>
        <a:bodyPr/>
        <a:lstStyle/>
        <a:p>
          <a:endParaRPr lang="it-IT"/>
        </a:p>
      </dgm:t>
    </dgm:pt>
    <dgm:pt modelId="{D589ED88-3585-D743-892E-F6A0BD9D7F9E}" type="sibTrans" cxnId="{BBAFAD16-0495-C045-95F1-A4325FF964EC}">
      <dgm:prSet/>
      <dgm:spPr/>
      <dgm:t>
        <a:bodyPr/>
        <a:lstStyle/>
        <a:p>
          <a:endParaRPr lang="it-IT"/>
        </a:p>
      </dgm:t>
    </dgm:pt>
    <dgm:pt modelId="{48D05B09-F1E9-8042-AD64-29434C4CE8E8}">
      <dgm:prSet phldrT="[Testo]" custT="1"/>
      <dgm:spPr/>
      <dgm:t>
        <a:bodyPr/>
        <a:lstStyle/>
        <a:p>
          <a:r>
            <a:rPr lang="it-IT" sz="1400" dirty="0" err="1" smtClean="0">
              <a:solidFill>
                <a:srgbClr val="000000"/>
              </a:solidFill>
              <a:latin typeface="Arial Black"/>
              <a:cs typeface="Arial Black"/>
            </a:rPr>
            <a:t>Selection</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resistance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is</a:t>
          </a:r>
          <a:r>
            <a:rPr lang="it-IT" sz="1400" dirty="0" smtClean="0">
              <a:solidFill>
                <a:srgbClr val="000000"/>
              </a:solidFill>
              <a:latin typeface="Arial Black"/>
              <a:cs typeface="Arial Black"/>
            </a:rPr>
            <a:t> a </a:t>
          </a:r>
          <a:r>
            <a:rPr lang="it-IT" sz="1400" dirty="0" err="1" smtClean="0">
              <a:solidFill>
                <a:srgbClr val="000000"/>
              </a:solidFill>
              <a:latin typeface="Arial Black"/>
              <a:cs typeface="Arial Black"/>
            </a:rPr>
            <a:t>complex</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phenomenon</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driven</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by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antibiotics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heavy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methals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disinfectants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etc</a:t>
          </a:r>
          <a:endParaRPr lang="it-IT" sz="1400" dirty="0">
            <a:solidFill>
              <a:srgbClr val="000000"/>
            </a:solidFill>
            <a:latin typeface="Arial Black"/>
            <a:cs typeface="Arial Black"/>
          </a:endParaRPr>
        </a:p>
      </dgm:t>
    </dgm:pt>
    <dgm:pt modelId="{C0A4BD2D-C365-FE43-A6DD-4D1AF17DF6BB}" type="parTrans" cxnId="{530A6846-82A4-9440-974B-45FA8A8CF03C}">
      <dgm:prSet/>
      <dgm:spPr/>
      <dgm:t>
        <a:bodyPr/>
        <a:lstStyle/>
        <a:p>
          <a:endParaRPr lang="it-IT"/>
        </a:p>
      </dgm:t>
    </dgm:pt>
    <dgm:pt modelId="{1A1B15C2-5119-1F4F-8937-DABEB70F9813}" type="sibTrans" cxnId="{530A6846-82A4-9440-974B-45FA8A8CF03C}">
      <dgm:prSet/>
      <dgm:spPr/>
      <dgm:t>
        <a:bodyPr/>
        <a:lstStyle/>
        <a:p>
          <a:endParaRPr lang="it-IT"/>
        </a:p>
      </dgm:t>
    </dgm:pt>
    <dgm:pt modelId="{788604CC-5909-5C43-9631-FD362504C6A0}">
      <dgm:prSet phldrT="[Testo]" custT="1"/>
      <dgm:spPr/>
      <dgm:t>
        <a:bodyPr/>
        <a:lstStyle/>
        <a:p>
          <a:r>
            <a:rPr lang="it-IT" sz="1400" dirty="0" err="1" smtClean="0">
              <a:solidFill>
                <a:srgbClr val="000000"/>
              </a:solidFill>
              <a:latin typeface="Arial Black"/>
              <a:cs typeface="Arial Black"/>
            </a:rPr>
            <a:t>It</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is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not</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always</a:t>
          </a:r>
          <a:r>
            <a:rPr lang="it-IT" sz="1400" dirty="0" smtClean="0">
              <a:solidFill>
                <a:srgbClr val="000000"/>
              </a:solidFill>
              <a:latin typeface="Arial Black"/>
              <a:cs typeface="Arial Black"/>
            </a:rPr>
            <a:t> a cause/</a:t>
          </a:r>
          <a:r>
            <a:rPr lang="it-IT" sz="1400" dirty="0" err="1" smtClean="0">
              <a:solidFill>
                <a:srgbClr val="000000"/>
              </a:solidFill>
              <a:latin typeface="Arial Black"/>
              <a:cs typeface="Arial Black"/>
            </a:rPr>
            <a:t>effect</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mechanisms</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example</a:t>
          </a:r>
          <a:r>
            <a:rPr lang="it-IT" sz="1400" dirty="0" smtClean="0">
              <a:solidFill>
                <a:srgbClr val="000000"/>
              </a:solidFill>
              <a:latin typeface="Arial Black"/>
              <a:cs typeface="Arial Black"/>
            </a:rPr>
            <a:t> in </a:t>
          </a:r>
          <a:r>
            <a:rPr lang="it-IT" sz="1400" dirty="0" err="1" smtClean="0">
              <a:solidFill>
                <a:srgbClr val="000000"/>
              </a:solidFill>
              <a:latin typeface="Arial Black"/>
              <a:cs typeface="Arial Black"/>
            </a:rPr>
            <a:t>cotransfer</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of</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plasmid</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carryng</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many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resistance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determinants</a:t>
          </a:r>
          <a:r>
            <a:rPr lang="it-IT" sz="1400" dirty="0" smtClean="0">
              <a:solidFill>
                <a:srgbClr val="000000"/>
              </a:solidFill>
              <a:latin typeface="Arial Black"/>
              <a:cs typeface="Arial Black"/>
            </a:rPr>
            <a:t> and </a:t>
          </a:r>
          <a:r>
            <a:rPr lang="it-IT" sz="1400" dirty="0" err="1" smtClean="0">
              <a:solidFill>
                <a:srgbClr val="000000"/>
              </a:solidFill>
              <a:latin typeface="Arial Black"/>
              <a:cs typeface="Arial Black"/>
            </a:rPr>
            <a:t>selected</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by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only</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one</a:t>
          </a:r>
          <a:r>
            <a:rPr lang="it-IT" sz="1400" dirty="0" smtClean="0">
              <a:solidFill>
                <a:srgbClr val="000000"/>
              </a:solidFill>
              <a:latin typeface="Arial Black"/>
              <a:cs typeface="Arial Black"/>
            </a:rPr>
            <a:t> </a:t>
          </a:r>
          <a:r>
            <a:rPr lang="it-IT" sz="1400" dirty="0" err="1" smtClean="0">
              <a:solidFill>
                <a:srgbClr val="000000"/>
              </a:solidFill>
              <a:latin typeface="Arial Black"/>
              <a:cs typeface="Arial Black"/>
            </a:rPr>
            <a:t>antibiotic</a:t>
          </a:r>
          <a:endParaRPr lang="it-IT" sz="1400" dirty="0">
            <a:solidFill>
              <a:srgbClr val="000000"/>
            </a:solidFill>
            <a:latin typeface="Arial Black"/>
            <a:cs typeface="Arial Black"/>
          </a:endParaRPr>
        </a:p>
      </dgm:t>
    </dgm:pt>
    <dgm:pt modelId="{9C72C1CD-E9F3-5742-8A02-9ABAD1F0C067}" type="parTrans" cxnId="{DFBECE17-30D8-0945-B79B-2C78F16E717F}">
      <dgm:prSet/>
      <dgm:spPr/>
      <dgm:t>
        <a:bodyPr/>
        <a:lstStyle/>
        <a:p>
          <a:endParaRPr lang="it-IT"/>
        </a:p>
      </dgm:t>
    </dgm:pt>
    <dgm:pt modelId="{B9E54CAC-1486-B848-B1C0-03E779426D42}" type="sibTrans" cxnId="{DFBECE17-30D8-0945-B79B-2C78F16E717F}">
      <dgm:prSet/>
      <dgm:spPr/>
      <dgm:t>
        <a:bodyPr/>
        <a:lstStyle/>
        <a:p>
          <a:endParaRPr lang="it-IT"/>
        </a:p>
      </dgm:t>
    </dgm:pt>
    <dgm:pt modelId="{EED9A531-B9E6-3244-856C-28B65D721218}" type="pres">
      <dgm:prSet presAssocID="{E46D7C2D-759B-9E49-99E5-3319FD1E7CD0}" presName="linear" presStyleCnt="0">
        <dgm:presLayoutVars>
          <dgm:dir/>
          <dgm:resizeHandles val="exact"/>
        </dgm:presLayoutVars>
      </dgm:prSet>
      <dgm:spPr/>
      <dgm:t>
        <a:bodyPr/>
        <a:lstStyle/>
        <a:p>
          <a:endParaRPr lang="it-IT"/>
        </a:p>
      </dgm:t>
    </dgm:pt>
    <dgm:pt modelId="{6857BE4F-4A92-A044-8E65-F36E1793397C}" type="pres">
      <dgm:prSet presAssocID="{942D65B3-4C52-894C-8493-5FEA8BE1C660}" presName="comp" presStyleCnt="0"/>
      <dgm:spPr/>
      <dgm:t>
        <a:bodyPr/>
        <a:lstStyle/>
        <a:p>
          <a:endParaRPr lang="it-IT"/>
        </a:p>
      </dgm:t>
    </dgm:pt>
    <dgm:pt modelId="{CE03FAA4-7B93-C747-8184-45BB471F3A54}" type="pres">
      <dgm:prSet presAssocID="{942D65B3-4C52-894C-8493-5FEA8BE1C660}" presName="box" presStyleLbl="node1" presStyleIdx="0" presStyleCnt="7" custLinFactNeighborY="-6534"/>
      <dgm:spPr/>
      <dgm:t>
        <a:bodyPr/>
        <a:lstStyle/>
        <a:p>
          <a:endParaRPr lang="it-IT"/>
        </a:p>
      </dgm:t>
    </dgm:pt>
    <dgm:pt modelId="{B328332A-69AF-6248-8416-2B86A95DC022}" type="pres">
      <dgm:prSet presAssocID="{942D65B3-4C52-894C-8493-5FEA8BE1C660}" presName="img" presStyleLbl="fgImgPlace1" presStyleIdx="0" presStyleCnt="7"/>
      <dgm:spPr>
        <a:blipFill rotWithShape="0">
          <a:blip xmlns:r="http://schemas.openxmlformats.org/officeDocument/2006/relationships" r:embed="rId1"/>
          <a:stretch>
            <a:fillRect/>
          </a:stretch>
        </a:blipFill>
      </dgm:spPr>
      <dgm:t>
        <a:bodyPr/>
        <a:lstStyle/>
        <a:p>
          <a:endParaRPr lang="it-IT"/>
        </a:p>
      </dgm:t>
    </dgm:pt>
    <dgm:pt modelId="{CD1C23FE-2F7C-3C48-9709-F41ED88EBFFA}" type="pres">
      <dgm:prSet presAssocID="{942D65B3-4C52-894C-8493-5FEA8BE1C660}" presName="text" presStyleLbl="node1" presStyleIdx="0" presStyleCnt="7">
        <dgm:presLayoutVars>
          <dgm:bulletEnabled val="1"/>
        </dgm:presLayoutVars>
      </dgm:prSet>
      <dgm:spPr/>
      <dgm:t>
        <a:bodyPr/>
        <a:lstStyle/>
        <a:p>
          <a:endParaRPr lang="it-IT"/>
        </a:p>
      </dgm:t>
    </dgm:pt>
    <dgm:pt modelId="{8ED3DDD5-8278-684D-8C87-D760CEF97DA6}" type="pres">
      <dgm:prSet presAssocID="{84E6B0F2-91B1-294A-A20D-6D9494345CE3}" presName="spacer" presStyleCnt="0"/>
      <dgm:spPr/>
      <dgm:t>
        <a:bodyPr/>
        <a:lstStyle/>
        <a:p>
          <a:endParaRPr lang="it-IT"/>
        </a:p>
      </dgm:t>
    </dgm:pt>
    <dgm:pt modelId="{69BC08BB-24F6-A04D-AA2E-068E66E388AB}" type="pres">
      <dgm:prSet presAssocID="{F375FDD0-B9F5-B34F-BC7D-0CF810468EFC}" presName="comp" presStyleCnt="0"/>
      <dgm:spPr/>
      <dgm:t>
        <a:bodyPr/>
        <a:lstStyle/>
        <a:p>
          <a:endParaRPr lang="it-IT"/>
        </a:p>
      </dgm:t>
    </dgm:pt>
    <dgm:pt modelId="{937445A1-CF47-D84C-A421-E0DEA27FC1C3}" type="pres">
      <dgm:prSet presAssocID="{F375FDD0-B9F5-B34F-BC7D-0CF810468EFC}" presName="box" presStyleLbl="node1" presStyleIdx="1" presStyleCnt="7"/>
      <dgm:spPr/>
      <dgm:t>
        <a:bodyPr/>
        <a:lstStyle/>
        <a:p>
          <a:endParaRPr lang="it-IT"/>
        </a:p>
      </dgm:t>
    </dgm:pt>
    <dgm:pt modelId="{910FBE86-9100-4547-958C-0D4A47008256}" type="pres">
      <dgm:prSet presAssocID="{F375FDD0-B9F5-B34F-BC7D-0CF810468EFC}" presName="img" presStyleLbl="fgImgPlace1" presStyleIdx="1" presStyleCnt="7"/>
      <dgm:spPr>
        <a:blipFill rotWithShape="0">
          <a:blip xmlns:r="http://schemas.openxmlformats.org/officeDocument/2006/relationships" r:embed="rId2"/>
          <a:stretch>
            <a:fillRect/>
          </a:stretch>
        </a:blipFill>
      </dgm:spPr>
      <dgm:t>
        <a:bodyPr/>
        <a:lstStyle/>
        <a:p>
          <a:endParaRPr lang="it-IT"/>
        </a:p>
      </dgm:t>
    </dgm:pt>
    <dgm:pt modelId="{2FE6D346-2CFD-5442-A78A-79CB8890D531}" type="pres">
      <dgm:prSet presAssocID="{F375FDD0-B9F5-B34F-BC7D-0CF810468EFC}" presName="text" presStyleLbl="node1" presStyleIdx="1" presStyleCnt="7">
        <dgm:presLayoutVars>
          <dgm:bulletEnabled val="1"/>
        </dgm:presLayoutVars>
      </dgm:prSet>
      <dgm:spPr/>
      <dgm:t>
        <a:bodyPr/>
        <a:lstStyle/>
        <a:p>
          <a:endParaRPr lang="it-IT"/>
        </a:p>
      </dgm:t>
    </dgm:pt>
    <dgm:pt modelId="{E7E4E44D-D056-664A-A88A-8F28E63CC060}" type="pres">
      <dgm:prSet presAssocID="{9BA21311-3682-B940-AABD-5B6CCCEE741E}" presName="spacer" presStyleCnt="0"/>
      <dgm:spPr/>
      <dgm:t>
        <a:bodyPr/>
        <a:lstStyle/>
        <a:p>
          <a:endParaRPr lang="it-IT"/>
        </a:p>
      </dgm:t>
    </dgm:pt>
    <dgm:pt modelId="{5E3D5E15-8A5B-E041-86AF-D7AD2B781EE6}" type="pres">
      <dgm:prSet presAssocID="{DF6F0845-EB64-ED4E-A7F1-3886FE405931}" presName="comp" presStyleCnt="0"/>
      <dgm:spPr/>
      <dgm:t>
        <a:bodyPr/>
        <a:lstStyle/>
        <a:p>
          <a:endParaRPr lang="it-IT"/>
        </a:p>
      </dgm:t>
    </dgm:pt>
    <dgm:pt modelId="{2F7F8AC2-182F-9B47-A66E-9CDCE39DA72C}" type="pres">
      <dgm:prSet presAssocID="{DF6F0845-EB64-ED4E-A7F1-3886FE405931}" presName="box" presStyleLbl="node1" presStyleIdx="2" presStyleCnt="7"/>
      <dgm:spPr/>
      <dgm:t>
        <a:bodyPr/>
        <a:lstStyle/>
        <a:p>
          <a:endParaRPr lang="it-IT"/>
        </a:p>
      </dgm:t>
    </dgm:pt>
    <dgm:pt modelId="{53ACF0E8-8D3B-D643-907E-C6D5E2B2E23D}" type="pres">
      <dgm:prSet presAssocID="{DF6F0845-EB64-ED4E-A7F1-3886FE405931}" presName="img" presStyleLbl="fgImgPlace1" presStyleIdx="2" presStyleCnt="7"/>
      <dgm:spPr>
        <a:blipFill rotWithShape="0">
          <a:blip xmlns:r="http://schemas.openxmlformats.org/officeDocument/2006/relationships" r:embed="rId3"/>
          <a:stretch>
            <a:fillRect/>
          </a:stretch>
        </a:blipFill>
      </dgm:spPr>
      <dgm:t>
        <a:bodyPr/>
        <a:lstStyle/>
        <a:p>
          <a:endParaRPr lang="it-IT"/>
        </a:p>
      </dgm:t>
    </dgm:pt>
    <dgm:pt modelId="{E1D5831A-156A-0848-BA57-BD6413871C13}" type="pres">
      <dgm:prSet presAssocID="{DF6F0845-EB64-ED4E-A7F1-3886FE405931}" presName="text" presStyleLbl="node1" presStyleIdx="2" presStyleCnt="7">
        <dgm:presLayoutVars>
          <dgm:bulletEnabled val="1"/>
        </dgm:presLayoutVars>
      </dgm:prSet>
      <dgm:spPr/>
      <dgm:t>
        <a:bodyPr/>
        <a:lstStyle/>
        <a:p>
          <a:endParaRPr lang="it-IT"/>
        </a:p>
      </dgm:t>
    </dgm:pt>
    <dgm:pt modelId="{AFD2821C-346B-F842-A17F-FEE96129CEB4}" type="pres">
      <dgm:prSet presAssocID="{D1B08513-D001-4C42-98A4-B7BC1063B6E6}" presName="spacer" presStyleCnt="0"/>
      <dgm:spPr/>
      <dgm:t>
        <a:bodyPr/>
        <a:lstStyle/>
        <a:p>
          <a:endParaRPr lang="it-IT"/>
        </a:p>
      </dgm:t>
    </dgm:pt>
    <dgm:pt modelId="{1EE0275A-A04F-EC40-B233-F8A277B84B06}" type="pres">
      <dgm:prSet presAssocID="{C85652E0-82F4-084E-9699-8CBEB5B9B89C}" presName="comp" presStyleCnt="0"/>
      <dgm:spPr/>
      <dgm:t>
        <a:bodyPr/>
        <a:lstStyle/>
        <a:p>
          <a:endParaRPr lang="it-IT"/>
        </a:p>
      </dgm:t>
    </dgm:pt>
    <dgm:pt modelId="{5285D0AB-3ABB-F946-B155-EB74C83B0B69}" type="pres">
      <dgm:prSet presAssocID="{C85652E0-82F4-084E-9699-8CBEB5B9B89C}" presName="box" presStyleLbl="node1" presStyleIdx="3" presStyleCnt="7"/>
      <dgm:spPr/>
      <dgm:t>
        <a:bodyPr/>
        <a:lstStyle/>
        <a:p>
          <a:endParaRPr lang="it-IT"/>
        </a:p>
      </dgm:t>
    </dgm:pt>
    <dgm:pt modelId="{186FC2DA-5328-4D4B-9256-A6ABE064B3AD}" type="pres">
      <dgm:prSet presAssocID="{C85652E0-82F4-084E-9699-8CBEB5B9B89C}" presName="img" presStyleLbl="fgImgPlace1" presStyleIdx="3" presStyleCnt="7"/>
      <dgm:spPr>
        <a:blipFill rotWithShape="0">
          <a:blip xmlns:r="http://schemas.openxmlformats.org/officeDocument/2006/relationships" r:embed="rId4"/>
          <a:stretch>
            <a:fillRect/>
          </a:stretch>
        </a:blipFill>
      </dgm:spPr>
      <dgm:t>
        <a:bodyPr/>
        <a:lstStyle/>
        <a:p>
          <a:endParaRPr lang="it-IT"/>
        </a:p>
      </dgm:t>
    </dgm:pt>
    <dgm:pt modelId="{C9EDB283-F729-D147-B144-88EBC79ED217}" type="pres">
      <dgm:prSet presAssocID="{C85652E0-82F4-084E-9699-8CBEB5B9B89C}" presName="text" presStyleLbl="node1" presStyleIdx="3" presStyleCnt="7">
        <dgm:presLayoutVars>
          <dgm:bulletEnabled val="1"/>
        </dgm:presLayoutVars>
      </dgm:prSet>
      <dgm:spPr/>
      <dgm:t>
        <a:bodyPr/>
        <a:lstStyle/>
        <a:p>
          <a:endParaRPr lang="it-IT"/>
        </a:p>
      </dgm:t>
    </dgm:pt>
    <dgm:pt modelId="{E274EDBF-CB4E-0846-9290-036DC773473B}" type="pres">
      <dgm:prSet presAssocID="{9BE332EC-A1F8-F44F-A654-FEEDD4C0527E}" presName="spacer" presStyleCnt="0"/>
      <dgm:spPr/>
      <dgm:t>
        <a:bodyPr/>
        <a:lstStyle/>
        <a:p>
          <a:endParaRPr lang="it-IT"/>
        </a:p>
      </dgm:t>
    </dgm:pt>
    <dgm:pt modelId="{86DE3219-5B87-E74C-BD50-133571127B3D}" type="pres">
      <dgm:prSet presAssocID="{81588790-1E98-7446-82BB-3092B06533B0}" presName="comp" presStyleCnt="0"/>
      <dgm:spPr/>
      <dgm:t>
        <a:bodyPr/>
        <a:lstStyle/>
        <a:p>
          <a:endParaRPr lang="it-IT"/>
        </a:p>
      </dgm:t>
    </dgm:pt>
    <dgm:pt modelId="{F7E05283-D0A9-714D-9931-52DFA576DEB0}" type="pres">
      <dgm:prSet presAssocID="{81588790-1E98-7446-82BB-3092B06533B0}" presName="box" presStyleLbl="node1" presStyleIdx="4" presStyleCnt="7"/>
      <dgm:spPr/>
      <dgm:t>
        <a:bodyPr/>
        <a:lstStyle/>
        <a:p>
          <a:endParaRPr lang="it-IT"/>
        </a:p>
      </dgm:t>
    </dgm:pt>
    <dgm:pt modelId="{5A3E334E-0C59-C844-AF93-408DE0DEBC54}" type="pres">
      <dgm:prSet presAssocID="{81588790-1E98-7446-82BB-3092B06533B0}" presName="img" presStyleLbl="fgImgPlace1" presStyleIdx="4" presStyleCnt="7"/>
      <dgm:spPr>
        <a:blipFill rotWithShape="0">
          <a:blip xmlns:r="http://schemas.openxmlformats.org/officeDocument/2006/relationships" r:embed="rId5"/>
          <a:stretch>
            <a:fillRect/>
          </a:stretch>
        </a:blipFill>
      </dgm:spPr>
      <dgm:t>
        <a:bodyPr/>
        <a:lstStyle/>
        <a:p>
          <a:endParaRPr lang="it-IT"/>
        </a:p>
      </dgm:t>
    </dgm:pt>
    <dgm:pt modelId="{E6845733-CE6D-9A43-86C6-77E2564455A3}" type="pres">
      <dgm:prSet presAssocID="{81588790-1E98-7446-82BB-3092B06533B0}" presName="text" presStyleLbl="node1" presStyleIdx="4" presStyleCnt="7">
        <dgm:presLayoutVars>
          <dgm:bulletEnabled val="1"/>
        </dgm:presLayoutVars>
      </dgm:prSet>
      <dgm:spPr/>
      <dgm:t>
        <a:bodyPr/>
        <a:lstStyle/>
        <a:p>
          <a:endParaRPr lang="it-IT"/>
        </a:p>
      </dgm:t>
    </dgm:pt>
    <dgm:pt modelId="{A1598B46-9F70-B84D-9283-31B52F629F45}" type="pres">
      <dgm:prSet presAssocID="{D589ED88-3585-D743-892E-F6A0BD9D7F9E}" presName="spacer" presStyleCnt="0"/>
      <dgm:spPr/>
      <dgm:t>
        <a:bodyPr/>
        <a:lstStyle/>
        <a:p>
          <a:endParaRPr lang="it-IT"/>
        </a:p>
      </dgm:t>
    </dgm:pt>
    <dgm:pt modelId="{6338DFCF-FD24-224C-B139-B0D3A70A6FDF}" type="pres">
      <dgm:prSet presAssocID="{48D05B09-F1E9-8042-AD64-29434C4CE8E8}" presName="comp" presStyleCnt="0"/>
      <dgm:spPr/>
      <dgm:t>
        <a:bodyPr/>
        <a:lstStyle/>
        <a:p>
          <a:endParaRPr lang="it-IT"/>
        </a:p>
      </dgm:t>
    </dgm:pt>
    <dgm:pt modelId="{7954FCF5-C700-5B45-B20F-EF3CB6397DE5}" type="pres">
      <dgm:prSet presAssocID="{48D05B09-F1E9-8042-AD64-29434C4CE8E8}" presName="box" presStyleLbl="node1" presStyleIdx="5" presStyleCnt="7"/>
      <dgm:spPr/>
      <dgm:t>
        <a:bodyPr/>
        <a:lstStyle/>
        <a:p>
          <a:endParaRPr lang="it-IT"/>
        </a:p>
      </dgm:t>
    </dgm:pt>
    <dgm:pt modelId="{CF4D9AFF-86C2-014A-95A7-27DAD7080E2A}" type="pres">
      <dgm:prSet presAssocID="{48D05B09-F1E9-8042-AD64-29434C4CE8E8}" presName="img" presStyleLbl="fgImgPlace1" presStyleIdx="5" presStyleCnt="7"/>
      <dgm:spPr>
        <a:blipFill rotWithShape="0">
          <a:blip xmlns:r="http://schemas.openxmlformats.org/officeDocument/2006/relationships" r:embed="rId6"/>
          <a:stretch>
            <a:fillRect/>
          </a:stretch>
        </a:blipFill>
      </dgm:spPr>
      <dgm:t>
        <a:bodyPr/>
        <a:lstStyle/>
        <a:p>
          <a:endParaRPr lang="it-IT"/>
        </a:p>
      </dgm:t>
    </dgm:pt>
    <dgm:pt modelId="{D8070596-36D0-A54C-A975-4CD8F1F4B420}" type="pres">
      <dgm:prSet presAssocID="{48D05B09-F1E9-8042-AD64-29434C4CE8E8}" presName="text" presStyleLbl="node1" presStyleIdx="5" presStyleCnt="7">
        <dgm:presLayoutVars>
          <dgm:bulletEnabled val="1"/>
        </dgm:presLayoutVars>
      </dgm:prSet>
      <dgm:spPr/>
      <dgm:t>
        <a:bodyPr/>
        <a:lstStyle/>
        <a:p>
          <a:endParaRPr lang="it-IT"/>
        </a:p>
      </dgm:t>
    </dgm:pt>
    <dgm:pt modelId="{7ABBFA42-7A19-8F47-9C69-D7DC5302CE48}" type="pres">
      <dgm:prSet presAssocID="{1A1B15C2-5119-1F4F-8937-DABEB70F9813}" presName="spacer" presStyleCnt="0"/>
      <dgm:spPr/>
      <dgm:t>
        <a:bodyPr/>
        <a:lstStyle/>
        <a:p>
          <a:endParaRPr lang="it-IT"/>
        </a:p>
      </dgm:t>
    </dgm:pt>
    <dgm:pt modelId="{F2F33C30-2472-A848-BDA7-0A736FEDCBA7}" type="pres">
      <dgm:prSet presAssocID="{788604CC-5909-5C43-9631-FD362504C6A0}" presName="comp" presStyleCnt="0"/>
      <dgm:spPr/>
      <dgm:t>
        <a:bodyPr/>
        <a:lstStyle/>
        <a:p>
          <a:endParaRPr lang="it-IT"/>
        </a:p>
      </dgm:t>
    </dgm:pt>
    <dgm:pt modelId="{E3B4224C-832B-1341-A6CB-B64F8831BF73}" type="pres">
      <dgm:prSet presAssocID="{788604CC-5909-5C43-9631-FD362504C6A0}" presName="box" presStyleLbl="node1" presStyleIdx="6" presStyleCnt="7"/>
      <dgm:spPr/>
      <dgm:t>
        <a:bodyPr/>
        <a:lstStyle/>
        <a:p>
          <a:endParaRPr lang="it-IT"/>
        </a:p>
      </dgm:t>
    </dgm:pt>
    <dgm:pt modelId="{1A4AC07E-6424-F447-9338-32EC6A8BA6FB}" type="pres">
      <dgm:prSet presAssocID="{788604CC-5909-5C43-9631-FD362504C6A0}" presName="img" presStyleLbl="fgImgPlace1" presStyleIdx="6" presStyleCnt="7"/>
      <dgm:spPr>
        <a:blipFill rotWithShape="0">
          <a:blip xmlns:r="http://schemas.openxmlformats.org/officeDocument/2006/relationships" r:embed="rId7"/>
          <a:stretch>
            <a:fillRect/>
          </a:stretch>
        </a:blipFill>
      </dgm:spPr>
      <dgm:t>
        <a:bodyPr/>
        <a:lstStyle/>
        <a:p>
          <a:endParaRPr lang="it-IT"/>
        </a:p>
      </dgm:t>
    </dgm:pt>
    <dgm:pt modelId="{BED232CB-05BB-1645-88A8-7A7FD35673AA}" type="pres">
      <dgm:prSet presAssocID="{788604CC-5909-5C43-9631-FD362504C6A0}" presName="text" presStyleLbl="node1" presStyleIdx="6" presStyleCnt="7">
        <dgm:presLayoutVars>
          <dgm:bulletEnabled val="1"/>
        </dgm:presLayoutVars>
      </dgm:prSet>
      <dgm:spPr/>
      <dgm:t>
        <a:bodyPr/>
        <a:lstStyle/>
        <a:p>
          <a:endParaRPr lang="it-IT"/>
        </a:p>
      </dgm:t>
    </dgm:pt>
  </dgm:ptLst>
  <dgm:cxnLst>
    <dgm:cxn modelId="{0509AA8F-81D6-2943-911F-956B9C7BA3B4}" type="presOf" srcId="{E46D7C2D-759B-9E49-99E5-3319FD1E7CD0}" destId="{EED9A531-B9E6-3244-856C-28B65D721218}" srcOrd="0" destOrd="0" presId="urn:microsoft.com/office/officeart/2005/8/layout/vList4#1"/>
    <dgm:cxn modelId="{85242683-32EF-CA42-B4B4-1A58AAE901A7}" srcId="{E46D7C2D-759B-9E49-99E5-3319FD1E7CD0}" destId="{942D65B3-4C52-894C-8493-5FEA8BE1C660}" srcOrd="0" destOrd="0" parTransId="{331DF346-22AC-F54F-BD8B-4057EA669256}" sibTransId="{84E6B0F2-91B1-294A-A20D-6D9494345CE3}"/>
    <dgm:cxn modelId="{42E2B42A-98F4-CE45-99A2-688D9FCF1F5D}" srcId="{E46D7C2D-759B-9E49-99E5-3319FD1E7CD0}" destId="{F375FDD0-B9F5-B34F-BC7D-0CF810468EFC}" srcOrd="1" destOrd="0" parTransId="{1723C15B-AC74-8B4F-A5C4-E9F64AA63288}" sibTransId="{9BA21311-3682-B940-AABD-5B6CCCEE741E}"/>
    <dgm:cxn modelId="{4BFFFABC-8422-AB4E-BC6F-64021F58E6A4}" type="presOf" srcId="{48D05B09-F1E9-8042-AD64-29434C4CE8E8}" destId="{D8070596-36D0-A54C-A975-4CD8F1F4B420}" srcOrd="1" destOrd="0" presId="urn:microsoft.com/office/officeart/2005/8/layout/vList4#1"/>
    <dgm:cxn modelId="{07373600-83FE-A04F-BE1C-2B89B71806C8}" type="presOf" srcId="{C85652E0-82F4-084E-9699-8CBEB5B9B89C}" destId="{C9EDB283-F729-D147-B144-88EBC79ED217}" srcOrd="1" destOrd="0" presId="urn:microsoft.com/office/officeart/2005/8/layout/vList4#1"/>
    <dgm:cxn modelId="{7D0F8F78-69EB-DE44-A8B8-825466B3275F}" type="presOf" srcId="{DF6F0845-EB64-ED4E-A7F1-3886FE405931}" destId="{E1D5831A-156A-0848-BA57-BD6413871C13}" srcOrd="1" destOrd="0" presId="urn:microsoft.com/office/officeart/2005/8/layout/vList4#1"/>
    <dgm:cxn modelId="{9969FC89-C81E-BE42-86D1-F44DEF8800AD}" type="presOf" srcId="{48D05B09-F1E9-8042-AD64-29434C4CE8E8}" destId="{7954FCF5-C700-5B45-B20F-EF3CB6397DE5}" srcOrd="0" destOrd="0" presId="urn:microsoft.com/office/officeart/2005/8/layout/vList4#1"/>
    <dgm:cxn modelId="{0E115962-128F-FB4A-86CC-137E82AB9D79}" type="presOf" srcId="{C85652E0-82F4-084E-9699-8CBEB5B9B89C}" destId="{5285D0AB-3ABB-F946-B155-EB74C83B0B69}" srcOrd="0" destOrd="0" presId="urn:microsoft.com/office/officeart/2005/8/layout/vList4#1"/>
    <dgm:cxn modelId="{88528DB0-0F2A-1A4F-8E9D-6D9F6B089EF8}" type="presOf" srcId="{DF6F0845-EB64-ED4E-A7F1-3886FE405931}" destId="{2F7F8AC2-182F-9B47-A66E-9CDCE39DA72C}" srcOrd="0" destOrd="0" presId="urn:microsoft.com/office/officeart/2005/8/layout/vList4#1"/>
    <dgm:cxn modelId="{BBAFAD16-0495-C045-95F1-A4325FF964EC}" srcId="{E46D7C2D-759B-9E49-99E5-3319FD1E7CD0}" destId="{81588790-1E98-7446-82BB-3092B06533B0}" srcOrd="4" destOrd="0" parTransId="{20640131-9044-724F-BEE7-6C3CA63BE16B}" sibTransId="{D589ED88-3585-D743-892E-F6A0BD9D7F9E}"/>
    <dgm:cxn modelId="{FBA7EAEB-9857-3B41-B234-10808A80BC25}" type="presOf" srcId="{F375FDD0-B9F5-B34F-BC7D-0CF810468EFC}" destId="{937445A1-CF47-D84C-A421-E0DEA27FC1C3}" srcOrd="0" destOrd="0" presId="urn:microsoft.com/office/officeart/2005/8/layout/vList4#1"/>
    <dgm:cxn modelId="{D920783E-931C-0748-84D5-84AD59CDCC59}" srcId="{E46D7C2D-759B-9E49-99E5-3319FD1E7CD0}" destId="{DF6F0845-EB64-ED4E-A7F1-3886FE405931}" srcOrd="2" destOrd="0" parTransId="{F05129D7-8C56-7448-8FD1-5558D09B5801}" sibTransId="{D1B08513-D001-4C42-98A4-B7BC1063B6E6}"/>
    <dgm:cxn modelId="{530A6846-82A4-9440-974B-45FA8A8CF03C}" srcId="{E46D7C2D-759B-9E49-99E5-3319FD1E7CD0}" destId="{48D05B09-F1E9-8042-AD64-29434C4CE8E8}" srcOrd="5" destOrd="0" parTransId="{C0A4BD2D-C365-FE43-A6DD-4D1AF17DF6BB}" sibTransId="{1A1B15C2-5119-1F4F-8937-DABEB70F9813}"/>
    <dgm:cxn modelId="{3B3B9E72-459A-7247-9802-1D884EB5F16C}" type="presOf" srcId="{81588790-1E98-7446-82BB-3092B06533B0}" destId="{F7E05283-D0A9-714D-9931-52DFA576DEB0}" srcOrd="0" destOrd="0" presId="urn:microsoft.com/office/officeart/2005/8/layout/vList4#1"/>
    <dgm:cxn modelId="{3AEC8E73-11B7-B54F-9EF9-3F64CD1ACEAE}" type="presOf" srcId="{788604CC-5909-5C43-9631-FD362504C6A0}" destId="{BED232CB-05BB-1645-88A8-7A7FD35673AA}" srcOrd="1" destOrd="0" presId="urn:microsoft.com/office/officeart/2005/8/layout/vList4#1"/>
    <dgm:cxn modelId="{67BE0AAD-6F62-C545-8378-431E4A693DEB}" type="presOf" srcId="{942D65B3-4C52-894C-8493-5FEA8BE1C660}" destId="{CE03FAA4-7B93-C747-8184-45BB471F3A54}" srcOrd="0" destOrd="0" presId="urn:microsoft.com/office/officeart/2005/8/layout/vList4#1"/>
    <dgm:cxn modelId="{48E0AC71-8888-3F43-8CC9-D495E8279F53}" srcId="{E46D7C2D-759B-9E49-99E5-3319FD1E7CD0}" destId="{C85652E0-82F4-084E-9699-8CBEB5B9B89C}" srcOrd="3" destOrd="0" parTransId="{43F1461F-8C0F-8046-BDE7-08E85F51B9FF}" sibTransId="{9BE332EC-A1F8-F44F-A654-FEEDD4C0527E}"/>
    <dgm:cxn modelId="{A3803968-2734-C846-8A8F-3DE85C5919EC}" type="presOf" srcId="{942D65B3-4C52-894C-8493-5FEA8BE1C660}" destId="{CD1C23FE-2F7C-3C48-9709-F41ED88EBFFA}" srcOrd="1" destOrd="0" presId="urn:microsoft.com/office/officeart/2005/8/layout/vList4#1"/>
    <dgm:cxn modelId="{DFBECE17-30D8-0945-B79B-2C78F16E717F}" srcId="{E46D7C2D-759B-9E49-99E5-3319FD1E7CD0}" destId="{788604CC-5909-5C43-9631-FD362504C6A0}" srcOrd="6" destOrd="0" parTransId="{9C72C1CD-E9F3-5742-8A02-9ABAD1F0C067}" sibTransId="{B9E54CAC-1486-B848-B1C0-03E779426D42}"/>
    <dgm:cxn modelId="{03754A27-34AC-A445-BB99-BF0049E1B245}" type="presOf" srcId="{81588790-1E98-7446-82BB-3092B06533B0}" destId="{E6845733-CE6D-9A43-86C6-77E2564455A3}" srcOrd="1" destOrd="0" presId="urn:microsoft.com/office/officeart/2005/8/layout/vList4#1"/>
    <dgm:cxn modelId="{85B080C5-4B3C-EB45-8605-055C6704A117}" type="presOf" srcId="{788604CC-5909-5C43-9631-FD362504C6A0}" destId="{E3B4224C-832B-1341-A6CB-B64F8831BF73}" srcOrd="0" destOrd="0" presId="urn:microsoft.com/office/officeart/2005/8/layout/vList4#1"/>
    <dgm:cxn modelId="{609E89C8-0A8A-534A-A4CC-BB641AB56F2A}" type="presOf" srcId="{F375FDD0-B9F5-B34F-BC7D-0CF810468EFC}" destId="{2FE6D346-2CFD-5442-A78A-79CB8890D531}" srcOrd="1" destOrd="0" presId="urn:microsoft.com/office/officeart/2005/8/layout/vList4#1"/>
    <dgm:cxn modelId="{0CDF9E89-B8F6-C04E-902E-A7711118BF8E}" type="presParOf" srcId="{EED9A531-B9E6-3244-856C-28B65D721218}" destId="{6857BE4F-4A92-A044-8E65-F36E1793397C}" srcOrd="0" destOrd="0" presId="urn:microsoft.com/office/officeart/2005/8/layout/vList4#1"/>
    <dgm:cxn modelId="{B10B2B6F-3ABD-014A-B3A9-A33C6E716DF4}" type="presParOf" srcId="{6857BE4F-4A92-A044-8E65-F36E1793397C}" destId="{CE03FAA4-7B93-C747-8184-45BB471F3A54}" srcOrd="0" destOrd="0" presId="urn:microsoft.com/office/officeart/2005/8/layout/vList4#1"/>
    <dgm:cxn modelId="{D1AF98CD-AAB6-6246-8093-79A8341094E6}" type="presParOf" srcId="{6857BE4F-4A92-A044-8E65-F36E1793397C}" destId="{B328332A-69AF-6248-8416-2B86A95DC022}" srcOrd="1" destOrd="0" presId="urn:microsoft.com/office/officeart/2005/8/layout/vList4#1"/>
    <dgm:cxn modelId="{8B466A2B-5DC4-AF41-BB2C-CE7E79106DEF}" type="presParOf" srcId="{6857BE4F-4A92-A044-8E65-F36E1793397C}" destId="{CD1C23FE-2F7C-3C48-9709-F41ED88EBFFA}" srcOrd="2" destOrd="0" presId="urn:microsoft.com/office/officeart/2005/8/layout/vList4#1"/>
    <dgm:cxn modelId="{6841089A-BEA5-0B4E-AD5D-39E0C38B9645}" type="presParOf" srcId="{EED9A531-B9E6-3244-856C-28B65D721218}" destId="{8ED3DDD5-8278-684D-8C87-D760CEF97DA6}" srcOrd="1" destOrd="0" presId="urn:microsoft.com/office/officeart/2005/8/layout/vList4#1"/>
    <dgm:cxn modelId="{2ECA7A32-C826-6B45-A061-05A522F99F01}" type="presParOf" srcId="{EED9A531-B9E6-3244-856C-28B65D721218}" destId="{69BC08BB-24F6-A04D-AA2E-068E66E388AB}" srcOrd="2" destOrd="0" presId="urn:microsoft.com/office/officeart/2005/8/layout/vList4#1"/>
    <dgm:cxn modelId="{55C86E25-79C2-1943-AF37-D88E28AC5578}" type="presParOf" srcId="{69BC08BB-24F6-A04D-AA2E-068E66E388AB}" destId="{937445A1-CF47-D84C-A421-E0DEA27FC1C3}" srcOrd="0" destOrd="0" presId="urn:microsoft.com/office/officeart/2005/8/layout/vList4#1"/>
    <dgm:cxn modelId="{1054D6C9-0A95-B04D-B627-749BD6D2F72A}" type="presParOf" srcId="{69BC08BB-24F6-A04D-AA2E-068E66E388AB}" destId="{910FBE86-9100-4547-958C-0D4A47008256}" srcOrd="1" destOrd="0" presId="urn:microsoft.com/office/officeart/2005/8/layout/vList4#1"/>
    <dgm:cxn modelId="{804CD69C-3E75-CC48-A61F-3FB60E082A24}" type="presParOf" srcId="{69BC08BB-24F6-A04D-AA2E-068E66E388AB}" destId="{2FE6D346-2CFD-5442-A78A-79CB8890D531}" srcOrd="2" destOrd="0" presId="urn:microsoft.com/office/officeart/2005/8/layout/vList4#1"/>
    <dgm:cxn modelId="{AD84FAB3-5515-C148-95F8-C7BD19E439AE}" type="presParOf" srcId="{EED9A531-B9E6-3244-856C-28B65D721218}" destId="{E7E4E44D-D056-664A-A88A-8F28E63CC060}" srcOrd="3" destOrd="0" presId="urn:microsoft.com/office/officeart/2005/8/layout/vList4#1"/>
    <dgm:cxn modelId="{744DAE90-1D3C-714B-A64D-53E3381C13CE}" type="presParOf" srcId="{EED9A531-B9E6-3244-856C-28B65D721218}" destId="{5E3D5E15-8A5B-E041-86AF-D7AD2B781EE6}" srcOrd="4" destOrd="0" presId="urn:microsoft.com/office/officeart/2005/8/layout/vList4#1"/>
    <dgm:cxn modelId="{028315D8-8570-0F49-B1F2-C82071149090}" type="presParOf" srcId="{5E3D5E15-8A5B-E041-86AF-D7AD2B781EE6}" destId="{2F7F8AC2-182F-9B47-A66E-9CDCE39DA72C}" srcOrd="0" destOrd="0" presId="urn:microsoft.com/office/officeart/2005/8/layout/vList4#1"/>
    <dgm:cxn modelId="{2DF62652-6633-F143-AF9C-B7889E3C5FCB}" type="presParOf" srcId="{5E3D5E15-8A5B-E041-86AF-D7AD2B781EE6}" destId="{53ACF0E8-8D3B-D643-907E-C6D5E2B2E23D}" srcOrd="1" destOrd="0" presId="urn:microsoft.com/office/officeart/2005/8/layout/vList4#1"/>
    <dgm:cxn modelId="{7A294B12-0709-4C40-A228-96805C589981}" type="presParOf" srcId="{5E3D5E15-8A5B-E041-86AF-D7AD2B781EE6}" destId="{E1D5831A-156A-0848-BA57-BD6413871C13}" srcOrd="2" destOrd="0" presId="urn:microsoft.com/office/officeart/2005/8/layout/vList4#1"/>
    <dgm:cxn modelId="{DE4DFB1E-A254-B844-90ED-F9AE4027DF01}" type="presParOf" srcId="{EED9A531-B9E6-3244-856C-28B65D721218}" destId="{AFD2821C-346B-F842-A17F-FEE96129CEB4}" srcOrd="5" destOrd="0" presId="urn:microsoft.com/office/officeart/2005/8/layout/vList4#1"/>
    <dgm:cxn modelId="{45EB54EA-928F-E843-A7B7-F03709785687}" type="presParOf" srcId="{EED9A531-B9E6-3244-856C-28B65D721218}" destId="{1EE0275A-A04F-EC40-B233-F8A277B84B06}" srcOrd="6" destOrd="0" presId="urn:microsoft.com/office/officeart/2005/8/layout/vList4#1"/>
    <dgm:cxn modelId="{CB41E5C3-32CE-7542-9DE0-49AA97E84AEA}" type="presParOf" srcId="{1EE0275A-A04F-EC40-B233-F8A277B84B06}" destId="{5285D0AB-3ABB-F946-B155-EB74C83B0B69}" srcOrd="0" destOrd="0" presId="urn:microsoft.com/office/officeart/2005/8/layout/vList4#1"/>
    <dgm:cxn modelId="{FAED6C91-1511-EB45-BB0C-87EBEB48D979}" type="presParOf" srcId="{1EE0275A-A04F-EC40-B233-F8A277B84B06}" destId="{186FC2DA-5328-4D4B-9256-A6ABE064B3AD}" srcOrd="1" destOrd="0" presId="urn:microsoft.com/office/officeart/2005/8/layout/vList4#1"/>
    <dgm:cxn modelId="{2EC41CB2-5205-1D4F-9C55-1A01FC822BCF}" type="presParOf" srcId="{1EE0275A-A04F-EC40-B233-F8A277B84B06}" destId="{C9EDB283-F729-D147-B144-88EBC79ED217}" srcOrd="2" destOrd="0" presId="urn:microsoft.com/office/officeart/2005/8/layout/vList4#1"/>
    <dgm:cxn modelId="{A320D388-CEE8-E94E-8AFB-3D4CB97E87E0}" type="presParOf" srcId="{EED9A531-B9E6-3244-856C-28B65D721218}" destId="{E274EDBF-CB4E-0846-9290-036DC773473B}" srcOrd="7" destOrd="0" presId="urn:microsoft.com/office/officeart/2005/8/layout/vList4#1"/>
    <dgm:cxn modelId="{C7FEE848-96CA-0246-A073-F2EF3E2F011D}" type="presParOf" srcId="{EED9A531-B9E6-3244-856C-28B65D721218}" destId="{86DE3219-5B87-E74C-BD50-133571127B3D}" srcOrd="8" destOrd="0" presId="urn:microsoft.com/office/officeart/2005/8/layout/vList4#1"/>
    <dgm:cxn modelId="{F269F809-6249-684B-84C9-5EF6A04A7942}" type="presParOf" srcId="{86DE3219-5B87-E74C-BD50-133571127B3D}" destId="{F7E05283-D0A9-714D-9931-52DFA576DEB0}" srcOrd="0" destOrd="0" presId="urn:microsoft.com/office/officeart/2005/8/layout/vList4#1"/>
    <dgm:cxn modelId="{B67EBF9E-FECF-B946-88BB-F6ABCFB38438}" type="presParOf" srcId="{86DE3219-5B87-E74C-BD50-133571127B3D}" destId="{5A3E334E-0C59-C844-AF93-408DE0DEBC54}" srcOrd="1" destOrd="0" presId="urn:microsoft.com/office/officeart/2005/8/layout/vList4#1"/>
    <dgm:cxn modelId="{52B667D8-D4FF-8E4E-9824-50504DC748A9}" type="presParOf" srcId="{86DE3219-5B87-E74C-BD50-133571127B3D}" destId="{E6845733-CE6D-9A43-86C6-77E2564455A3}" srcOrd="2" destOrd="0" presId="urn:microsoft.com/office/officeart/2005/8/layout/vList4#1"/>
    <dgm:cxn modelId="{EE296FDD-C6BE-C14E-98F5-403BC884FE0A}" type="presParOf" srcId="{EED9A531-B9E6-3244-856C-28B65D721218}" destId="{A1598B46-9F70-B84D-9283-31B52F629F45}" srcOrd="9" destOrd="0" presId="urn:microsoft.com/office/officeart/2005/8/layout/vList4#1"/>
    <dgm:cxn modelId="{376DBEE5-3608-F64A-A7F3-EEDAFC2A52A8}" type="presParOf" srcId="{EED9A531-B9E6-3244-856C-28B65D721218}" destId="{6338DFCF-FD24-224C-B139-B0D3A70A6FDF}" srcOrd="10" destOrd="0" presId="urn:microsoft.com/office/officeart/2005/8/layout/vList4#1"/>
    <dgm:cxn modelId="{C2A58894-BC1D-3441-A5AB-568BFE87E56D}" type="presParOf" srcId="{6338DFCF-FD24-224C-B139-B0D3A70A6FDF}" destId="{7954FCF5-C700-5B45-B20F-EF3CB6397DE5}" srcOrd="0" destOrd="0" presId="urn:microsoft.com/office/officeart/2005/8/layout/vList4#1"/>
    <dgm:cxn modelId="{3894A8FC-B18F-3741-8FEE-07028A6DCCA7}" type="presParOf" srcId="{6338DFCF-FD24-224C-B139-B0D3A70A6FDF}" destId="{CF4D9AFF-86C2-014A-95A7-27DAD7080E2A}" srcOrd="1" destOrd="0" presId="urn:microsoft.com/office/officeart/2005/8/layout/vList4#1"/>
    <dgm:cxn modelId="{2B31C083-E205-8C4F-A493-5BA3D74945CE}" type="presParOf" srcId="{6338DFCF-FD24-224C-B139-B0D3A70A6FDF}" destId="{D8070596-36D0-A54C-A975-4CD8F1F4B420}" srcOrd="2" destOrd="0" presId="urn:microsoft.com/office/officeart/2005/8/layout/vList4#1"/>
    <dgm:cxn modelId="{CAB75EE9-8697-6C4A-9C3E-279DB39B498B}" type="presParOf" srcId="{EED9A531-B9E6-3244-856C-28B65D721218}" destId="{7ABBFA42-7A19-8F47-9C69-D7DC5302CE48}" srcOrd="11" destOrd="0" presId="urn:microsoft.com/office/officeart/2005/8/layout/vList4#1"/>
    <dgm:cxn modelId="{59509826-C168-254A-8054-F3DC44D6E64F}" type="presParOf" srcId="{EED9A531-B9E6-3244-856C-28B65D721218}" destId="{F2F33C30-2472-A848-BDA7-0A736FEDCBA7}" srcOrd="12" destOrd="0" presId="urn:microsoft.com/office/officeart/2005/8/layout/vList4#1"/>
    <dgm:cxn modelId="{40883DAE-5BD3-8841-908E-0D96FDDFE781}" type="presParOf" srcId="{F2F33C30-2472-A848-BDA7-0A736FEDCBA7}" destId="{E3B4224C-832B-1341-A6CB-B64F8831BF73}" srcOrd="0" destOrd="0" presId="urn:microsoft.com/office/officeart/2005/8/layout/vList4#1"/>
    <dgm:cxn modelId="{DC4E1C1B-503D-EE41-8A73-D361F2957C79}" type="presParOf" srcId="{F2F33C30-2472-A848-BDA7-0A736FEDCBA7}" destId="{1A4AC07E-6424-F447-9338-32EC6A8BA6FB}" srcOrd="1" destOrd="0" presId="urn:microsoft.com/office/officeart/2005/8/layout/vList4#1"/>
    <dgm:cxn modelId="{4FFE4467-7425-1D49-8324-D61C1621E815}" type="presParOf" srcId="{F2F33C30-2472-A848-BDA7-0A736FEDCBA7}" destId="{BED232CB-05BB-1645-88A8-7A7FD35673AA}"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0DA4E-BD51-764A-866F-4D2AC2B67EBC}" type="doc">
      <dgm:prSet loTypeId="urn:microsoft.com/office/officeart/2005/8/layout/hProcess7" loCatId="process" qsTypeId="urn:microsoft.com/office/officeart/2005/8/quickstyle/simple4" qsCatId="simple" csTypeId="urn:microsoft.com/office/officeart/2005/8/colors/accent1_2" csCatId="accent1" phldr="1"/>
      <dgm:spPr/>
      <dgm:t>
        <a:bodyPr/>
        <a:lstStyle/>
        <a:p>
          <a:endParaRPr lang="it-IT"/>
        </a:p>
      </dgm:t>
    </dgm:pt>
    <dgm:pt modelId="{7B842157-79D4-C54B-AA32-6FFAA934E9B1}">
      <dgm:prSet phldrT="[Testo]"/>
      <dgm:spPr>
        <a:solidFill>
          <a:schemeClr val="bg2">
            <a:lumMod val="50000"/>
          </a:schemeClr>
        </a:solidFill>
      </dgm:spPr>
      <dgm:t>
        <a:bodyPr/>
        <a:lstStyle/>
        <a:p>
          <a:r>
            <a:rPr lang="it-IT" dirty="0" err="1" smtClean="0"/>
            <a:t>Asymptomatyc</a:t>
          </a:r>
          <a:r>
            <a:rPr lang="it-IT" dirty="0" smtClean="0"/>
            <a:t>  </a:t>
          </a:r>
          <a:r>
            <a:rPr lang="it-IT" dirty="0" err="1" smtClean="0"/>
            <a:t>nasopharyngeal</a:t>
          </a:r>
          <a:r>
            <a:rPr lang="it-IT" dirty="0" smtClean="0"/>
            <a:t> </a:t>
          </a:r>
          <a:r>
            <a:rPr lang="it-IT" dirty="0" err="1" smtClean="0"/>
            <a:t>colonization</a:t>
          </a:r>
          <a:r>
            <a:rPr lang="it-IT" dirty="0" smtClean="0"/>
            <a:t> </a:t>
          </a:r>
          <a:endParaRPr lang="it-IT" dirty="0"/>
        </a:p>
      </dgm:t>
    </dgm:pt>
    <dgm:pt modelId="{52AE3AFE-151B-2042-BE6B-37F3B618FAED}" type="parTrans" cxnId="{944B084E-83BF-E04C-94B6-6746D1D0FA45}">
      <dgm:prSet/>
      <dgm:spPr/>
      <dgm:t>
        <a:bodyPr/>
        <a:lstStyle/>
        <a:p>
          <a:endParaRPr lang="it-IT"/>
        </a:p>
      </dgm:t>
    </dgm:pt>
    <dgm:pt modelId="{2AE40D64-8194-E14F-9AE3-1B099CAF370F}" type="sibTrans" cxnId="{944B084E-83BF-E04C-94B6-6746D1D0FA45}">
      <dgm:prSet/>
      <dgm:spPr/>
      <dgm:t>
        <a:bodyPr/>
        <a:lstStyle/>
        <a:p>
          <a:endParaRPr lang="it-IT"/>
        </a:p>
      </dgm:t>
    </dgm:pt>
    <dgm:pt modelId="{068BD9C3-03F2-4040-B4C1-0CD2FF6A084E}">
      <dgm:prSet phldrT="[Testo]"/>
      <dgm:spPr>
        <a:solidFill>
          <a:schemeClr val="bg2">
            <a:lumMod val="25000"/>
          </a:schemeClr>
        </a:solidFill>
      </dgm:spPr>
      <dgm:t>
        <a:bodyPr/>
        <a:lstStyle/>
        <a:p>
          <a:r>
            <a:rPr lang="it-IT" dirty="0" smtClean="0"/>
            <a:t>Community </a:t>
          </a:r>
          <a:r>
            <a:rPr lang="it-IT" dirty="0" err="1" smtClean="0"/>
            <a:t>acquired</a:t>
          </a:r>
          <a:r>
            <a:rPr lang="it-IT" dirty="0" smtClean="0"/>
            <a:t> </a:t>
          </a:r>
          <a:r>
            <a:rPr lang="it-IT" dirty="0" err="1" smtClean="0"/>
            <a:t>lethal</a:t>
          </a:r>
          <a:r>
            <a:rPr lang="it-IT" dirty="0" smtClean="0"/>
            <a:t> </a:t>
          </a:r>
          <a:r>
            <a:rPr lang="it-IT" dirty="0" err="1" smtClean="0"/>
            <a:t>infections</a:t>
          </a:r>
          <a:endParaRPr lang="it-IT" dirty="0"/>
        </a:p>
      </dgm:t>
    </dgm:pt>
    <dgm:pt modelId="{AB97A419-7DD9-834D-A2DD-F094B17F0342}" type="parTrans" cxnId="{F25E3F14-EAB8-6643-BCBD-9AAC6212ED00}">
      <dgm:prSet/>
      <dgm:spPr/>
      <dgm:t>
        <a:bodyPr/>
        <a:lstStyle/>
        <a:p>
          <a:endParaRPr lang="it-IT"/>
        </a:p>
      </dgm:t>
    </dgm:pt>
    <dgm:pt modelId="{EBDECAEC-25AD-4046-A650-890A4856D978}" type="sibTrans" cxnId="{F25E3F14-EAB8-6643-BCBD-9AAC6212ED00}">
      <dgm:prSet/>
      <dgm:spPr/>
      <dgm:t>
        <a:bodyPr/>
        <a:lstStyle/>
        <a:p>
          <a:endParaRPr lang="it-IT"/>
        </a:p>
      </dgm:t>
    </dgm:pt>
    <dgm:pt modelId="{1E72FEEB-14FE-5544-A632-CC0D5927C302}">
      <dgm:prSet phldrT="[Testo]" custT="1"/>
      <dgm:spPr/>
      <dgm:t>
        <a:bodyPr/>
        <a:lstStyle/>
        <a:p>
          <a:r>
            <a:rPr lang="it-IT" sz="3200" dirty="0" smtClean="0"/>
            <a:t>Aggressive </a:t>
          </a:r>
          <a:r>
            <a:rPr lang="it-IT" sz="3200" dirty="0" err="1" smtClean="0"/>
            <a:t>host-invasion</a:t>
          </a:r>
          <a:r>
            <a:rPr lang="it-IT" sz="3200" dirty="0" smtClean="0"/>
            <a:t>;</a:t>
          </a:r>
        </a:p>
        <a:p>
          <a:r>
            <a:rPr lang="it-IT" sz="3200" dirty="0" err="1" smtClean="0"/>
            <a:t>Effective</a:t>
          </a:r>
          <a:r>
            <a:rPr lang="it-IT" sz="3200" dirty="0" smtClean="0"/>
            <a:t> </a:t>
          </a:r>
          <a:r>
            <a:rPr lang="it-IT" sz="3200" dirty="0" err="1" smtClean="0"/>
            <a:t>immune-evasion</a:t>
          </a:r>
          <a:endParaRPr lang="it-IT" sz="3200" dirty="0"/>
        </a:p>
      </dgm:t>
    </dgm:pt>
    <dgm:pt modelId="{409E39E7-D697-C043-BE5B-4E0F9EE790F2}" type="parTrans" cxnId="{8070A890-87C4-FB44-BBE7-312344B8BCFA}">
      <dgm:prSet/>
      <dgm:spPr/>
      <dgm:t>
        <a:bodyPr/>
        <a:lstStyle/>
        <a:p>
          <a:endParaRPr lang="it-IT"/>
        </a:p>
      </dgm:t>
    </dgm:pt>
    <dgm:pt modelId="{9DA77B10-E0AE-A748-ABA7-5A61B914CF55}" type="sibTrans" cxnId="{8070A890-87C4-FB44-BBE7-312344B8BCFA}">
      <dgm:prSet/>
      <dgm:spPr/>
      <dgm:t>
        <a:bodyPr/>
        <a:lstStyle/>
        <a:p>
          <a:endParaRPr lang="it-IT"/>
        </a:p>
      </dgm:t>
    </dgm:pt>
    <dgm:pt modelId="{E5DE6C14-92F8-6740-93D6-54AABA7FD03B}">
      <dgm:prSet phldrT="[Testo]"/>
      <dgm:spPr>
        <a:solidFill>
          <a:schemeClr val="bg2">
            <a:lumMod val="10000"/>
          </a:schemeClr>
        </a:solidFill>
      </dgm:spPr>
      <dgm:t>
        <a:bodyPr/>
        <a:lstStyle/>
        <a:p>
          <a:r>
            <a:rPr lang="it-IT" dirty="0" smtClean="0"/>
            <a:t>Hospital </a:t>
          </a:r>
          <a:r>
            <a:rPr lang="it-IT" dirty="0" err="1" smtClean="0"/>
            <a:t>acquired</a:t>
          </a:r>
          <a:r>
            <a:rPr lang="it-IT" dirty="0" smtClean="0"/>
            <a:t> </a:t>
          </a:r>
          <a:r>
            <a:rPr lang="it-IT" dirty="0" err="1" smtClean="0"/>
            <a:t>infections</a:t>
          </a:r>
          <a:endParaRPr lang="it-IT" dirty="0"/>
        </a:p>
      </dgm:t>
    </dgm:pt>
    <dgm:pt modelId="{87A0CFF3-F04C-8242-93E5-ADC951E1FDAD}" type="parTrans" cxnId="{30B9F865-1344-FD4C-8DE9-03122F7C6939}">
      <dgm:prSet/>
      <dgm:spPr/>
      <dgm:t>
        <a:bodyPr/>
        <a:lstStyle/>
        <a:p>
          <a:endParaRPr lang="it-IT"/>
        </a:p>
      </dgm:t>
    </dgm:pt>
    <dgm:pt modelId="{48F9E701-DCC9-9841-86B8-2BFE4BAA78AF}" type="sibTrans" cxnId="{30B9F865-1344-FD4C-8DE9-03122F7C6939}">
      <dgm:prSet/>
      <dgm:spPr/>
      <dgm:t>
        <a:bodyPr/>
        <a:lstStyle/>
        <a:p>
          <a:endParaRPr lang="it-IT"/>
        </a:p>
      </dgm:t>
    </dgm:pt>
    <dgm:pt modelId="{6DF6752A-9FCF-3344-B6EE-04606FAB476F}">
      <dgm:prSet phldrT="[Testo]" custT="1"/>
      <dgm:spPr/>
      <dgm:t>
        <a:bodyPr/>
        <a:lstStyle/>
        <a:p>
          <a:r>
            <a:rPr lang="it-IT" sz="3200" dirty="0" err="1" smtClean="0"/>
            <a:t>Efficient</a:t>
          </a:r>
          <a:r>
            <a:rPr lang="it-IT" sz="3200" dirty="0" smtClean="0"/>
            <a:t> spread;</a:t>
          </a:r>
        </a:p>
        <a:p>
          <a:r>
            <a:rPr lang="it-IT" sz="3200" dirty="0" smtClean="0"/>
            <a:t>MDR</a:t>
          </a:r>
          <a:endParaRPr lang="it-IT" sz="3200" dirty="0"/>
        </a:p>
      </dgm:t>
    </dgm:pt>
    <dgm:pt modelId="{C789DBAD-DB75-DC43-B760-47FFB7E8C02E}" type="parTrans" cxnId="{1A7BC083-E2C7-494F-B4B3-ECA0F3E44E5E}">
      <dgm:prSet/>
      <dgm:spPr/>
      <dgm:t>
        <a:bodyPr/>
        <a:lstStyle/>
        <a:p>
          <a:endParaRPr lang="it-IT"/>
        </a:p>
      </dgm:t>
    </dgm:pt>
    <dgm:pt modelId="{6D5D9245-D20F-6B41-AFAE-C123163644F0}" type="sibTrans" cxnId="{1A7BC083-E2C7-494F-B4B3-ECA0F3E44E5E}">
      <dgm:prSet/>
      <dgm:spPr/>
      <dgm:t>
        <a:bodyPr/>
        <a:lstStyle/>
        <a:p>
          <a:endParaRPr lang="it-IT"/>
        </a:p>
      </dgm:t>
    </dgm:pt>
    <dgm:pt modelId="{94532C86-4098-CC45-9AD4-616549D3C9B5}">
      <dgm:prSet phldrT="[Testo]" custT="1"/>
      <dgm:spPr/>
      <dgm:t>
        <a:bodyPr/>
        <a:lstStyle/>
        <a:p>
          <a:r>
            <a:rPr lang="it-IT" sz="2400" dirty="0" err="1" smtClean="0"/>
            <a:t>Changes</a:t>
          </a:r>
          <a:r>
            <a:rPr lang="it-IT" sz="2400" dirty="0" smtClean="0"/>
            <a:t> </a:t>
          </a:r>
          <a:r>
            <a:rPr lang="it-IT" sz="2400" dirty="0" err="1" smtClean="0"/>
            <a:t>related</a:t>
          </a:r>
          <a:r>
            <a:rPr lang="it-IT" sz="2400" dirty="0" smtClean="0"/>
            <a:t> </a:t>
          </a:r>
          <a:r>
            <a:rPr lang="it-IT" sz="2400" dirty="0" err="1" smtClean="0"/>
            <a:t>to</a:t>
          </a:r>
          <a:r>
            <a:rPr lang="it-IT" sz="2400" dirty="0" smtClean="0"/>
            <a:t> </a:t>
          </a:r>
          <a:r>
            <a:rPr lang="it-IT" sz="2400" dirty="0" err="1" smtClean="0"/>
            <a:t>horizontal</a:t>
          </a:r>
          <a:r>
            <a:rPr lang="it-IT" sz="2400" dirty="0" smtClean="0"/>
            <a:t> </a:t>
          </a:r>
          <a:r>
            <a:rPr lang="it-IT" sz="2400" dirty="0" err="1" smtClean="0"/>
            <a:t>acquisition</a:t>
          </a:r>
          <a:r>
            <a:rPr lang="it-IT" sz="2400" dirty="0" smtClean="0"/>
            <a:t> </a:t>
          </a:r>
          <a:r>
            <a:rPr lang="it-IT" sz="2400" dirty="0" err="1" smtClean="0"/>
            <a:t>of</a:t>
          </a:r>
          <a:r>
            <a:rPr lang="it-IT" sz="2400" dirty="0" smtClean="0"/>
            <a:t> </a:t>
          </a:r>
          <a:r>
            <a:rPr lang="it-IT" sz="2400" dirty="0" err="1" smtClean="0"/>
            <a:t>genes</a:t>
          </a:r>
          <a:r>
            <a:rPr lang="it-IT" sz="2400" dirty="0" smtClean="0"/>
            <a:t>. </a:t>
          </a:r>
          <a:r>
            <a:rPr lang="it-IT" sz="2400" dirty="0" err="1" smtClean="0"/>
            <a:t>Modulation</a:t>
          </a:r>
          <a:r>
            <a:rPr lang="it-IT" sz="2400" dirty="0" smtClean="0"/>
            <a:t> </a:t>
          </a:r>
          <a:r>
            <a:rPr lang="it-IT" sz="2400" dirty="0" err="1" smtClean="0"/>
            <a:t>of</a:t>
          </a:r>
          <a:r>
            <a:rPr lang="it-IT" sz="2400" dirty="0" smtClean="0"/>
            <a:t> gene </a:t>
          </a:r>
          <a:r>
            <a:rPr lang="it-IT" sz="2400" dirty="0" err="1" smtClean="0"/>
            <a:t>expression</a:t>
          </a:r>
          <a:r>
            <a:rPr lang="it-IT" sz="2400" dirty="0" smtClean="0"/>
            <a:t>, </a:t>
          </a:r>
          <a:r>
            <a:rPr lang="it-IT" sz="2400" dirty="0" err="1" smtClean="0"/>
            <a:t>also</a:t>
          </a:r>
          <a:r>
            <a:rPr lang="it-IT" sz="2400" dirty="0" smtClean="0"/>
            <a:t> in relation </a:t>
          </a:r>
          <a:r>
            <a:rPr lang="it-IT" sz="2400" dirty="0" err="1" smtClean="0"/>
            <a:t>with</a:t>
          </a:r>
          <a:r>
            <a:rPr lang="it-IT" sz="2400" dirty="0" smtClean="0"/>
            <a:t> the </a:t>
          </a:r>
          <a:r>
            <a:rPr lang="it-IT" sz="2400" dirty="0" err="1" smtClean="0"/>
            <a:t>host</a:t>
          </a:r>
          <a:r>
            <a:rPr lang="it-IT" sz="2400" dirty="0" smtClean="0"/>
            <a:t>.</a:t>
          </a:r>
        </a:p>
        <a:p>
          <a:r>
            <a:rPr lang="it-IT" sz="3200" dirty="0" smtClean="0"/>
            <a:t> </a:t>
          </a:r>
        </a:p>
      </dgm:t>
    </dgm:pt>
    <dgm:pt modelId="{FA1D4EF3-76B0-BC44-826B-3583561560AC}" type="sibTrans" cxnId="{C4EDF029-D4EA-A347-9D0A-41559E7AD37C}">
      <dgm:prSet/>
      <dgm:spPr/>
      <dgm:t>
        <a:bodyPr/>
        <a:lstStyle/>
        <a:p>
          <a:endParaRPr lang="it-IT"/>
        </a:p>
      </dgm:t>
    </dgm:pt>
    <dgm:pt modelId="{C2BC068B-2E42-AC47-B22F-F81D9AB35A20}" type="parTrans" cxnId="{C4EDF029-D4EA-A347-9D0A-41559E7AD37C}">
      <dgm:prSet/>
      <dgm:spPr/>
      <dgm:t>
        <a:bodyPr/>
        <a:lstStyle/>
        <a:p>
          <a:endParaRPr lang="it-IT"/>
        </a:p>
      </dgm:t>
    </dgm:pt>
    <dgm:pt modelId="{D6B1AFAF-1EC8-F848-864C-207F1F3E8439}" type="pres">
      <dgm:prSet presAssocID="{E6B0DA4E-BD51-764A-866F-4D2AC2B67EBC}" presName="Name0" presStyleCnt="0">
        <dgm:presLayoutVars>
          <dgm:dir/>
          <dgm:animLvl val="lvl"/>
          <dgm:resizeHandles val="exact"/>
        </dgm:presLayoutVars>
      </dgm:prSet>
      <dgm:spPr/>
      <dgm:t>
        <a:bodyPr/>
        <a:lstStyle/>
        <a:p>
          <a:endParaRPr lang="it-IT"/>
        </a:p>
      </dgm:t>
    </dgm:pt>
    <dgm:pt modelId="{596B663B-1127-3A44-AF3A-1B794E41C214}" type="pres">
      <dgm:prSet presAssocID="{7B842157-79D4-C54B-AA32-6FFAA934E9B1}" presName="compositeNode" presStyleCnt="0">
        <dgm:presLayoutVars>
          <dgm:bulletEnabled val="1"/>
        </dgm:presLayoutVars>
      </dgm:prSet>
      <dgm:spPr/>
    </dgm:pt>
    <dgm:pt modelId="{2FC014D9-F507-434A-95A1-F7D5775BBD52}" type="pres">
      <dgm:prSet presAssocID="{7B842157-79D4-C54B-AA32-6FFAA934E9B1}" presName="bgRect" presStyleLbl="node1" presStyleIdx="0" presStyleCnt="3" custScaleX="127550" custScaleY="120605"/>
      <dgm:spPr/>
      <dgm:t>
        <a:bodyPr/>
        <a:lstStyle/>
        <a:p>
          <a:endParaRPr lang="it-IT"/>
        </a:p>
      </dgm:t>
    </dgm:pt>
    <dgm:pt modelId="{6B885E02-F983-2343-AAE5-5A463D9B4FD2}" type="pres">
      <dgm:prSet presAssocID="{7B842157-79D4-C54B-AA32-6FFAA934E9B1}" presName="parentNode" presStyleLbl="node1" presStyleIdx="0" presStyleCnt="3">
        <dgm:presLayoutVars>
          <dgm:chMax val="0"/>
          <dgm:bulletEnabled val="1"/>
        </dgm:presLayoutVars>
      </dgm:prSet>
      <dgm:spPr/>
      <dgm:t>
        <a:bodyPr/>
        <a:lstStyle/>
        <a:p>
          <a:endParaRPr lang="it-IT"/>
        </a:p>
      </dgm:t>
    </dgm:pt>
    <dgm:pt modelId="{884890BC-09E5-EA4E-89A4-08A51D98D00D}" type="pres">
      <dgm:prSet presAssocID="{7B842157-79D4-C54B-AA32-6FFAA934E9B1}" presName="childNode" presStyleLbl="node1" presStyleIdx="0" presStyleCnt="3">
        <dgm:presLayoutVars>
          <dgm:bulletEnabled val="1"/>
        </dgm:presLayoutVars>
      </dgm:prSet>
      <dgm:spPr/>
      <dgm:t>
        <a:bodyPr/>
        <a:lstStyle/>
        <a:p>
          <a:endParaRPr lang="it-IT"/>
        </a:p>
      </dgm:t>
    </dgm:pt>
    <dgm:pt modelId="{D5163B80-5F3E-2448-8B12-7EC59DCDB2BC}" type="pres">
      <dgm:prSet presAssocID="{2AE40D64-8194-E14F-9AE3-1B099CAF370F}" presName="hSp" presStyleCnt="0"/>
      <dgm:spPr/>
    </dgm:pt>
    <dgm:pt modelId="{17D80E3C-B903-AE49-8C59-BDDAA7740D03}" type="pres">
      <dgm:prSet presAssocID="{2AE40D64-8194-E14F-9AE3-1B099CAF370F}" presName="vProcSp" presStyleCnt="0"/>
      <dgm:spPr/>
    </dgm:pt>
    <dgm:pt modelId="{15BAE123-BEB1-AB4E-AAEE-3BCC986EB8AC}" type="pres">
      <dgm:prSet presAssocID="{2AE40D64-8194-E14F-9AE3-1B099CAF370F}" presName="vSp1" presStyleCnt="0"/>
      <dgm:spPr/>
    </dgm:pt>
    <dgm:pt modelId="{1D29D9F5-8E2A-5F48-A5B3-0FB83C3A1EC8}" type="pres">
      <dgm:prSet presAssocID="{2AE40D64-8194-E14F-9AE3-1B099CAF370F}" presName="simulatedConn" presStyleLbl="solidFgAcc1" presStyleIdx="0" presStyleCnt="2"/>
      <dgm:spPr/>
    </dgm:pt>
    <dgm:pt modelId="{A945BAC9-A146-EC45-8BA3-5105FADB1A03}" type="pres">
      <dgm:prSet presAssocID="{2AE40D64-8194-E14F-9AE3-1B099CAF370F}" presName="vSp2" presStyleCnt="0"/>
      <dgm:spPr/>
    </dgm:pt>
    <dgm:pt modelId="{3131A855-5974-0646-B01E-3BDE2B03FCC6}" type="pres">
      <dgm:prSet presAssocID="{2AE40D64-8194-E14F-9AE3-1B099CAF370F}" presName="sibTrans" presStyleCnt="0"/>
      <dgm:spPr/>
    </dgm:pt>
    <dgm:pt modelId="{16BA1A81-3B83-0744-9DC0-A1ED8C414107}" type="pres">
      <dgm:prSet presAssocID="{068BD9C3-03F2-4040-B4C1-0CD2FF6A084E}" presName="compositeNode" presStyleCnt="0">
        <dgm:presLayoutVars>
          <dgm:bulletEnabled val="1"/>
        </dgm:presLayoutVars>
      </dgm:prSet>
      <dgm:spPr/>
    </dgm:pt>
    <dgm:pt modelId="{0A4C3F2A-7037-3D41-9397-9F5F254E9F2C}" type="pres">
      <dgm:prSet presAssocID="{068BD9C3-03F2-4040-B4C1-0CD2FF6A084E}" presName="bgRect" presStyleLbl="node1" presStyleIdx="1" presStyleCnt="3" custScaleX="123877" custScaleY="120605"/>
      <dgm:spPr/>
      <dgm:t>
        <a:bodyPr/>
        <a:lstStyle/>
        <a:p>
          <a:endParaRPr lang="it-IT"/>
        </a:p>
      </dgm:t>
    </dgm:pt>
    <dgm:pt modelId="{CA03E30A-260E-0A40-B1E8-F7D68A98D562}" type="pres">
      <dgm:prSet presAssocID="{068BD9C3-03F2-4040-B4C1-0CD2FF6A084E}" presName="parentNode" presStyleLbl="node1" presStyleIdx="1" presStyleCnt="3">
        <dgm:presLayoutVars>
          <dgm:chMax val="0"/>
          <dgm:bulletEnabled val="1"/>
        </dgm:presLayoutVars>
      </dgm:prSet>
      <dgm:spPr/>
      <dgm:t>
        <a:bodyPr/>
        <a:lstStyle/>
        <a:p>
          <a:endParaRPr lang="it-IT"/>
        </a:p>
      </dgm:t>
    </dgm:pt>
    <dgm:pt modelId="{54DCCD63-2D0A-C645-AC44-1DA1A80C6523}" type="pres">
      <dgm:prSet presAssocID="{068BD9C3-03F2-4040-B4C1-0CD2FF6A084E}" presName="childNode" presStyleLbl="node1" presStyleIdx="1" presStyleCnt="3">
        <dgm:presLayoutVars>
          <dgm:bulletEnabled val="1"/>
        </dgm:presLayoutVars>
      </dgm:prSet>
      <dgm:spPr/>
      <dgm:t>
        <a:bodyPr/>
        <a:lstStyle/>
        <a:p>
          <a:endParaRPr lang="it-IT"/>
        </a:p>
      </dgm:t>
    </dgm:pt>
    <dgm:pt modelId="{66D3BF01-46EB-3A42-8BAD-7262D82B80F2}" type="pres">
      <dgm:prSet presAssocID="{EBDECAEC-25AD-4046-A650-890A4856D978}" presName="hSp" presStyleCnt="0"/>
      <dgm:spPr/>
    </dgm:pt>
    <dgm:pt modelId="{E894D6D1-DA6A-8947-821B-84204D2A838E}" type="pres">
      <dgm:prSet presAssocID="{EBDECAEC-25AD-4046-A650-890A4856D978}" presName="vProcSp" presStyleCnt="0"/>
      <dgm:spPr/>
    </dgm:pt>
    <dgm:pt modelId="{AFD0BD46-065D-1E43-AE18-F704576DBE0A}" type="pres">
      <dgm:prSet presAssocID="{EBDECAEC-25AD-4046-A650-890A4856D978}" presName="vSp1" presStyleCnt="0"/>
      <dgm:spPr/>
    </dgm:pt>
    <dgm:pt modelId="{010650CF-AE30-784C-943D-8DCAAD109690}" type="pres">
      <dgm:prSet presAssocID="{EBDECAEC-25AD-4046-A650-890A4856D978}" presName="simulatedConn" presStyleLbl="solidFgAcc1" presStyleIdx="1" presStyleCnt="2"/>
      <dgm:spPr/>
    </dgm:pt>
    <dgm:pt modelId="{38160F60-8B61-8D42-BC4E-4200A16DC312}" type="pres">
      <dgm:prSet presAssocID="{EBDECAEC-25AD-4046-A650-890A4856D978}" presName="vSp2" presStyleCnt="0"/>
      <dgm:spPr/>
    </dgm:pt>
    <dgm:pt modelId="{67F4D372-1F6F-2E44-9705-83642FD57E14}" type="pres">
      <dgm:prSet presAssocID="{EBDECAEC-25AD-4046-A650-890A4856D978}" presName="sibTrans" presStyleCnt="0"/>
      <dgm:spPr/>
    </dgm:pt>
    <dgm:pt modelId="{88086C72-FF53-3D4B-9526-4B1DD5F4FA1E}" type="pres">
      <dgm:prSet presAssocID="{E5DE6C14-92F8-6740-93D6-54AABA7FD03B}" presName="compositeNode" presStyleCnt="0">
        <dgm:presLayoutVars>
          <dgm:bulletEnabled val="1"/>
        </dgm:presLayoutVars>
      </dgm:prSet>
      <dgm:spPr/>
    </dgm:pt>
    <dgm:pt modelId="{73C6025B-4D9A-4446-B424-C7EDBE2A17DC}" type="pres">
      <dgm:prSet presAssocID="{E5DE6C14-92F8-6740-93D6-54AABA7FD03B}" presName="bgRect" presStyleLbl="node1" presStyleIdx="2" presStyleCnt="3" custScaleY="120605"/>
      <dgm:spPr/>
      <dgm:t>
        <a:bodyPr/>
        <a:lstStyle/>
        <a:p>
          <a:endParaRPr lang="it-IT"/>
        </a:p>
      </dgm:t>
    </dgm:pt>
    <dgm:pt modelId="{A8D896AA-EAAD-3540-816D-6AC7A4D4176D}" type="pres">
      <dgm:prSet presAssocID="{E5DE6C14-92F8-6740-93D6-54AABA7FD03B}" presName="parentNode" presStyleLbl="node1" presStyleIdx="2" presStyleCnt="3">
        <dgm:presLayoutVars>
          <dgm:chMax val="0"/>
          <dgm:bulletEnabled val="1"/>
        </dgm:presLayoutVars>
      </dgm:prSet>
      <dgm:spPr/>
      <dgm:t>
        <a:bodyPr/>
        <a:lstStyle/>
        <a:p>
          <a:endParaRPr lang="it-IT"/>
        </a:p>
      </dgm:t>
    </dgm:pt>
    <dgm:pt modelId="{6FA24D68-9FAB-CB40-95FB-CF47FC75EC60}" type="pres">
      <dgm:prSet presAssocID="{E5DE6C14-92F8-6740-93D6-54AABA7FD03B}" presName="childNode" presStyleLbl="node1" presStyleIdx="2" presStyleCnt="3">
        <dgm:presLayoutVars>
          <dgm:bulletEnabled val="1"/>
        </dgm:presLayoutVars>
      </dgm:prSet>
      <dgm:spPr/>
      <dgm:t>
        <a:bodyPr/>
        <a:lstStyle/>
        <a:p>
          <a:endParaRPr lang="it-IT"/>
        </a:p>
      </dgm:t>
    </dgm:pt>
  </dgm:ptLst>
  <dgm:cxnLst>
    <dgm:cxn modelId="{6D084462-DFEE-DF4D-8D0D-20E49F5B0D3E}" type="presOf" srcId="{E5DE6C14-92F8-6740-93D6-54AABA7FD03B}" destId="{73C6025B-4D9A-4446-B424-C7EDBE2A17DC}" srcOrd="0" destOrd="0" presId="urn:microsoft.com/office/officeart/2005/8/layout/hProcess7"/>
    <dgm:cxn modelId="{11EF1205-956F-B04E-A41D-0506BFDB2801}" type="presOf" srcId="{7B842157-79D4-C54B-AA32-6FFAA934E9B1}" destId="{6B885E02-F983-2343-AAE5-5A463D9B4FD2}" srcOrd="1" destOrd="0" presId="urn:microsoft.com/office/officeart/2005/8/layout/hProcess7"/>
    <dgm:cxn modelId="{C4EDF029-D4EA-A347-9D0A-41559E7AD37C}" srcId="{7B842157-79D4-C54B-AA32-6FFAA934E9B1}" destId="{94532C86-4098-CC45-9AD4-616549D3C9B5}" srcOrd="0" destOrd="0" parTransId="{C2BC068B-2E42-AC47-B22F-F81D9AB35A20}" sibTransId="{FA1D4EF3-76B0-BC44-826B-3583561560AC}"/>
    <dgm:cxn modelId="{1A7BC083-E2C7-494F-B4B3-ECA0F3E44E5E}" srcId="{E5DE6C14-92F8-6740-93D6-54AABA7FD03B}" destId="{6DF6752A-9FCF-3344-B6EE-04606FAB476F}" srcOrd="0" destOrd="0" parTransId="{C789DBAD-DB75-DC43-B760-47FFB7E8C02E}" sibTransId="{6D5D9245-D20F-6B41-AFAE-C123163644F0}"/>
    <dgm:cxn modelId="{84086358-B5F1-BB44-9352-856F3F3DA3DF}" type="presOf" srcId="{E5DE6C14-92F8-6740-93D6-54AABA7FD03B}" destId="{A8D896AA-EAAD-3540-816D-6AC7A4D4176D}" srcOrd="1" destOrd="0" presId="urn:microsoft.com/office/officeart/2005/8/layout/hProcess7"/>
    <dgm:cxn modelId="{C7F2BD3B-7D39-654A-AF7B-0069CFB198CB}" type="presOf" srcId="{7B842157-79D4-C54B-AA32-6FFAA934E9B1}" destId="{2FC014D9-F507-434A-95A1-F7D5775BBD52}" srcOrd="0" destOrd="0" presId="urn:microsoft.com/office/officeart/2005/8/layout/hProcess7"/>
    <dgm:cxn modelId="{DFF4E4C2-0059-FC41-A36A-0D39CED1E9A2}" type="presOf" srcId="{6DF6752A-9FCF-3344-B6EE-04606FAB476F}" destId="{6FA24D68-9FAB-CB40-95FB-CF47FC75EC60}" srcOrd="0" destOrd="0" presId="urn:microsoft.com/office/officeart/2005/8/layout/hProcess7"/>
    <dgm:cxn modelId="{F5E4C23C-4F8D-884A-A24C-73018AC24A35}" type="presOf" srcId="{1E72FEEB-14FE-5544-A632-CC0D5927C302}" destId="{54DCCD63-2D0A-C645-AC44-1DA1A80C6523}" srcOrd="0" destOrd="0" presId="urn:microsoft.com/office/officeart/2005/8/layout/hProcess7"/>
    <dgm:cxn modelId="{F13884EA-7EF3-4C4B-8C82-6E36664AF678}" type="presOf" srcId="{E6B0DA4E-BD51-764A-866F-4D2AC2B67EBC}" destId="{D6B1AFAF-1EC8-F848-864C-207F1F3E8439}" srcOrd="0" destOrd="0" presId="urn:microsoft.com/office/officeart/2005/8/layout/hProcess7"/>
    <dgm:cxn modelId="{944B084E-83BF-E04C-94B6-6746D1D0FA45}" srcId="{E6B0DA4E-BD51-764A-866F-4D2AC2B67EBC}" destId="{7B842157-79D4-C54B-AA32-6FFAA934E9B1}" srcOrd="0" destOrd="0" parTransId="{52AE3AFE-151B-2042-BE6B-37F3B618FAED}" sibTransId="{2AE40D64-8194-E14F-9AE3-1B099CAF370F}"/>
    <dgm:cxn modelId="{F25E3F14-EAB8-6643-BCBD-9AAC6212ED00}" srcId="{E6B0DA4E-BD51-764A-866F-4D2AC2B67EBC}" destId="{068BD9C3-03F2-4040-B4C1-0CD2FF6A084E}" srcOrd="1" destOrd="0" parTransId="{AB97A419-7DD9-834D-A2DD-F094B17F0342}" sibTransId="{EBDECAEC-25AD-4046-A650-890A4856D978}"/>
    <dgm:cxn modelId="{5155E19B-6CB8-B044-9C1E-E56BF4723795}" type="presOf" srcId="{94532C86-4098-CC45-9AD4-616549D3C9B5}" destId="{884890BC-09E5-EA4E-89A4-08A51D98D00D}" srcOrd="0" destOrd="0" presId="urn:microsoft.com/office/officeart/2005/8/layout/hProcess7"/>
    <dgm:cxn modelId="{8070A890-87C4-FB44-BBE7-312344B8BCFA}" srcId="{068BD9C3-03F2-4040-B4C1-0CD2FF6A084E}" destId="{1E72FEEB-14FE-5544-A632-CC0D5927C302}" srcOrd="0" destOrd="0" parTransId="{409E39E7-D697-C043-BE5B-4E0F9EE790F2}" sibTransId="{9DA77B10-E0AE-A748-ABA7-5A61B914CF55}"/>
    <dgm:cxn modelId="{30B9F865-1344-FD4C-8DE9-03122F7C6939}" srcId="{E6B0DA4E-BD51-764A-866F-4D2AC2B67EBC}" destId="{E5DE6C14-92F8-6740-93D6-54AABA7FD03B}" srcOrd="2" destOrd="0" parTransId="{87A0CFF3-F04C-8242-93E5-ADC951E1FDAD}" sibTransId="{48F9E701-DCC9-9841-86B8-2BFE4BAA78AF}"/>
    <dgm:cxn modelId="{6612B318-A81F-274B-9157-0306D977A34D}" type="presOf" srcId="{068BD9C3-03F2-4040-B4C1-0CD2FF6A084E}" destId="{CA03E30A-260E-0A40-B1E8-F7D68A98D562}" srcOrd="1" destOrd="0" presId="urn:microsoft.com/office/officeart/2005/8/layout/hProcess7"/>
    <dgm:cxn modelId="{D2A8C4DF-C17A-6842-A8CF-95F1D8E5C55F}" type="presOf" srcId="{068BD9C3-03F2-4040-B4C1-0CD2FF6A084E}" destId="{0A4C3F2A-7037-3D41-9397-9F5F254E9F2C}" srcOrd="0" destOrd="0" presId="urn:microsoft.com/office/officeart/2005/8/layout/hProcess7"/>
    <dgm:cxn modelId="{EB9F573A-4696-DA4C-A9A9-CC3C10AF9C84}" type="presParOf" srcId="{D6B1AFAF-1EC8-F848-864C-207F1F3E8439}" destId="{596B663B-1127-3A44-AF3A-1B794E41C214}" srcOrd="0" destOrd="0" presId="urn:microsoft.com/office/officeart/2005/8/layout/hProcess7"/>
    <dgm:cxn modelId="{57310964-5AD6-F74A-826A-BAA249DB6A3C}" type="presParOf" srcId="{596B663B-1127-3A44-AF3A-1B794E41C214}" destId="{2FC014D9-F507-434A-95A1-F7D5775BBD52}" srcOrd="0" destOrd="0" presId="urn:microsoft.com/office/officeart/2005/8/layout/hProcess7"/>
    <dgm:cxn modelId="{38A37124-5B16-E846-80A7-83AECF90E2AE}" type="presParOf" srcId="{596B663B-1127-3A44-AF3A-1B794E41C214}" destId="{6B885E02-F983-2343-AAE5-5A463D9B4FD2}" srcOrd="1" destOrd="0" presId="urn:microsoft.com/office/officeart/2005/8/layout/hProcess7"/>
    <dgm:cxn modelId="{2D0CE495-6297-4C45-8912-9934A44E714D}" type="presParOf" srcId="{596B663B-1127-3A44-AF3A-1B794E41C214}" destId="{884890BC-09E5-EA4E-89A4-08A51D98D00D}" srcOrd="2" destOrd="0" presId="urn:microsoft.com/office/officeart/2005/8/layout/hProcess7"/>
    <dgm:cxn modelId="{6595E1BC-AD6C-6343-BD2B-F3B437974493}" type="presParOf" srcId="{D6B1AFAF-1EC8-F848-864C-207F1F3E8439}" destId="{D5163B80-5F3E-2448-8B12-7EC59DCDB2BC}" srcOrd="1" destOrd="0" presId="urn:microsoft.com/office/officeart/2005/8/layout/hProcess7"/>
    <dgm:cxn modelId="{6D721CB4-D256-5245-9091-6A36E4A9A606}" type="presParOf" srcId="{D6B1AFAF-1EC8-F848-864C-207F1F3E8439}" destId="{17D80E3C-B903-AE49-8C59-BDDAA7740D03}" srcOrd="2" destOrd="0" presId="urn:microsoft.com/office/officeart/2005/8/layout/hProcess7"/>
    <dgm:cxn modelId="{54469491-1B16-A340-9909-6F7FAAD30066}" type="presParOf" srcId="{17D80E3C-B903-AE49-8C59-BDDAA7740D03}" destId="{15BAE123-BEB1-AB4E-AAEE-3BCC986EB8AC}" srcOrd="0" destOrd="0" presId="urn:microsoft.com/office/officeart/2005/8/layout/hProcess7"/>
    <dgm:cxn modelId="{39E45572-777F-8343-9DBF-F16766D908DE}" type="presParOf" srcId="{17D80E3C-B903-AE49-8C59-BDDAA7740D03}" destId="{1D29D9F5-8E2A-5F48-A5B3-0FB83C3A1EC8}" srcOrd="1" destOrd="0" presId="urn:microsoft.com/office/officeart/2005/8/layout/hProcess7"/>
    <dgm:cxn modelId="{6AFD3137-3A21-7047-89E7-8D1353E740C1}" type="presParOf" srcId="{17D80E3C-B903-AE49-8C59-BDDAA7740D03}" destId="{A945BAC9-A146-EC45-8BA3-5105FADB1A03}" srcOrd="2" destOrd="0" presId="urn:microsoft.com/office/officeart/2005/8/layout/hProcess7"/>
    <dgm:cxn modelId="{92951AB6-1197-214D-9F68-8F5423DD0D53}" type="presParOf" srcId="{D6B1AFAF-1EC8-F848-864C-207F1F3E8439}" destId="{3131A855-5974-0646-B01E-3BDE2B03FCC6}" srcOrd="3" destOrd="0" presId="urn:microsoft.com/office/officeart/2005/8/layout/hProcess7"/>
    <dgm:cxn modelId="{9B5BD96E-218F-7042-A253-28D70180AAA6}" type="presParOf" srcId="{D6B1AFAF-1EC8-F848-864C-207F1F3E8439}" destId="{16BA1A81-3B83-0744-9DC0-A1ED8C414107}" srcOrd="4" destOrd="0" presId="urn:microsoft.com/office/officeart/2005/8/layout/hProcess7"/>
    <dgm:cxn modelId="{731FC833-5ED4-B446-9222-2E50C24ECBD9}" type="presParOf" srcId="{16BA1A81-3B83-0744-9DC0-A1ED8C414107}" destId="{0A4C3F2A-7037-3D41-9397-9F5F254E9F2C}" srcOrd="0" destOrd="0" presId="urn:microsoft.com/office/officeart/2005/8/layout/hProcess7"/>
    <dgm:cxn modelId="{83F291D1-AB3B-2E40-A087-410AEC320276}" type="presParOf" srcId="{16BA1A81-3B83-0744-9DC0-A1ED8C414107}" destId="{CA03E30A-260E-0A40-B1E8-F7D68A98D562}" srcOrd="1" destOrd="0" presId="urn:microsoft.com/office/officeart/2005/8/layout/hProcess7"/>
    <dgm:cxn modelId="{A82E57FA-4ED8-6046-A6EC-EB87C9B9EE55}" type="presParOf" srcId="{16BA1A81-3B83-0744-9DC0-A1ED8C414107}" destId="{54DCCD63-2D0A-C645-AC44-1DA1A80C6523}" srcOrd="2" destOrd="0" presId="urn:microsoft.com/office/officeart/2005/8/layout/hProcess7"/>
    <dgm:cxn modelId="{EBC99B54-4D41-E34E-92A5-AAE7ED801DE4}" type="presParOf" srcId="{D6B1AFAF-1EC8-F848-864C-207F1F3E8439}" destId="{66D3BF01-46EB-3A42-8BAD-7262D82B80F2}" srcOrd="5" destOrd="0" presId="urn:microsoft.com/office/officeart/2005/8/layout/hProcess7"/>
    <dgm:cxn modelId="{D5D5A49E-CEBE-D242-8197-A735643FA36B}" type="presParOf" srcId="{D6B1AFAF-1EC8-F848-864C-207F1F3E8439}" destId="{E894D6D1-DA6A-8947-821B-84204D2A838E}" srcOrd="6" destOrd="0" presId="urn:microsoft.com/office/officeart/2005/8/layout/hProcess7"/>
    <dgm:cxn modelId="{48B4BD2C-7337-804E-A946-7B69242E369E}" type="presParOf" srcId="{E894D6D1-DA6A-8947-821B-84204D2A838E}" destId="{AFD0BD46-065D-1E43-AE18-F704576DBE0A}" srcOrd="0" destOrd="0" presId="urn:microsoft.com/office/officeart/2005/8/layout/hProcess7"/>
    <dgm:cxn modelId="{7C752528-202E-534B-94C0-F7EDB542AD88}" type="presParOf" srcId="{E894D6D1-DA6A-8947-821B-84204D2A838E}" destId="{010650CF-AE30-784C-943D-8DCAAD109690}" srcOrd="1" destOrd="0" presId="urn:microsoft.com/office/officeart/2005/8/layout/hProcess7"/>
    <dgm:cxn modelId="{CB4481D1-3286-8C4F-8C3E-2AFF404C0A87}" type="presParOf" srcId="{E894D6D1-DA6A-8947-821B-84204D2A838E}" destId="{38160F60-8B61-8D42-BC4E-4200A16DC312}" srcOrd="2" destOrd="0" presId="urn:microsoft.com/office/officeart/2005/8/layout/hProcess7"/>
    <dgm:cxn modelId="{0D2325BC-EA6A-4242-945C-04BA213B6E82}" type="presParOf" srcId="{D6B1AFAF-1EC8-F848-864C-207F1F3E8439}" destId="{67F4D372-1F6F-2E44-9705-83642FD57E14}" srcOrd="7" destOrd="0" presId="urn:microsoft.com/office/officeart/2005/8/layout/hProcess7"/>
    <dgm:cxn modelId="{FBA3F3E3-ADC1-EB4E-B50D-FF2EC1A0D5FC}" type="presParOf" srcId="{D6B1AFAF-1EC8-F848-864C-207F1F3E8439}" destId="{88086C72-FF53-3D4B-9526-4B1DD5F4FA1E}" srcOrd="8" destOrd="0" presId="urn:microsoft.com/office/officeart/2005/8/layout/hProcess7"/>
    <dgm:cxn modelId="{89F3A391-4E6E-6944-B4FF-87F71A09507D}" type="presParOf" srcId="{88086C72-FF53-3D4B-9526-4B1DD5F4FA1E}" destId="{73C6025B-4D9A-4446-B424-C7EDBE2A17DC}" srcOrd="0" destOrd="0" presId="urn:microsoft.com/office/officeart/2005/8/layout/hProcess7"/>
    <dgm:cxn modelId="{93DCCCE8-BD57-664B-8EB2-86564C633B68}" type="presParOf" srcId="{88086C72-FF53-3D4B-9526-4B1DD5F4FA1E}" destId="{A8D896AA-EAAD-3540-816D-6AC7A4D4176D}" srcOrd="1" destOrd="0" presId="urn:microsoft.com/office/officeart/2005/8/layout/hProcess7"/>
    <dgm:cxn modelId="{0267A321-7F0A-B746-9FCA-F96928AC9E0D}" type="presParOf" srcId="{88086C72-FF53-3D4B-9526-4B1DD5F4FA1E}" destId="{6FA24D68-9FAB-CB40-95FB-CF47FC75EC60}"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ACC9A-CB77-504B-94C2-9227E505A95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it-IT"/>
        </a:p>
      </dgm:t>
    </dgm:pt>
    <dgm:pt modelId="{505ED470-8231-5F4A-B22C-1FC2B9F2A010}">
      <dgm:prSet custT="1"/>
      <dgm:spPr/>
      <dgm:t>
        <a:bodyPr/>
        <a:lstStyle/>
        <a:p>
          <a:pPr algn="ctr" rtl="0"/>
          <a:r>
            <a:rPr lang="it-IT" sz="1600" b="1" i="1" dirty="0" err="1" smtClean="0">
              <a:solidFill>
                <a:srgbClr val="000000"/>
              </a:solidFill>
            </a:rPr>
            <a:t>S.aureus</a:t>
          </a:r>
          <a:r>
            <a:rPr lang="it-IT" sz="1600" b="1" i="1" dirty="0" smtClean="0">
              <a:solidFill>
                <a:srgbClr val="000000"/>
              </a:solidFill>
            </a:rPr>
            <a:t> </a:t>
          </a:r>
          <a:r>
            <a:rPr lang="it-IT" sz="1600" b="1" i="1" dirty="0" err="1" smtClean="0">
              <a:solidFill>
                <a:srgbClr val="000000"/>
              </a:solidFill>
            </a:rPr>
            <a:t>virulence</a:t>
          </a:r>
          <a:r>
            <a:rPr lang="it-IT" sz="1600" b="1" i="1" dirty="0" smtClean="0">
              <a:solidFill>
                <a:srgbClr val="000000"/>
              </a:solidFill>
            </a:rPr>
            <a:t> </a:t>
          </a:r>
          <a:r>
            <a:rPr lang="it-IT" sz="1600" b="1" i="1" dirty="0" err="1" smtClean="0">
              <a:solidFill>
                <a:srgbClr val="000000"/>
              </a:solidFill>
            </a:rPr>
            <a:t>determinants</a:t>
          </a:r>
          <a:endParaRPr lang="it-IT" sz="1600" b="1" i="1" dirty="0">
            <a:solidFill>
              <a:srgbClr val="000000"/>
            </a:solidFill>
          </a:endParaRPr>
        </a:p>
      </dgm:t>
    </dgm:pt>
    <dgm:pt modelId="{F3D45271-1535-4C47-8857-17F06BE2A8A8}" type="parTrans" cxnId="{22566EA5-F0EC-1047-9BE2-C5D6EFBBE701}">
      <dgm:prSet/>
      <dgm:spPr/>
      <dgm:t>
        <a:bodyPr/>
        <a:lstStyle/>
        <a:p>
          <a:endParaRPr lang="it-IT"/>
        </a:p>
      </dgm:t>
    </dgm:pt>
    <dgm:pt modelId="{5A385983-16B1-7A48-8CF6-55E1A2CCC902}" type="sibTrans" cxnId="{22566EA5-F0EC-1047-9BE2-C5D6EFBBE701}">
      <dgm:prSet/>
      <dgm:spPr/>
      <dgm:t>
        <a:bodyPr/>
        <a:lstStyle/>
        <a:p>
          <a:endParaRPr lang="it-IT"/>
        </a:p>
      </dgm:t>
    </dgm:pt>
    <dgm:pt modelId="{6143B2F0-155A-964A-BB84-A9785A212CAB}" type="pres">
      <dgm:prSet presAssocID="{F2DACC9A-CB77-504B-94C2-9227E505A955}" presName="linear" presStyleCnt="0">
        <dgm:presLayoutVars>
          <dgm:animLvl val="lvl"/>
          <dgm:resizeHandles val="exact"/>
        </dgm:presLayoutVars>
      </dgm:prSet>
      <dgm:spPr/>
      <dgm:t>
        <a:bodyPr/>
        <a:lstStyle/>
        <a:p>
          <a:endParaRPr lang="it-IT"/>
        </a:p>
      </dgm:t>
    </dgm:pt>
    <dgm:pt modelId="{FD3F2051-334D-4046-A353-C26A2DF1C0D6}" type="pres">
      <dgm:prSet presAssocID="{505ED470-8231-5F4A-B22C-1FC2B9F2A010}" presName="parentText" presStyleLbl="node1" presStyleIdx="0" presStyleCnt="1">
        <dgm:presLayoutVars>
          <dgm:chMax val="0"/>
          <dgm:bulletEnabled val="1"/>
        </dgm:presLayoutVars>
      </dgm:prSet>
      <dgm:spPr/>
      <dgm:t>
        <a:bodyPr/>
        <a:lstStyle/>
        <a:p>
          <a:endParaRPr lang="it-IT"/>
        </a:p>
      </dgm:t>
    </dgm:pt>
  </dgm:ptLst>
  <dgm:cxnLst>
    <dgm:cxn modelId="{135F7129-30EC-4F49-9D2C-FEAD6CA4CEC4}" type="presOf" srcId="{F2DACC9A-CB77-504B-94C2-9227E505A955}" destId="{6143B2F0-155A-964A-BB84-A9785A212CAB}" srcOrd="0" destOrd="0" presId="urn:microsoft.com/office/officeart/2005/8/layout/vList2"/>
    <dgm:cxn modelId="{BD53E895-6E5E-AF4B-B22A-8111D4E2C0C9}" type="presOf" srcId="{505ED470-8231-5F4A-B22C-1FC2B9F2A010}" destId="{FD3F2051-334D-4046-A353-C26A2DF1C0D6}" srcOrd="0" destOrd="0" presId="urn:microsoft.com/office/officeart/2005/8/layout/vList2"/>
    <dgm:cxn modelId="{22566EA5-F0EC-1047-9BE2-C5D6EFBBE701}" srcId="{F2DACC9A-CB77-504B-94C2-9227E505A955}" destId="{505ED470-8231-5F4A-B22C-1FC2B9F2A010}" srcOrd="0" destOrd="0" parTransId="{F3D45271-1535-4C47-8857-17F06BE2A8A8}" sibTransId="{5A385983-16B1-7A48-8CF6-55E1A2CCC902}"/>
    <dgm:cxn modelId="{98ED915E-0722-4E49-85C2-82D536588876}" type="presParOf" srcId="{6143B2F0-155A-964A-BB84-A9785A212CAB}" destId="{FD3F2051-334D-4046-A353-C26A2DF1C0D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98FEC-6728-3840-8B2A-51E5D6B2816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it-IT"/>
        </a:p>
      </dgm:t>
    </dgm:pt>
    <dgm:pt modelId="{F3A9D935-693D-B949-9548-4D4BB2159668}">
      <dgm:prSet phldrT="[Testo]"/>
      <dgm:spPr>
        <a:solidFill>
          <a:schemeClr val="bg2">
            <a:lumMod val="90000"/>
          </a:schemeClr>
        </a:solidFill>
      </dgm:spPr>
      <dgm:t>
        <a:bodyPr/>
        <a:lstStyle/>
        <a:p>
          <a:r>
            <a:rPr lang="it-IT" i="1" dirty="0" err="1" smtClean="0">
              <a:solidFill>
                <a:schemeClr val="tx1"/>
              </a:solidFill>
            </a:rPr>
            <a:t>S.aureus</a:t>
          </a:r>
          <a:endParaRPr lang="it-IT" i="1" dirty="0">
            <a:solidFill>
              <a:schemeClr val="tx1"/>
            </a:solidFill>
          </a:endParaRPr>
        </a:p>
      </dgm:t>
    </dgm:pt>
    <dgm:pt modelId="{9B44AF44-60FF-724B-A755-56443181FD91}" type="parTrans" cxnId="{38BB6F47-BDAB-C14C-8347-176FFC39F230}">
      <dgm:prSet/>
      <dgm:spPr/>
      <dgm:t>
        <a:bodyPr/>
        <a:lstStyle/>
        <a:p>
          <a:endParaRPr lang="it-IT"/>
        </a:p>
      </dgm:t>
    </dgm:pt>
    <dgm:pt modelId="{92479F9F-8E1E-DB4D-865B-C01E6E13807C}" type="sibTrans" cxnId="{38BB6F47-BDAB-C14C-8347-176FFC39F230}">
      <dgm:prSet/>
      <dgm:spPr/>
      <dgm:t>
        <a:bodyPr/>
        <a:lstStyle/>
        <a:p>
          <a:endParaRPr lang="it-IT"/>
        </a:p>
      </dgm:t>
    </dgm:pt>
    <dgm:pt modelId="{C5DA618B-FB98-2A40-A065-ED4836652DE1}">
      <dgm:prSet phldrT="[Testo]"/>
      <dgm:spPr/>
      <dgm:t>
        <a:bodyPr/>
        <a:lstStyle/>
        <a:p>
          <a:r>
            <a:rPr lang="it-IT" dirty="0" err="1" smtClean="0"/>
            <a:t>Changing</a:t>
          </a:r>
          <a:r>
            <a:rPr lang="it-IT" dirty="0" smtClean="0"/>
            <a:t> </a:t>
          </a:r>
          <a:r>
            <a:rPr lang="it-IT" dirty="0" err="1" smtClean="0"/>
            <a:t>epidemiology</a:t>
          </a:r>
          <a:endParaRPr lang="it-IT" dirty="0"/>
        </a:p>
      </dgm:t>
    </dgm:pt>
    <dgm:pt modelId="{A294E4A2-35B5-9347-9248-17DB7EA00453}" type="parTrans" cxnId="{A5206480-2EA6-744D-A453-3EA967EE805E}">
      <dgm:prSet/>
      <dgm:spPr/>
      <dgm:t>
        <a:bodyPr/>
        <a:lstStyle/>
        <a:p>
          <a:endParaRPr lang="it-IT"/>
        </a:p>
      </dgm:t>
    </dgm:pt>
    <dgm:pt modelId="{A8553DA1-C975-8E4F-B4E4-DB561D44E3A8}" type="sibTrans" cxnId="{A5206480-2EA6-744D-A453-3EA967EE805E}">
      <dgm:prSet/>
      <dgm:spPr/>
      <dgm:t>
        <a:bodyPr/>
        <a:lstStyle/>
        <a:p>
          <a:endParaRPr lang="it-IT"/>
        </a:p>
      </dgm:t>
    </dgm:pt>
    <dgm:pt modelId="{4FD3C66F-E1DC-1F47-99EB-3D5A2A1D6A59}">
      <dgm:prSet phldrT="[Testo]"/>
      <dgm:spPr>
        <a:solidFill>
          <a:schemeClr val="bg2">
            <a:lumMod val="75000"/>
          </a:schemeClr>
        </a:solidFill>
      </dgm:spPr>
      <dgm:t>
        <a:bodyPr/>
        <a:lstStyle/>
        <a:p>
          <a:r>
            <a:rPr lang="it-IT" dirty="0" smtClean="0">
              <a:solidFill>
                <a:schemeClr val="tx1"/>
              </a:solidFill>
            </a:rPr>
            <a:t>MSSA</a:t>
          </a:r>
          <a:endParaRPr lang="it-IT" dirty="0">
            <a:solidFill>
              <a:schemeClr val="tx1"/>
            </a:solidFill>
          </a:endParaRPr>
        </a:p>
      </dgm:t>
    </dgm:pt>
    <dgm:pt modelId="{40E33F8D-23A8-EF4F-B6FA-4D171311B6F3}" type="parTrans" cxnId="{E722087E-BD8B-044B-8603-F3876B7FC4B2}">
      <dgm:prSet/>
      <dgm:spPr/>
      <dgm:t>
        <a:bodyPr/>
        <a:lstStyle/>
        <a:p>
          <a:endParaRPr lang="it-IT"/>
        </a:p>
      </dgm:t>
    </dgm:pt>
    <dgm:pt modelId="{2BFED8E2-7F3B-BE44-9307-B5B0E563DD92}" type="sibTrans" cxnId="{E722087E-BD8B-044B-8603-F3876B7FC4B2}">
      <dgm:prSet/>
      <dgm:spPr/>
      <dgm:t>
        <a:bodyPr/>
        <a:lstStyle/>
        <a:p>
          <a:endParaRPr lang="it-IT"/>
        </a:p>
      </dgm:t>
    </dgm:pt>
    <dgm:pt modelId="{0684FBCC-908B-A940-B247-06742F4ACD31}">
      <dgm:prSet phldrT="[Testo]"/>
      <dgm:spPr/>
      <dgm:t>
        <a:bodyPr/>
        <a:lstStyle/>
        <a:p>
          <a:r>
            <a:rPr lang="it-IT" dirty="0" err="1" smtClean="0"/>
            <a:t>Less</a:t>
          </a:r>
          <a:r>
            <a:rPr lang="it-IT" dirty="0" smtClean="0"/>
            <a:t> </a:t>
          </a:r>
          <a:r>
            <a:rPr lang="it-IT" dirty="0" err="1" smtClean="0"/>
            <a:t>resistant</a:t>
          </a:r>
          <a:endParaRPr lang="it-IT" dirty="0"/>
        </a:p>
      </dgm:t>
    </dgm:pt>
    <dgm:pt modelId="{E53AA470-C905-C046-A2CB-FA471AE5E797}" type="parTrans" cxnId="{7294725F-C61F-BC4B-81E3-721D450D3BE3}">
      <dgm:prSet/>
      <dgm:spPr/>
      <dgm:t>
        <a:bodyPr/>
        <a:lstStyle/>
        <a:p>
          <a:endParaRPr lang="it-IT"/>
        </a:p>
      </dgm:t>
    </dgm:pt>
    <dgm:pt modelId="{D149833A-2551-D64F-8E15-281AC4ED9846}" type="sibTrans" cxnId="{7294725F-C61F-BC4B-81E3-721D450D3BE3}">
      <dgm:prSet/>
      <dgm:spPr/>
      <dgm:t>
        <a:bodyPr/>
        <a:lstStyle/>
        <a:p>
          <a:endParaRPr lang="it-IT"/>
        </a:p>
      </dgm:t>
    </dgm:pt>
    <dgm:pt modelId="{5E33DE8D-F57B-7F4B-9652-686B889CF5BF}">
      <dgm:prSet phldrT="[Testo]"/>
      <dgm:spPr>
        <a:solidFill>
          <a:schemeClr val="bg2">
            <a:lumMod val="50000"/>
          </a:schemeClr>
        </a:solidFill>
      </dgm:spPr>
      <dgm:t>
        <a:bodyPr/>
        <a:lstStyle/>
        <a:p>
          <a:r>
            <a:rPr lang="it-IT" dirty="0" smtClean="0"/>
            <a:t>MRSA</a:t>
          </a:r>
          <a:endParaRPr lang="it-IT" dirty="0"/>
        </a:p>
      </dgm:t>
    </dgm:pt>
    <dgm:pt modelId="{5F04827E-82FB-2F4B-B84F-C005966CD46E}" type="parTrans" cxnId="{A216F63E-B33A-CA43-9953-CEFEFE0F9CD8}">
      <dgm:prSet/>
      <dgm:spPr/>
      <dgm:t>
        <a:bodyPr/>
        <a:lstStyle/>
        <a:p>
          <a:endParaRPr lang="it-IT"/>
        </a:p>
      </dgm:t>
    </dgm:pt>
    <dgm:pt modelId="{BBDA4955-1730-AF47-BD1D-C1827BD4E068}" type="sibTrans" cxnId="{A216F63E-B33A-CA43-9953-CEFEFE0F9CD8}">
      <dgm:prSet/>
      <dgm:spPr/>
      <dgm:t>
        <a:bodyPr/>
        <a:lstStyle/>
        <a:p>
          <a:endParaRPr lang="it-IT"/>
        </a:p>
      </dgm:t>
    </dgm:pt>
    <dgm:pt modelId="{7968CDC9-8448-0749-B473-CAB4E9300290}">
      <dgm:prSet phldrT="[Testo]"/>
      <dgm:spPr/>
      <dgm:t>
        <a:bodyPr/>
        <a:lstStyle/>
        <a:p>
          <a:r>
            <a:rPr lang="it-IT" dirty="0" smtClean="0"/>
            <a:t>HA-MRSA </a:t>
          </a:r>
          <a:r>
            <a:rPr lang="it-IT" dirty="0" err="1" smtClean="0"/>
            <a:t>–</a:t>
          </a:r>
          <a:r>
            <a:rPr lang="it-IT" dirty="0" smtClean="0"/>
            <a:t> </a:t>
          </a:r>
          <a:r>
            <a:rPr lang="it-IT" dirty="0" err="1" smtClean="0"/>
            <a:t>hVISA</a:t>
          </a:r>
          <a:r>
            <a:rPr lang="it-IT" dirty="0" smtClean="0"/>
            <a:t> / </a:t>
          </a:r>
          <a:r>
            <a:rPr lang="it-IT" dirty="0" err="1" smtClean="0"/>
            <a:t>SCCmec</a:t>
          </a:r>
          <a:r>
            <a:rPr lang="it-IT" dirty="0" smtClean="0"/>
            <a:t> I-XI</a:t>
          </a:r>
          <a:endParaRPr lang="it-IT" dirty="0"/>
        </a:p>
      </dgm:t>
    </dgm:pt>
    <dgm:pt modelId="{4BCBCD62-244B-3D48-9BAA-23151D502252}" type="parTrans" cxnId="{A922C8B7-0F99-304A-9B44-390DEA7A2912}">
      <dgm:prSet/>
      <dgm:spPr/>
      <dgm:t>
        <a:bodyPr/>
        <a:lstStyle/>
        <a:p>
          <a:endParaRPr lang="it-IT"/>
        </a:p>
      </dgm:t>
    </dgm:pt>
    <dgm:pt modelId="{31DFE7B6-6C14-3D4D-84F4-F249620D7C67}" type="sibTrans" cxnId="{A922C8B7-0F99-304A-9B44-390DEA7A2912}">
      <dgm:prSet/>
      <dgm:spPr/>
      <dgm:t>
        <a:bodyPr/>
        <a:lstStyle/>
        <a:p>
          <a:endParaRPr lang="it-IT"/>
        </a:p>
      </dgm:t>
    </dgm:pt>
    <dgm:pt modelId="{2ACB5EC8-888E-1640-9522-3F9A2B662E88}">
      <dgm:prSet phldrT="[Testo]"/>
      <dgm:spPr/>
      <dgm:t>
        <a:bodyPr/>
        <a:lstStyle/>
        <a:p>
          <a:r>
            <a:rPr lang="it-IT" dirty="0" smtClean="0"/>
            <a:t>CA-MRSA –PVL+, </a:t>
          </a:r>
          <a:r>
            <a:rPr lang="it-IT" dirty="0" err="1" smtClean="0"/>
            <a:t>SCCmec</a:t>
          </a:r>
          <a:r>
            <a:rPr lang="it-IT" dirty="0" smtClean="0"/>
            <a:t> IV, </a:t>
          </a:r>
          <a:r>
            <a:rPr lang="it-IT" dirty="0" err="1" smtClean="0"/>
            <a:t>V</a:t>
          </a:r>
          <a:endParaRPr lang="it-IT" dirty="0"/>
        </a:p>
      </dgm:t>
    </dgm:pt>
    <dgm:pt modelId="{404B4E06-98BC-5D40-86C2-FB8125ED8432}" type="parTrans" cxnId="{DB82B953-B020-C842-BA96-868AB66AF769}">
      <dgm:prSet/>
      <dgm:spPr/>
      <dgm:t>
        <a:bodyPr/>
        <a:lstStyle/>
        <a:p>
          <a:endParaRPr lang="it-IT"/>
        </a:p>
      </dgm:t>
    </dgm:pt>
    <dgm:pt modelId="{F45822E4-F90D-D745-B858-9E0A7C23C32F}" type="sibTrans" cxnId="{DB82B953-B020-C842-BA96-868AB66AF769}">
      <dgm:prSet/>
      <dgm:spPr/>
      <dgm:t>
        <a:bodyPr/>
        <a:lstStyle/>
        <a:p>
          <a:endParaRPr lang="it-IT"/>
        </a:p>
      </dgm:t>
    </dgm:pt>
    <dgm:pt modelId="{A2983047-0928-E14A-996C-F24C29C1FF04}">
      <dgm:prSet phldrT="[Testo]"/>
      <dgm:spPr/>
      <dgm:t>
        <a:bodyPr/>
        <a:lstStyle/>
        <a:p>
          <a:r>
            <a:rPr lang="it-IT" dirty="0" smtClean="0"/>
            <a:t>More </a:t>
          </a:r>
          <a:r>
            <a:rPr lang="it-IT" dirty="0" err="1" smtClean="0"/>
            <a:t>virulent</a:t>
          </a:r>
          <a:r>
            <a:rPr lang="it-IT" dirty="0" smtClean="0"/>
            <a:t> </a:t>
          </a:r>
          <a:r>
            <a:rPr lang="it-IT" dirty="0" err="1" smtClean="0"/>
            <a:t>strains</a:t>
          </a:r>
          <a:endParaRPr lang="it-IT" dirty="0"/>
        </a:p>
      </dgm:t>
    </dgm:pt>
    <dgm:pt modelId="{21C876A2-92C0-5242-AA33-74D56A2EA797}" type="parTrans" cxnId="{4C885E73-6E6F-DF4E-88A6-3EDEBBADAE3A}">
      <dgm:prSet/>
      <dgm:spPr/>
      <dgm:t>
        <a:bodyPr/>
        <a:lstStyle/>
        <a:p>
          <a:endParaRPr lang="it-IT"/>
        </a:p>
      </dgm:t>
    </dgm:pt>
    <dgm:pt modelId="{655C61B9-EA41-A347-9925-A6A202765BD7}" type="sibTrans" cxnId="{4C885E73-6E6F-DF4E-88A6-3EDEBBADAE3A}">
      <dgm:prSet/>
      <dgm:spPr/>
      <dgm:t>
        <a:bodyPr/>
        <a:lstStyle/>
        <a:p>
          <a:endParaRPr lang="it-IT"/>
        </a:p>
      </dgm:t>
    </dgm:pt>
    <dgm:pt modelId="{3521219D-4F91-A346-A393-FA6518DDF349}" type="pres">
      <dgm:prSet presAssocID="{5FD98FEC-6728-3840-8B2A-51E5D6B28167}" presName="Name0" presStyleCnt="0">
        <dgm:presLayoutVars>
          <dgm:dir/>
          <dgm:animLvl val="lvl"/>
          <dgm:resizeHandles val="exact"/>
        </dgm:presLayoutVars>
      </dgm:prSet>
      <dgm:spPr/>
      <dgm:t>
        <a:bodyPr/>
        <a:lstStyle/>
        <a:p>
          <a:endParaRPr lang="it-IT"/>
        </a:p>
      </dgm:t>
    </dgm:pt>
    <dgm:pt modelId="{5F556DFD-604E-7D4B-924C-D1CEF187F24E}" type="pres">
      <dgm:prSet presAssocID="{F3A9D935-693D-B949-9548-4D4BB2159668}" presName="linNode" presStyleCnt="0"/>
      <dgm:spPr/>
    </dgm:pt>
    <dgm:pt modelId="{18967441-5C91-B44F-B8A3-AD478C02C4BD}" type="pres">
      <dgm:prSet presAssocID="{F3A9D935-693D-B949-9548-4D4BB2159668}" presName="parentText" presStyleLbl="node1" presStyleIdx="0" presStyleCnt="3" custLinFactNeighborY="-151">
        <dgm:presLayoutVars>
          <dgm:chMax val="1"/>
          <dgm:bulletEnabled val="1"/>
        </dgm:presLayoutVars>
      </dgm:prSet>
      <dgm:spPr/>
      <dgm:t>
        <a:bodyPr/>
        <a:lstStyle/>
        <a:p>
          <a:endParaRPr lang="it-IT"/>
        </a:p>
      </dgm:t>
    </dgm:pt>
    <dgm:pt modelId="{C505EA03-3E74-434A-892C-0AE097A7F43D}" type="pres">
      <dgm:prSet presAssocID="{F3A9D935-693D-B949-9548-4D4BB2159668}" presName="descendantText" presStyleLbl="alignAccFollowNode1" presStyleIdx="0" presStyleCnt="3">
        <dgm:presLayoutVars>
          <dgm:bulletEnabled val="1"/>
        </dgm:presLayoutVars>
      </dgm:prSet>
      <dgm:spPr/>
      <dgm:t>
        <a:bodyPr/>
        <a:lstStyle/>
        <a:p>
          <a:endParaRPr lang="it-IT"/>
        </a:p>
      </dgm:t>
    </dgm:pt>
    <dgm:pt modelId="{4377CF4A-5C5E-6E42-83D6-9A2B91101A88}" type="pres">
      <dgm:prSet presAssocID="{92479F9F-8E1E-DB4D-865B-C01E6E13807C}" presName="sp" presStyleCnt="0"/>
      <dgm:spPr/>
    </dgm:pt>
    <dgm:pt modelId="{E9E76E05-EE6A-1542-8510-B23A44745555}" type="pres">
      <dgm:prSet presAssocID="{4FD3C66F-E1DC-1F47-99EB-3D5A2A1D6A59}" presName="linNode" presStyleCnt="0"/>
      <dgm:spPr/>
    </dgm:pt>
    <dgm:pt modelId="{04028815-5F46-174E-9590-861D025BA684}" type="pres">
      <dgm:prSet presAssocID="{4FD3C66F-E1DC-1F47-99EB-3D5A2A1D6A59}" presName="parentText" presStyleLbl="node1" presStyleIdx="1" presStyleCnt="3">
        <dgm:presLayoutVars>
          <dgm:chMax val="1"/>
          <dgm:bulletEnabled val="1"/>
        </dgm:presLayoutVars>
      </dgm:prSet>
      <dgm:spPr/>
      <dgm:t>
        <a:bodyPr/>
        <a:lstStyle/>
        <a:p>
          <a:endParaRPr lang="it-IT"/>
        </a:p>
      </dgm:t>
    </dgm:pt>
    <dgm:pt modelId="{77F8D47E-40F2-964C-AF48-365D40AE9C99}" type="pres">
      <dgm:prSet presAssocID="{4FD3C66F-E1DC-1F47-99EB-3D5A2A1D6A59}" presName="descendantText" presStyleLbl="alignAccFollowNode1" presStyleIdx="1" presStyleCnt="3">
        <dgm:presLayoutVars>
          <dgm:bulletEnabled val="1"/>
        </dgm:presLayoutVars>
      </dgm:prSet>
      <dgm:spPr/>
      <dgm:t>
        <a:bodyPr/>
        <a:lstStyle/>
        <a:p>
          <a:endParaRPr lang="it-IT"/>
        </a:p>
      </dgm:t>
    </dgm:pt>
    <dgm:pt modelId="{223E17E0-99BF-B946-9253-82457449EE7A}" type="pres">
      <dgm:prSet presAssocID="{2BFED8E2-7F3B-BE44-9307-B5B0E563DD92}" presName="sp" presStyleCnt="0"/>
      <dgm:spPr/>
    </dgm:pt>
    <dgm:pt modelId="{9D5410DC-467F-9140-A1F4-115791CC62F3}" type="pres">
      <dgm:prSet presAssocID="{5E33DE8D-F57B-7F4B-9652-686B889CF5BF}" presName="linNode" presStyleCnt="0"/>
      <dgm:spPr/>
    </dgm:pt>
    <dgm:pt modelId="{7143AD3F-CE47-3842-A1AB-D9FB532E2C5F}" type="pres">
      <dgm:prSet presAssocID="{5E33DE8D-F57B-7F4B-9652-686B889CF5BF}" presName="parentText" presStyleLbl="node1" presStyleIdx="2" presStyleCnt="3">
        <dgm:presLayoutVars>
          <dgm:chMax val="1"/>
          <dgm:bulletEnabled val="1"/>
        </dgm:presLayoutVars>
      </dgm:prSet>
      <dgm:spPr/>
      <dgm:t>
        <a:bodyPr/>
        <a:lstStyle/>
        <a:p>
          <a:endParaRPr lang="it-IT"/>
        </a:p>
      </dgm:t>
    </dgm:pt>
    <dgm:pt modelId="{809A3D43-AA5F-FC40-B24B-1CE0B2C1E795}" type="pres">
      <dgm:prSet presAssocID="{5E33DE8D-F57B-7F4B-9652-686B889CF5BF}" presName="descendantText" presStyleLbl="alignAccFollowNode1" presStyleIdx="2" presStyleCnt="3">
        <dgm:presLayoutVars>
          <dgm:bulletEnabled val="1"/>
        </dgm:presLayoutVars>
      </dgm:prSet>
      <dgm:spPr/>
      <dgm:t>
        <a:bodyPr/>
        <a:lstStyle/>
        <a:p>
          <a:endParaRPr lang="it-IT"/>
        </a:p>
      </dgm:t>
    </dgm:pt>
  </dgm:ptLst>
  <dgm:cxnLst>
    <dgm:cxn modelId="{0A7A3475-F024-3645-B6B8-AF057398AC32}" type="presOf" srcId="{0684FBCC-908B-A940-B247-06742F4ACD31}" destId="{77F8D47E-40F2-964C-AF48-365D40AE9C99}" srcOrd="0" destOrd="0" presId="urn:microsoft.com/office/officeart/2005/8/layout/vList5"/>
    <dgm:cxn modelId="{4C1039B7-13B0-904B-85BC-404A4CD333AA}" type="presOf" srcId="{7968CDC9-8448-0749-B473-CAB4E9300290}" destId="{809A3D43-AA5F-FC40-B24B-1CE0B2C1E795}" srcOrd="0" destOrd="0" presId="urn:microsoft.com/office/officeart/2005/8/layout/vList5"/>
    <dgm:cxn modelId="{E722087E-BD8B-044B-8603-F3876B7FC4B2}" srcId="{5FD98FEC-6728-3840-8B2A-51E5D6B28167}" destId="{4FD3C66F-E1DC-1F47-99EB-3D5A2A1D6A59}" srcOrd="1" destOrd="0" parTransId="{40E33F8D-23A8-EF4F-B6FA-4D171311B6F3}" sibTransId="{2BFED8E2-7F3B-BE44-9307-B5B0E563DD92}"/>
    <dgm:cxn modelId="{4C885E73-6E6F-DF4E-88A6-3EDEBBADAE3A}" srcId="{4FD3C66F-E1DC-1F47-99EB-3D5A2A1D6A59}" destId="{A2983047-0928-E14A-996C-F24C29C1FF04}" srcOrd="1" destOrd="0" parTransId="{21C876A2-92C0-5242-AA33-74D56A2EA797}" sibTransId="{655C61B9-EA41-A347-9925-A6A202765BD7}"/>
    <dgm:cxn modelId="{A922C8B7-0F99-304A-9B44-390DEA7A2912}" srcId="{5E33DE8D-F57B-7F4B-9652-686B889CF5BF}" destId="{7968CDC9-8448-0749-B473-CAB4E9300290}" srcOrd="0" destOrd="0" parTransId="{4BCBCD62-244B-3D48-9BAA-23151D502252}" sibTransId="{31DFE7B6-6C14-3D4D-84F4-F249620D7C67}"/>
    <dgm:cxn modelId="{6926384B-B091-BF4B-8D1A-83E5ED382B3F}" type="presOf" srcId="{2ACB5EC8-888E-1640-9522-3F9A2B662E88}" destId="{809A3D43-AA5F-FC40-B24B-1CE0B2C1E795}" srcOrd="0" destOrd="1" presId="urn:microsoft.com/office/officeart/2005/8/layout/vList5"/>
    <dgm:cxn modelId="{AF7D546A-1B23-6048-B491-C5845633ACC7}" type="presOf" srcId="{F3A9D935-693D-B949-9548-4D4BB2159668}" destId="{18967441-5C91-B44F-B8A3-AD478C02C4BD}" srcOrd="0" destOrd="0" presId="urn:microsoft.com/office/officeart/2005/8/layout/vList5"/>
    <dgm:cxn modelId="{A216F63E-B33A-CA43-9953-CEFEFE0F9CD8}" srcId="{5FD98FEC-6728-3840-8B2A-51E5D6B28167}" destId="{5E33DE8D-F57B-7F4B-9652-686B889CF5BF}" srcOrd="2" destOrd="0" parTransId="{5F04827E-82FB-2F4B-B84F-C005966CD46E}" sibTransId="{BBDA4955-1730-AF47-BD1D-C1827BD4E068}"/>
    <dgm:cxn modelId="{3E966BB2-651F-5145-B130-4EE4207E96D7}" type="presOf" srcId="{5FD98FEC-6728-3840-8B2A-51E5D6B28167}" destId="{3521219D-4F91-A346-A393-FA6518DDF349}" srcOrd="0" destOrd="0" presId="urn:microsoft.com/office/officeart/2005/8/layout/vList5"/>
    <dgm:cxn modelId="{7294725F-C61F-BC4B-81E3-721D450D3BE3}" srcId="{4FD3C66F-E1DC-1F47-99EB-3D5A2A1D6A59}" destId="{0684FBCC-908B-A940-B247-06742F4ACD31}" srcOrd="0" destOrd="0" parTransId="{E53AA470-C905-C046-A2CB-FA471AE5E797}" sibTransId="{D149833A-2551-D64F-8E15-281AC4ED9846}"/>
    <dgm:cxn modelId="{DB82B953-B020-C842-BA96-868AB66AF769}" srcId="{5E33DE8D-F57B-7F4B-9652-686B889CF5BF}" destId="{2ACB5EC8-888E-1640-9522-3F9A2B662E88}" srcOrd="1" destOrd="0" parTransId="{404B4E06-98BC-5D40-86C2-FB8125ED8432}" sibTransId="{F45822E4-F90D-D745-B858-9E0A7C23C32F}"/>
    <dgm:cxn modelId="{D7AF8993-2C25-BC4D-9516-7CA17AA833F9}" type="presOf" srcId="{5E33DE8D-F57B-7F4B-9652-686B889CF5BF}" destId="{7143AD3F-CE47-3842-A1AB-D9FB532E2C5F}" srcOrd="0" destOrd="0" presId="urn:microsoft.com/office/officeart/2005/8/layout/vList5"/>
    <dgm:cxn modelId="{7FD4FA57-E028-5E45-8AFF-4A759B4B86BB}" type="presOf" srcId="{4FD3C66F-E1DC-1F47-99EB-3D5A2A1D6A59}" destId="{04028815-5F46-174E-9590-861D025BA684}" srcOrd="0" destOrd="0" presId="urn:microsoft.com/office/officeart/2005/8/layout/vList5"/>
    <dgm:cxn modelId="{38BB6F47-BDAB-C14C-8347-176FFC39F230}" srcId="{5FD98FEC-6728-3840-8B2A-51E5D6B28167}" destId="{F3A9D935-693D-B949-9548-4D4BB2159668}" srcOrd="0" destOrd="0" parTransId="{9B44AF44-60FF-724B-A755-56443181FD91}" sibTransId="{92479F9F-8E1E-DB4D-865B-C01E6E13807C}"/>
    <dgm:cxn modelId="{6BAFAE70-2E0A-3A49-9048-C854C6047815}" type="presOf" srcId="{A2983047-0928-E14A-996C-F24C29C1FF04}" destId="{77F8D47E-40F2-964C-AF48-365D40AE9C99}" srcOrd="0" destOrd="1" presId="urn:microsoft.com/office/officeart/2005/8/layout/vList5"/>
    <dgm:cxn modelId="{D73FC4BA-B4D6-0040-A0A7-169EB72C7C85}" type="presOf" srcId="{C5DA618B-FB98-2A40-A065-ED4836652DE1}" destId="{C505EA03-3E74-434A-892C-0AE097A7F43D}" srcOrd="0" destOrd="0" presId="urn:microsoft.com/office/officeart/2005/8/layout/vList5"/>
    <dgm:cxn modelId="{A5206480-2EA6-744D-A453-3EA967EE805E}" srcId="{F3A9D935-693D-B949-9548-4D4BB2159668}" destId="{C5DA618B-FB98-2A40-A065-ED4836652DE1}" srcOrd="0" destOrd="0" parTransId="{A294E4A2-35B5-9347-9248-17DB7EA00453}" sibTransId="{A8553DA1-C975-8E4F-B4E4-DB561D44E3A8}"/>
    <dgm:cxn modelId="{6D31D1D7-2632-8042-B9A2-2AFBD517C02E}" type="presParOf" srcId="{3521219D-4F91-A346-A393-FA6518DDF349}" destId="{5F556DFD-604E-7D4B-924C-D1CEF187F24E}" srcOrd="0" destOrd="0" presId="urn:microsoft.com/office/officeart/2005/8/layout/vList5"/>
    <dgm:cxn modelId="{A890F33C-6BF0-AC4F-AFE6-ED0803EEA6C0}" type="presParOf" srcId="{5F556DFD-604E-7D4B-924C-D1CEF187F24E}" destId="{18967441-5C91-B44F-B8A3-AD478C02C4BD}" srcOrd="0" destOrd="0" presId="urn:microsoft.com/office/officeart/2005/8/layout/vList5"/>
    <dgm:cxn modelId="{28E0D15F-C7D9-9C46-A366-6240F7FC47AD}" type="presParOf" srcId="{5F556DFD-604E-7D4B-924C-D1CEF187F24E}" destId="{C505EA03-3E74-434A-892C-0AE097A7F43D}" srcOrd="1" destOrd="0" presId="urn:microsoft.com/office/officeart/2005/8/layout/vList5"/>
    <dgm:cxn modelId="{4B87D48A-7C49-EF4A-A8BC-AD852589D9E8}" type="presParOf" srcId="{3521219D-4F91-A346-A393-FA6518DDF349}" destId="{4377CF4A-5C5E-6E42-83D6-9A2B91101A88}" srcOrd="1" destOrd="0" presId="urn:microsoft.com/office/officeart/2005/8/layout/vList5"/>
    <dgm:cxn modelId="{E4BD23FE-44B2-F141-81C0-481672E02CCF}" type="presParOf" srcId="{3521219D-4F91-A346-A393-FA6518DDF349}" destId="{E9E76E05-EE6A-1542-8510-B23A44745555}" srcOrd="2" destOrd="0" presId="urn:microsoft.com/office/officeart/2005/8/layout/vList5"/>
    <dgm:cxn modelId="{A1ACB472-DB3E-9749-A010-8CB6C141568C}" type="presParOf" srcId="{E9E76E05-EE6A-1542-8510-B23A44745555}" destId="{04028815-5F46-174E-9590-861D025BA684}" srcOrd="0" destOrd="0" presId="urn:microsoft.com/office/officeart/2005/8/layout/vList5"/>
    <dgm:cxn modelId="{B8FDCFDB-AC42-FA44-B166-1677DA5E72DE}" type="presParOf" srcId="{E9E76E05-EE6A-1542-8510-B23A44745555}" destId="{77F8D47E-40F2-964C-AF48-365D40AE9C99}" srcOrd="1" destOrd="0" presId="urn:microsoft.com/office/officeart/2005/8/layout/vList5"/>
    <dgm:cxn modelId="{E0239C07-A66A-A44C-9602-826A5555A9D7}" type="presParOf" srcId="{3521219D-4F91-A346-A393-FA6518DDF349}" destId="{223E17E0-99BF-B946-9253-82457449EE7A}" srcOrd="3" destOrd="0" presId="urn:microsoft.com/office/officeart/2005/8/layout/vList5"/>
    <dgm:cxn modelId="{BC369CF6-1A9A-004E-9489-9E2EB02601E9}" type="presParOf" srcId="{3521219D-4F91-A346-A393-FA6518DDF349}" destId="{9D5410DC-467F-9140-A1F4-115791CC62F3}" srcOrd="4" destOrd="0" presId="urn:microsoft.com/office/officeart/2005/8/layout/vList5"/>
    <dgm:cxn modelId="{81AFC491-6DD4-9747-A055-BBA77CD5592A}" type="presParOf" srcId="{9D5410DC-467F-9140-A1F4-115791CC62F3}" destId="{7143AD3F-CE47-3842-A1AB-D9FB532E2C5F}" srcOrd="0" destOrd="0" presId="urn:microsoft.com/office/officeart/2005/8/layout/vList5"/>
    <dgm:cxn modelId="{EFE7BB06-A504-EC4A-9F42-4DD2F03FE932}" type="presParOf" srcId="{9D5410DC-467F-9140-A1F4-115791CC62F3}" destId="{809A3D43-AA5F-FC40-B24B-1CE0B2C1E79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3FAA4-7B93-C747-8184-45BB471F3A54}">
      <dsp:nvSpPr>
        <dsp:cNvPr id="0" name=""/>
        <dsp:cNvSpPr/>
      </dsp:nvSpPr>
      <dsp:spPr>
        <a:xfrm>
          <a:off x="0" y="0"/>
          <a:ext cx="8534400" cy="704570"/>
        </a:xfrm>
        <a:prstGeom prst="roundRect">
          <a:avLst>
            <a:gd name="adj" fmla="val 10000"/>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b="1" kern="1200" dirty="0" smtClean="0">
              <a:solidFill>
                <a:srgbClr val="000000"/>
              </a:solidFill>
              <a:latin typeface="Arial Black"/>
              <a:cs typeface="Arial Black"/>
            </a:rPr>
            <a:t>More </a:t>
          </a:r>
          <a:r>
            <a:rPr lang="it-IT" sz="1400" b="1" kern="1200" dirty="0" err="1" smtClean="0">
              <a:solidFill>
                <a:srgbClr val="000000"/>
              </a:solidFill>
              <a:latin typeface="Arial Black"/>
              <a:cs typeface="Arial Black"/>
            </a:rPr>
            <a:t>than</a:t>
          </a:r>
          <a:r>
            <a:rPr lang="it-IT" sz="1400" b="1" kern="1200" dirty="0" smtClean="0">
              <a:solidFill>
                <a:srgbClr val="000000"/>
              </a:solidFill>
              <a:latin typeface="Arial Black"/>
              <a:cs typeface="Arial Black"/>
            </a:rPr>
            <a:t> 70 </a:t>
          </a:r>
          <a:r>
            <a:rPr lang="it-IT" sz="1400" b="1" kern="1200" dirty="0" err="1" smtClean="0">
              <a:solidFill>
                <a:srgbClr val="000000"/>
              </a:solidFill>
              <a:latin typeface="Arial Black"/>
              <a:cs typeface="Arial Black"/>
            </a:rPr>
            <a:t>years</a:t>
          </a:r>
          <a:r>
            <a:rPr lang="it-IT" sz="1400" b="1"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antibiotic</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therapy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selective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pressure</a:t>
          </a:r>
          <a:endParaRPr lang="it-IT" sz="1400" kern="1200" dirty="0">
            <a:solidFill>
              <a:srgbClr val="000000"/>
            </a:solidFill>
            <a:latin typeface="Arial Black"/>
            <a:cs typeface="Arial Black"/>
          </a:endParaRPr>
        </a:p>
      </dsp:txBody>
      <dsp:txXfrm>
        <a:off x="1777337" y="0"/>
        <a:ext cx="6757062" cy="704570"/>
      </dsp:txXfrm>
    </dsp:sp>
    <dsp:sp modelId="{B328332A-69AF-6248-8416-2B86A95DC022}">
      <dsp:nvSpPr>
        <dsp:cNvPr id="0" name=""/>
        <dsp:cNvSpPr/>
      </dsp:nvSpPr>
      <dsp:spPr>
        <a:xfrm>
          <a:off x="70457" y="70457"/>
          <a:ext cx="1706880" cy="56365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7445A1-CF47-D84C-A421-E0DEA27FC1C3}">
      <dsp:nvSpPr>
        <dsp:cNvPr id="0" name=""/>
        <dsp:cNvSpPr/>
      </dsp:nvSpPr>
      <dsp:spPr>
        <a:xfrm>
          <a:off x="0" y="775027"/>
          <a:ext cx="8534400" cy="704570"/>
        </a:xfrm>
        <a:prstGeom prst="roundRect">
          <a:avLst>
            <a:gd name="adj" fmla="val 10000"/>
          </a:avLst>
        </a:prstGeom>
        <a:solidFill>
          <a:schemeClr val="accent3">
            <a:shade val="50000"/>
            <a:hueOff val="76444"/>
            <a:satOff val="-1220"/>
            <a:lumOff val="11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err="1" smtClean="0">
              <a:solidFill>
                <a:srgbClr val="000000"/>
              </a:solidFill>
              <a:latin typeface="Arial Black"/>
              <a:cs typeface="Arial Black"/>
            </a:rPr>
            <a:t>Use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antibiotics</a:t>
          </a:r>
          <a:r>
            <a:rPr lang="it-IT" sz="1400" kern="1200" dirty="0" smtClean="0">
              <a:solidFill>
                <a:srgbClr val="000000"/>
              </a:solidFill>
              <a:latin typeface="Arial Black"/>
              <a:cs typeface="Arial Black"/>
            </a:rPr>
            <a:t> in </a:t>
          </a:r>
          <a:r>
            <a:rPr lang="it-IT" sz="1400" kern="1200" dirty="0" err="1" smtClean="0">
              <a:solidFill>
                <a:srgbClr val="000000"/>
              </a:solidFill>
              <a:latin typeface="Arial Black"/>
              <a:cs typeface="Arial Black"/>
            </a:rPr>
            <a:t>many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settings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human</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vet</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environment</a:t>
          </a:r>
          <a:endParaRPr lang="it-IT" sz="1400" kern="1200" dirty="0">
            <a:solidFill>
              <a:srgbClr val="000000"/>
            </a:solidFill>
            <a:latin typeface="Arial Black"/>
            <a:cs typeface="Arial Black"/>
          </a:endParaRPr>
        </a:p>
      </dsp:txBody>
      <dsp:txXfrm>
        <a:off x="1777337" y="775027"/>
        <a:ext cx="6757062" cy="704570"/>
      </dsp:txXfrm>
    </dsp:sp>
    <dsp:sp modelId="{910FBE86-9100-4547-958C-0D4A47008256}">
      <dsp:nvSpPr>
        <dsp:cNvPr id="0" name=""/>
        <dsp:cNvSpPr/>
      </dsp:nvSpPr>
      <dsp:spPr>
        <a:xfrm>
          <a:off x="70457" y="845484"/>
          <a:ext cx="1706880" cy="56365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F7F8AC2-182F-9B47-A66E-9CDCE39DA72C}">
      <dsp:nvSpPr>
        <dsp:cNvPr id="0" name=""/>
        <dsp:cNvSpPr/>
      </dsp:nvSpPr>
      <dsp:spPr>
        <a:xfrm>
          <a:off x="0" y="1550054"/>
          <a:ext cx="8534400" cy="704570"/>
        </a:xfrm>
        <a:prstGeom prst="roundRect">
          <a:avLst>
            <a:gd name="adj" fmla="val 10000"/>
          </a:avLst>
        </a:prstGeom>
        <a:solidFill>
          <a:schemeClr val="accent3">
            <a:shade val="50000"/>
            <a:hueOff val="152889"/>
            <a:satOff val="-2439"/>
            <a:lumOff val="234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400" kern="1200" dirty="0" err="1" smtClean="0">
              <a:solidFill>
                <a:srgbClr val="000000"/>
              </a:solidFill>
              <a:latin typeface="Arial Black"/>
              <a:cs typeface="Arial Black"/>
            </a:rPr>
            <a:t>Empirical</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use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broad</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spectrum</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antibiotics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avccelerate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emergence</a:t>
          </a:r>
          <a:r>
            <a:rPr lang="it-IT" sz="1400" kern="1200" dirty="0" smtClean="0">
              <a:solidFill>
                <a:srgbClr val="000000"/>
              </a:solidFill>
              <a:latin typeface="Arial Black"/>
              <a:cs typeface="Arial Black"/>
            </a:rPr>
            <a:t> and </a:t>
          </a:r>
          <a:r>
            <a:rPr lang="it-IT" sz="1400" kern="1200" dirty="0" err="1" smtClean="0">
              <a:solidFill>
                <a:srgbClr val="000000"/>
              </a:solidFill>
              <a:latin typeface="Arial Black"/>
              <a:cs typeface="Arial Black"/>
            </a:rPr>
            <a:t>dissemination</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resistane</a:t>
          </a:r>
          <a:endParaRPr lang="it-IT" sz="1400" kern="1200" dirty="0" smtClean="0">
            <a:solidFill>
              <a:srgbClr val="000000"/>
            </a:solidFill>
            <a:latin typeface="Arial Black"/>
            <a:cs typeface="Arial Black"/>
          </a:endParaRPr>
        </a:p>
      </dsp:txBody>
      <dsp:txXfrm>
        <a:off x="1777337" y="1550054"/>
        <a:ext cx="6757062" cy="704570"/>
      </dsp:txXfrm>
    </dsp:sp>
    <dsp:sp modelId="{53ACF0E8-8D3B-D643-907E-C6D5E2B2E23D}">
      <dsp:nvSpPr>
        <dsp:cNvPr id="0" name=""/>
        <dsp:cNvSpPr/>
      </dsp:nvSpPr>
      <dsp:spPr>
        <a:xfrm>
          <a:off x="70457" y="1620511"/>
          <a:ext cx="1706880" cy="563656"/>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85D0AB-3ABB-F946-B155-EB74C83B0B69}">
      <dsp:nvSpPr>
        <dsp:cNvPr id="0" name=""/>
        <dsp:cNvSpPr/>
      </dsp:nvSpPr>
      <dsp:spPr>
        <a:xfrm>
          <a:off x="0" y="2325081"/>
          <a:ext cx="8534400" cy="704570"/>
        </a:xfrm>
        <a:prstGeom prst="roundRect">
          <a:avLst>
            <a:gd name="adj" fmla="val 10000"/>
          </a:avLst>
        </a:prstGeom>
        <a:solidFill>
          <a:schemeClr val="accent3">
            <a:shade val="50000"/>
            <a:hueOff val="229333"/>
            <a:satOff val="-3659"/>
            <a:lumOff val="352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smtClean="0">
              <a:solidFill>
                <a:srgbClr val="000000"/>
              </a:solidFill>
              <a:latin typeface="Arial Black"/>
              <a:cs typeface="Arial Black"/>
            </a:rPr>
            <a:t>Two different lines: 1) Transmission of resistance genes and 2) transmission of epidemic MDR clones</a:t>
          </a:r>
          <a:endParaRPr lang="it-IT" sz="1400" kern="1200" dirty="0">
            <a:solidFill>
              <a:srgbClr val="000000"/>
            </a:solidFill>
            <a:latin typeface="Arial Black"/>
            <a:cs typeface="Arial Black"/>
          </a:endParaRPr>
        </a:p>
      </dsp:txBody>
      <dsp:txXfrm>
        <a:off x="1777337" y="2325081"/>
        <a:ext cx="6757062" cy="704570"/>
      </dsp:txXfrm>
    </dsp:sp>
    <dsp:sp modelId="{186FC2DA-5328-4D4B-9256-A6ABE064B3AD}">
      <dsp:nvSpPr>
        <dsp:cNvPr id="0" name=""/>
        <dsp:cNvSpPr/>
      </dsp:nvSpPr>
      <dsp:spPr>
        <a:xfrm>
          <a:off x="70457" y="2395538"/>
          <a:ext cx="1706880" cy="563656"/>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7E05283-D0A9-714D-9931-52DFA576DEB0}">
      <dsp:nvSpPr>
        <dsp:cNvPr id="0" name=""/>
        <dsp:cNvSpPr/>
      </dsp:nvSpPr>
      <dsp:spPr>
        <a:xfrm>
          <a:off x="0" y="3100109"/>
          <a:ext cx="8534400" cy="704570"/>
        </a:xfrm>
        <a:prstGeom prst="roundRect">
          <a:avLst>
            <a:gd name="adj" fmla="val 10000"/>
          </a:avLst>
        </a:prstGeom>
        <a:solidFill>
          <a:schemeClr val="accent3">
            <a:shade val="50000"/>
            <a:hueOff val="229333"/>
            <a:satOff val="-3659"/>
            <a:lumOff val="352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smtClean="0">
              <a:solidFill>
                <a:srgbClr val="000000"/>
              </a:solidFill>
              <a:latin typeface="Arial Black"/>
              <a:cs typeface="Arial Black"/>
            </a:rPr>
            <a:t> 1) Many different resistant species sharing the same ecological niches and  2) the same resistance microrganisms can be found in different environments	</a:t>
          </a:r>
          <a:endParaRPr lang="it-IT" sz="1400" kern="1200" dirty="0">
            <a:solidFill>
              <a:srgbClr val="000000"/>
            </a:solidFill>
            <a:latin typeface="Arial Black"/>
            <a:cs typeface="Arial Black"/>
          </a:endParaRPr>
        </a:p>
      </dsp:txBody>
      <dsp:txXfrm>
        <a:off x="1777337" y="3100109"/>
        <a:ext cx="6757062" cy="704570"/>
      </dsp:txXfrm>
    </dsp:sp>
    <dsp:sp modelId="{5A3E334E-0C59-C844-AF93-408DE0DEBC54}">
      <dsp:nvSpPr>
        <dsp:cNvPr id="0" name=""/>
        <dsp:cNvSpPr/>
      </dsp:nvSpPr>
      <dsp:spPr>
        <a:xfrm>
          <a:off x="70457" y="3170566"/>
          <a:ext cx="1706880" cy="563656"/>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54FCF5-C700-5B45-B20F-EF3CB6397DE5}">
      <dsp:nvSpPr>
        <dsp:cNvPr id="0" name=""/>
        <dsp:cNvSpPr/>
      </dsp:nvSpPr>
      <dsp:spPr>
        <a:xfrm>
          <a:off x="0" y="3875136"/>
          <a:ext cx="8534400" cy="704570"/>
        </a:xfrm>
        <a:prstGeom prst="roundRect">
          <a:avLst>
            <a:gd name="adj" fmla="val 10000"/>
          </a:avLst>
        </a:prstGeom>
        <a:solidFill>
          <a:schemeClr val="accent3">
            <a:shade val="50000"/>
            <a:hueOff val="152889"/>
            <a:satOff val="-2439"/>
            <a:lumOff val="234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err="1" smtClean="0">
              <a:solidFill>
                <a:srgbClr val="000000"/>
              </a:solidFill>
              <a:latin typeface="Arial Black"/>
              <a:cs typeface="Arial Black"/>
            </a:rPr>
            <a:t>Selection</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resistance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is</a:t>
          </a:r>
          <a:r>
            <a:rPr lang="it-IT" sz="1400" kern="1200" dirty="0" smtClean="0">
              <a:solidFill>
                <a:srgbClr val="000000"/>
              </a:solidFill>
              <a:latin typeface="Arial Black"/>
              <a:cs typeface="Arial Black"/>
            </a:rPr>
            <a:t> a </a:t>
          </a:r>
          <a:r>
            <a:rPr lang="it-IT" sz="1400" kern="1200" dirty="0" err="1" smtClean="0">
              <a:solidFill>
                <a:srgbClr val="000000"/>
              </a:solidFill>
              <a:latin typeface="Arial Black"/>
              <a:cs typeface="Arial Black"/>
            </a:rPr>
            <a:t>complex</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phenomenon</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driven</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by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antibiotics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heavy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methals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disinfectants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etc</a:t>
          </a:r>
          <a:endParaRPr lang="it-IT" sz="1400" kern="1200" dirty="0">
            <a:solidFill>
              <a:srgbClr val="000000"/>
            </a:solidFill>
            <a:latin typeface="Arial Black"/>
            <a:cs typeface="Arial Black"/>
          </a:endParaRPr>
        </a:p>
      </dsp:txBody>
      <dsp:txXfrm>
        <a:off x="1777337" y="3875136"/>
        <a:ext cx="6757062" cy="704570"/>
      </dsp:txXfrm>
    </dsp:sp>
    <dsp:sp modelId="{CF4D9AFF-86C2-014A-95A7-27DAD7080E2A}">
      <dsp:nvSpPr>
        <dsp:cNvPr id="0" name=""/>
        <dsp:cNvSpPr/>
      </dsp:nvSpPr>
      <dsp:spPr>
        <a:xfrm>
          <a:off x="70457" y="3945593"/>
          <a:ext cx="1706880" cy="563656"/>
        </a:xfrm>
        <a:prstGeom prst="roundRect">
          <a:avLst>
            <a:gd name="adj" fmla="val 10000"/>
          </a:avLst>
        </a:prstGeom>
        <a:blipFill rotWithShape="0">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3B4224C-832B-1341-A6CB-B64F8831BF73}">
      <dsp:nvSpPr>
        <dsp:cNvPr id="0" name=""/>
        <dsp:cNvSpPr/>
      </dsp:nvSpPr>
      <dsp:spPr>
        <a:xfrm>
          <a:off x="0" y="4650163"/>
          <a:ext cx="8534400" cy="704570"/>
        </a:xfrm>
        <a:prstGeom prst="roundRect">
          <a:avLst>
            <a:gd name="adj" fmla="val 10000"/>
          </a:avLst>
        </a:prstGeom>
        <a:solidFill>
          <a:schemeClr val="accent3">
            <a:shade val="50000"/>
            <a:hueOff val="76444"/>
            <a:satOff val="-1220"/>
            <a:lumOff val="11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err="1" smtClean="0">
              <a:solidFill>
                <a:srgbClr val="000000"/>
              </a:solidFill>
              <a:latin typeface="Arial Black"/>
              <a:cs typeface="Arial Black"/>
            </a:rPr>
            <a:t>It</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is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not</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always</a:t>
          </a:r>
          <a:r>
            <a:rPr lang="it-IT" sz="1400" kern="1200" dirty="0" smtClean="0">
              <a:solidFill>
                <a:srgbClr val="000000"/>
              </a:solidFill>
              <a:latin typeface="Arial Black"/>
              <a:cs typeface="Arial Black"/>
            </a:rPr>
            <a:t> a cause/</a:t>
          </a:r>
          <a:r>
            <a:rPr lang="it-IT" sz="1400" kern="1200" dirty="0" err="1" smtClean="0">
              <a:solidFill>
                <a:srgbClr val="000000"/>
              </a:solidFill>
              <a:latin typeface="Arial Black"/>
              <a:cs typeface="Arial Black"/>
            </a:rPr>
            <a:t>effect</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mechanisms</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example</a:t>
          </a:r>
          <a:r>
            <a:rPr lang="it-IT" sz="1400" kern="1200" dirty="0" smtClean="0">
              <a:solidFill>
                <a:srgbClr val="000000"/>
              </a:solidFill>
              <a:latin typeface="Arial Black"/>
              <a:cs typeface="Arial Black"/>
            </a:rPr>
            <a:t> in </a:t>
          </a:r>
          <a:r>
            <a:rPr lang="it-IT" sz="1400" kern="1200" dirty="0" err="1" smtClean="0">
              <a:solidFill>
                <a:srgbClr val="000000"/>
              </a:solidFill>
              <a:latin typeface="Arial Black"/>
              <a:cs typeface="Arial Black"/>
            </a:rPr>
            <a:t>cotransfer</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of</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plasmid</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carryng</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many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resistance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determinants</a:t>
          </a:r>
          <a:r>
            <a:rPr lang="it-IT" sz="1400" kern="1200" dirty="0" smtClean="0">
              <a:solidFill>
                <a:srgbClr val="000000"/>
              </a:solidFill>
              <a:latin typeface="Arial Black"/>
              <a:cs typeface="Arial Black"/>
            </a:rPr>
            <a:t> and </a:t>
          </a:r>
          <a:r>
            <a:rPr lang="it-IT" sz="1400" kern="1200" dirty="0" err="1" smtClean="0">
              <a:solidFill>
                <a:srgbClr val="000000"/>
              </a:solidFill>
              <a:latin typeface="Arial Black"/>
              <a:cs typeface="Arial Black"/>
            </a:rPr>
            <a:t>selected</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by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only</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one</a:t>
          </a:r>
          <a:r>
            <a:rPr lang="it-IT" sz="1400" kern="1200" dirty="0" smtClean="0">
              <a:solidFill>
                <a:srgbClr val="000000"/>
              </a:solidFill>
              <a:latin typeface="Arial Black"/>
              <a:cs typeface="Arial Black"/>
            </a:rPr>
            <a:t> </a:t>
          </a:r>
          <a:r>
            <a:rPr lang="it-IT" sz="1400" kern="1200" dirty="0" err="1" smtClean="0">
              <a:solidFill>
                <a:srgbClr val="000000"/>
              </a:solidFill>
              <a:latin typeface="Arial Black"/>
              <a:cs typeface="Arial Black"/>
            </a:rPr>
            <a:t>antibiotic</a:t>
          </a:r>
          <a:endParaRPr lang="it-IT" sz="1400" kern="1200" dirty="0">
            <a:solidFill>
              <a:srgbClr val="000000"/>
            </a:solidFill>
            <a:latin typeface="Arial Black"/>
            <a:cs typeface="Arial Black"/>
          </a:endParaRPr>
        </a:p>
      </dsp:txBody>
      <dsp:txXfrm>
        <a:off x="1777337" y="4650163"/>
        <a:ext cx="6757062" cy="704570"/>
      </dsp:txXfrm>
    </dsp:sp>
    <dsp:sp modelId="{1A4AC07E-6424-F447-9338-32EC6A8BA6FB}">
      <dsp:nvSpPr>
        <dsp:cNvPr id="0" name=""/>
        <dsp:cNvSpPr/>
      </dsp:nvSpPr>
      <dsp:spPr>
        <a:xfrm>
          <a:off x="70457" y="4720620"/>
          <a:ext cx="1706880" cy="563656"/>
        </a:xfrm>
        <a:prstGeom prst="roundRect">
          <a:avLst>
            <a:gd name="adj" fmla="val 10000"/>
          </a:avLst>
        </a:prstGeom>
        <a:blipFill rotWithShape="0">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C014D9-F507-434A-95A1-F7D5775BBD52}">
      <dsp:nvSpPr>
        <dsp:cNvPr id="0" name=""/>
        <dsp:cNvSpPr/>
      </dsp:nvSpPr>
      <dsp:spPr>
        <a:xfrm>
          <a:off x="2930" y="279401"/>
          <a:ext cx="3089202" cy="3505197"/>
        </a:xfrm>
        <a:prstGeom prst="roundRect">
          <a:avLst>
            <a:gd name="adj" fmla="val 5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kern="1200" dirty="0" err="1" smtClean="0"/>
            <a:t>Asymptomatyc</a:t>
          </a:r>
          <a:r>
            <a:rPr lang="it-IT" sz="1600" kern="1200" dirty="0" smtClean="0"/>
            <a:t>  </a:t>
          </a:r>
          <a:r>
            <a:rPr lang="it-IT" sz="1600" kern="1200" dirty="0" err="1" smtClean="0"/>
            <a:t>nasopharyngeal</a:t>
          </a:r>
          <a:r>
            <a:rPr lang="it-IT" sz="1600" kern="1200" dirty="0" smtClean="0"/>
            <a:t> </a:t>
          </a:r>
          <a:r>
            <a:rPr lang="it-IT" sz="1600" kern="1200" dirty="0" err="1" smtClean="0"/>
            <a:t>colonization</a:t>
          </a:r>
          <a:r>
            <a:rPr lang="it-IT" sz="1600" kern="1200" dirty="0" smtClean="0"/>
            <a:t> </a:t>
          </a:r>
          <a:endParaRPr lang="it-IT" sz="1600" kern="1200" dirty="0"/>
        </a:p>
      </dsp:txBody>
      <dsp:txXfrm rot="16200000">
        <a:off x="-1125280" y="1407611"/>
        <a:ext cx="2874262" cy="617840"/>
      </dsp:txXfrm>
    </dsp:sp>
    <dsp:sp modelId="{884890BC-09E5-EA4E-89A4-08A51D98D00D}">
      <dsp:nvSpPr>
        <dsp:cNvPr id="0" name=""/>
        <dsp:cNvSpPr/>
      </dsp:nvSpPr>
      <dsp:spPr>
        <a:xfrm>
          <a:off x="572395" y="279401"/>
          <a:ext cx="2301456" cy="350519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it-IT" sz="2400" kern="1200" dirty="0" err="1" smtClean="0"/>
            <a:t>Changes</a:t>
          </a:r>
          <a:r>
            <a:rPr lang="it-IT" sz="2400" kern="1200" dirty="0" smtClean="0"/>
            <a:t> </a:t>
          </a:r>
          <a:r>
            <a:rPr lang="it-IT" sz="2400" kern="1200" dirty="0" err="1" smtClean="0"/>
            <a:t>related</a:t>
          </a:r>
          <a:r>
            <a:rPr lang="it-IT" sz="2400" kern="1200" dirty="0" smtClean="0"/>
            <a:t> </a:t>
          </a:r>
          <a:r>
            <a:rPr lang="it-IT" sz="2400" kern="1200" dirty="0" err="1" smtClean="0"/>
            <a:t>to</a:t>
          </a:r>
          <a:r>
            <a:rPr lang="it-IT" sz="2400" kern="1200" dirty="0" smtClean="0"/>
            <a:t> </a:t>
          </a:r>
          <a:r>
            <a:rPr lang="it-IT" sz="2400" kern="1200" dirty="0" err="1" smtClean="0"/>
            <a:t>horizontal</a:t>
          </a:r>
          <a:r>
            <a:rPr lang="it-IT" sz="2400" kern="1200" dirty="0" smtClean="0"/>
            <a:t> </a:t>
          </a:r>
          <a:r>
            <a:rPr lang="it-IT" sz="2400" kern="1200" dirty="0" err="1" smtClean="0"/>
            <a:t>acquisition</a:t>
          </a:r>
          <a:r>
            <a:rPr lang="it-IT" sz="2400" kern="1200" dirty="0" smtClean="0"/>
            <a:t> </a:t>
          </a:r>
          <a:r>
            <a:rPr lang="it-IT" sz="2400" kern="1200" dirty="0" err="1" smtClean="0"/>
            <a:t>of</a:t>
          </a:r>
          <a:r>
            <a:rPr lang="it-IT" sz="2400" kern="1200" dirty="0" smtClean="0"/>
            <a:t> </a:t>
          </a:r>
          <a:r>
            <a:rPr lang="it-IT" sz="2400" kern="1200" dirty="0" err="1" smtClean="0"/>
            <a:t>genes</a:t>
          </a:r>
          <a:r>
            <a:rPr lang="it-IT" sz="2400" kern="1200" dirty="0" smtClean="0"/>
            <a:t>. </a:t>
          </a:r>
          <a:r>
            <a:rPr lang="it-IT" sz="2400" kern="1200" dirty="0" err="1" smtClean="0"/>
            <a:t>Modulation</a:t>
          </a:r>
          <a:r>
            <a:rPr lang="it-IT" sz="2400" kern="1200" dirty="0" smtClean="0"/>
            <a:t> </a:t>
          </a:r>
          <a:r>
            <a:rPr lang="it-IT" sz="2400" kern="1200" dirty="0" err="1" smtClean="0"/>
            <a:t>of</a:t>
          </a:r>
          <a:r>
            <a:rPr lang="it-IT" sz="2400" kern="1200" dirty="0" smtClean="0"/>
            <a:t> gene </a:t>
          </a:r>
          <a:r>
            <a:rPr lang="it-IT" sz="2400" kern="1200" dirty="0" err="1" smtClean="0"/>
            <a:t>expression</a:t>
          </a:r>
          <a:r>
            <a:rPr lang="it-IT" sz="2400" kern="1200" dirty="0" smtClean="0"/>
            <a:t>, </a:t>
          </a:r>
          <a:r>
            <a:rPr lang="it-IT" sz="2400" kern="1200" dirty="0" err="1" smtClean="0"/>
            <a:t>also</a:t>
          </a:r>
          <a:r>
            <a:rPr lang="it-IT" sz="2400" kern="1200" dirty="0" smtClean="0"/>
            <a:t> in relation </a:t>
          </a:r>
          <a:r>
            <a:rPr lang="it-IT" sz="2400" kern="1200" dirty="0" err="1" smtClean="0"/>
            <a:t>with</a:t>
          </a:r>
          <a:r>
            <a:rPr lang="it-IT" sz="2400" kern="1200" dirty="0" smtClean="0"/>
            <a:t> the </a:t>
          </a:r>
          <a:r>
            <a:rPr lang="it-IT" sz="2400" kern="1200" dirty="0" err="1" smtClean="0"/>
            <a:t>host</a:t>
          </a:r>
          <a:r>
            <a:rPr lang="it-IT" sz="2400" kern="1200" dirty="0" smtClean="0"/>
            <a:t>.</a:t>
          </a:r>
        </a:p>
        <a:p>
          <a:pPr lvl="0" algn="l" defTabSz="1066800">
            <a:lnSpc>
              <a:spcPct val="90000"/>
            </a:lnSpc>
            <a:spcBef>
              <a:spcPct val="0"/>
            </a:spcBef>
            <a:spcAft>
              <a:spcPct val="35000"/>
            </a:spcAft>
          </a:pPr>
          <a:r>
            <a:rPr lang="it-IT" sz="3200" kern="1200" dirty="0" smtClean="0"/>
            <a:t> </a:t>
          </a:r>
        </a:p>
      </dsp:txBody>
      <dsp:txXfrm>
        <a:off x="572395" y="279401"/>
        <a:ext cx="2301456" cy="3505197"/>
      </dsp:txXfrm>
    </dsp:sp>
    <dsp:sp modelId="{0A4C3F2A-7037-3D41-9397-9F5F254E9F2C}">
      <dsp:nvSpPr>
        <dsp:cNvPr id="0" name=""/>
        <dsp:cNvSpPr/>
      </dsp:nvSpPr>
      <dsp:spPr>
        <a:xfrm>
          <a:off x="3176901" y="279401"/>
          <a:ext cx="3000244" cy="3505197"/>
        </a:xfrm>
        <a:prstGeom prst="roundRect">
          <a:avLst>
            <a:gd name="adj" fmla="val 5000"/>
          </a:avLst>
        </a:prstGeom>
        <a:solidFill>
          <a:schemeClr val="bg2">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it-IT" sz="1500" kern="1200" dirty="0" smtClean="0"/>
            <a:t>Community </a:t>
          </a:r>
          <a:r>
            <a:rPr lang="it-IT" sz="1500" kern="1200" dirty="0" err="1" smtClean="0"/>
            <a:t>acquired</a:t>
          </a:r>
          <a:r>
            <a:rPr lang="it-IT" sz="1500" kern="1200" dirty="0" smtClean="0"/>
            <a:t> </a:t>
          </a:r>
          <a:r>
            <a:rPr lang="it-IT" sz="1500" kern="1200" dirty="0" err="1" smtClean="0"/>
            <a:t>lethal</a:t>
          </a:r>
          <a:r>
            <a:rPr lang="it-IT" sz="1500" kern="1200" dirty="0" smtClean="0"/>
            <a:t> </a:t>
          </a:r>
          <a:r>
            <a:rPr lang="it-IT" sz="1500" kern="1200" dirty="0" err="1" smtClean="0"/>
            <a:t>infections</a:t>
          </a:r>
          <a:endParaRPr lang="it-IT" sz="1500" kern="1200" dirty="0"/>
        </a:p>
      </dsp:txBody>
      <dsp:txXfrm rot="16200000">
        <a:off x="2039795" y="1416507"/>
        <a:ext cx="2874262" cy="600048"/>
      </dsp:txXfrm>
    </dsp:sp>
    <dsp:sp modelId="{1D29D9F5-8E2A-5F48-A5B3-0FB83C3A1EC8}">
      <dsp:nvSpPr>
        <dsp:cNvPr id="0" name=""/>
        <dsp:cNvSpPr/>
      </dsp:nvSpPr>
      <dsp:spPr>
        <a:xfrm rot="5400000">
          <a:off x="2975477" y="2588989"/>
          <a:ext cx="427068" cy="3632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DCCD63-2D0A-C645-AC44-1DA1A80C6523}">
      <dsp:nvSpPr>
        <dsp:cNvPr id="0" name=""/>
        <dsp:cNvSpPr/>
      </dsp:nvSpPr>
      <dsp:spPr>
        <a:xfrm>
          <a:off x="3735024" y="279401"/>
          <a:ext cx="2235182" cy="350519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smtClean="0"/>
            <a:t>Aggressive </a:t>
          </a:r>
          <a:r>
            <a:rPr lang="it-IT" sz="3200" kern="1200" dirty="0" err="1" smtClean="0"/>
            <a:t>host-invasion</a:t>
          </a:r>
          <a:r>
            <a:rPr lang="it-IT" sz="3200" kern="1200" dirty="0" smtClean="0"/>
            <a:t>;</a:t>
          </a:r>
        </a:p>
        <a:p>
          <a:pPr lvl="0" algn="l" defTabSz="1422400">
            <a:lnSpc>
              <a:spcPct val="90000"/>
            </a:lnSpc>
            <a:spcBef>
              <a:spcPct val="0"/>
            </a:spcBef>
            <a:spcAft>
              <a:spcPct val="35000"/>
            </a:spcAft>
          </a:pPr>
          <a:r>
            <a:rPr lang="it-IT" sz="3200" kern="1200" dirty="0" err="1" smtClean="0"/>
            <a:t>Effective</a:t>
          </a:r>
          <a:r>
            <a:rPr lang="it-IT" sz="3200" kern="1200" dirty="0" smtClean="0"/>
            <a:t> </a:t>
          </a:r>
          <a:r>
            <a:rPr lang="it-IT" sz="3200" kern="1200" dirty="0" err="1" smtClean="0"/>
            <a:t>immune-evasion</a:t>
          </a:r>
          <a:endParaRPr lang="it-IT" sz="3200" kern="1200" dirty="0"/>
        </a:p>
      </dsp:txBody>
      <dsp:txXfrm>
        <a:off x="3735024" y="279401"/>
        <a:ext cx="2235182" cy="3505197"/>
      </dsp:txXfrm>
    </dsp:sp>
    <dsp:sp modelId="{73C6025B-4D9A-4446-B424-C7EDBE2A17DC}">
      <dsp:nvSpPr>
        <dsp:cNvPr id="0" name=""/>
        <dsp:cNvSpPr/>
      </dsp:nvSpPr>
      <dsp:spPr>
        <a:xfrm>
          <a:off x="6261914" y="279401"/>
          <a:ext cx="2421954" cy="3505197"/>
        </a:xfrm>
        <a:prstGeom prst="roundRect">
          <a:avLst>
            <a:gd name="adj" fmla="val 5000"/>
          </a:avLst>
        </a:prstGeom>
        <a:solidFill>
          <a:schemeClr val="bg2">
            <a:lumMod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it-IT" sz="1500" kern="1200" dirty="0" smtClean="0"/>
            <a:t>Hospital </a:t>
          </a:r>
          <a:r>
            <a:rPr lang="it-IT" sz="1500" kern="1200" dirty="0" err="1" smtClean="0"/>
            <a:t>acquired</a:t>
          </a:r>
          <a:r>
            <a:rPr lang="it-IT" sz="1500" kern="1200" dirty="0" smtClean="0"/>
            <a:t> </a:t>
          </a:r>
          <a:r>
            <a:rPr lang="it-IT" sz="1500" kern="1200" dirty="0" err="1" smtClean="0"/>
            <a:t>infections</a:t>
          </a:r>
          <a:endParaRPr lang="it-IT" sz="1500" kern="1200" dirty="0"/>
        </a:p>
      </dsp:txBody>
      <dsp:txXfrm rot="16200000">
        <a:off x="5066979" y="1474336"/>
        <a:ext cx="2874262" cy="484390"/>
      </dsp:txXfrm>
    </dsp:sp>
    <dsp:sp modelId="{010650CF-AE30-784C-943D-8DCAAD109690}">
      <dsp:nvSpPr>
        <dsp:cNvPr id="0" name=""/>
        <dsp:cNvSpPr/>
      </dsp:nvSpPr>
      <dsp:spPr>
        <a:xfrm rot="5400000">
          <a:off x="6060490" y="2588989"/>
          <a:ext cx="427068" cy="3632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A24D68-9FAB-CB40-95FB-CF47FC75EC60}">
      <dsp:nvSpPr>
        <dsp:cNvPr id="0" name=""/>
        <dsp:cNvSpPr/>
      </dsp:nvSpPr>
      <dsp:spPr>
        <a:xfrm>
          <a:off x="6746305" y="279401"/>
          <a:ext cx="1804356" cy="350519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err="1" smtClean="0"/>
            <a:t>Efficient</a:t>
          </a:r>
          <a:r>
            <a:rPr lang="it-IT" sz="3200" kern="1200" dirty="0" smtClean="0"/>
            <a:t> spread;</a:t>
          </a:r>
        </a:p>
        <a:p>
          <a:pPr lvl="0" algn="l" defTabSz="1422400">
            <a:lnSpc>
              <a:spcPct val="90000"/>
            </a:lnSpc>
            <a:spcBef>
              <a:spcPct val="0"/>
            </a:spcBef>
            <a:spcAft>
              <a:spcPct val="35000"/>
            </a:spcAft>
          </a:pPr>
          <a:r>
            <a:rPr lang="it-IT" sz="3200" kern="1200" dirty="0" smtClean="0"/>
            <a:t>MDR</a:t>
          </a:r>
          <a:endParaRPr lang="it-IT" sz="3200" kern="1200" dirty="0"/>
        </a:p>
      </dsp:txBody>
      <dsp:txXfrm>
        <a:off x="6746305" y="279401"/>
        <a:ext cx="1804356" cy="35051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F2051-334D-4046-A353-C26A2DF1C0D6}">
      <dsp:nvSpPr>
        <dsp:cNvPr id="0" name=""/>
        <dsp:cNvSpPr/>
      </dsp:nvSpPr>
      <dsp:spPr>
        <a:xfrm>
          <a:off x="0" y="7126"/>
          <a:ext cx="5245265" cy="561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b="1" i="1" kern="1200" dirty="0" err="1" smtClean="0">
              <a:solidFill>
                <a:srgbClr val="000000"/>
              </a:solidFill>
            </a:rPr>
            <a:t>S.aureus</a:t>
          </a:r>
          <a:r>
            <a:rPr lang="it-IT" sz="1600" b="1" i="1" kern="1200" dirty="0" smtClean="0">
              <a:solidFill>
                <a:srgbClr val="000000"/>
              </a:solidFill>
            </a:rPr>
            <a:t> </a:t>
          </a:r>
          <a:r>
            <a:rPr lang="it-IT" sz="1600" b="1" i="1" kern="1200" dirty="0" err="1" smtClean="0">
              <a:solidFill>
                <a:srgbClr val="000000"/>
              </a:solidFill>
            </a:rPr>
            <a:t>virulence</a:t>
          </a:r>
          <a:r>
            <a:rPr lang="it-IT" sz="1600" b="1" i="1" kern="1200" dirty="0" smtClean="0">
              <a:solidFill>
                <a:srgbClr val="000000"/>
              </a:solidFill>
            </a:rPr>
            <a:t> </a:t>
          </a:r>
          <a:r>
            <a:rPr lang="it-IT" sz="1600" b="1" i="1" kern="1200" dirty="0" err="1" smtClean="0">
              <a:solidFill>
                <a:srgbClr val="000000"/>
              </a:solidFill>
            </a:rPr>
            <a:t>determinants</a:t>
          </a:r>
          <a:endParaRPr lang="it-IT" sz="1600" b="1" i="1" kern="1200" dirty="0">
            <a:solidFill>
              <a:srgbClr val="000000"/>
            </a:solidFill>
          </a:endParaRPr>
        </a:p>
      </dsp:txBody>
      <dsp:txXfrm>
        <a:off x="0" y="7126"/>
        <a:ext cx="5245265" cy="561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05EA03-3E74-434A-892C-0AE097A7F43D}">
      <dsp:nvSpPr>
        <dsp:cNvPr id="0" name=""/>
        <dsp:cNvSpPr/>
      </dsp:nvSpPr>
      <dsp:spPr>
        <a:xfrm rot="5400000">
          <a:off x="4232231" y="-1491586"/>
          <a:ext cx="1276945" cy="458419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it-IT" sz="2500" kern="1200" dirty="0" err="1" smtClean="0"/>
            <a:t>Changing</a:t>
          </a:r>
          <a:r>
            <a:rPr lang="it-IT" sz="2500" kern="1200" dirty="0" smtClean="0"/>
            <a:t> </a:t>
          </a:r>
          <a:r>
            <a:rPr lang="it-IT" sz="2500" kern="1200" dirty="0" err="1" smtClean="0"/>
            <a:t>epidemiology</a:t>
          </a:r>
          <a:endParaRPr lang="it-IT" sz="2500" kern="1200" dirty="0"/>
        </a:p>
      </dsp:txBody>
      <dsp:txXfrm rot="5400000">
        <a:off x="4232231" y="-1491586"/>
        <a:ext cx="1276945" cy="4584192"/>
      </dsp:txXfrm>
    </dsp:sp>
    <dsp:sp modelId="{18967441-5C91-B44F-B8A3-AD478C02C4BD}">
      <dsp:nvSpPr>
        <dsp:cNvPr id="0" name=""/>
        <dsp:cNvSpPr/>
      </dsp:nvSpPr>
      <dsp:spPr>
        <a:xfrm>
          <a:off x="0" y="8"/>
          <a:ext cx="2578608" cy="1596181"/>
        </a:xfrm>
        <a:prstGeom prst="roundRect">
          <a:avLst/>
        </a:prstGeom>
        <a:solidFill>
          <a:schemeClr val="bg2">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it-IT" sz="4500" i="1" kern="1200" dirty="0" err="1" smtClean="0">
              <a:solidFill>
                <a:schemeClr val="tx1"/>
              </a:solidFill>
            </a:rPr>
            <a:t>S.aureus</a:t>
          </a:r>
          <a:endParaRPr lang="it-IT" sz="4500" i="1" kern="1200" dirty="0">
            <a:solidFill>
              <a:schemeClr val="tx1"/>
            </a:solidFill>
          </a:endParaRPr>
        </a:p>
      </dsp:txBody>
      <dsp:txXfrm>
        <a:off x="0" y="8"/>
        <a:ext cx="2578608" cy="1596181"/>
      </dsp:txXfrm>
    </dsp:sp>
    <dsp:sp modelId="{77F8D47E-40F2-964C-AF48-365D40AE9C99}">
      <dsp:nvSpPr>
        <dsp:cNvPr id="0" name=""/>
        <dsp:cNvSpPr/>
      </dsp:nvSpPr>
      <dsp:spPr>
        <a:xfrm rot="5400000">
          <a:off x="4232231" y="184403"/>
          <a:ext cx="1276945" cy="458419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it-IT" sz="2500" kern="1200" dirty="0" err="1" smtClean="0"/>
            <a:t>Less</a:t>
          </a:r>
          <a:r>
            <a:rPr lang="it-IT" sz="2500" kern="1200" dirty="0" smtClean="0"/>
            <a:t> </a:t>
          </a:r>
          <a:r>
            <a:rPr lang="it-IT" sz="2500" kern="1200" dirty="0" err="1" smtClean="0"/>
            <a:t>resistant</a:t>
          </a:r>
          <a:endParaRPr lang="it-IT" sz="2500" kern="1200" dirty="0"/>
        </a:p>
        <a:p>
          <a:pPr marL="228600" lvl="1" indent="-228600" algn="l" defTabSz="1111250">
            <a:lnSpc>
              <a:spcPct val="90000"/>
            </a:lnSpc>
            <a:spcBef>
              <a:spcPct val="0"/>
            </a:spcBef>
            <a:spcAft>
              <a:spcPct val="15000"/>
            </a:spcAft>
            <a:buChar char="••"/>
          </a:pPr>
          <a:r>
            <a:rPr lang="it-IT" sz="2500" kern="1200" dirty="0" smtClean="0"/>
            <a:t>More </a:t>
          </a:r>
          <a:r>
            <a:rPr lang="it-IT" sz="2500" kern="1200" dirty="0" err="1" smtClean="0"/>
            <a:t>virulent</a:t>
          </a:r>
          <a:r>
            <a:rPr lang="it-IT" sz="2500" kern="1200" dirty="0" smtClean="0"/>
            <a:t> </a:t>
          </a:r>
          <a:r>
            <a:rPr lang="it-IT" sz="2500" kern="1200" dirty="0" err="1" smtClean="0"/>
            <a:t>strains</a:t>
          </a:r>
          <a:endParaRPr lang="it-IT" sz="2500" kern="1200" dirty="0"/>
        </a:p>
      </dsp:txBody>
      <dsp:txXfrm rot="5400000">
        <a:off x="4232231" y="184403"/>
        <a:ext cx="1276945" cy="4584192"/>
      </dsp:txXfrm>
    </dsp:sp>
    <dsp:sp modelId="{04028815-5F46-174E-9590-861D025BA684}">
      <dsp:nvSpPr>
        <dsp:cNvPr id="0" name=""/>
        <dsp:cNvSpPr/>
      </dsp:nvSpPr>
      <dsp:spPr>
        <a:xfrm>
          <a:off x="0" y="1678409"/>
          <a:ext cx="2578608" cy="1596181"/>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it-IT" sz="4500" kern="1200" dirty="0" smtClean="0">
              <a:solidFill>
                <a:schemeClr val="tx1"/>
              </a:solidFill>
            </a:rPr>
            <a:t>MSSA</a:t>
          </a:r>
          <a:endParaRPr lang="it-IT" sz="4500" kern="1200" dirty="0">
            <a:solidFill>
              <a:schemeClr val="tx1"/>
            </a:solidFill>
          </a:endParaRPr>
        </a:p>
      </dsp:txBody>
      <dsp:txXfrm>
        <a:off x="0" y="1678409"/>
        <a:ext cx="2578608" cy="1596181"/>
      </dsp:txXfrm>
    </dsp:sp>
    <dsp:sp modelId="{809A3D43-AA5F-FC40-B24B-1CE0B2C1E795}">
      <dsp:nvSpPr>
        <dsp:cNvPr id="0" name=""/>
        <dsp:cNvSpPr/>
      </dsp:nvSpPr>
      <dsp:spPr>
        <a:xfrm rot="5400000">
          <a:off x="4232231" y="1860394"/>
          <a:ext cx="1276945" cy="458419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it-IT" sz="2500" kern="1200" dirty="0" smtClean="0"/>
            <a:t>HA-MRSA </a:t>
          </a:r>
          <a:r>
            <a:rPr lang="it-IT" sz="2500" kern="1200" dirty="0" err="1" smtClean="0"/>
            <a:t>–</a:t>
          </a:r>
          <a:r>
            <a:rPr lang="it-IT" sz="2500" kern="1200" dirty="0" smtClean="0"/>
            <a:t> </a:t>
          </a:r>
          <a:r>
            <a:rPr lang="it-IT" sz="2500" kern="1200" dirty="0" err="1" smtClean="0"/>
            <a:t>hVISA</a:t>
          </a:r>
          <a:r>
            <a:rPr lang="it-IT" sz="2500" kern="1200" dirty="0" smtClean="0"/>
            <a:t> / </a:t>
          </a:r>
          <a:r>
            <a:rPr lang="it-IT" sz="2500" kern="1200" dirty="0" err="1" smtClean="0"/>
            <a:t>SCCmec</a:t>
          </a:r>
          <a:r>
            <a:rPr lang="it-IT" sz="2500" kern="1200" dirty="0" smtClean="0"/>
            <a:t> I-XI</a:t>
          </a:r>
          <a:endParaRPr lang="it-IT" sz="2500" kern="1200" dirty="0"/>
        </a:p>
        <a:p>
          <a:pPr marL="228600" lvl="1" indent="-228600" algn="l" defTabSz="1111250">
            <a:lnSpc>
              <a:spcPct val="90000"/>
            </a:lnSpc>
            <a:spcBef>
              <a:spcPct val="0"/>
            </a:spcBef>
            <a:spcAft>
              <a:spcPct val="15000"/>
            </a:spcAft>
            <a:buChar char="••"/>
          </a:pPr>
          <a:r>
            <a:rPr lang="it-IT" sz="2500" kern="1200" dirty="0" smtClean="0"/>
            <a:t>CA-MRSA –PVL+, </a:t>
          </a:r>
          <a:r>
            <a:rPr lang="it-IT" sz="2500" kern="1200" dirty="0" err="1" smtClean="0"/>
            <a:t>SCCmec</a:t>
          </a:r>
          <a:r>
            <a:rPr lang="it-IT" sz="2500" kern="1200" dirty="0" smtClean="0"/>
            <a:t> IV, </a:t>
          </a:r>
          <a:r>
            <a:rPr lang="it-IT" sz="2500" kern="1200" dirty="0" err="1" smtClean="0"/>
            <a:t>V</a:t>
          </a:r>
          <a:endParaRPr lang="it-IT" sz="2500" kern="1200" dirty="0"/>
        </a:p>
      </dsp:txBody>
      <dsp:txXfrm rot="5400000">
        <a:off x="4232231" y="1860394"/>
        <a:ext cx="1276945" cy="4584192"/>
      </dsp:txXfrm>
    </dsp:sp>
    <dsp:sp modelId="{7143AD3F-CE47-3842-A1AB-D9FB532E2C5F}">
      <dsp:nvSpPr>
        <dsp:cNvPr id="0" name=""/>
        <dsp:cNvSpPr/>
      </dsp:nvSpPr>
      <dsp:spPr>
        <a:xfrm>
          <a:off x="0" y="3354399"/>
          <a:ext cx="2578608" cy="1596181"/>
        </a:xfrm>
        <a:prstGeom prst="roundRec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it-IT" sz="4500" kern="1200" dirty="0" smtClean="0"/>
            <a:t>MRSA</a:t>
          </a:r>
          <a:endParaRPr lang="it-IT" sz="4500" kern="1200" dirty="0"/>
        </a:p>
      </dsp:txBody>
      <dsp:txXfrm>
        <a:off x="0" y="3354399"/>
        <a:ext cx="2578608" cy="1596181"/>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33CC8-9133-BA4F-BC13-708A715BA8F9}" type="datetimeFigureOut">
              <a:rPr lang="it-IT" smtClean="0"/>
              <a:pPr/>
              <a:t>14/06/2017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B0F040-D4F9-9A47-8698-7A954328D79E}" type="slidenum">
              <a:rPr lang="it-IT" smtClean="0"/>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97BC6-16DC-664C-91F2-9CD29A68B182}" type="datetimeFigureOut">
              <a:rPr lang="it-IT" smtClean="0"/>
              <a:pPr/>
              <a:t>14/06/2017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1E123-DA91-C940-BA04-54A8D720C513}" type="slidenum">
              <a:rPr lang="it-IT" smtClean="0"/>
              <a:pPr/>
              <a:t>‹N›</a:t>
            </a:fld>
            <a:endParaRPr lang="it-IT"/>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pPr lvl="0"/>
            <a:endParaRPr/>
          </a:p>
        </p:txBody>
      </p:sp>
      <p:sp>
        <p:nvSpPr>
          <p:cNvPr id="411" name="Shape 41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Cabe destacar que la tasa de fracaso en las PTR fue del 42.8% vs 28.1% en las PTC. Ademas la tasa de fracaso en los MRSA (levo S) fue muy superior a los MSSA (71 (5/7) vs 21 (3/14) %), si bien los MRSA tuvieron más duración de los sintomas y no hay multivariado.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E8257C07-A47E-EF44-B2D0-3F7B3E2CEE8A}" type="slidenum">
              <a:rPr lang="en-US"/>
              <a:pPr>
                <a:defRPr/>
              </a:pPr>
              <a:t>27</a:t>
            </a:fld>
            <a:endParaRPr lang="en-US"/>
          </a:p>
        </p:txBody>
      </p:sp>
      <p:sp>
        <p:nvSpPr>
          <p:cNvPr id="29699"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9700" name="슬라이드 번호 개체 틀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latinLnBrk="1"/>
            <a:fld id="{7AA50A2A-AFF3-C049-97A9-44E8D918B50F}" type="slidenum">
              <a:rPr lang="ko-KR" altLang="en-US" sz="1200">
                <a:latin typeface="맑은 고딕" charset="-52"/>
                <a:ea typeface="맑은 고딕" charset="-52"/>
                <a:cs typeface="맑은 고딕" charset="-52"/>
              </a:rPr>
              <a:pPr algn="r" latinLnBrk="1"/>
              <a:t>27</a:t>
            </a:fld>
            <a:endParaRPr lang="en-US" altLang="ko-KR" sz="1200">
              <a:latin typeface="맑은 고딕" charset="-52"/>
              <a:ea typeface="맑은 고딕" charset="-52"/>
              <a:cs typeface="맑은 고딕" charset="-52"/>
            </a:endParaRPr>
          </a:p>
        </p:txBody>
      </p:sp>
      <p:sp>
        <p:nvSpPr>
          <p:cNvPr id="29701" name="슬라이드 노트 개체 틀 4"/>
          <p:cNvSpPr>
            <a:spLocks noGrp="1"/>
          </p:cNvSpPr>
          <p:nvPr/>
        </p:nvSpPr>
        <p:spPr bwMode="auto">
          <a:xfrm>
            <a:off x="685800" y="4343400"/>
            <a:ext cx="5486400" cy="4114800"/>
          </a:xfrm>
          <a:prstGeom prst="rect">
            <a:avLst/>
          </a:prstGeom>
          <a:solidFill>
            <a:srgbClr val="FFFFFF"/>
          </a:solidFill>
          <a:ln w="9525">
            <a:solidFill>
              <a:srgbClr val="000000"/>
            </a:solidFill>
            <a:miter lim="800000"/>
            <a:headEnd/>
            <a:tailEnd/>
          </a:ln>
        </p:spPr>
        <p:txBody>
          <a:bodyPr>
            <a:prstTxWarp prst="textNoShape">
              <a:avLst/>
            </a:prstTxWarp>
          </a:bodyPr>
          <a:lstStyle/>
          <a:p>
            <a:pPr>
              <a:spcBef>
                <a:spcPct val="30000"/>
              </a:spcBef>
            </a:pPr>
            <a:endParaRPr lang="ko-KR" altLang="en-US" sz="1200">
              <a:ea typeface="굴림" charset="-52"/>
              <a:cs typeface="굴림"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742950" lvl="1" indent="-285750">
              <a:buClr>
                <a:srgbClr val="FF0000"/>
              </a:buClr>
              <a:buFont typeface="Wingdings" charset="2"/>
              <a:buChar char="§"/>
            </a:pPr>
            <a:r>
              <a:rPr lang="it-IT" sz="1700" dirty="0" smtClean="0"/>
              <a:t>Quali procedure per </a:t>
            </a:r>
            <a:r>
              <a:rPr lang="it-IT" sz="1700" b="1" dirty="0" smtClean="0"/>
              <a:t>ridurre la carica batterica</a:t>
            </a:r>
          </a:p>
          <a:p>
            <a:pPr marL="742950" lvl="1" indent="-285750">
              <a:buClr>
                <a:srgbClr val="FF0000"/>
              </a:buClr>
              <a:buFont typeface="Wingdings" charset="2"/>
              <a:buChar char="§"/>
            </a:pPr>
            <a:r>
              <a:rPr lang="it-IT" sz="1700" dirty="0" smtClean="0"/>
              <a:t>Quali procedure per </a:t>
            </a:r>
            <a:r>
              <a:rPr lang="it-IT" sz="1700" b="1" dirty="0" smtClean="0"/>
              <a:t>l’isolamento del paziente</a:t>
            </a:r>
          </a:p>
          <a:p>
            <a:pPr marL="742950" lvl="1" indent="-285750">
              <a:buClr>
                <a:srgbClr val="FF0000"/>
              </a:buClr>
              <a:buFont typeface="Wingdings" charset="2"/>
              <a:buChar char="§"/>
            </a:pPr>
            <a:r>
              <a:rPr lang="it-IT" sz="1700" dirty="0" smtClean="0"/>
              <a:t>Quali procedure per la </a:t>
            </a:r>
            <a:r>
              <a:rPr lang="it-IT" sz="1700" b="1" dirty="0" smtClean="0"/>
              <a:t>sterilizzazione</a:t>
            </a:r>
          </a:p>
          <a:p>
            <a:pPr marL="742950" lvl="1" indent="-285750">
              <a:buClr>
                <a:srgbClr val="FF0000"/>
              </a:buClr>
              <a:buFont typeface="Wingdings" charset="2"/>
              <a:buChar char="§"/>
            </a:pPr>
            <a:r>
              <a:rPr lang="it-IT" sz="1700" dirty="0" smtClean="0"/>
              <a:t>La </a:t>
            </a:r>
            <a:r>
              <a:rPr lang="it-IT" sz="1700" b="1" dirty="0" smtClean="0"/>
              <a:t>riduzione</a:t>
            </a:r>
            <a:r>
              <a:rPr lang="it-IT" sz="1700" dirty="0" smtClean="0"/>
              <a:t> del numero delle </a:t>
            </a:r>
            <a:r>
              <a:rPr lang="it-IT" sz="1700" b="1" dirty="0" smtClean="0"/>
              <a:t>infezioni ospedaliere, </a:t>
            </a:r>
            <a:r>
              <a:rPr lang="it-IT" sz="1700" dirty="0" smtClean="0"/>
              <a:t>comporta una </a:t>
            </a:r>
            <a:r>
              <a:rPr lang="it-IT" sz="1700" b="1" dirty="0" smtClean="0"/>
              <a:t>salvaguardia del budget nella voce di rimborso per complicanze</a:t>
            </a:r>
          </a:p>
          <a:p>
            <a:pPr marL="742950" lvl="1" indent="-285750">
              <a:buClr>
                <a:srgbClr val="FF0000"/>
              </a:buClr>
              <a:buFont typeface="Wingdings" charset="2"/>
              <a:buChar char="§"/>
            </a:pPr>
            <a:r>
              <a:rPr lang="it-IT" sz="1700" dirty="0" smtClean="0"/>
              <a:t>Come favorire </a:t>
            </a:r>
            <a:r>
              <a:rPr lang="it-IT" sz="1700" b="1" dirty="0" smtClean="0"/>
              <a:t>un ruolo del CIO più attivo </a:t>
            </a:r>
            <a:r>
              <a:rPr lang="it-IT" sz="1700" dirty="0" smtClean="0"/>
              <a:t>e non di mera rendicontazione (valorizzazione degli impatti)</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2AD5DDAC-C125-CD4E-A82A-9C21CDE23894}" type="slidenum">
              <a:rPr lang="it-IT" smtClean="0"/>
              <a:pPr/>
              <a:t>40</a:t>
            </a:fld>
            <a:endParaRPr lang="it-IT"/>
          </a:p>
        </p:txBody>
      </p:sp>
    </p:spTree>
    <p:extLst>
      <p:ext uri="{BB962C8B-B14F-4D97-AF65-F5344CB8AC3E}">
        <p14:creationId xmlns:mc="http://schemas.openxmlformats.org/markup-compatibility/2006" xmlns:mv="urn:schemas-microsoft-com:mac:vml" xmlns:p14="http://schemas.microsoft.com/office/powerpoint/2010/main" xmlns="" val="109349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0C0FD24-5FFA-F948-9E0A-78DDD78651C8}"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numero diapositiva 5"/>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F2E91F-E115-E244-B489-6F5D0A5EFA82}"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numero diapositiva 5"/>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1873B0-0C65-5541-8080-D635DA3684F1}"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numero diapositiva 5"/>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ectangle 4"/>
          <p:cNvSpPr/>
          <p:nvPr userDrawn="1"/>
        </p:nvSpPr>
        <p:spPr>
          <a:xfrm>
            <a:off x="8759146" y="3852729"/>
            <a:ext cx="338554" cy="2541721"/>
          </a:xfrm>
          <a:prstGeom prst="rect">
            <a:avLst/>
          </a:prstGeom>
        </p:spPr>
        <p:txBody>
          <a:bodyPr vert="vert270" wrap="none">
            <a:spAutoFit/>
          </a:bodyPr>
          <a:lstStyle/>
          <a:p>
            <a:pPr>
              <a:defRPr/>
            </a:pPr>
            <a:r>
              <a:rPr lang="en-GB" sz="1000" dirty="0">
                <a:latin typeface="Calibri" pitchFamily="34" charset="0"/>
                <a:ea typeface="ヒラギノ角ゴ Pro W3" pitchFamily="-84" charset="-128"/>
                <a:cs typeface="Arial" charset="0"/>
              </a:rPr>
              <a:t>EU.AB.2014.051 Date of preparation May 2014</a:t>
            </a:r>
          </a:p>
        </p:txBody>
      </p:sp>
      <p:sp>
        <p:nvSpPr>
          <p:cNvPr id="2" name="Title 1"/>
          <p:cNvSpPr>
            <a:spLocks noGrp="1"/>
          </p:cNvSpPr>
          <p:nvPr>
            <p:ph type="title"/>
          </p:nvPr>
        </p:nvSpPr>
        <p:spPr/>
        <p:txBody>
          <a:bodyPr/>
          <a:lstStyle>
            <a:lvl1pPr>
              <a:defRPr sz="2800" b="0">
                <a:latin typeface="+mj-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457200" y="6546850"/>
            <a:ext cx="8229600" cy="152400"/>
          </a:xfrm>
        </p:spPr>
        <p:txBody>
          <a:bodyPr/>
          <a:lstStyle>
            <a:lvl1pPr marL="0" indent="0">
              <a:buNone/>
              <a:defRPr sz="1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80088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numero diapositiva 5"/>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1F5D418-3505-B841-B707-D6CC0CE3C01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numero diapositiva 5"/>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67552C8-E685-4941-86A0-88AEF75A7B8F}" type="datetime1">
              <a:rPr lang="it-IT" smtClean="0"/>
              <a:pPr/>
              <a:t>14/06/2017</a:t>
            </a:fld>
            <a:endParaRPr lang="it-IT"/>
          </a:p>
        </p:txBody>
      </p:sp>
      <p:sp>
        <p:nvSpPr>
          <p:cNvPr id="6" name="Segnaposto piè di pagina 5"/>
          <p:cNvSpPr>
            <a:spLocks noGrp="1"/>
          </p:cNvSpPr>
          <p:nvPr>
            <p:ph type="ftr" sz="quarter" idx="11"/>
          </p:nvPr>
        </p:nvSpPr>
        <p:spPr/>
        <p:txBody>
          <a:bodyPr/>
          <a:lstStyle/>
          <a:p>
            <a:r>
              <a:rPr lang="it-IT" smtClean="0"/>
              <a:t>Combact Resistance 2017</a:t>
            </a:r>
            <a:endParaRPr lang="it-IT"/>
          </a:p>
        </p:txBody>
      </p:sp>
      <p:sp>
        <p:nvSpPr>
          <p:cNvPr id="7" name="Segnaposto numero diapositiva 6"/>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B76A8B-1E3D-4D4E-8EC3-DE29B1E70E39}" type="datetime1">
              <a:rPr lang="it-IT" smtClean="0"/>
              <a:pPr/>
              <a:t>14/06/2017</a:t>
            </a:fld>
            <a:endParaRPr lang="it-IT"/>
          </a:p>
        </p:txBody>
      </p:sp>
      <p:sp>
        <p:nvSpPr>
          <p:cNvPr id="8" name="Segnaposto piè di pagina 7"/>
          <p:cNvSpPr>
            <a:spLocks noGrp="1"/>
          </p:cNvSpPr>
          <p:nvPr>
            <p:ph type="ftr" sz="quarter" idx="11"/>
          </p:nvPr>
        </p:nvSpPr>
        <p:spPr/>
        <p:txBody>
          <a:bodyPr/>
          <a:lstStyle/>
          <a:p>
            <a:r>
              <a:rPr lang="it-IT" smtClean="0"/>
              <a:t>Combact Resistance 2017</a:t>
            </a:r>
            <a:endParaRPr lang="it-IT"/>
          </a:p>
        </p:txBody>
      </p:sp>
      <p:sp>
        <p:nvSpPr>
          <p:cNvPr id="9" name="Segnaposto numero diapositiva 8"/>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CEE6782-AE31-A942-98A8-9A157E244F98}" type="datetime1">
              <a:rPr lang="it-IT" smtClean="0"/>
              <a:pPr/>
              <a:t>14/06/2017</a:t>
            </a:fld>
            <a:endParaRPr lang="it-IT"/>
          </a:p>
        </p:txBody>
      </p:sp>
      <p:sp>
        <p:nvSpPr>
          <p:cNvPr id="4" name="Segnaposto piè di pagina 3"/>
          <p:cNvSpPr>
            <a:spLocks noGrp="1"/>
          </p:cNvSpPr>
          <p:nvPr>
            <p:ph type="ftr" sz="quarter" idx="11"/>
          </p:nvPr>
        </p:nvSpPr>
        <p:spPr/>
        <p:txBody>
          <a:bodyPr/>
          <a:lstStyle/>
          <a:p>
            <a:r>
              <a:rPr lang="it-IT" smtClean="0"/>
              <a:t>Combact Resistance 2017</a:t>
            </a:r>
            <a:endParaRPr lang="it-IT"/>
          </a:p>
        </p:txBody>
      </p:sp>
      <p:sp>
        <p:nvSpPr>
          <p:cNvPr id="5" name="Segnaposto numero diapositiva 4"/>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C27DF9-8EE8-BA48-BE7E-675AD9BD3EE7}" type="datetime1">
              <a:rPr lang="it-IT" smtClean="0"/>
              <a:pPr/>
              <a:t>14/06/2017</a:t>
            </a:fld>
            <a:endParaRPr lang="it-IT"/>
          </a:p>
        </p:txBody>
      </p:sp>
      <p:sp>
        <p:nvSpPr>
          <p:cNvPr id="3" name="Segnaposto piè di pagina 2"/>
          <p:cNvSpPr>
            <a:spLocks noGrp="1"/>
          </p:cNvSpPr>
          <p:nvPr>
            <p:ph type="ftr" sz="quarter" idx="11"/>
          </p:nvPr>
        </p:nvSpPr>
        <p:spPr/>
        <p:txBody>
          <a:bodyPr/>
          <a:lstStyle/>
          <a:p>
            <a:r>
              <a:rPr lang="it-IT" smtClean="0"/>
              <a:t>Combact Resistance 2017</a:t>
            </a:r>
            <a:endParaRPr lang="it-IT"/>
          </a:p>
        </p:txBody>
      </p:sp>
      <p:sp>
        <p:nvSpPr>
          <p:cNvPr id="4" name="Segnaposto numero diapositiva 3"/>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29D4B81-9B53-5746-A2DC-E8ABDFCD2775}" type="datetime1">
              <a:rPr lang="it-IT" smtClean="0"/>
              <a:pPr/>
              <a:t>14/06/2017</a:t>
            </a:fld>
            <a:endParaRPr lang="it-IT"/>
          </a:p>
        </p:txBody>
      </p:sp>
      <p:sp>
        <p:nvSpPr>
          <p:cNvPr id="6" name="Segnaposto piè di pagina 5"/>
          <p:cNvSpPr>
            <a:spLocks noGrp="1"/>
          </p:cNvSpPr>
          <p:nvPr>
            <p:ph type="ftr" sz="quarter" idx="11"/>
          </p:nvPr>
        </p:nvSpPr>
        <p:spPr/>
        <p:txBody>
          <a:bodyPr/>
          <a:lstStyle/>
          <a:p>
            <a:r>
              <a:rPr lang="it-IT" smtClean="0"/>
              <a:t>Combact Resistance 2017</a:t>
            </a:r>
            <a:endParaRPr lang="it-IT"/>
          </a:p>
        </p:txBody>
      </p:sp>
      <p:sp>
        <p:nvSpPr>
          <p:cNvPr id="7" name="Segnaposto numero diapositiva 6"/>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5DD9A73-731D-DB46-BD57-903222AA1154}" type="datetime1">
              <a:rPr lang="it-IT" smtClean="0"/>
              <a:pPr/>
              <a:t>14/06/2017</a:t>
            </a:fld>
            <a:endParaRPr lang="it-IT"/>
          </a:p>
        </p:txBody>
      </p:sp>
      <p:sp>
        <p:nvSpPr>
          <p:cNvPr id="6" name="Segnaposto piè di pagina 5"/>
          <p:cNvSpPr>
            <a:spLocks noGrp="1"/>
          </p:cNvSpPr>
          <p:nvPr>
            <p:ph type="ftr" sz="quarter" idx="11"/>
          </p:nvPr>
        </p:nvSpPr>
        <p:spPr/>
        <p:txBody>
          <a:bodyPr/>
          <a:lstStyle/>
          <a:p>
            <a:r>
              <a:rPr lang="it-IT" smtClean="0"/>
              <a:t>Combact Resistance 2017</a:t>
            </a:r>
            <a:endParaRPr lang="it-IT"/>
          </a:p>
        </p:txBody>
      </p:sp>
      <p:sp>
        <p:nvSpPr>
          <p:cNvPr id="7" name="Segnaposto numero diapositiva 6"/>
          <p:cNvSpPr>
            <a:spLocks noGrp="1"/>
          </p:cNvSpPr>
          <p:nvPr>
            <p:ph type="sldNum" sz="quarter" idx="12"/>
          </p:nvPr>
        </p:nvSpPr>
        <p:spPr/>
        <p:txBody>
          <a:bodyPr/>
          <a:lstStyle/>
          <a:p>
            <a:fld id="{1B961110-D487-F042-A5B1-37A6F63953D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2969B-1E51-2348-864D-060996F10C95}" type="datetime1">
              <a:rPr lang="it-IT" smtClean="0"/>
              <a:pPr/>
              <a:t>14/06/2017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Combact Resistance 2017</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61110-D487-F042-A5B1-37A6F63953D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5"/>
          <p:cNvSpPr>
            <a:spLocks noGrp="1"/>
          </p:cNvSpPr>
          <p:nvPr>
            <p:ph type="ctrTitle"/>
          </p:nvPr>
        </p:nvSpPr>
        <p:spPr>
          <a:xfrm>
            <a:off x="152400" y="457200"/>
            <a:ext cx="8915400" cy="2590800"/>
          </a:xfrm>
        </p:spPr>
        <p:txBody>
          <a:bodyPr/>
          <a:lstStyle/>
          <a:p>
            <a:pPr eaLnBrk="1" hangingPunct="1"/>
            <a:r>
              <a:rPr lang="it-IT" b="1" dirty="0" smtClean="0">
                <a:solidFill>
                  <a:srgbClr val="413A33"/>
                </a:solidFill>
                <a:latin typeface="Arial Black" charset="0"/>
                <a:ea typeface="ヒラギノ角ゴ Pro W3" charset="-128"/>
                <a:cs typeface="ヒラギノ角ゴ Pro W3" charset="-128"/>
              </a:rPr>
              <a:t> </a:t>
            </a:r>
            <a:r>
              <a:rPr lang="it-IT" b="1" dirty="0" err="1" smtClean="0">
                <a:solidFill>
                  <a:srgbClr val="413A33"/>
                </a:solidFill>
                <a:latin typeface="Arial Black" charset="0"/>
                <a:ea typeface="ヒラギノ角ゴ Pro W3" charset="-128"/>
                <a:cs typeface="ヒラギノ角ゴ Pro W3" charset="-128"/>
              </a:rPr>
              <a:t>Combact</a:t>
            </a:r>
            <a:r>
              <a:rPr lang="it-IT" b="1" dirty="0" smtClean="0">
                <a:solidFill>
                  <a:srgbClr val="413A33"/>
                </a:solidFill>
                <a:latin typeface="Arial Black" charset="0"/>
                <a:ea typeface="ヒラギノ角ゴ Pro W3" charset="-128"/>
                <a:cs typeface="ヒラギノ角ゴ Pro W3" charset="-128"/>
              </a:rPr>
              <a:t> </a:t>
            </a:r>
            <a:r>
              <a:rPr lang="it-IT" b="1" dirty="0" err="1" smtClean="0">
                <a:solidFill>
                  <a:srgbClr val="413A33"/>
                </a:solidFill>
                <a:latin typeface="Arial Black" charset="0"/>
                <a:ea typeface="ヒラギノ角ゴ Pro W3" charset="-128"/>
                <a:cs typeface="ヒラギノ角ゴ Pro W3" charset="-128"/>
              </a:rPr>
              <a:t>Resistance</a:t>
            </a:r>
            <a:endParaRPr lang="it-IT" b="1" dirty="0" smtClean="0">
              <a:solidFill>
                <a:srgbClr val="413A33"/>
              </a:solidFill>
              <a:latin typeface="Arial Black" charset="0"/>
              <a:ea typeface="ヒラギノ角ゴ Pro W3" charset="-128"/>
              <a:cs typeface="ヒラギノ角ゴ Pro W3" charset="-128"/>
            </a:endParaRPr>
          </a:p>
        </p:txBody>
      </p:sp>
      <p:sp>
        <p:nvSpPr>
          <p:cNvPr id="17411" name="Sottotitolo 6"/>
          <p:cNvSpPr>
            <a:spLocks noGrp="1"/>
          </p:cNvSpPr>
          <p:nvPr>
            <p:ph type="subTitle" idx="1"/>
          </p:nvPr>
        </p:nvSpPr>
        <p:spPr>
          <a:xfrm>
            <a:off x="1371600" y="2636838"/>
            <a:ext cx="6400800" cy="2336800"/>
          </a:xfrm>
        </p:spPr>
        <p:txBody>
          <a:bodyPr/>
          <a:lstStyle/>
          <a:p>
            <a:pPr eaLnBrk="1" hangingPunct="1">
              <a:lnSpc>
                <a:spcPct val="80000"/>
              </a:lnSpc>
            </a:pPr>
            <a:r>
              <a:rPr lang="it-IT" sz="1800">
                <a:solidFill>
                  <a:srgbClr val="000000"/>
                </a:solidFill>
                <a:ea typeface="ヒラギノ角ゴ Pro W3" charset="-128"/>
                <a:cs typeface="ヒラギノ角ゴ Pro W3" charset="-128"/>
              </a:rPr>
              <a:t> </a:t>
            </a:r>
          </a:p>
          <a:p>
            <a:pPr eaLnBrk="1" hangingPunct="1">
              <a:lnSpc>
                <a:spcPct val="80000"/>
              </a:lnSpc>
            </a:pPr>
            <a:endParaRPr lang="it-IT" sz="1800">
              <a:solidFill>
                <a:srgbClr val="000000"/>
              </a:solidFill>
              <a:ea typeface="ヒラギノ角ゴ Pro W3" charset="-128"/>
              <a:cs typeface="ヒラギノ角ゴ Pro W3" charset="-128"/>
            </a:endParaRPr>
          </a:p>
          <a:p>
            <a:pPr eaLnBrk="1" hangingPunct="1">
              <a:lnSpc>
                <a:spcPct val="80000"/>
              </a:lnSpc>
            </a:pPr>
            <a:r>
              <a:rPr lang="it-IT" sz="2200">
                <a:solidFill>
                  <a:srgbClr val="53576D"/>
                </a:solidFill>
                <a:latin typeface="Arial Narrow" charset="0"/>
                <a:ea typeface="ヒラギノ角ゴ Pro W3" charset="-128"/>
                <a:cs typeface="ヒラギノ角ゴ Pro W3" charset="-128"/>
              </a:rPr>
              <a:t>Stefania Stefani</a:t>
            </a:r>
          </a:p>
          <a:p>
            <a:pPr eaLnBrk="1" hangingPunct="1">
              <a:lnSpc>
                <a:spcPct val="80000"/>
              </a:lnSpc>
            </a:pPr>
            <a:r>
              <a:rPr lang="it-IT" sz="2200">
                <a:solidFill>
                  <a:srgbClr val="53576D"/>
                </a:solidFill>
                <a:latin typeface="Arial Narrow" charset="0"/>
                <a:ea typeface="ヒラギノ角ゴ Pro W3" charset="-128"/>
                <a:cs typeface="ヒラギノ角ゴ Pro W3" charset="-128"/>
              </a:rPr>
              <a:t>Dept of Biomedical and Biotechnological Sciences</a:t>
            </a:r>
          </a:p>
          <a:p>
            <a:pPr eaLnBrk="1" hangingPunct="1">
              <a:lnSpc>
                <a:spcPct val="80000"/>
              </a:lnSpc>
            </a:pPr>
            <a:r>
              <a:rPr lang="it-IT" sz="2200">
                <a:solidFill>
                  <a:srgbClr val="53576D"/>
                </a:solidFill>
                <a:latin typeface="Arial Narrow" charset="0"/>
                <a:ea typeface="ヒラギノ角ゴ Pro W3" charset="-128"/>
                <a:cs typeface="ヒラギノ角ゴ Pro W3" charset="-128"/>
              </a:rPr>
              <a:t>Consultant Policlinico University Hospital</a:t>
            </a:r>
          </a:p>
          <a:p>
            <a:pPr eaLnBrk="1" hangingPunct="1">
              <a:lnSpc>
                <a:spcPct val="80000"/>
              </a:lnSpc>
            </a:pPr>
            <a:r>
              <a:rPr lang="it-IT" sz="2200">
                <a:solidFill>
                  <a:srgbClr val="53576D"/>
                </a:solidFill>
                <a:latin typeface="Arial Narrow" charset="0"/>
                <a:ea typeface="ヒラギノ角ゴ Pro W3" charset="-128"/>
                <a:cs typeface="ヒラギノ角ゴ Pro W3" charset="-128"/>
              </a:rPr>
              <a:t>School of Medicine UNICT</a:t>
            </a:r>
          </a:p>
          <a:p>
            <a:pPr eaLnBrk="1" hangingPunct="1">
              <a:lnSpc>
                <a:spcPct val="80000"/>
              </a:lnSpc>
            </a:pPr>
            <a:endParaRPr lang="it-IT" sz="2200">
              <a:solidFill>
                <a:srgbClr val="53576D"/>
              </a:solidFill>
              <a:latin typeface="Arial Narrow" charset="0"/>
              <a:ea typeface="ヒラギノ角ゴ Pro W3" charset="-128"/>
              <a:cs typeface="ヒラギノ角ゴ Pro W3" charset="-128"/>
            </a:endParaRPr>
          </a:p>
          <a:p>
            <a:pPr eaLnBrk="1" hangingPunct="1">
              <a:lnSpc>
                <a:spcPct val="80000"/>
              </a:lnSpc>
            </a:pPr>
            <a:endParaRPr lang="it-IT" sz="2200">
              <a:solidFill>
                <a:srgbClr val="53576D"/>
              </a:solidFill>
              <a:latin typeface="Arial Narrow" charset="0"/>
              <a:ea typeface="ヒラギノ角ゴ Pro W3" charset="-128"/>
              <a:cs typeface="ヒラギノ角ゴ Pro W3" charset="-128"/>
            </a:endParaRPr>
          </a:p>
          <a:p>
            <a:pPr eaLnBrk="1" hangingPunct="1">
              <a:lnSpc>
                <a:spcPct val="80000"/>
              </a:lnSpc>
            </a:pPr>
            <a:endParaRPr lang="it-IT" sz="2200">
              <a:solidFill>
                <a:srgbClr val="53576D"/>
              </a:solidFill>
              <a:latin typeface="Arial Narrow" charset="0"/>
              <a:ea typeface="ヒラギノ角ゴ Pro W3" charset="-128"/>
              <a:cs typeface="ヒラギノ角ゴ Pro W3" charset="-128"/>
            </a:endParaRPr>
          </a:p>
          <a:p>
            <a:pPr eaLnBrk="1" hangingPunct="1">
              <a:lnSpc>
                <a:spcPct val="80000"/>
              </a:lnSpc>
            </a:pPr>
            <a:endParaRPr lang="it-IT" sz="1800">
              <a:solidFill>
                <a:srgbClr val="000000"/>
              </a:solidFill>
              <a:ea typeface="ヒラギノ角ゴ Pro W3" charset="-128"/>
              <a:cs typeface="ヒラギノ角ゴ Pro W3" charset="-128"/>
            </a:endParaRPr>
          </a:p>
          <a:p>
            <a:pPr eaLnBrk="1" hangingPunct="1">
              <a:lnSpc>
                <a:spcPct val="80000"/>
              </a:lnSpc>
            </a:pPr>
            <a:endParaRPr lang="it-IT" sz="1800">
              <a:solidFill>
                <a:srgbClr val="000000"/>
              </a:solidFill>
              <a:ea typeface="ヒラギノ角ゴ Pro W3" charset="-128"/>
              <a:cs typeface="ヒラギノ角ゴ Pro W3" charset="-128"/>
            </a:endParaRPr>
          </a:p>
        </p:txBody>
      </p:sp>
      <p:sp>
        <p:nvSpPr>
          <p:cNvPr id="17412" name="Segnaposto data 3"/>
          <p:cNvSpPr>
            <a:spLocks noGrp="1"/>
          </p:cNvSpPr>
          <p:nvPr>
            <p:ph type="dt" sz="quarter" idx="10"/>
          </p:nvPr>
        </p:nvSpPr>
        <p:spPr bwMode="auto">
          <a:noFill/>
          <a:ln>
            <a:miter lim="800000"/>
            <a:headEnd/>
            <a:tailEnd/>
          </a:ln>
        </p:spPr>
        <p:txBody>
          <a:bodyPr/>
          <a:lstStyle/>
          <a:p>
            <a:fld id="{F1191618-0647-F041-AA8D-63864BF2966D}" type="datetime1">
              <a:rPr lang="it-IT" smtClean="0">
                <a:latin typeface="Calibri" pitchFamily="34" charset="0"/>
                <a:ea typeface="ヒラギノ角ゴ Pro W3" charset="-128"/>
                <a:cs typeface="ヒラギノ角ゴ Pro W3" charset="-128"/>
              </a:rPr>
              <a:pPr/>
              <a:t>14/06/2017</a:t>
            </a:fld>
            <a:endParaRPr lang="it-IT">
              <a:latin typeface="Calibri" pitchFamily="34" charset="0"/>
              <a:ea typeface="ヒラギノ角ゴ Pro W3" charset="-128"/>
              <a:cs typeface="ヒラギノ角ゴ Pro W3" charset="-128"/>
            </a:endParaRPr>
          </a:p>
        </p:txBody>
      </p:sp>
      <p:sp>
        <p:nvSpPr>
          <p:cNvPr id="17413" name="Segnaposto piè di pagina 4"/>
          <p:cNvSpPr>
            <a:spLocks noGrp="1"/>
          </p:cNvSpPr>
          <p:nvPr>
            <p:ph type="ftr" sz="quarter" idx="11"/>
          </p:nvPr>
        </p:nvSpPr>
        <p:spPr bwMode="auto">
          <a:noFill/>
          <a:ln>
            <a:miter lim="800000"/>
            <a:headEnd/>
            <a:tailEnd/>
          </a:ln>
        </p:spPr>
        <p:txBody>
          <a:bodyPr/>
          <a:lstStyle/>
          <a:p>
            <a:r>
              <a:rPr lang="it-IT" smtClean="0">
                <a:latin typeface="Calibri" pitchFamily="34" charset="0"/>
                <a:ea typeface="ヒラギノ角ゴ Pro W3" charset="-128"/>
                <a:cs typeface="ヒラギノ角ゴ Pro W3" charset="-128"/>
              </a:rPr>
              <a:t>Combact Resistance 2017</a:t>
            </a:r>
            <a:endParaRPr lang="it-IT">
              <a:latin typeface="Calibri" pitchFamily="34" charset="0"/>
              <a:ea typeface="ヒラギノ角ゴ Pro W3" charset="-128"/>
              <a:cs typeface="ヒラギノ角ゴ Pro W3" charset="-128"/>
            </a:endParaRPr>
          </a:p>
        </p:txBody>
      </p:sp>
      <p:pic>
        <p:nvPicPr>
          <p:cNvPr id="17414" name="Immagine 5"/>
          <p:cNvPicPr>
            <a:picLocks noChangeAspect="1"/>
          </p:cNvPicPr>
          <p:nvPr/>
        </p:nvPicPr>
        <p:blipFill>
          <a:blip r:embed="rId2"/>
          <a:srcRect/>
          <a:stretch>
            <a:fillRect/>
          </a:stretch>
        </p:blipFill>
        <p:spPr bwMode="auto">
          <a:xfrm>
            <a:off x="501650" y="4752975"/>
            <a:ext cx="1739900" cy="1739900"/>
          </a:xfrm>
          <a:prstGeom prst="rect">
            <a:avLst/>
          </a:prstGeom>
          <a:noFill/>
          <a:ln w="9525">
            <a:noFill/>
            <a:miter lim="800000"/>
            <a:headEnd/>
            <a:tailEnd/>
          </a:ln>
        </p:spPr>
      </p:pic>
      <p:pic>
        <p:nvPicPr>
          <p:cNvPr id="17415" name="Immagine 4"/>
          <p:cNvPicPr>
            <a:picLocks noChangeAspect="1"/>
          </p:cNvPicPr>
          <p:nvPr/>
        </p:nvPicPr>
        <p:blipFill>
          <a:blip r:embed="rId3"/>
          <a:srcRect/>
          <a:stretch>
            <a:fillRect/>
          </a:stretch>
        </p:blipFill>
        <p:spPr bwMode="auto">
          <a:xfrm>
            <a:off x="4953000" y="5080000"/>
            <a:ext cx="3352800" cy="124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fld id="{E4D2E076-2BAB-BD43-A059-147B26A2E6B0}" type="datetime1">
              <a:rPr lang="it-IT" smtClean="0"/>
              <a:pPr>
                <a:defRPr/>
              </a:pPr>
              <a:t>14/06/2017</a:t>
            </a:fld>
            <a:endParaRPr lang="it-IT"/>
          </a:p>
        </p:txBody>
      </p:sp>
      <p:sp>
        <p:nvSpPr>
          <p:cNvPr id="29699" name="Segnaposto piè di pagina 2"/>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graphicFrame>
        <p:nvGraphicFramePr>
          <p:cNvPr id="4" name="Diagramma 3"/>
          <p:cNvGraphicFramePr/>
          <p:nvPr/>
        </p:nvGraphicFramePr>
        <p:xfrm>
          <a:off x="457200" y="13970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destra 4"/>
          <p:cNvSpPr/>
          <p:nvPr/>
        </p:nvSpPr>
        <p:spPr>
          <a:xfrm>
            <a:off x="457200" y="0"/>
            <a:ext cx="8686800" cy="1397000"/>
          </a:xfrm>
          <a:prstGeom prst="rightArrow">
            <a:avLst/>
          </a:prstGeom>
          <a:gradFill>
            <a:gsLst>
              <a:gs pos="0">
                <a:schemeClr val="accent1">
                  <a:tint val="100000"/>
                  <a:shade val="100000"/>
                  <a:satMod val="130000"/>
                </a:schemeClr>
              </a:gs>
              <a:gs pos="100000">
                <a:schemeClr val="accent1">
                  <a:tint val="50000"/>
                  <a:shade val="100000"/>
                  <a:satMod val="350000"/>
                </a:schemeClr>
              </a:gs>
              <a:gs pos="50000">
                <a:schemeClr val="accent1">
                  <a:tint val="100000"/>
                  <a:shade val="100000"/>
                  <a:satMod val="130000"/>
                  <a:alpha val="63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it-IT" sz="3600">
                <a:solidFill>
                  <a:srgbClr val="000000"/>
                </a:solidFill>
                <a:ea typeface="ヒラギノ角ゴ Pro W3" pitchFamily="-84" charset="-128"/>
                <a:cs typeface="ヒラギノ角ゴ Pro W3" pitchFamily="-84" charset="-128"/>
              </a:rPr>
              <a:t>Colonization </a:t>
            </a:r>
            <a:r>
              <a:rPr lang="it-IT" sz="2400">
                <a:solidFill>
                  <a:srgbClr val="000000"/>
                </a:solidFill>
                <a:ea typeface="ヒラギノ角ゴ Pro W3" pitchFamily="-84" charset="-128"/>
                <a:cs typeface="ヒラギノ角ゴ Pro W3" pitchFamily="-84" charset="-128"/>
              </a:rPr>
              <a:t> </a:t>
            </a:r>
            <a:r>
              <a:rPr lang="it-IT">
                <a:solidFill>
                  <a:srgbClr val="000000"/>
                </a:solidFill>
                <a:ea typeface="ヒラギノ角ゴ Pro W3" pitchFamily="-84" charset="-128"/>
                <a:cs typeface="ヒラギノ角ゴ Pro W3" pitchFamily="-84" charset="-128"/>
              </a:rPr>
              <a:t>                            </a:t>
            </a:r>
            <a:r>
              <a:rPr lang="it-IT" sz="3600">
                <a:solidFill>
                  <a:srgbClr val="000000"/>
                </a:solidFill>
                <a:ea typeface="ヒラギノ角ゴ Pro W3" pitchFamily="-84" charset="-128"/>
                <a:cs typeface="ヒラギノ角ゴ Pro W3" pitchFamily="-84" charset="-128"/>
              </a:rPr>
              <a:t>Infection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C014D9-F507-434A-95A1-F7D5775BBD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84890BC-09E5-EA4E-89A4-08A51D98D0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D29D9F5-8E2A-5F48-A5B3-0FB83C3A1EC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A4C3F2A-7037-3D41-9397-9F5F254E9F2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54DCCD63-2D0A-C645-AC44-1DA1A80C652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010650CF-AE30-784C-943D-8DCAAD10969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73C6025B-4D9A-4446-B424-C7EDBE2A17D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6FA24D68-9FAB-CB40-95FB-CF47FC75EC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981200" y="119063"/>
            <a:ext cx="5403850" cy="646112"/>
          </a:xfrm>
          <a:prstGeom prst="rect">
            <a:avLst/>
          </a:prstGeom>
          <a:noFill/>
        </p:spPr>
        <p:txBody>
          <a:bodyPr wrap="none">
            <a:spAutoFit/>
          </a:bodyPr>
          <a:lstStyle/>
          <a:p>
            <a:pPr>
              <a:defRPr/>
            </a:pPr>
            <a:r>
              <a:rPr lang="it-IT" sz="3600" b="1" i="1" dirty="0" err="1">
                <a:ln w="1905"/>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n-lt"/>
              </a:rPr>
              <a:t>S.aureus</a:t>
            </a:r>
            <a:r>
              <a:rPr lang="it-IT" sz="3600" b="1" i="1" dirty="0">
                <a:ln w="1905"/>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n-lt"/>
              </a:rPr>
              <a:t> </a:t>
            </a:r>
            <a:r>
              <a:rPr lang="it-IT" sz="3600" b="1" dirty="0" err="1">
                <a:ln w="1905"/>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n-lt"/>
              </a:rPr>
              <a:t>Pathogenicity</a:t>
            </a:r>
            <a:endParaRPr lang="it-IT" sz="3600" b="1" i="1" dirty="0">
              <a:ln w="1905"/>
              <a:solidFill>
                <a:srgbClr val="000000"/>
              </a:solidFill>
              <a:effectLst>
                <a:outerShdw blurRad="38100" dist="38100" dir="2700000" algn="tl">
                  <a:srgbClr val="000000">
                    <a:alpha val="43137"/>
                  </a:srgbClr>
                </a:outerShdw>
                <a:reflection blurRad="6350" stA="55000" endA="300" endPos="45500" dir="5400000" sy="-100000" algn="bl" rotWithShape="0"/>
              </a:effectLst>
              <a:latin typeface="+mn-lt"/>
            </a:endParaRPr>
          </a:p>
        </p:txBody>
      </p:sp>
      <p:grpSp>
        <p:nvGrpSpPr>
          <p:cNvPr id="2" name="Gruppo 34"/>
          <p:cNvGrpSpPr>
            <a:grpSpLocks/>
          </p:cNvGrpSpPr>
          <p:nvPr/>
        </p:nvGrpSpPr>
        <p:grpSpPr bwMode="auto">
          <a:xfrm>
            <a:off x="34925" y="908050"/>
            <a:ext cx="9109075" cy="4321175"/>
            <a:chOff x="0" y="908050"/>
            <a:chExt cx="9108504" cy="4320258"/>
          </a:xfrm>
        </p:grpSpPr>
        <p:pic>
          <p:nvPicPr>
            <p:cNvPr id="26657" name="Picture 13" descr="C:\Users\daniela\Desktop\foto tesi dott\pathogenicity.gif"/>
            <p:cNvPicPr>
              <a:picLocks noChangeAspect="1" noChangeArrowheads="1"/>
            </p:cNvPicPr>
            <p:nvPr/>
          </p:nvPicPr>
          <p:blipFill>
            <a:blip r:embed="rId2"/>
            <a:srcRect/>
            <a:stretch>
              <a:fillRect/>
            </a:stretch>
          </p:blipFill>
          <p:spPr bwMode="auto">
            <a:xfrm>
              <a:off x="0" y="908720"/>
              <a:ext cx="5184901" cy="4319588"/>
            </a:xfrm>
            <a:prstGeom prst="rect">
              <a:avLst/>
            </a:prstGeom>
            <a:noFill/>
            <a:ln w="9525">
              <a:noFill/>
              <a:miter lim="800000"/>
              <a:headEnd/>
              <a:tailEnd/>
            </a:ln>
          </p:spPr>
        </p:pic>
        <p:pic>
          <p:nvPicPr>
            <p:cNvPr id="26658" name="Picture 14" descr="C:\Users\daniela\Desktop\foto tesi dott\F3_small.gif"/>
            <p:cNvPicPr>
              <a:picLocks noChangeAspect="1" noChangeArrowheads="1"/>
            </p:cNvPicPr>
            <p:nvPr/>
          </p:nvPicPr>
          <p:blipFill>
            <a:blip r:embed="rId3"/>
            <a:srcRect/>
            <a:stretch>
              <a:fillRect/>
            </a:stretch>
          </p:blipFill>
          <p:spPr bwMode="auto">
            <a:xfrm>
              <a:off x="5184330" y="908050"/>
              <a:ext cx="3924174" cy="4319588"/>
            </a:xfrm>
            <a:prstGeom prst="rect">
              <a:avLst/>
            </a:prstGeom>
            <a:noFill/>
            <a:ln w="9525">
              <a:noFill/>
              <a:miter lim="800000"/>
              <a:headEnd/>
              <a:tailEnd/>
            </a:ln>
          </p:spPr>
        </p:pic>
      </p:grpSp>
      <p:pic>
        <p:nvPicPr>
          <p:cNvPr id="6" name="Picture 6" descr="800px-Staphylococcus_aureus_biofilm_01"/>
          <p:cNvPicPr>
            <a:picLocks noChangeAspect="1" noChangeArrowheads="1"/>
          </p:cNvPicPr>
          <p:nvPr/>
        </p:nvPicPr>
        <p:blipFill>
          <a:blip r:embed="rId4"/>
          <a:srcRect/>
          <a:stretch>
            <a:fillRect/>
          </a:stretch>
        </p:blipFill>
        <p:spPr bwMode="auto">
          <a:xfrm>
            <a:off x="0" y="5229225"/>
            <a:ext cx="3635375" cy="1655763"/>
          </a:xfrm>
          <a:prstGeom prst="rect">
            <a:avLst/>
          </a:prstGeom>
          <a:noFill/>
          <a:ln w="9525">
            <a:noFill/>
            <a:miter lim="800000"/>
            <a:headEnd/>
            <a:tailEnd/>
          </a:ln>
        </p:spPr>
      </p:pic>
      <p:sp>
        <p:nvSpPr>
          <p:cNvPr id="8" name="CasellaDiTesto 7"/>
          <p:cNvSpPr txBox="1"/>
          <p:nvPr/>
        </p:nvSpPr>
        <p:spPr>
          <a:xfrm>
            <a:off x="-36513" y="5589588"/>
            <a:ext cx="3455988" cy="769937"/>
          </a:xfrm>
          <a:prstGeom prst="rect">
            <a:avLst/>
          </a:prstGeom>
          <a:noFill/>
        </p:spPr>
        <p:txBody>
          <a:bodyPr>
            <a:spAutoFit/>
          </a:bodyPr>
          <a:lstStyle/>
          <a:p>
            <a:pPr algn="ctr">
              <a:spcBef>
                <a:spcPct val="50000"/>
              </a:spcBef>
              <a:defRPr/>
            </a:pPr>
            <a:r>
              <a:rPr lang="it-IT" sz="4400" b="1" dirty="0">
                <a:solidFill>
                  <a:srgbClr val="FFFF66"/>
                </a:solidFill>
                <a:effectLst>
                  <a:outerShdw blurRad="38100" dist="38100" dir="2700000" algn="tl">
                    <a:srgbClr val="000000"/>
                  </a:outerShdw>
                </a:effectLst>
                <a:latin typeface="+mn-lt"/>
                <a:cs typeface="Simplified Arabic Fixed" pitchFamily="49" charset="-78"/>
              </a:rPr>
              <a:t>BIOFILM</a:t>
            </a:r>
          </a:p>
        </p:txBody>
      </p:sp>
      <p:grpSp>
        <p:nvGrpSpPr>
          <p:cNvPr id="3" name="Gruppo 26"/>
          <p:cNvGrpSpPr>
            <a:grpSpLocks/>
          </p:cNvGrpSpPr>
          <p:nvPr/>
        </p:nvGrpSpPr>
        <p:grpSpPr bwMode="auto">
          <a:xfrm>
            <a:off x="3995738" y="5373688"/>
            <a:ext cx="5472112" cy="1341437"/>
            <a:chOff x="4067175" y="5303838"/>
            <a:chExt cx="5653088" cy="1282690"/>
          </a:xfrm>
        </p:grpSpPr>
        <p:sp>
          <p:nvSpPr>
            <p:cNvPr id="9" name="Rettangolo 8"/>
            <p:cNvSpPr/>
            <p:nvPr/>
          </p:nvSpPr>
          <p:spPr>
            <a:xfrm>
              <a:off x="5149577" y="5303838"/>
              <a:ext cx="4570686" cy="500932"/>
            </a:xfrm>
            <a:prstGeom prst="rect">
              <a:avLst/>
            </a:prstGeom>
          </p:spPr>
          <p:txBody>
            <a:bodyPr>
              <a:spAutoFit/>
            </a:bodyPr>
            <a:lstStyle/>
            <a:p>
              <a:pPr defTabSz="1543050">
                <a:defRPr/>
              </a:pPr>
              <a:r>
                <a:rPr lang="it-IT" sz="1400" b="1" dirty="0">
                  <a:solidFill>
                    <a:srgbClr val="FF0000"/>
                  </a:solidFill>
                  <a:effectLst>
                    <a:outerShdw blurRad="38100" dist="38100" dir="2700000" algn="tl">
                      <a:srgbClr val="000000"/>
                    </a:outerShdw>
                  </a:effectLst>
                  <a:latin typeface="+mn-lt"/>
                </a:rPr>
                <a:t>Operone </a:t>
              </a:r>
              <a:r>
                <a:rPr lang="it-IT" sz="1400" b="1" i="1" dirty="0" err="1">
                  <a:solidFill>
                    <a:srgbClr val="FF0000"/>
                  </a:solidFill>
                  <a:effectLst>
                    <a:outerShdw blurRad="38100" dist="38100" dir="2700000" algn="tl">
                      <a:srgbClr val="000000"/>
                    </a:outerShdw>
                  </a:effectLst>
                  <a:latin typeface="+mn-lt"/>
                </a:rPr>
                <a:t>ica</a:t>
              </a:r>
              <a:endParaRPr lang="it-IT" sz="1400" b="1" i="1" dirty="0">
                <a:solidFill>
                  <a:srgbClr val="FF0000"/>
                </a:solidFill>
                <a:effectLst>
                  <a:outerShdw blurRad="38100" dist="38100" dir="2700000" algn="tl">
                    <a:srgbClr val="000000"/>
                  </a:outerShdw>
                </a:effectLst>
                <a:latin typeface="+mn-lt"/>
              </a:endParaRPr>
            </a:p>
            <a:p>
              <a:pPr defTabSz="1543050">
                <a:defRPr/>
              </a:pPr>
              <a:r>
                <a:rPr lang="it-IT" sz="1400" b="1" dirty="0">
                  <a:solidFill>
                    <a:srgbClr val="FF0000"/>
                  </a:solidFill>
                  <a:effectLst>
                    <a:outerShdw blurRad="38100" dist="38100" dir="2700000" algn="tl">
                      <a:srgbClr val="000000"/>
                    </a:outerShdw>
                  </a:effectLst>
                  <a:latin typeface="+mn-lt"/>
                </a:rPr>
                <a:t>(</a:t>
              </a:r>
              <a:r>
                <a:rPr lang="it-IT" sz="1400" b="1" dirty="0" err="1">
                  <a:solidFill>
                    <a:srgbClr val="FF0000"/>
                  </a:solidFill>
                  <a:effectLst>
                    <a:outerShdw blurRad="38100" dist="38100" dir="2700000" algn="tl">
                      <a:srgbClr val="000000"/>
                    </a:outerShdw>
                  </a:effectLst>
                  <a:latin typeface="+mn-lt"/>
                </a:rPr>
                <a:t>intercellular</a:t>
              </a:r>
              <a:r>
                <a:rPr lang="it-IT" sz="1400" b="1" dirty="0">
                  <a:solidFill>
                    <a:srgbClr val="FF0000"/>
                  </a:solidFill>
                  <a:effectLst>
                    <a:outerShdw blurRad="38100" dist="38100" dir="2700000" algn="tl">
                      <a:srgbClr val="000000"/>
                    </a:outerShdw>
                  </a:effectLst>
                  <a:latin typeface="+mn-lt"/>
                </a:rPr>
                <a:t> </a:t>
              </a:r>
              <a:r>
                <a:rPr lang="it-IT" sz="1400" b="1" dirty="0" err="1">
                  <a:solidFill>
                    <a:srgbClr val="FF0000"/>
                  </a:solidFill>
                  <a:effectLst>
                    <a:outerShdw blurRad="38100" dist="38100" dir="2700000" algn="tl">
                      <a:srgbClr val="000000"/>
                    </a:outerShdw>
                  </a:effectLst>
                  <a:latin typeface="+mn-lt"/>
                </a:rPr>
                <a:t>adhesin</a:t>
              </a:r>
              <a:r>
                <a:rPr lang="it-IT" sz="1400" b="1" dirty="0">
                  <a:solidFill>
                    <a:srgbClr val="FF0000"/>
                  </a:solidFill>
                  <a:effectLst>
                    <a:outerShdw blurRad="38100" dist="38100" dir="2700000" algn="tl">
                      <a:srgbClr val="000000"/>
                    </a:outerShdw>
                  </a:effectLst>
                  <a:latin typeface="+mn-lt"/>
                </a:rPr>
                <a:t>)</a:t>
              </a:r>
            </a:p>
          </p:txBody>
        </p:sp>
        <p:grpSp>
          <p:nvGrpSpPr>
            <p:cNvPr id="4" name="Gruppo 7"/>
            <p:cNvGrpSpPr>
              <a:grpSpLocks/>
            </p:cNvGrpSpPr>
            <p:nvPr/>
          </p:nvGrpSpPr>
          <p:grpSpPr bwMode="auto">
            <a:xfrm>
              <a:off x="4067175" y="6005143"/>
              <a:ext cx="4321175" cy="581385"/>
              <a:chOff x="4643438" y="836243"/>
              <a:chExt cx="4321175" cy="581385"/>
            </a:xfrm>
          </p:grpSpPr>
          <p:pic>
            <p:nvPicPr>
              <p:cNvPr id="26642" name="Picture 15" descr="logo"/>
              <p:cNvPicPr>
                <a:picLocks noChangeAspect="1" noChangeArrowheads="1"/>
              </p:cNvPicPr>
              <p:nvPr/>
            </p:nvPicPr>
            <p:blipFill>
              <a:blip r:embed="rId5"/>
              <a:srcRect/>
              <a:stretch>
                <a:fillRect/>
              </a:stretch>
            </p:blipFill>
            <p:spPr bwMode="auto">
              <a:xfrm>
                <a:off x="4643438" y="911138"/>
                <a:ext cx="747441" cy="157181"/>
              </a:xfrm>
              <a:prstGeom prst="rect">
                <a:avLst/>
              </a:prstGeom>
              <a:noFill/>
              <a:ln w="9525">
                <a:noFill/>
                <a:miter lim="800000"/>
                <a:headEnd/>
                <a:tailEnd/>
              </a:ln>
            </p:spPr>
          </p:pic>
          <p:pic>
            <p:nvPicPr>
              <p:cNvPr id="26643" name="Picture 16" descr="logo"/>
              <p:cNvPicPr>
                <a:picLocks noChangeAspect="1" noChangeArrowheads="1"/>
              </p:cNvPicPr>
              <p:nvPr/>
            </p:nvPicPr>
            <p:blipFill>
              <a:blip r:embed="rId5"/>
              <a:srcRect/>
              <a:stretch>
                <a:fillRect/>
              </a:stretch>
            </p:blipFill>
            <p:spPr bwMode="auto">
              <a:xfrm>
                <a:off x="7850538" y="886071"/>
                <a:ext cx="1114075" cy="153793"/>
              </a:xfrm>
              <a:prstGeom prst="rect">
                <a:avLst/>
              </a:prstGeom>
              <a:noFill/>
              <a:ln w="9525">
                <a:noFill/>
                <a:miter lim="800000"/>
                <a:headEnd/>
                <a:tailEnd/>
              </a:ln>
            </p:spPr>
          </p:pic>
          <p:pic>
            <p:nvPicPr>
              <p:cNvPr id="26644" name="Picture 17" descr="logo"/>
              <p:cNvPicPr>
                <a:picLocks noChangeAspect="1" noChangeArrowheads="1"/>
              </p:cNvPicPr>
              <p:nvPr/>
            </p:nvPicPr>
            <p:blipFill>
              <a:blip r:embed="rId5"/>
              <a:srcRect/>
              <a:stretch>
                <a:fillRect/>
              </a:stretch>
            </p:blipFill>
            <p:spPr bwMode="auto">
              <a:xfrm>
                <a:off x="7379017" y="869133"/>
                <a:ext cx="527272" cy="159891"/>
              </a:xfrm>
              <a:prstGeom prst="rect">
                <a:avLst/>
              </a:prstGeom>
              <a:noFill/>
              <a:ln w="9525">
                <a:noFill/>
                <a:miter lim="800000"/>
                <a:headEnd/>
                <a:tailEnd/>
              </a:ln>
            </p:spPr>
          </p:pic>
          <p:pic>
            <p:nvPicPr>
              <p:cNvPr id="26645" name="Picture 18" descr="logo"/>
              <p:cNvPicPr>
                <a:picLocks noChangeAspect="1" noChangeArrowheads="1"/>
              </p:cNvPicPr>
              <p:nvPr/>
            </p:nvPicPr>
            <p:blipFill>
              <a:blip r:embed="rId5"/>
              <a:srcRect/>
              <a:stretch>
                <a:fillRect/>
              </a:stretch>
            </p:blipFill>
            <p:spPr bwMode="auto">
              <a:xfrm>
                <a:off x="6702445" y="859648"/>
                <a:ext cx="719093" cy="170731"/>
              </a:xfrm>
              <a:prstGeom prst="rect">
                <a:avLst/>
              </a:prstGeom>
              <a:noFill/>
              <a:ln w="9525">
                <a:noFill/>
                <a:miter lim="800000"/>
                <a:headEnd/>
                <a:tailEnd/>
              </a:ln>
            </p:spPr>
          </p:pic>
          <p:pic>
            <p:nvPicPr>
              <p:cNvPr id="26646" name="Picture 19" descr="logo"/>
              <p:cNvPicPr>
                <a:picLocks noChangeAspect="1" noChangeArrowheads="1"/>
              </p:cNvPicPr>
              <p:nvPr/>
            </p:nvPicPr>
            <p:blipFill>
              <a:blip r:embed="rId5"/>
              <a:srcRect/>
              <a:stretch>
                <a:fillRect/>
              </a:stretch>
            </p:blipFill>
            <p:spPr bwMode="auto">
              <a:xfrm>
                <a:off x="5364421" y="891491"/>
                <a:ext cx="1328575" cy="136855"/>
              </a:xfrm>
              <a:prstGeom prst="rect">
                <a:avLst/>
              </a:prstGeom>
              <a:noFill/>
              <a:ln w="9525">
                <a:noFill/>
                <a:miter lim="800000"/>
                <a:headEnd/>
                <a:tailEnd/>
              </a:ln>
            </p:spPr>
          </p:pic>
          <p:sp>
            <p:nvSpPr>
              <p:cNvPr id="3094" name="AutoShape 20"/>
              <p:cNvSpPr>
                <a:spLocks noChangeArrowheads="1"/>
              </p:cNvSpPr>
              <p:nvPr/>
            </p:nvSpPr>
            <p:spPr bwMode="auto">
              <a:xfrm>
                <a:off x="6275240" y="836243"/>
                <a:ext cx="865921" cy="264128"/>
              </a:xfrm>
              <a:prstGeom prst="homePlate">
                <a:avLst>
                  <a:gd name="adj" fmla="val 32870"/>
                </a:avLst>
              </a:prstGeom>
              <a:solidFill>
                <a:schemeClr val="bg1">
                  <a:alpha val="72940"/>
                </a:schemeClr>
              </a:solidFill>
              <a:ln w="9525">
                <a:solidFill>
                  <a:schemeClr val="tx1"/>
                </a:solidFill>
                <a:miter lim="800000"/>
                <a:headEnd/>
                <a:tailEnd/>
              </a:ln>
            </p:spPr>
            <p:txBody>
              <a:bodyPr wrap="none" anchor="ctr"/>
              <a:lstStyle/>
              <a:p>
                <a:pPr>
                  <a:defRPr/>
                </a:pPr>
                <a:endParaRPr lang="it-IT" sz="1100">
                  <a:solidFill>
                    <a:schemeClr val="tx2">
                      <a:lumMod val="20000"/>
                      <a:lumOff val="80000"/>
                    </a:schemeClr>
                  </a:solidFill>
                  <a:latin typeface="Calibri" pitchFamily="34" charset="0"/>
                </a:endParaRPr>
              </a:p>
            </p:txBody>
          </p:sp>
          <p:sp>
            <p:nvSpPr>
              <p:cNvPr id="18" name="AutoShape 21"/>
              <p:cNvSpPr>
                <a:spLocks noChangeArrowheads="1"/>
              </p:cNvSpPr>
              <p:nvPr/>
            </p:nvSpPr>
            <p:spPr bwMode="auto">
              <a:xfrm>
                <a:off x="7378962" y="836243"/>
                <a:ext cx="518241" cy="264128"/>
              </a:xfrm>
              <a:prstGeom prst="chevron">
                <a:avLst>
                  <a:gd name="adj" fmla="val 35064"/>
                </a:avLst>
              </a:prstGeom>
              <a:solidFill>
                <a:srgbClr val="CCFFFF">
                  <a:alpha val="82001"/>
                </a:srgbClr>
              </a:solidFill>
              <a:ln w="9525">
                <a:solidFill>
                  <a:schemeClr val="tx1"/>
                </a:solidFill>
                <a:miter lim="800000"/>
                <a:headEnd/>
                <a:tailEnd/>
              </a:ln>
              <a:effectLst/>
            </p:spPr>
            <p:txBody>
              <a:bodyPr wrap="none" anchor="ctr"/>
              <a:lstStyle/>
              <a:p>
                <a:pPr>
                  <a:defRPr/>
                </a:pPr>
                <a:endParaRPr lang="it-IT" sz="1100">
                  <a:solidFill>
                    <a:schemeClr val="tx2">
                      <a:lumMod val="20000"/>
                      <a:lumOff val="80000"/>
                    </a:schemeClr>
                  </a:solidFill>
                  <a:effectLst>
                    <a:outerShdw blurRad="38100" dist="38100" dir="2700000" algn="tl">
                      <a:srgbClr val="000000"/>
                    </a:outerShdw>
                  </a:effectLst>
                  <a:latin typeface="Verdana" pitchFamily="34" charset="0"/>
                </a:endParaRPr>
              </a:p>
            </p:txBody>
          </p:sp>
          <p:sp>
            <p:nvSpPr>
              <p:cNvPr id="19" name="AutoShape 22"/>
              <p:cNvSpPr>
                <a:spLocks noChangeArrowheads="1"/>
              </p:cNvSpPr>
              <p:nvPr/>
            </p:nvSpPr>
            <p:spPr bwMode="auto">
              <a:xfrm>
                <a:off x="7766003" y="836243"/>
                <a:ext cx="893801" cy="264128"/>
              </a:xfrm>
              <a:prstGeom prst="chevron">
                <a:avLst>
                  <a:gd name="adj" fmla="val 27345"/>
                </a:avLst>
              </a:prstGeom>
              <a:solidFill>
                <a:srgbClr val="FF00FF">
                  <a:alpha val="53999"/>
                </a:srgbClr>
              </a:solidFill>
              <a:ln w="9525">
                <a:solidFill>
                  <a:schemeClr val="tx1"/>
                </a:solidFill>
                <a:miter lim="800000"/>
                <a:headEnd/>
                <a:tailEnd/>
              </a:ln>
              <a:effectLst/>
            </p:spPr>
            <p:txBody>
              <a:bodyPr wrap="none" anchor="ctr"/>
              <a:lstStyle/>
              <a:p>
                <a:pPr>
                  <a:defRPr/>
                </a:pPr>
                <a:endParaRPr lang="it-IT" sz="1100" b="1">
                  <a:solidFill>
                    <a:schemeClr val="tx2">
                      <a:lumMod val="20000"/>
                      <a:lumOff val="80000"/>
                    </a:schemeClr>
                  </a:solidFill>
                  <a:effectLst>
                    <a:outerShdw blurRad="38100" dist="38100" dir="2700000" algn="tl">
                      <a:srgbClr val="000000"/>
                    </a:outerShdw>
                  </a:effectLst>
                  <a:latin typeface="Verdana" pitchFamily="34" charset="0"/>
                </a:endParaRPr>
              </a:p>
            </p:txBody>
          </p:sp>
          <p:sp>
            <p:nvSpPr>
              <p:cNvPr id="3097" name="AutoShape 23"/>
              <p:cNvSpPr>
                <a:spLocks noChangeArrowheads="1"/>
              </p:cNvSpPr>
              <p:nvPr/>
            </p:nvSpPr>
            <p:spPr bwMode="auto">
              <a:xfrm flipH="1" flipV="1">
                <a:off x="5146918" y="836243"/>
                <a:ext cx="705201" cy="264128"/>
              </a:xfrm>
              <a:prstGeom prst="homePlate">
                <a:avLst>
                  <a:gd name="adj" fmla="val 47824"/>
                </a:avLst>
              </a:prstGeom>
              <a:solidFill>
                <a:srgbClr val="00FFFF">
                  <a:alpha val="65881"/>
                </a:srgbClr>
              </a:solidFill>
              <a:ln w="9525">
                <a:solidFill>
                  <a:schemeClr val="tx1"/>
                </a:solidFill>
                <a:miter lim="800000"/>
                <a:headEnd/>
                <a:tailEnd/>
              </a:ln>
            </p:spPr>
            <p:txBody>
              <a:bodyPr rot="10800000" wrap="none" anchor="ctr"/>
              <a:lstStyle/>
              <a:p>
                <a:pPr>
                  <a:defRPr/>
                </a:pPr>
                <a:endParaRPr lang="it-IT" sz="1100">
                  <a:solidFill>
                    <a:schemeClr val="tx2">
                      <a:lumMod val="20000"/>
                      <a:lumOff val="80000"/>
                    </a:schemeClr>
                  </a:solidFill>
                  <a:latin typeface="Verdana" pitchFamily="34" charset="0"/>
                </a:endParaRPr>
              </a:p>
            </p:txBody>
          </p:sp>
          <p:sp>
            <p:nvSpPr>
              <p:cNvPr id="21" name="Text Box 24"/>
              <p:cNvSpPr txBox="1">
                <a:spLocks noChangeArrowheads="1"/>
              </p:cNvSpPr>
              <p:nvPr/>
            </p:nvSpPr>
            <p:spPr bwMode="auto">
              <a:xfrm>
                <a:off x="5305999" y="1123140"/>
                <a:ext cx="861001" cy="294488"/>
              </a:xfrm>
              <a:prstGeom prst="rect">
                <a:avLst/>
              </a:prstGeom>
              <a:noFill/>
              <a:ln w="9525">
                <a:noFill/>
                <a:miter lim="800000"/>
                <a:headEnd/>
                <a:tailEnd/>
              </a:ln>
              <a:effectLst/>
            </p:spPr>
            <p:txBody>
              <a:bodyPr>
                <a:spAutoFit/>
              </a:bodyPr>
              <a:lstStyle/>
              <a:p>
                <a:pPr>
                  <a:spcBef>
                    <a:spcPct val="50000"/>
                  </a:spcBef>
                  <a:defRPr/>
                </a:pPr>
                <a:r>
                  <a:rPr lang="it-IT" sz="1400" i="1" dirty="0" err="1">
                    <a:solidFill>
                      <a:srgbClr val="FF0000"/>
                    </a:solidFill>
                    <a:effectLst>
                      <a:outerShdw blurRad="38100" dist="38100" dir="2700000" algn="tl">
                        <a:srgbClr val="000000"/>
                      </a:outerShdw>
                    </a:effectLst>
                    <a:latin typeface="Verdana" pitchFamily="34" charset="0"/>
                  </a:rPr>
                  <a:t>ica</a:t>
                </a:r>
                <a:r>
                  <a:rPr lang="it-IT" sz="1400" dirty="0" err="1">
                    <a:solidFill>
                      <a:srgbClr val="FF0000"/>
                    </a:solidFill>
                    <a:effectLst>
                      <a:outerShdw blurRad="38100" dist="38100" dir="2700000" algn="tl">
                        <a:srgbClr val="000000"/>
                      </a:outerShdw>
                    </a:effectLst>
                    <a:latin typeface="Verdana" pitchFamily="34" charset="0"/>
                  </a:rPr>
                  <a:t>R</a:t>
                </a:r>
                <a:endParaRPr lang="it-IT" sz="1400" dirty="0">
                  <a:solidFill>
                    <a:srgbClr val="FF0000"/>
                  </a:solidFill>
                  <a:effectLst>
                    <a:outerShdw blurRad="38100" dist="38100" dir="2700000" algn="tl">
                      <a:srgbClr val="000000"/>
                    </a:outerShdw>
                  </a:effectLst>
                  <a:latin typeface="Verdana" pitchFamily="34" charset="0"/>
                </a:endParaRPr>
              </a:p>
            </p:txBody>
          </p:sp>
          <p:sp>
            <p:nvSpPr>
              <p:cNvPr id="22" name="Rectangle 25"/>
              <p:cNvSpPr>
                <a:spLocks noChangeArrowheads="1"/>
              </p:cNvSpPr>
              <p:nvPr/>
            </p:nvSpPr>
            <p:spPr bwMode="auto">
              <a:xfrm>
                <a:off x="7990683" y="1079119"/>
                <a:ext cx="739642" cy="294488"/>
              </a:xfrm>
              <a:prstGeom prst="rect">
                <a:avLst/>
              </a:prstGeom>
              <a:noFill/>
              <a:ln w="9525">
                <a:noFill/>
                <a:miter lim="800000"/>
                <a:headEnd/>
                <a:tailEnd/>
              </a:ln>
              <a:effectLst/>
            </p:spPr>
            <p:txBody>
              <a:bodyPr>
                <a:spAutoFit/>
              </a:bodyPr>
              <a:lstStyle/>
              <a:p>
                <a:pPr>
                  <a:defRPr/>
                </a:pPr>
                <a:r>
                  <a:rPr lang="it-IT" sz="1400" i="1" dirty="0" err="1">
                    <a:solidFill>
                      <a:srgbClr val="FF0000"/>
                    </a:solidFill>
                    <a:effectLst>
                      <a:outerShdw blurRad="38100" dist="38100" dir="2700000" algn="tl">
                        <a:srgbClr val="000000"/>
                      </a:outerShdw>
                    </a:effectLst>
                    <a:latin typeface="Verdana" pitchFamily="34" charset="0"/>
                  </a:rPr>
                  <a:t>ica</a:t>
                </a:r>
                <a:r>
                  <a:rPr lang="it-IT" sz="1400" dirty="0" err="1">
                    <a:solidFill>
                      <a:srgbClr val="FF0000"/>
                    </a:solidFill>
                    <a:effectLst>
                      <a:outerShdw blurRad="38100" dist="38100" dir="2700000" algn="tl">
                        <a:srgbClr val="000000"/>
                      </a:outerShdw>
                    </a:effectLst>
                    <a:latin typeface="Verdana" pitchFamily="34" charset="0"/>
                  </a:rPr>
                  <a:t>C</a:t>
                </a:r>
                <a:endParaRPr lang="it-IT" sz="1400" dirty="0">
                  <a:solidFill>
                    <a:srgbClr val="FF0000"/>
                  </a:solidFill>
                  <a:effectLst>
                    <a:outerShdw blurRad="38100" dist="38100" dir="2700000" algn="tl">
                      <a:srgbClr val="000000"/>
                    </a:outerShdw>
                  </a:effectLst>
                  <a:latin typeface="Verdana" pitchFamily="34" charset="0"/>
                </a:endParaRPr>
              </a:p>
            </p:txBody>
          </p:sp>
          <p:sp>
            <p:nvSpPr>
              <p:cNvPr id="23" name="Rectangle 26"/>
              <p:cNvSpPr>
                <a:spLocks noChangeArrowheads="1"/>
              </p:cNvSpPr>
              <p:nvPr/>
            </p:nvSpPr>
            <p:spPr bwMode="auto">
              <a:xfrm>
                <a:off x="7395362" y="1098853"/>
                <a:ext cx="721601" cy="294488"/>
              </a:xfrm>
              <a:prstGeom prst="rect">
                <a:avLst/>
              </a:prstGeom>
              <a:noFill/>
              <a:ln w="9525">
                <a:noFill/>
                <a:miter lim="800000"/>
                <a:headEnd/>
                <a:tailEnd/>
              </a:ln>
              <a:effectLst/>
            </p:spPr>
            <p:txBody>
              <a:bodyPr>
                <a:spAutoFit/>
              </a:bodyPr>
              <a:lstStyle/>
              <a:p>
                <a:pPr>
                  <a:spcBef>
                    <a:spcPct val="50000"/>
                  </a:spcBef>
                  <a:defRPr/>
                </a:pPr>
                <a:r>
                  <a:rPr lang="it-IT" sz="1400" i="1" dirty="0" err="1">
                    <a:solidFill>
                      <a:srgbClr val="FF0000"/>
                    </a:solidFill>
                    <a:effectLst>
                      <a:outerShdw blurRad="38100" dist="38100" dir="2700000" algn="tl">
                        <a:srgbClr val="000000"/>
                      </a:outerShdw>
                    </a:effectLst>
                    <a:latin typeface="Verdana" pitchFamily="34" charset="0"/>
                  </a:rPr>
                  <a:t>ica</a:t>
                </a:r>
                <a:r>
                  <a:rPr lang="it-IT" sz="1400" dirty="0" err="1">
                    <a:solidFill>
                      <a:srgbClr val="FF0000"/>
                    </a:solidFill>
                    <a:effectLst>
                      <a:outerShdw blurRad="38100" dist="38100" dir="2700000" algn="tl">
                        <a:srgbClr val="000000"/>
                      </a:outerShdw>
                    </a:effectLst>
                    <a:latin typeface="Verdana" pitchFamily="34" charset="0"/>
                  </a:rPr>
                  <a:t>B</a:t>
                </a:r>
                <a:endParaRPr lang="it-IT" sz="1400" dirty="0">
                  <a:solidFill>
                    <a:srgbClr val="FF0000"/>
                  </a:solidFill>
                  <a:effectLst>
                    <a:outerShdw blurRad="38100" dist="38100" dir="2700000" algn="tl">
                      <a:srgbClr val="000000"/>
                    </a:outerShdw>
                  </a:effectLst>
                  <a:latin typeface="Verdana" pitchFamily="34" charset="0"/>
                </a:endParaRPr>
              </a:p>
            </p:txBody>
          </p:sp>
          <p:sp>
            <p:nvSpPr>
              <p:cNvPr id="24" name="AutoShape 27"/>
              <p:cNvSpPr>
                <a:spLocks noChangeArrowheads="1"/>
              </p:cNvSpPr>
              <p:nvPr/>
            </p:nvSpPr>
            <p:spPr bwMode="auto">
              <a:xfrm>
                <a:off x="7009961" y="837760"/>
                <a:ext cx="516601" cy="265647"/>
              </a:xfrm>
              <a:prstGeom prst="chevron">
                <a:avLst>
                  <a:gd name="adj" fmla="val 35064"/>
                </a:avLst>
              </a:prstGeom>
              <a:solidFill>
                <a:srgbClr val="00FF00">
                  <a:alpha val="71001"/>
                </a:srgbClr>
              </a:solidFill>
              <a:ln w="9525">
                <a:solidFill>
                  <a:schemeClr val="tx1"/>
                </a:solidFill>
                <a:miter lim="800000"/>
                <a:headEnd/>
                <a:tailEnd/>
              </a:ln>
              <a:effectLst/>
            </p:spPr>
            <p:txBody>
              <a:bodyPr wrap="none" anchor="ctr"/>
              <a:lstStyle/>
              <a:p>
                <a:pPr>
                  <a:defRPr/>
                </a:pPr>
                <a:endParaRPr lang="it-IT" sz="1100">
                  <a:solidFill>
                    <a:schemeClr val="tx2">
                      <a:lumMod val="20000"/>
                      <a:lumOff val="80000"/>
                    </a:schemeClr>
                  </a:solidFill>
                  <a:effectLst>
                    <a:outerShdw blurRad="38100" dist="38100" dir="2700000" algn="tl">
                      <a:srgbClr val="000000"/>
                    </a:outerShdw>
                  </a:effectLst>
                  <a:latin typeface="Verdana" pitchFamily="34" charset="0"/>
                </a:endParaRPr>
              </a:p>
            </p:txBody>
          </p:sp>
          <p:sp>
            <p:nvSpPr>
              <p:cNvPr id="25" name="Rectangle 28"/>
              <p:cNvSpPr>
                <a:spLocks noChangeArrowheads="1"/>
              </p:cNvSpPr>
              <p:nvPr/>
            </p:nvSpPr>
            <p:spPr bwMode="auto">
              <a:xfrm>
                <a:off x="6875481" y="1117068"/>
                <a:ext cx="706842" cy="294488"/>
              </a:xfrm>
              <a:prstGeom prst="rect">
                <a:avLst/>
              </a:prstGeom>
              <a:noFill/>
              <a:ln w="9525">
                <a:noFill/>
                <a:miter lim="800000"/>
                <a:headEnd/>
                <a:tailEnd/>
              </a:ln>
              <a:effectLst/>
            </p:spPr>
            <p:txBody>
              <a:bodyPr wrap="none">
                <a:spAutoFit/>
              </a:bodyPr>
              <a:lstStyle/>
              <a:p>
                <a:pPr>
                  <a:spcBef>
                    <a:spcPct val="50000"/>
                  </a:spcBef>
                  <a:defRPr/>
                </a:pPr>
                <a:r>
                  <a:rPr lang="it-IT" sz="1400" i="1" dirty="0" err="1">
                    <a:solidFill>
                      <a:srgbClr val="FF0000"/>
                    </a:solidFill>
                    <a:effectLst>
                      <a:outerShdw blurRad="38100" dist="38100" dir="2700000" algn="tl">
                        <a:srgbClr val="000000"/>
                      </a:outerShdw>
                    </a:effectLst>
                    <a:latin typeface="Verdana" pitchFamily="34" charset="0"/>
                  </a:rPr>
                  <a:t>ica</a:t>
                </a:r>
                <a:r>
                  <a:rPr lang="it-IT" sz="1400" dirty="0" err="1">
                    <a:solidFill>
                      <a:srgbClr val="FF0000"/>
                    </a:solidFill>
                    <a:effectLst>
                      <a:outerShdw blurRad="38100" dist="38100" dir="2700000" algn="tl">
                        <a:srgbClr val="000000"/>
                      </a:outerShdw>
                    </a:effectLst>
                    <a:latin typeface="Verdana" pitchFamily="34" charset="0"/>
                  </a:rPr>
                  <a:t>D</a:t>
                </a:r>
                <a:r>
                  <a:rPr lang="it-IT" sz="1400" dirty="0">
                    <a:solidFill>
                      <a:srgbClr val="FF0000"/>
                    </a:solidFill>
                    <a:effectLst>
                      <a:outerShdw blurRad="38100" dist="38100" dir="2700000" algn="tl">
                        <a:srgbClr val="000000"/>
                      </a:outerShdw>
                    </a:effectLst>
                    <a:latin typeface="Verdana" pitchFamily="34" charset="0"/>
                  </a:rPr>
                  <a:t> </a:t>
                </a:r>
                <a:r>
                  <a:rPr lang="it-IT" sz="1100" dirty="0">
                    <a:solidFill>
                      <a:srgbClr val="FF0000"/>
                    </a:solidFill>
                    <a:effectLst>
                      <a:outerShdw blurRad="38100" dist="38100" dir="2700000" algn="tl">
                        <a:srgbClr val="000000"/>
                      </a:outerShdw>
                    </a:effectLst>
                    <a:latin typeface="Verdana" pitchFamily="34" charset="0"/>
                  </a:rPr>
                  <a:t> </a:t>
                </a:r>
              </a:p>
            </p:txBody>
          </p:sp>
          <p:sp>
            <p:nvSpPr>
              <p:cNvPr id="26" name="Text Box 29"/>
              <p:cNvSpPr txBox="1">
                <a:spLocks noChangeArrowheads="1"/>
              </p:cNvSpPr>
              <p:nvPr/>
            </p:nvSpPr>
            <p:spPr bwMode="auto">
              <a:xfrm>
                <a:off x="6280161" y="1118587"/>
                <a:ext cx="879041" cy="294488"/>
              </a:xfrm>
              <a:prstGeom prst="rect">
                <a:avLst/>
              </a:prstGeom>
              <a:noFill/>
              <a:ln w="9525">
                <a:noFill/>
                <a:miter lim="800000"/>
                <a:headEnd/>
                <a:tailEnd/>
              </a:ln>
              <a:effectLst/>
            </p:spPr>
            <p:txBody>
              <a:bodyPr>
                <a:spAutoFit/>
              </a:bodyPr>
              <a:lstStyle/>
              <a:p>
                <a:pPr>
                  <a:spcBef>
                    <a:spcPct val="50000"/>
                  </a:spcBef>
                  <a:defRPr/>
                </a:pPr>
                <a:r>
                  <a:rPr lang="it-IT" sz="1400" i="1" dirty="0" err="1">
                    <a:solidFill>
                      <a:srgbClr val="FF0000"/>
                    </a:solidFill>
                    <a:effectLst>
                      <a:outerShdw blurRad="38100" dist="38100" dir="2700000" algn="tl">
                        <a:srgbClr val="000000"/>
                      </a:outerShdw>
                    </a:effectLst>
                    <a:latin typeface="Verdana" pitchFamily="34" charset="0"/>
                  </a:rPr>
                  <a:t>ica</a:t>
                </a:r>
                <a:r>
                  <a:rPr lang="it-IT" sz="1400" dirty="0" err="1">
                    <a:solidFill>
                      <a:srgbClr val="FF0000"/>
                    </a:solidFill>
                    <a:effectLst>
                      <a:outerShdw blurRad="38100" dist="38100" dir="2700000" algn="tl">
                        <a:srgbClr val="000000"/>
                      </a:outerShdw>
                    </a:effectLst>
                    <a:latin typeface="Verdana" pitchFamily="34" charset="0"/>
                  </a:rPr>
                  <a:t>A</a:t>
                </a:r>
                <a:endParaRPr lang="it-IT" sz="1400" dirty="0">
                  <a:solidFill>
                    <a:srgbClr val="FF0000"/>
                  </a:solidFill>
                  <a:latin typeface="Verdana" pitchFamily="34" charset="0"/>
                </a:endParaRPr>
              </a:p>
            </p:txBody>
          </p:sp>
        </p:grpSp>
      </p:grpSp>
      <p:sp>
        <p:nvSpPr>
          <p:cNvPr id="26631" name="CasellaDiTesto 26"/>
          <p:cNvSpPr txBox="1">
            <a:spLocks noChangeArrowheads="1"/>
          </p:cNvSpPr>
          <p:nvPr/>
        </p:nvSpPr>
        <p:spPr bwMode="auto">
          <a:xfrm>
            <a:off x="250825" y="1495425"/>
            <a:ext cx="792163" cy="277813"/>
          </a:xfrm>
          <a:prstGeom prst="rect">
            <a:avLst/>
          </a:prstGeom>
          <a:noFill/>
          <a:ln w="9525">
            <a:noFill/>
            <a:miter lim="800000"/>
            <a:headEnd/>
            <a:tailEnd/>
          </a:ln>
        </p:spPr>
        <p:txBody>
          <a:bodyPr>
            <a:prstTxWarp prst="textNoShape">
              <a:avLst/>
            </a:prstTxWarp>
            <a:spAutoFit/>
          </a:bodyPr>
          <a:lstStyle/>
          <a:p>
            <a:r>
              <a:rPr lang="it-IT" sz="1200" b="1" i="1">
                <a:solidFill>
                  <a:srgbClr val="000000"/>
                </a:solidFill>
              </a:rPr>
              <a:t>(spa</a:t>
            </a:r>
            <a:r>
              <a:rPr lang="it-IT" sz="1200">
                <a:solidFill>
                  <a:srgbClr val="000000"/>
                </a:solidFill>
              </a:rPr>
              <a:t>)</a:t>
            </a:r>
          </a:p>
        </p:txBody>
      </p:sp>
      <p:sp>
        <p:nvSpPr>
          <p:cNvPr id="28" name="CasellaDiTesto 27"/>
          <p:cNvSpPr txBox="1"/>
          <p:nvPr/>
        </p:nvSpPr>
        <p:spPr>
          <a:xfrm>
            <a:off x="215900" y="3860800"/>
            <a:ext cx="827088" cy="277813"/>
          </a:xfrm>
          <a:prstGeom prst="rect">
            <a:avLst/>
          </a:prstGeom>
          <a:noFill/>
        </p:spPr>
        <p:txBody>
          <a:bodyPr>
            <a:spAutoFit/>
          </a:bodyPr>
          <a:lstStyle/>
          <a:p>
            <a:pPr>
              <a:defRPr/>
            </a:pPr>
            <a:r>
              <a:rPr lang="it-IT" sz="1200" b="1" i="1" dirty="0">
                <a:latin typeface="+mn-lt"/>
              </a:rPr>
              <a:t>(</a:t>
            </a:r>
            <a:r>
              <a:rPr lang="it-IT" sz="1200" b="1" i="1" dirty="0" err="1">
                <a:latin typeface="+mn-lt"/>
              </a:rPr>
              <a:t>clf</a:t>
            </a:r>
            <a:r>
              <a:rPr lang="it-IT" sz="1200" b="1" dirty="0" err="1">
                <a:latin typeface="+mn-lt"/>
              </a:rPr>
              <a:t>A</a:t>
            </a:r>
            <a:r>
              <a:rPr lang="it-IT" sz="1200" b="1" dirty="0">
                <a:latin typeface="+mn-lt"/>
              </a:rPr>
              <a:t>/B</a:t>
            </a:r>
            <a:r>
              <a:rPr lang="it-IT" sz="1200" b="1" i="1" dirty="0">
                <a:latin typeface="+mn-lt"/>
              </a:rPr>
              <a:t>)</a:t>
            </a:r>
          </a:p>
        </p:txBody>
      </p:sp>
      <p:sp>
        <p:nvSpPr>
          <p:cNvPr id="29" name="CasellaDiTesto 28"/>
          <p:cNvSpPr txBox="1"/>
          <p:nvPr/>
        </p:nvSpPr>
        <p:spPr>
          <a:xfrm>
            <a:off x="107950" y="3213100"/>
            <a:ext cx="827088" cy="276225"/>
          </a:xfrm>
          <a:prstGeom prst="rect">
            <a:avLst/>
          </a:prstGeom>
          <a:noFill/>
        </p:spPr>
        <p:txBody>
          <a:bodyPr>
            <a:spAutoFit/>
          </a:bodyPr>
          <a:lstStyle/>
          <a:p>
            <a:pPr>
              <a:defRPr/>
            </a:pPr>
            <a:r>
              <a:rPr lang="it-IT" sz="1200" b="1" i="1" dirty="0">
                <a:latin typeface="+mn-lt"/>
              </a:rPr>
              <a:t>(</a:t>
            </a:r>
            <a:r>
              <a:rPr lang="it-IT" sz="1200" b="1" i="1" dirty="0" err="1">
                <a:latin typeface="+mn-lt"/>
              </a:rPr>
              <a:t>fnb</a:t>
            </a:r>
            <a:r>
              <a:rPr lang="it-IT" sz="1200" b="1" dirty="0" err="1">
                <a:latin typeface="Calibri" pitchFamily="34" charset="0"/>
              </a:rPr>
              <a:t>A</a:t>
            </a:r>
            <a:r>
              <a:rPr lang="it-IT" sz="1200" dirty="0">
                <a:latin typeface="Calibri" pitchFamily="34" charset="0"/>
              </a:rPr>
              <a:t>)</a:t>
            </a:r>
          </a:p>
        </p:txBody>
      </p:sp>
      <p:sp>
        <p:nvSpPr>
          <p:cNvPr id="30" name="CasellaDiTesto 29"/>
          <p:cNvSpPr txBox="1"/>
          <p:nvPr/>
        </p:nvSpPr>
        <p:spPr>
          <a:xfrm>
            <a:off x="71438" y="2432050"/>
            <a:ext cx="828675" cy="276225"/>
          </a:xfrm>
          <a:prstGeom prst="rect">
            <a:avLst/>
          </a:prstGeom>
          <a:noFill/>
        </p:spPr>
        <p:txBody>
          <a:bodyPr>
            <a:spAutoFit/>
          </a:bodyPr>
          <a:lstStyle/>
          <a:p>
            <a:pPr>
              <a:defRPr/>
            </a:pPr>
            <a:r>
              <a:rPr lang="it-IT" sz="1200" b="1" i="1" dirty="0">
                <a:latin typeface="+mn-lt"/>
              </a:rPr>
              <a:t>(</a:t>
            </a:r>
            <a:r>
              <a:rPr lang="it-IT" sz="1200" b="1" i="1" dirty="0" err="1">
                <a:latin typeface="+mn-lt"/>
              </a:rPr>
              <a:t>cna</a:t>
            </a:r>
            <a:r>
              <a:rPr lang="it-IT" sz="1200" dirty="0">
                <a:latin typeface="Calibri" pitchFamily="34" charset="0"/>
              </a:rPr>
              <a:t>)</a:t>
            </a:r>
          </a:p>
        </p:txBody>
      </p:sp>
      <p:sp>
        <p:nvSpPr>
          <p:cNvPr id="26635" name="CasellaDiTesto 30"/>
          <p:cNvSpPr txBox="1">
            <a:spLocks noChangeArrowheads="1"/>
          </p:cNvSpPr>
          <p:nvPr/>
        </p:nvSpPr>
        <p:spPr bwMode="auto">
          <a:xfrm>
            <a:off x="4140200" y="1557338"/>
            <a:ext cx="1079500" cy="276225"/>
          </a:xfrm>
          <a:prstGeom prst="rect">
            <a:avLst/>
          </a:prstGeom>
          <a:noFill/>
          <a:ln w="9525">
            <a:noFill/>
            <a:miter lim="800000"/>
            <a:headEnd/>
            <a:tailEnd/>
          </a:ln>
        </p:spPr>
        <p:txBody>
          <a:bodyPr>
            <a:prstTxWarp prst="textNoShape">
              <a:avLst/>
            </a:prstTxWarp>
            <a:spAutoFit/>
          </a:bodyPr>
          <a:lstStyle/>
          <a:p>
            <a:r>
              <a:rPr lang="it-IT" sz="1200" b="1" i="1">
                <a:solidFill>
                  <a:srgbClr val="000000"/>
                </a:solidFill>
              </a:rPr>
              <a:t>(cap5/cap8)</a:t>
            </a:r>
            <a:endParaRPr lang="it-IT" sz="1200">
              <a:solidFill>
                <a:srgbClr val="000000"/>
              </a:solidFill>
            </a:endParaRPr>
          </a:p>
        </p:txBody>
      </p:sp>
      <p:sp>
        <p:nvSpPr>
          <p:cNvPr id="26636" name="CasellaDiTesto 31"/>
          <p:cNvSpPr txBox="1">
            <a:spLocks noChangeArrowheads="1"/>
          </p:cNvSpPr>
          <p:nvPr/>
        </p:nvSpPr>
        <p:spPr bwMode="auto">
          <a:xfrm>
            <a:off x="2484438" y="1341438"/>
            <a:ext cx="1079500" cy="276225"/>
          </a:xfrm>
          <a:prstGeom prst="rect">
            <a:avLst/>
          </a:prstGeom>
          <a:noFill/>
          <a:ln w="9525">
            <a:noFill/>
            <a:miter lim="800000"/>
            <a:headEnd/>
            <a:tailEnd/>
          </a:ln>
        </p:spPr>
        <p:txBody>
          <a:bodyPr>
            <a:prstTxWarp prst="textNoShape">
              <a:avLst/>
            </a:prstTxWarp>
            <a:spAutoFit/>
          </a:bodyPr>
          <a:lstStyle/>
          <a:p>
            <a:r>
              <a:rPr lang="it-IT" sz="1200" b="1" i="1">
                <a:solidFill>
                  <a:srgbClr val="000000"/>
                </a:solidFill>
              </a:rPr>
              <a:t>(egc)</a:t>
            </a:r>
            <a:endParaRPr lang="it-IT" sz="1200">
              <a:solidFill>
                <a:srgbClr val="000000"/>
              </a:solidFill>
            </a:endParaRPr>
          </a:p>
        </p:txBody>
      </p:sp>
      <p:sp>
        <p:nvSpPr>
          <p:cNvPr id="26637" name="CasellaDiTesto 32"/>
          <p:cNvSpPr txBox="1">
            <a:spLocks noChangeArrowheads="1"/>
          </p:cNvSpPr>
          <p:nvPr/>
        </p:nvSpPr>
        <p:spPr bwMode="auto">
          <a:xfrm>
            <a:off x="2555875" y="1557338"/>
            <a:ext cx="1079500" cy="276225"/>
          </a:xfrm>
          <a:prstGeom prst="rect">
            <a:avLst/>
          </a:prstGeom>
          <a:noFill/>
          <a:ln w="9525">
            <a:noFill/>
            <a:miter lim="800000"/>
            <a:headEnd/>
            <a:tailEnd/>
          </a:ln>
        </p:spPr>
        <p:txBody>
          <a:bodyPr>
            <a:prstTxWarp prst="textNoShape">
              <a:avLst/>
            </a:prstTxWarp>
            <a:spAutoFit/>
          </a:bodyPr>
          <a:lstStyle/>
          <a:p>
            <a:r>
              <a:rPr lang="it-IT" sz="1200" b="1" i="1">
                <a:solidFill>
                  <a:srgbClr val="000000"/>
                </a:solidFill>
              </a:rPr>
              <a:t>(tst)</a:t>
            </a:r>
            <a:endParaRPr lang="it-IT" sz="1200">
              <a:solidFill>
                <a:srgbClr val="000000"/>
              </a:solidFill>
            </a:endParaRPr>
          </a:p>
        </p:txBody>
      </p:sp>
      <p:sp>
        <p:nvSpPr>
          <p:cNvPr id="26638" name="CasellaDiTesto 33"/>
          <p:cNvSpPr txBox="1">
            <a:spLocks noChangeArrowheads="1"/>
          </p:cNvSpPr>
          <p:nvPr/>
        </p:nvSpPr>
        <p:spPr bwMode="auto">
          <a:xfrm>
            <a:off x="2700338" y="1773238"/>
            <a:ext cx="1079500" cy="276225"/>
          </a:xfrm>
          <a:prstGeom prst="rect">
            <a:avLst/>
          </a:prstGeom>
          <a:noFill/>
          <a:ln w="9525">
            <a:noFill/>
            <a:miter lim="800000"/>
            <a:headEnd/>
            <a:tailEnd/>
          </a:ln>
        </p:spPr>
        <p:txBody>
          <a:bodyPr>
            <a:prstTxWarp prst="textNoShape">
              <a:avLst/>
            </a:prstTxWarp>
            <a:spAutoFit/>
          </a:bodyPr>
          <a:lstStyle/>
          <a:p>
            <a:r>
              <a:rPr lang="it-IT" sz="1200" b="1" i="1">
                <a:solidFill>
                  <a:srgbClr val="000000"/>
                </a:solidFill>
              </a:rPr>
              <a:t>(hla)</a:t>
            </a:r>
            <a:endParaRPr lang="it-IT" sz="1200">
              <a:solidFill>
                <a:srgbClr val="000000"/>
              </a:solidFill>
            </a:endParaRPr>
          </a:p>
        </p:txBody>
      </p:sp>
      <p:sp>
        <p:nvSpPr>
          <p:cNvPr id="26639" name="Segnaposto piè di pagina 33"/>
          <p:cNvSpPr>
            <a:spLocks noGrp="1"/>
          </p:cNvSpPr>
          <p:nvPr>
            <p:ph type="ftr" sz="quarter" idx="11"/>
          </p:nvPr>
        </p:nvSpPr>
        <p:spPr>
          <a:noFill/>
        </p:spPr>
        <p:txBody>
          <a:bodyPr/>
          <a:lstStyle/>
          <a:p>
            <a:r>
              <a:rPr lang="it-IT" smtClean="0">
                <a:latin typeface="Arial" charset="-52"/>
              </a:rPr>
              <a:t>Combact Resistance 2017</a:t>
            </a:r>
          </a:p>
        </p:txBody>
      </p:sp>
      <p:sp>
        <p:nvSpPr>
          <p:cNvPr id="35" name="Segnaposto data 34"/>
          <p:cNvSpPr>
            <a:spLocks noGrp="1"/>
          </p:cNvSpPr>
          <p:nvPr>
            <p:ph type="dt" sz="half" idx="10"/>
          </p:nvPr>
        </p:nvSpPr>
        <p:spPr/>
        <p:txBody>
          <a:bodyPr/>
          <a:lstStyle/>
          <a:p>
            <a:fld id="{19388EFA-3A89-5842-A589-52219D4D3BF6}" type="datetime1">
              <a:rPr lang="it-IT" smtClean="0"/>
              <a:pPr/>
              <a:t>14/06/2017</a:t>
            </a:fld>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576263"/>
            <a:ext cx="9144000" cy="5759450"/>
          </a:xfrm>
          <a:prstGeom prst="rect">
            <a:avLst/>
          </a:prstGeom>
          <a:solidFill>
            <a:schemeClr val="tx1">
              <a:alpha val="58038"/>
            </a:schemeClr>
          </a:solidFill>
          <a:ln w="9525">
            <a:solidFill>
              <a:srgbClr val="00CCFF"/>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47" name="Text Box 8"/>
          <p:cNvSpPr txBox="1">
            <a:spLocks noChangeArrowheads="1"/>
          </p:cNvSpPr>
          <p:nvPr/>
        </p:nvSpPr>
        <p:spPr bwMode="auto">
          <a:xfrm>
            <a:off x="6334125" y="3367088"/>
            <a:ext cx="2360613" cy="2136775"/>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chemeClr val="bg1"/>
                </a:solidFill>
                <a:latin typeface="Calibri" charset="-52"/>
              </a:rPr>
              <a:t>Leucocidine (</a:t>
            </a:r>
            <a:r>
              <a:rPr lang="it-IT" sz="1400" b="1" i="1">
                <a:solidFill>
                  <a:schemeClr val="bg1"/>
                </a:solidFill>
                <a:latin typeface="Calibri" charset="-52"/>
              </a:rPr>
              <a:t>luk</a:t>
            </a:r>
            <a:r>
              <a:rPr lang="it-IT" sz="1400" b="1">
                <a:solidFill>
                  <a:schemeClr val="bg1"/>
                </a:solidFill>
                <a:latin typeface="Calibri" charset="-52"/>
              </a:rPr>
              <a:t>E, </a:t>
            </a:r>
            <a:r>
              <a:rPr lang="it-IT" sz="1400" b="1" i="1">
                <a:solidFill>
                  <a:schemeClr val="bg1"/>
                </a:solidFill>
                <a:latin typeface="Calibri" charset="-52"/>
              </a:rPr>
              <a:t>luk</a:t>
            </a:r>
            <a:r>
              <a:rPr lang="it-IT" sz="1400" b="1">
                <a:solidFill>
                  <a:schemeClr val="bg1"/>
                </a:solidFill>
                <a:latin typeface="Calibri" charset="-52"/>
              </a:rPr>
              <a:t>S/F)</a:t>
            </a:r>
          </a:p>
          <a:p>
            <a:pPr algn="ctr" defTabSz="889000">
              <a:spcBef>
                <a:spcPct val="50000"/>
              </a:spcBef>
            </a:pPr>
            <a:r>
              <a:rPr lang="it-IT" sz="1400" b="1">
                <a:solidFill>
                  <a:srgbClr val="FFFF00"/>
                </a:solidFill>
                <a:latin typeface="Calibri" charset="-52"/>
              </a:rPr>
              <a:t>Emolisine:</a:t>
            </a:r>
          </a:p>
          <a:p>
            <a:pPr algn="ctr" defTabSz="889000">
              <a:spcBef>
                <a:spcPct val="50000"/>
              </a:spcBef>
            </a:pPr>
            <a:r>
              <a:rPr lang="el-GR" sz="1400" b="1">
                <a:solidFill>
                  <a:schemeClr val="bg1"/>
                </a:solidFill>
                <a:latin typeface="Calibri" charset="-52"/>
              </a:rPr>
              <a:t>α</a:t>
            </a:r>
            <a:r>
              <a:rPr lang="it-IT" sz="1400" b="1">
                <a:solidFill>
                  <a:schemeClr val="bg1"/>
                </a:solidFill>
                <a:latin typeface="Calibri" charset="-52"/>
              </a:rPr>
              <a:t>-hemolysin (</a:t>
            </a:r>
            <a:r>
              <a:rPr lang="it-IT" sz="1400" b="1" i="1">
                <a:solidFill>
                  <a:schemeClr val="bg1"/>
                </a:solidFill>
                <a:latin typeface="Calibri" charset="-52"/>
              </a:rPr>
              <a:t>hla</a:t>
            </a:r>
            <a:r>
              <a:rPr lang="it-IT" sz="1400" b="1">
                <a:solidFill>
                  <a:schemeClr val="bg1"/>
                </a:solidFill>
                <a:latin typeface="Calibri" charset="-52"/>
              </a:rPr>
              <a:t>)</a:t>
            </a:r>
          </a:p>
          <a:p>
            <a:pPr algn="ctr" defTabSz="889000">
              <a:spcBef>
                <a:spcPct val="50000"/>
              </a:spcBef>
            </a:pPr>
            <a:r>
              <a:rPr lang="el-GR" sz="1400" b="1">
                <a:solidFill>
                  <a:schemeClr val="bg1"/>
                </a:solidFill>
                <a:latin typeface="Calibri" charset="-52"/>
              </a:rPr>
              <a:t>β</a:t>
            </a:r>
            <a:r>
              <a:rPr lang="it-IT" sz="1400" b="1">
                <a:solidFill>
                  <a:schemeClr val="bg1"/>
                </a:solidFill>
                <a:latin typeface="Calibri" charset="-52"/>
              </a:rPr>
              <a:t> –hemolysin (</a:t>
            </a:r>
            <a:r>
              <a:rPr lang="it-IT" sz="1400" b="1" i="1">
                <a:solidFill>
                  <a:schemeClr val="bg1"/>
                </a:solidFill>
                <a:latin typeface="Calibri" charset="-52"/>
              </a:rPr>
              <a:t>hlb</a:t>
            </a:r>
            <a:r>
              <a:rPr lang="it-IT" sz="1400" b="1">
                <a:solidFill>
                  <a:schemeClr val="bg1"/>
                </a:solidFill>
                <a:latin typeface="Calibri" charset="-52"/>
              </a:rPr>
              <a:t>)</a:t>
            </a:r>
          </a:p>
          <a:p>
            <a:pPr algn="ctr" defTabSz="889000">
              <a:spcBef>
                <a:spcPct val="50000"/>
              </a:spcBef>
            </a:pPr>
            <a:r>
              <a:rPr lang="it-IT" sz="1400" b="1">
                <a:solidFill>
                  <a:schemeClr val="bg1"/>
                </a:solidFill>
                <a:latin typeface="Calibri" charset="-52"/>
                <a:sym typeface="Symbol" charset="2"/>
              </a:rPr>
              <a:t>-hemolysin (</a:t>
            </a:r>
            <a:r>
              <a:rPr lang="it-IT" sz="1400" b="1" i="1">
                <a:solidFill>
                  <a:schemeClr val="bg1"/>
                </a:solidFill>
                <a:latin typeface="Calibri" charset="-52"/>
                <a:sym typeface="Symbol" charset="2"/>
              </a:rPr>
              <a:t>hlg</a:t>
            </a:r>
            <a:r>
              <a:rPr lang="it-IT" sz="1400" b="1">
                <a:solidFill>
                  <a:schemeClr val="bg1"/>
                </a:solidFill>
                <a:latin typeface="Calibri" charset="-52"/>
                <a:sym typeface="Symbol" charset="2"/>
              </a:rPr>
              <a:t>)</a:t>
            </a:r>
          </a:p>
          <a:p>
            <a:pPr algn="ctr" defTabSz="889000">
              <a:spcBef>
                <a:spcPct val="50000"/>
              </a:spcBef>
            </a:pPr>
            <a:r>
              <a:rPr lang="el-GR" sz="1400" b="1">
                <a:solidFill>
                  <a:schemeClr val="bg1"/>
                </a:solidFill>
                <a:latin typeface="Calibri" charset="-52"/>
              </a:rPr>
              <a:t>δ</a:t>
            </a:r>
            <a:r>
              <a:rPr lang="it-IT" sz="1400" b="1">
                <a:solidFill>
                  <a:schemeClr val="bg1"/>
                </a:solidFill>
                <a:latin typeface="Calibri" charset="-52"/>
              </a:rPr>
              <a:t>-hemolisin (</a:t>
            </a:r>
            <a:r>
              <a:rPr lang="it-IT" sz="1400" b="1" i="1">
                <a:solidFill>
                  <a:schemeClr val="bg1"/>
                </a:solidFill>
                <a:latin typeface="Calibri" charset="-52"/>
              </a:rPr>
              <a:t>hld</a:t>
            </a:r>
            <a:r>
              <a:rPr lang="it-IT" sz="1400" b="1">
                <a:solidFill>
                  <a:schemeClr val="bg1"/>
                </a:solidFill>
                <a:latin typeface="Calibri" charset="-52"/>
              </a:rPr>
              <a:t>)</a:t>
            </a:r>
            <a:endParaRPr lang="el-GR" sz="1400" b="1">
              <a:solidFill>
                <a:schemeClr val="bg1"/>
              </a:solidFill>
              <a:latin typeface="Calibri" charset="-52"/>
            </a:endParaRPr>
          </a:p>
        </p:txBody>
      </p:sp>
      <p:sp>
        <p:nvSpPr>
          <p:cNvPr id="31748" name="Text Box 9"/>
          <p:cNvSpPr txBox="1">
            <a:spLocks noChangeArrowheads="1"/>
          </p:cNvSpPr>
          <p:nvPr/>
        </p:nvSpPr>
        <p:spPr bwMode="auto">
          <a:xfrm>
            <a:off x="6594475" y="936625"/>
            <a:ext cx="1935163" cy="1489075"/>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rgbClr val="FFFF00"/>
                </a:solidFill>
                <a:latin typeface="Calibri" charset="-52"/>
              </a:rPr>
              <a:t>Esotossine:</a:t>
            </a:r>
          </a:p>
          <a:p>
            <a:pPr algn="ctr" defTabSz="889000">
              <a:spcBef>
                <a:spcPct val="50000"/>
              </a:spcBef>
            </a:pPr>
            <a:r>
              <a:rPr lang="it-IT" sz="1400" b="1">
                <a:solidFill>
                  <a:schemeClr val="bg1"/>
                </a:solidFill>
                <a:latin typeface="Calibri" charset="-52"/>
              </a:rPr>
              <a:t>Esfoliatine (</a:t>
            </a:r>
            <a:r>
              <a:rPr lang="it-IT" sz="1400" b="1" i="1">
                <a:solidFill>
                  <a:schemeClr val="bg1"/>
                </a:solidFill>
                <a:latin typeface="Calibri" charset="-52"/>
              </a:rPr>
              <a:t>eta</a:t>
            </a:r>
            <a:r>
              <a:rPr lang="it-IT" sz="1400" b="1">
                <a:solidFill>
                  <a:schemeClr val="bg1"/>
                </a:solidFill>
                <a:latin typeface="Calibri" charset="-52"/>
              </a:rPr>
              <a:t>)</a:t>
            </a:r>
          </a:p>
          <a:p>
            <a:pPr algn="ctr" defTabSz="889000">
              <a:spcBef>
                <a:spcPct val="50000"/>
              </a:spcBef>
            </a:pPr>
            <a:r>
              <a:rPr lang="it-IT" sz="1400" b="1">
                <a:solidFill>
                  <a:schemeClr val="bg1"/>
                </a:solidFill>
                <a:latin typeface="Calibri" charset="-52"/>
              </a:rPr>
              <a:t>Enterotossine (</a:t>
            </a:r>
            <a:r>
              <a:rPr lang="it-IT" sz="1400" b="1" i="1">
                <a:solidFill>
                  <a:schemeClr val="bg1"/>
                </a:solidFill>
                <a:latin typeface="Calibri" charset="-52"/>
              </a:rPr>
              <a:t>sea,sec, sed, sej</a:t>
            </a:r>
            <a:r>
              <a:rPr lang="it-IT" sz="1400" b="1">
                <a:solidFill>
                  <a:schemeClr val="bg1"/>
                </a:solidFill>
                <a:latin typeface="Calibri" charset="-52"/>
              </a:rPr>
              <a:t>)</a:t>
            </a:r>
          </a:p>
          <a:p>
            <a:pPr algn="ctr" defTabSz="889000">
              <a:spcBef>
                <a:spcPct val="50000"/>
              </a:spcBef>
            </a:pPr>
            <a:r>
              <a:rPr lang="it-IT" sz="1400" b="1">
                <a:solidFill>
                  <a:schemeClr val="bg1"/>
                </a:solidFill>
                <a:latin typeface="Calibri" charset="-52"/>
              </a:rPr>
              <a:t>TSST-1 (</a:t>
            </a:r>
            <a:r>
              <a:rPr lang="it-IT" sz="1400" b="1" i="1">
                <a:solidFill>
                  <a:schemeClr val="bg1"/>
                </a:solidFill>
                <a:latin typeface="Calibri" charset="-52"/>
              </a:rPr>
              <a:t>tst</a:t>
            </a:r>
            <a:r>
              <a:rPr lang="it-IT" sz="1400" b="1">
                <a:solidFill>
                  <a:schemeClr val="bg1"/>
                </a:solidFill>
                <a:latin typeface="Calibri" charset="-52"/>
              </a:rPr>
              <a:t>) </a:t>
            </a:r>
          </a:p>
        </p:txBody>
      </p:sp>
      <p:sp>
        <p:nvSpPr>
          <p:cNvPr id="31749" name="Text Box 10"/>
          <p:cNvSpPr txBox="1">
            <a:spLocks noChangeArrowheads="1"/>
          </p:cNvSpPr>
          <p:nvPr/>
        </p:nvSpPr>
        <p:spPr bwMode="auto">
          <a:xfrm>
            <a:off x="441325" y="2166938"/>
            <a:ext cx="2160588" cy="1060450"/>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rgbClr val="FFFF00"/>
                </a:solidFill>
                <a:latin typeface="Calibri" charset="-52"/>
              </a:rPr>
              <a:t>Proteine di legame:</a:t>
            </a:r>
          </a:p>
          <a:p>
            <a:pPr algn="ctr" defTabSz="889000">
              <a:spcBef>
                <a:spcPct val="50000"/>
              </a:spcBef>
            </a:pPr>
            <a:r>
              <a:rPr lang="it-IT" sz="1400" b="1">
                <a:solidFill>
                  <a:schemeClr val="bg1"/>
                </a:solidFill>
                <a:latin typeface="Calibri" charset="-52"/>
              </a:rPr>
              <a:t> fibronectina (f</a:t>
            </a:r>
            <a:r>
              <a:rPr lang="it-IT" sz="1400" b="1" i="1">
                <a:solidFill>
                  <a:schemeClr val="bg1"/>
                </a:solidFill>
                <a:latin typeface="Calibri" charset="-52"/>
              </a:rPr>
              <a:t>nb</a:t>
            </a:r>
            <a:r>
              <a:rPr lang="it-IT" sz="1400" b="1">
                <a:solidFill>
                  <a:schemeClr val="bg1"/>
                </a:solidFill>
                <a:latin typeface="Calibri" charset="-52"/>
              </a:rPr>
              <a:t>A), collagenase (</a:t>
            </a:r>
            <a:r>
              <a:rPr lang="it-IT" sz="1400" b="1" i="1">
                <a:solidFill>
                  <a:schemeClr val="bg1"/>
                </a:solidFill>
                <a:latin typeface="Calibri" charset="-52"/>
              </a:rPr>
              <a:t>cna</a:t>
            </a:r>
            <a:r>
              <a:rPr lang="it-IT" sz="1400" b="1">
                <a:solidFill>
                  <a:schemeClr val="bg1"/>
                </a:solidFill>
                <a:latin typeface="Calibri" charset="-52"/>
              </a:rPr>
              <a:t>), fibrinogeno</a:t>
            </a:r>
          </a:p>
        </p:txBody>
      </p:sp>
      <p:sp>
        <p:nvSpPr>
          <p:cNvPr id="31750" name="Text Box 11"/>
          <p:cNvSpPr txBox="1">
            <a:spLocks noChangeArrowheads="1"/>
          </p:cNvSpPr>
          <p:nvPr/>
        </p:nvSpPr>
        <p:spPr bwMode="auto">
          <a:xfrm>
            <a:off x="282575" y="4068763"/>
            <a:ext cx="2493963" cy="1390650"/>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lnSpc>
                <a:spcPct val="80000"/>
              </a:lnSpc>
              <a:spcBef>
                <a:spcPct val="50000"/>
              </a:spcBef>
            </a:pPr>
            <a:r>
              <a:rPr lang="it-IT" sz="1400" b="1">
                <a:solidFill>
                  <a:srgbClr val="FFFF00"/>
                </a:solidFill>
                <a:latin typeface="Calibri" charset="-52"/>
              </a:rPr>
              <a:t>Invasine:</a:t>
            </a:r>
          </a:p>
          <a:p>
            <a:pPr algn="ctr" defTabSz="889000">
              <a:lnSpc>
                <a:spcPct val="80000"/>
              </a:lnSpc>
              <a:spcBef>
                <a:spcPct val="50000"/>
              </a:spcBef>
            </a:pPr>
            <a:r>
              <a:rPr lang="it-IT" sz="1400" b="1">
                <a:solidFill>
                  <a:schemeClr val="bg1"/>
                </a:solidFill>
                <a:latin typeface="Calibri" charset="-52"/>
              </a:rPr>
              <a:t>Clumping factor (</a:t>
            </a:r>
            <a:r>
              <a:rPr lang="it-IT" sz="1400" b="1" i="1">
                <a:solidFill>
                  <a:schemeClr val="bg1"/>
                </a:solidFill>
                <a:latin typeface="Calibri" charset="-52"/>
              </a:rPr>
              <a:t>clf</a:t>
            </a:r>
            <a:r>
              <a:rPr lang="it-IT" sz="1400" b="1">
                <a:solidFill>
                  <a:schemeClr val="bg1"/>
                </a:solidFill>
                <a:latin typeface="Calibri" charset="-52"/>
              </a:rPr>
              <a:t>A-B)</a:t>
            </a:r>
          </a:p>
          <a:p>
            <a:pPr algn="ctr" defTabSz="889000">
              <a:lnSpc>
                <a:spcPct val="80000"/>
              </a:lnSpc>
              <a:spcBef>
                <a:spcPct val="50000"/>
              </a:spcBef>
            </a:pPr>
            <a:r>
              <a:rPr lang="it-IT" sz="1400" b="1">
                <a:solidFill>
                  <a:schemeClr val="bg1"/>
                </a:solidFill>
                <a:latin typeface="Calibri" charset="-52"/>
              </a:rPr>
              <a:t>Coagulasi, Staphylokinase,</a:t>
            </a:r>
          </a:p>
          <a:p>
            <a:pPr algn="ctr" defTabSz="889000">
              <a:lnSpc>
                <a:spcPct val="80000"/>
              </a:lnSpc>
              <a:spcBef>
                <a:spcPct val="50000"/>
              </a:spcBef>
            </a:pPr>
            <a:r>
              <a:rPr lang="it-IT" sz="1400" b="1">
                <a:solidFill>
                  <a:schemeClr val="bg1"/>
                </a:solidFill>
                <a:latin typeface="Calibri" charset="-52"/>
              </a:rPr>
              <a:t>Hyaluronidase, Lipase</a:t>
            </a:r>
          </a:p>
          <a:p>
            <a:pPr algn="ctr" defTabSz="889000">
              <a:lnSpc>
                <a:spcPct val="80000"/>
              </a:lnSpc>
              <a:spcBef>
                <a:spcPct val="50000"/>
              </a:spcBef>
            </a:pPr>
            <a:r>
              <a:rPr lang="it-IT" sz="1400" b="1">
                <a:solidFill>
                  <a:schemeClr val="bg1"/>
                </a:solidFill>
                <a:latin typeface="Calibri" charset="-52"/>
              </a:rPr>
              <a:t>Protease (</a:t>
            </a:r>
            <a:r>
              <a:rPr lang="it-IT" sz="1400" b="1" i="1">
                <a:solidFill>
                  <a:schemeClr val="bg1"/>
                </a:solidFill>
                <a:latin typeface="Calibri" charset="-52"/>
              </a:rPr>
              <a:t>spl</a:t>
            </a:r>
            <a:r>
              <a:rPr lang="it-IT" sz="1400" b="1">
                <a:solidFill>
                  <a:schemeClr val="bg1"/>
                </a:solidFill>
                <a:latin typeface="Calibri" charset="-52"/>
              </a:rPr>
              <a:t>B)</a:t>
            </a:r>
            <a:r>
              <a:rPr lang="it-IT" sz="1000" b="1">
                <a:solidFill>
                  <a:schemeClr val="bg1"/>
                </a:solidFill>
                <a:latin typeface="Calibri" charset="-52"/>
              </a:rPr>
              <a:t> </a:t>
            </a:r>
          </a:p>
        </p:txBody>
      </p:sp>
      <p:sp>
        <p:nvSpPr>
          <p:cNvPr id="31751" name="Text Box 12"/>
          <p:cNvSpPr txBox="1">
            <a:spLocks noChangeArrowheads="1"/>
          </p:cNvSpPr>
          <p:nvPr/>
        </p:nvSpPr>
        <p:spPr bwMode="auto">
          <a:xfrm>
            <a:off x="3633788" y="1357313"/>
            <a:ext cx="1873250" cy="306387"/>
          </a:xfrm>
          <a:prstGeom prst="rect">
            <a:avLst/>
          </a:prstGeom>
          <a:noFill/>
          <a:ln w="9525">
            <a:no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rgbClr val="FFFF00"/>
                </a:solidFill>
                <a:latin typeface="Calibri" charset="-52"/>
              </a:rPr>
              <a:t>IgG</a:t>
            </a:r>
          </a:p>
        </p:txBody>
      </p:sp>
      <p:sp>
        <p:nvSpPr>
          <p:cNvPr id="31752" name="Text Box 13"/>
          <p:cNvSpPr txBox="1">
            <a:spLocks noChangeArrowheads="1"/>
          </p:cNvSpPr>
          <p:nvPr/>
        </p:nvSpPr>
        <p:spPr bwMode="auto">
          <a:xfrm>
            <a:off x="5391150" y="1228725"/>
            <a:ext cx="1042988" cy="520700"/>
          </a:xfrm>
          <a:prstGeom prst="rect">
            <a:avLst/>
          </a:prstGeom>
          <a:noFill/>
          <a:ln w="9525">
            <a:noFill/>
            <a:miter lim="800000"/>
            <a:headEnd/>
            <a:tailEnd/>
          </a:ln>
        </p:spPr>
        <p:txBody>
          <a:bodyPr lIns="89049" tIns="44525" rIns="89049" bIns="44525">
            <a:prstTxWarp prst="textNoShape">
              <a:avLst/>
            </a:prstTxWarp>
            <a:spAutoFit/>
          </a:bodyPr>
          <a:lstStyle/>
          <a:p>
            <a:pPr defTabSz="889000">
              <a:spcBef>
                <a:spcPct val="50000"/>
              </a:spcBef>
            </a:pPr>
            <a:r>
              <a:rPr lang="it-IT" sz="1400" b="1">
                <a:solidFill>
                  <a:schemeClr val="bg1"/>
                </a:solidFill>
                <a:latin typeface="Calibri" charset="-52"/>
              </a:rPr>
              <a:t>Proteina A (</a:t>
            </a:r>
            <a:r>
              <a:rPr lang="it-IT" sz="1400" b="1" i="1">
                <a:solidFill>
                  <a:schemeClr val="bg1"/>
                </a:solidFill>
                <a:latin typeface="Calibri" charset="-52"/>
              </a:rPr>
              <a:t>spa</a:t>
            </a:r>
            <a:r>
              <a:rPr lang="it-IT" sz="1400" b="1">
                <a:solidFill>
                  <a:schemeClr val="bg1"/>
                </a:solidFill>
                <a:latin typeface="Calibri" charset="-52"/>
              </a:rPr>
              <a:t>)</a:t>
            </a:r>
          </a:p>
        </p:txBody>
      </p:sp>
      <p:sp>
        <p:nvSpPr>
          <p:cNvPr id="31753" name="Oval 14"/>
          <p:cNvSpPr>
            <a:spLocks noChangeArrowheads="1"/>
          </p:cNvSpPr>
          <p:nvPr/>
        </p:nvSpPr>
        <p:spPr bwMode="auto">
          <a:xfrm>
            <a:off x="2771775" y="2057400"/>
            <a:ext cx="2990850" cy="2551113"/>
          </a:xfrm>
          <a:prstGeom prst="ellipse">
            <a:avLst/>
          </a:prstGeom>
          <a:solidFill>
            <a:srgbClr val="6699FF">
              <a:alpha val="63136"/>
            </a:srgbClr>
          </a:solidFill>
          <a:ln w="165100">
            <a:pattFill prst="diagBrick">
              <a:fgClr>
                <a:srgbClr val="FF6699"/>
              </a:fgClr>
              <a:bgClr>
                <a:srgbClr val="FF99CC"/>
              </a:bgClr>
            </a:pattFill>
            <a:round/>
            <a:headEnd/>
            <a:tailEnd/>
          </a:ln>
        </p:spPr>
        <p:txBody>
          <a:bodyPr wrap="none" lIns="52770" tIns="26385" rIns="52770" bIns="26385" anchor="ctr">
            <a:prstTxWarp prst="textNoShape">
              <a:avLst/>
            </a:prstTxWarp>
          </a:bodyPr>
          <a:lstStyle/>
          <a:p>
            <a:endParaRPr lang="it-IT">
              <a:latin typeface="Calibri" charset="-52"/>
            </a:endParaRPr>
          </a:p>
        </p:txBody>
      </p:sp>
      <p:sp>
        <p:nvSpPr>
          <p:cNvPr id="31754" name="AutoShape 15"/>
          <p:cNvSpPr>
            <a:spLocks noChangeArrowheads="1"/>
          </p:cNvSpPr>
          <p:nvPr/>
        </p:nvSpPr>
        <p:spPr bwMode="auto">
          <a:xfrm>
            <a:off x="3956050" y="2011363"/>
            <a:ext cx="312738" cy="177800"/>
          </a:xfrm>
          <a:prstGeom prst="triangle">
            <a:avLst>
              <a:gd name="adj" fmla="val 50000"/>
            </a:avLst>
          </a:prstGeom>
          <a:solidFill>
            <a:srgbClr val="800080"/>
          </a:solidFill>
          <a:ln w="9525">
            <a:solidFill>
              <a:schemeClr val="tx1"/>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55" name="AutoShape 16"/>
          <p:cNvSpPr>
            <a:spLocks noChangeArrowheads="1"/>
          </p:cNvSpPr>
          <p:nvPr/>
        </p:nvSpPr>
        <p:spPr bwMode="auto">
          <a:xfrm>
            <a:off x="4268788" y="2011363"/>
            <a:ext cx="311150" cy="177800"/>
          </a:xfrm>
          <a:prstGeom prst="triangle">
            <a:avLst>
              <a:gd name="adj" fmla="val 50000"/>
            </a:avLst>
          </a:prstGeom>
          <a:solidFill>
            <a:srgbClr val="800080"/>
          </a:solidFill>
          <a:ln w="9525">
            <a:solidFill>
              <a:schemeClr val="tx1"/>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56" name="AutoShape 17"/>
          <p:cNvSpPr>
            <a:spLocks noChangeArrowheads="1"/>
          </p:cNvSpPr>
          <p:nvPr/>
        </p:nvSpPr>
        <p:spPr bwMode="auto">
          <a:xfrm rot="1236582">
            <a:off x="4579938" y="2070100"/>
            <a:ext cx="312737" cy="177800"/>
          </a:xfrm>
          <a:prstGeom prst="triangle">
            <a:avLst>
              <a:gd name="adj" fmla="val 50000"/>
            </a:avLst>
          </a:prstGeom>
          <a:solidFill>
            <a:srgbClr val="800080"/>
          </a:solidFill>
          <a:ln w="9525">
            <a:solidFill>
              <a:schemeClr val="tx1"/>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57" name="AutoShape 18"/>
          <p:cNvSpPr>
            <a:spLocks noChangeArrowheads="1"/>
          </p:cNvSpPr>
          <p:nvPr/>
        </p:nvSpPr>
        <p:spPr bwMode="auto">
          <a:xfrm rot="-755310">
            <a:off x="3644900" y="2070100"/>
            <a:ext cx="311150" cy="177800"/>
          </a:xfrm>
          <a:prstGeom prst="triangle">
            <a:avLst>
              <a:gd name="adj" fmla="val 50000"/>
            </a:avLst>
          </a:prstGeom>
          <a:solidFill>
            <a:srgbClr val="800080"/>
          </a:solidFill>
          <a:ln w="9525">
            <a:solidFill>
              <a:schemeClr val="tx1"/>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58" name="AutoShape 19"/>
          <p:cNvSpPr>
            <a:spLocks noChangeArrowheads="1"/>
          </p:cNvSpPr>
          <p:nvPr/>
        </p:nvSpPr>
        <p:spPr bwMode="auto">
          <a:xfrm rot="1237314">
            <a:off x="4891088" y="2189163"/>
            <a:ext cx="311150" cy="180975"/>
          </a:xfrm>
          <a:prstGeom prst="triangle">
            <a:avLst>
              <a:gd name="adj" fmla="val 50000"/>
            </a:avLst>
          </a:prstGeom>
          <a:solidFill>
            <a:srgbClr val="800080"/>
          </a:solidFill>
          <a:ln w="9525">
            <a:solidFill>
              <a:schemeClr val="tx1"/>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59" name="Line 20"/>
          <p:cNvSpPr>
            <a:spLocks noChangeShapeType="1"/>
          </p:cNvSpPr>
          <p:nvPr/>
        </p:nvSpPr>
        <p:spPr bwMode="auto">
          <a:xfrm>
            <a:off x="3768725" y="1914525"/>
            <a:ext cx="0" cy="155575"/>
          </a:xfrm>
          <a:prstGeom prst="line">
            <a:avLst/>
          </a:prstGeom>
          <a:noFill/>
          <a:ln w="31750">
            <a:pattFill prst="sphere">
              <a:fgClr>
                <a:schemeClr val="bg2"/>
              </a:fgClr>
              <a:bgClr>
                <a:srgbClr val="FFFFFF"/>
              </a:bgClr>
            </a:pattFill>
            <a:round/>
            <a:headEnd/>
            <a:tailEnd/>
          </a:ln>
        </p:spPr>
        <p:txBody>
          <a:bodyPr lIns="52770" tIns="26385" rIns="52770" bIns="26385">
            <a:prstTxWarp prst="textNoShape">
              <a:avLst/>
            </a:prstTxWarp>
          </a:bodyPr>
          <a:lstStyle/>
          <a:p>
            <a:endParaRPr lang="it-IT"/>
          </a:p>
        </p:txBody>
      </p:sp>
      <p:sp>
        <p:nvSpPr>
          <p:cNvPr id="31760" name="AutoShape 21"/>
          <p:cNvSpPr>
            <a:spLocks noChangeArrowheads="1"/>
          </p:cNvSpPr>
          <p:nvPr/>
        </p:nvSpPr>
        <p:spPr bwMode="auto">
          <a:xfrm rot="10800000">
            <a:off x="3582988" y="1835150"/>
            <a:ext cx="309562" cy="79375"/>
          </a:xfrm>
          <a:custGeom>
            <a:avLst/>
            <a:gdLst>
              <a:gd name="T0" fmla="*/ 2221953 w 21600"/>
              <a:gd name="T1" fmla="*/ 0 h 21600"/>
              <a:gd name="T2" fmla="*/ 560837 w 21600"/>
              <a:gd name="T3" fmla="*/ 146462 h 21600"/>
              <a:gd name="T4" fmla="*/ 2221953 w 21600"/>
              <a:gd name="T5" fmla="*/ 73936 h 21600"/>
              <a:gd name="T6" fmla="*/ 3883068 w 21600"/>
              <a:gd name="T7" fmla="*/ 14646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52" y="10800"/>
                </a:moveTo>
                <a:cubicBezTo>
                  <a:pt x="5452" y="7846"/>
                  <a:pt x="7846" y="5452"/>
                  <a:pt x="10800" y="5452"/>
                </a:cubicBezTo>
                <a:cubicBezTo>
                  <a:pt x="13753" y="5452"/>
                  <a:pt x="16147" y="7846"/>
                  <a:pt x="16147" y="10799"/>
                </a:cubicBezTo>
                <a:lnTo>
                  <a:pt x="21600" y="10800"/>
                </a:lnTo>
                <a:cubicBezTo>
                  <a:pt x="21600" y="4835"/>
                  <a:pt x="16764" y="0"/>
                  <a:pt x="10800" y="0"/>
                </a:cubicBezTo>
                <a:cubicBezTo>
                  <a:pt x="4835" y="0"/>
                  <a:pt x="0" y="4835"/>
                  <a:pt x="0" y="10800"/>
                </a:cubicBezTo>
                <a:close/>
              </a:path>
            </a:pathLst>
          </a:custGeom>
          <a:solidFill>
            <a:schemeClr val="bg2"/>
          </a:solidFill>
          <a:ln w="3175">
            <a:pattFill prst="sphere">
              <a:fgClr>
                <a:schemeClr val="bg2"/>
              </a:fgClr>
              <a:bgClr>
                <a:srgbClr val="FFFFFF"/>
              </a:bgClr>
            </a:patt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61" name="Line 22"/>
          <p:cNvSpPr>
            <a:spLocks noChangeShapeType="1"/>
          </p:cNvSpPr>
          <p:nvPr/>
        </p:nvSpPr>
        <p:spPr bwMode="auto">
          <a:xfrm>
            <a:off x="4083050" y="1914525"/>
            <a:ext cx="0" cy="155575"/>
          </a:xfrm>
          <a:prstGeom prst="line">
            <a:avLst/>
          </a:prstGeom>
          <a:noFill/>
          <a:ln w="31750">
            <a:pattFill prst="sphere">
              <a:fgClr>
                <a:schemeClr val="bg2"/>
              </a:fgClr>
              <a:bgClr>
                <a:srgbClr val="FFFFFF"/>
              </a:bgClr>
            </a:pattFill>
            <a:round/>
            <a:headEnd/>
            <a:tailEnd/>
          </a:ln>
        </p:spPr>
        <p:txBody>
          <a:bodyPr lIns="52770" tIns="26385" rIns="52770" bIns="26385">
            <a:prstTxWarp prst="textNoShape">
              <a:avLst/>
            </a:prstTxWarp>
          </a:bodyPr>
          <a:lstStyle/>
          <a:p>
            <a:endParaRPr lang="it-IT"/>
          </a:p>
        </p:txBody>
      </p:sp>
      <p:sp>
        <p:nvSpPr>
          <p:cNvPr id="31762" name="AutoShape 23"/>
          <p:cNvSpPr>
            <a:spLocks noChangeArrowheads="1"/>
          </p:cNvSpPr>
          <p:nvPr/>
        </p:nvSpPr>
        <p:spPr bwMode="auto">
          <a:xfrm rot="10800000">
            <a:off x="3892550" y="1835150"/>
            <a:ext cx="314325" cy="79375"/>
          </a:xfrm>
          <a:custGeom>
            <a:avLst/>
            <a:gdLst>
              <a:gd name="T0" fmla="*/ 2282814 w 21600"/>
              <a:gd name="T1" fmla="*/ 0 h 21600"/>
              <a:gd name="T2" fmla="*/ 576204 w 21600"/>
              <a:gd name="T3" fmla="*/ 146462 h 21600"/>
              <a:gd name="T4" fmla="*/ 2282814 w 21600"/>
              <a:gd name="T5" fmla="*/ 73936 h 21600"/>
              <a:gd name="T6" fmla="*/ 3989410 w 21600"/>
              <a:gd name="T7" fmla="*/ 14646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52" y="10800"/>
                </a:moveTo>
                <a:cubicBezTo>
                  <a:pt x="5452" y="7846"/>
                  <a:pt x="7846" y="5452"/>
                  <a:pt x="10800" y="5452"/>
                </a:cubicBezTo>
                <a:cubicBezTo>
                  <a:pt x="13753" y="5452"/>
                  <a:pt x="16147" y="7846"/>
                  <a:pt x="16147" y="10799"/>
                </a:cubicBezTo>
                <a:lnTo>
                  <a:pt x="21600" y="10800"/>
                </a:lnTo>
                <a:cubicBezTo>
                  <a:pt x="21600" y="4835"/>
                  <a:pt x="16764" y="0"/>
                  <a:pt x="10800" y="0"/>
                </a:cubicBezTo>
                <a:cubicBezTo>
                  <a:pt x="4835" y="0"/>
                  <a:pt x="0" y="4835"/>
                  <a:pt x="0" y="10800"/>
                </a:cubicBezTo>
                <a:close/>
              </a:path>
            </a:pathLst>
          </a:custGeom>
          <a:solidFill>
            <a:schemeClr val="bg2"/>
          </a:solidFill>
          <a:ln w="3175">
            <a:pattFill prst="sphere">
              <a:fgClr>
                <a:schemeClr val="bg2"/>
              </a:fgClr>
              <a:bgClr>
                <a:srgbClr val="FFFFFF"/>
              </a:bgClr>
            </a:patt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63" name="Line 24"/>
          <p:cNvSpPr>
            <a:spLocks noChangeShapeType="1"/>
          </p:cNvSpPr>
          <p:nvPr/>
        </p:nvSpPr>
        <p:spPr bwMode="auto">
          <a:xfrm>
            <a:off x="4454525" y="1914525"/>
            <a:ext cx="0" cy="155575"/>
          </a:xfrm>
          <a:prstGeom prst="line">
            <a:avLst/>
          </a:prstGeom>
          <a:noFill/>
          <a:ln w="31750">
            <a:pattFill prst="sphere">
              <a:fgClr>
                <a:schemeClr val="bg2"/>
              </a:fgClr>
              <a:bgClr>
                <a:srgbClr val="FFFFFF"/>
              </a:bgClr>
            </a:pattFill>
            <a:round/>
            <a:headEnd/>
            <a:tailEnd/>
          </a:ln>
        </p:spPr>
        <p:txBody>
          <a:bodyPr lIns="52770" tIns="26385" rIns="52770" bIns="26385">
            <a:prstTxWarp prst="textNoShape">
              <a:avLst/>
            </a:prstTxWarp>
          </a:bodyPr>
          <a:lstStyle/>
          <a:p>
            <a:endParaRPr lang="it-IT"/>
          </a:p>
        </p:txBody>
      </p:sp>
      <p:sp>
        <p:nvSpPr>
          <p:cNvPr id="31764" name="AutoShape 25"/>
          <p:cNvSpPr>
            <a:spLocks noChangeArrowheads="1"/>
          </p:cNvSpPr>
          <p:nvPr/>
        </p:nvSpPr>
        <p:spPr bwMode="auto">
          <a:xfrm rot="10800000">
            <a:off x="4268788" y="1835150"/>
            <a:ext cx="311150" cy="79375"/>
          </a:xfrm>
          <a:custGeom>
            <a:avLst/>
            <a:gdLst>
              <a:gd name="T0" fmla="*/ 2233351 w 21600"/>
              <a:gd name="T1" fmla="*/ 0 h 21600"/>
              <a:gd name="T2" fmla="*/ 563714 w 21600"/>
              <a:gd name="T3" fmla="*/ 146462 h 21600"/>
              <a:gd name="T4" fmla="*/ 2233351 w 21600"/>
              <a:gd name="T5" fmla="*/ 73936 h 21600"/>
              <a:gd name="T6" fmla="*/ 3902988 w 21600"/>
              <a:gd name="T7" fmla="*/ 14646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52" y="10800"/>
                </a:moveTo>
                <a:cubicBezTo>
                  <a:pt x="5452" y="7846"/>
                  <a:pt x="7846" y="5452"/>
                  <a:pt x="10800" y="5452"/>
                </a:cubicBezTo>
                <a:cubicBezTo>
                  <a:pt x="13753" y="5452"/>
                  <a:pt x="16147" y="7846"/>
                  <a:pt x="16147" y="10799"/>
                </a:cubicBezTo>
                <a:lnTo>
                  <a:pt x="21600" y="10800"/>
                </a:lnTo>
                <a:cubicBezTo>
                  <a:pt x="21600" y="4835"/>
                  <a:pt x="16764" y="0"/>
                  <a:pt x="10800" y="0"/>
                </a:cubicBezTo>
                <a:cubicBezTo>
                  <a:pt x="4835" y="0"/>
                  <a:pt x="0" y="4835"/>
                  <a:pt x="0" y="10800"/>
                </a:cubicBezTo>
                <a:close/>
              </a:path>
            </a:pathLst>
          </a:custGeom>
          <a:solidFill>
            <a:schemeClr val="bg2"/>
          </a:solidFill>
          <a:ln w="3175">
            <a:pattFill prst="sphere">
              <a:fgClr>
                <a:schemeClr val="bg2"/>
              </a:fgClr>
              <a:bgClr>
                <a:srgbClr val="FFFFFF"/>
              </a:bgClr>
            </a:patt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65" name="Line 26"/>
          <p:cNvSpPr>
            <a:spLocks noChangeShapeType="1"/>
          </p:cNvSpPr>
          <p:nvPr/>
        </p:nvSpPr>
        <p:spPr bwMode="auto">
          <a:xfrm>
            <a:off x="4767263" y="1914525"/>
            <a:ext cx="0" cy="155575"/>
          </a:xfrm>
          <a:prstGeom prst="line">
            <a:avLst/>
          </a:prstGeom>
          <a:noFill/>
          <a:ln w="31750">
            <a:pattFill prst="sphere">
              <a:fgClr>
                <a:schemeClr val="bg2"/>
              </a:fgClr>
              <a:bgClr>
                <a:srgbClr val="FFFFFF"/>
              </a:bgClr>
            </a:pattFill>
            <a:round/>
            <a:headEnd/>
            <a:tailEnd/>
          </a:ln>
        </p:spPr>
        <p:txBody>
          <a:bodyPr lIns="52770" tIns="26385" rIns="52770" bIns="26385">
            <a:prstTxWarp prst="textNoShape">
              <a:avLst/>
            </a:prstTxWarp>
          </a:bodyPr>
          <a:lstStyle/>
          <a:p>
            <a:endParaRPr lang="it-IT"/>
          </a:p>
        </p:txBody>
      </p:sp>
      <p:sp>
        <p:nvSpPr>
          <p:cNvPr id="31766" name="AutoShape 27"/>
          <p:cNvSpPr>
            <a:spLocks noChangeArrowheads="1"/>
          </p:cNvSpPr>
          <p:nvPr/>
        </p:nvSpPr>
        <p:spPr bwMode="auto">
          <a:xfrm rot="10800000">
            <a:off x="4579938" y="1835150"/>
            <a:ext cx="312737" cy="79375"/>
          </a:xfrm>
          <a:custGeom>
            <a:avLst/>
            <a:gdLst>
              <a:gd name="T0" fmla="*/ 2271281 w 21600"/>
              <a:gd name="T1" fmla="*/ 0 h 21600"/>
              <a:gd name="T2" fmla="*/ 573293 w 21600"/>
              <a:gd name="T3" fmla="*/ 146462 h 21600"/>
              <a:gd name="T4" fmla="*/ 2271281 w 21600"/>
              <a:gd name="T5" fmla="*/ 73936 h 21600"/>
              <a:gd name="T6" fmla="*/ 3969255 w 21600"/>
              <a:gd name="T7" fmla="*/ 14646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52" y="10800"/>
                </a:moveTo>
                <a:cubicBezTo>
                  <a:pt x="5452" y="7846"/>
                  <a:pt x="7846" y="5452"/>
                  <a:pt x="10800" y="5452"/>
                </a:cubicBezTo>
                <a:cubicBezTo>
                  <a:pt x="13753" y="5452"/>
                  <a:pt x="16147" y="7846"/>
                  <a:pt x="16147" y="10799"/>
                </a:cubicBezTo>
                <a:lnTo>
                  <a:pt x="21600" y="10800"/>
                </a:lnTo>
                <a:cubicBezTo>
                  <a:pt x="21600" y="4835"/>
                  <a:pt x="16764" y="0"/>
                  <a:pt x="10800" y="0"/>
                </a:cubicBezTo>
                <a:cubicBezTo>
                  <a:pt x="4835" y="0"/>
                  <a:pt x="0" y="4835"/>
                  <a:pt x="0" y="10800"/>
                </a:cubicBezTo>
                <a:close/>
              </a:path>
            </a:pathLst>
          </a:custGeom>
          <a:solidFill>
            <a:schemeClr val="bg2"/>
          </a:solidFill>
          <a:ln w="3175">
            <a:pattFill prst="sphere">
              <a:fgClr>
                <a:schemeClr val="bg2"/>
              </a:fgClr>
              <a:bgClr>
                <a:srgbClr val="FFFFFF"/>
              </a:bgClr>
            </a:patt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67" name="Line 28"/>
          <p:cNvSpPr>
            <a:spLocks noChangeShapeType="1"/>
          </p:cNvSpPr>
          <p:nvPr/>
        </p:nvSpPr>
        <p:spPr bwMode="auto">
          <a:xfrm>
            <a:off x="5076825" y="2032000"/>
            <a:ext cx="0" cy="155575"/>
          </a:xfrm>
          <a:prstGeom prst="line">
            <a:avLst/>
          </a:prstGeom>
          <a:noFill/>
          <a:ln w="31750">
            <a:pattFill prst="sphere">
              <a:fgClr>
                <a:schemeClr val="bg2"/>
              </a:fgClr>
              <a:bgClr>
                <a:srgbClr val="FFFFFF"/>
              </a:bgClr>
            </a:pattFill>
            <a:round/>
            <a:headEnd/>
            <a:tailEnd/>
          </a:ln>
        </p:spPr>
        <p:txBody>
          <a:bodyPr lIns="52770" tIns="26385" rIns="52770" bIns="26385">
            <a:prstTxWarp prst="textNoShape">
              <a:avLst/>
            </a:prstTxWarp>
          </a:bodyPr>
          <a:lstStyle/>
          <a:p>
            <a:endParaRPr lang="it-IT"/>
          </a:p>
        </p:txBody>
      </p:sp>
      <p:sp>
        <p:nvSpPr>
          <p:cNvPr id="31768" name="AutoShape 29"/>
          <p:cNvSpPr>
            <a:spLocks noChangeArrowheads="1"/>
          </p:cNvSpPr>
          <p:nvPr/>
        </p:nvSpPr>
        <p:spPr bwMode="auto">
          <a:xfrm rot="10800000">
            <a:off x="4891088" y="1951038"/>
            <a:ext cx="311150" cy="80962"/>
          </a:xfrm>
          <a:custGeom>
            <a:avLst/>
            <a:gdLst>
              <a:gd name="T0" fmla="*/ 2238638 w 21600"/>
              <a:gd name="T1" fmla="*/ 0 h 21600"/>
              <a:gd name="T2" fmla="*/ 565040 w 21600"/>
              <a:gd name="T3" fmla="*/ 149390 h 21600"/>
              <a:gd name="T4" fmla="*/ 2238638 w 21600"/>
              <a:gd name="T5" fmla="*/ 75415 h 21600"/>
              <a:gd name="T6" fmla="*/ 3912221 w 21600"/>
              <a:gd name="T7" fmla="*/ 14939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52" y="10800"/>
                </a:moveTo>
                <a:cubicBezTo>
                  <a:pt x="5452" y="7846"/>
                  <a:pt x="7846" y="5452"/>
                  <a:pt x="10800" y="5452"/>
                </a:cubicBezTo>
                <a:cubicBezTo>
                  <a:pt x="13753" y="5452"/>
                  <a:pt x="16147" y="7846"/>
                  <a:pt x="16147" y="10799"/>
                </a:cubicBezTo>
                <a:lnTo>
                  <a:pt x="21600" y="10800"/>
                </a:lnTo>
                <a:cubicBezTo>
                  <a:pt x="21600" y="4835"/>
                  <a:pt x="16764" y="0"/>
                  <a:pt x="10800" y="0"/>
                </a:cubicBezTo>
                <a:cubicBezTo>
                  <a:pt x="4835" y="0"/>
                  <a:pt x="0" y="4835"/>
                  <a:pt x="0" y="10800"/>
                </a:cubicBezTo>
                <a:close/>
              </a:path>
            </a:pathLst>
          </a:custGeom>
          <a:solidFill>
            <a:schemeClr val="bg2"/>
          </a:solidFill>
          <a:ln w="3175">
            <a:pattFill prst="sphere">
              <a:fgClr>
                <a:schemeClr val="bg2"/>
              </a:fgClr>
              <a:bgClr>
                <a:srgbClr val="FFFFFF"/>
              </a:bgClr>
            </a:patt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69" name="AutoShape 30"/>
          <p:cNvSpPr>
            <a:spLocks noChangeArrowheads="1"/>
          </p:cNvSpPr>
          <p:nvPr/>
        </p:nvSpPr>
        <p:spPr bwMode="auto">
          <a:xfrm rot="5400000">
            <a:off x="2651919" y="3105944"/>
            <a:ext cx="119062" cy="311150"/>
          </a:xfrm>
          <a:prstGeom prst="moon">
            <a:avLst>
              <a:gd name="adj" fmla="val 50000"/>
            </a:avLst>
          </a:prstGeom>
          <a:solidFill>
            <a:srgbClr val="FF0000"/>
          </a:solidFill>
          <a:ln w="15875">
            <a:solidFill>
              <a:srgbClr val="FF6600"/>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70" name="AutoShape 31"/>
          <p:cNvSpPr>
            <a:spLocks noChangeArrowheads="1"/>
          </p:cNvSpPr>
          <p:nvPr/>
        </p:nvSpPr>
        <p:spPr bwMode="auto">
          <a:xfrm rot="5400000">
            <a:off x="2652712" y="3538538"/>
            <a:ext cx="117475" cy="311150"/>
          </a:xfrm>
          <a:prstGeom prst="moon">
            <a:avLst>
              <a:gd name="adj" fmla="val 50000"/>
            </a:avLst>
          </a:prstGeom>
          <a:solidFill>
            <a:srgbClr val="FF0000"/>
          </a:solidFill>
          <a:ln w="15875">
            <a:solidFill>
              <a:srgbClr val="FF6600"/>
            </a:solidFill>
            <a:miter lim="800000"/>
            <a:headEnd/>
            <a:tailEnd/>
          </a:ln>
        </p:spPr>
        <p:txBody>
          <a:bodyPr wrap="none" lIns="52770" tIns="26385" rIns="52770" bIns="26385" anchor="ctr">
            <a:prstTxWarp prst="textNoShape">
              <a:avLst/>
            </a:prstTxWarp>
          </a:bodyPr>
          <a:lstStyle/>
          <a:p>
            <a:endParaRPr lang="it-IT">
              <a:latin typeface="Calibri" charset="-52"/>
            </a:endParaRPr>
          </a:p>
        </p:txBody>
      </p:sp>
      <p:sp>
        <p:nvSpPr>
          <p:cNvPr id="31771" name="Line 32"/>
          <p:cNvSpPr>
            <a:spLocks noChangeShapeType="1"/>
          </p:cNvSpPr>
          <p:nvPr/>
        </p:nvSpPr>
        <p:spPr bwMode="auto">
          <a:xfrm>
            <a:off x="4859338" y="4065588"/>
            <a:ext cx="1155700" cy="577850"/>
          </a:xfrm>
          <a:prstGeom prst="line">
            <a:avLst/>
          </a:prstGeom>
          <a:noFill/>
          <a:ln w="9525">
            <a:solidFill>
              <a:srgbClr val="FFFF00"/>
            </a:solidFill>
            <a:round/>
            <a:headEnd/>
            <a:tailEnd type="triangle" w="med" len="med"/>
          </a:ln>
        </p:spPr>
        <p:txBody>
          <a:bodyPr lIns="52770" tIns="26385" rIns="52770" bIns="26385">
            <a:prstTxWarp prst="textNoShape">
              <a:avLst/>
            </a:prstTxWarp>
          </a:bodyPr>
          <a:lstStyle/>
          <a:p>
            <a:endParaRPr lang="it-IT"/>
          </a:p>
        </p:txBody>
      </p:sp>
      <p:sp>
        <p:nvSpPr>
          <p:cNvPr id="31772" name="Line 33"/>
          <p:cNvSpPr>
            <a:spLocks noChangeShapeType="1"/>
          </p:cNvSpPr>
          <p:nvPr/>
        </p:nvSpPr>
        <p:spPr bwMode="auto">
          <a:xfrm flipV="1">
            <a:off x="5137150" y="2681288"/>
            <a:ext cx="1296988" cy="433387"/>
          </a:xfrm>
          <a:prstGeom prst="line">
            <a:avLst/>
          </a:prstGeom>
          <a:noFill/>
          <a:ln w="9525">
            <a:solidFill>
              <a:srgbClr val="FFFF00"/>
            </a:solidFill>
            <a:round/>
            <a:headEnd/>
            <a:tailEnd type="triangle" w="med" len="med"/>
          </a:ln>
        </p:spPr>
        <p:txBody>
          <a:bodyPr lIns="52770" tIns="26385" rIns="52770" bIns="26385">
            <a:prstTxWarp prst="textNoShape">
              <a:avLst/>
            </a:prstTxWarp>
          </a:bodyPr>
          <a:lstStyle/>
          <a:p>
            <a:endParaRPr lang="it-IT"/>
          </a:p>
        </p:txBody>
      </p:sp>
      <p:sp>
        <p:nvSpPr>
          <p:cNvPr id="31773" name="Text Box 34"/>
          <p:cNvSpPr txBox="1">
            <a:spLocks noChangeArrowheads="1"/>
          </p:cNvSpPr>
          <p:nvPr/>
        </p:nvSpPr>
        <p:spPr bwMode="auto">
          <a:xfrm>
            <a:off x="3408363" y="4800600"/>
            <a:ext cx="2087562" cy="950913"/>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rgbClr val="FFFF00"/>
                </a:solidFill>
                <a:latin typeface="Calibri" charset="-52"/>
              </a:rPr>
              <a:t>Adesine:</a:t>
            </a:r>
          </a:p>
          <a:p>
            <a:pPr algn="ctr" defTabSz="889000">
              <a:spcBef>
                <a:spcPct val="50000"/>
              </a:spcBef>
            </a:pPr>
            <a:r>
              <a:rPr lang="it-IT" sz="1400" b="1">
                <a:solidFill>
                  <a:schemeClr val="bg1"/>
                </a:solidFill>
                <a:latin typeface="Calibri" charset="-52"/>
              </a:rPr>
              <a:t>Autolisine (</a:t>
            </a:r>
            <a:r>
              <a:rPr lang="it-IT" sz="1400" b="1" i="1">
                <a:solidFill>
                  <a:schemeClr val="bg1"/>
                </a:solidFill>
                <a:latin typeface="Calibri" charset="-52"/>
              </a:rPr>
              <a:t>atl</a:t>
            </a:r>
            <a:r>
              <a:rPr lang="it-IT" sz="1400" b="1">
                <a:solidFill>
                  <a:schemeClr val="bg1"/>
                </a:solidFill>
                <a:latin typeface="Calibri" charset="-52"/>
              </a:rPr>
              <a:t>) </a:t>
            </a:r>
          </a:p>
          <a:p>
            <a:pPr algn="ctr" defTabSz="889000">
              <a:spcBef>
                <a:spcPct val="50000"/>
              </a:spcBef>
            </a:pPr>
            <a:r>
              <a:rPr lang="it-IT" sz="1400" b="1">
                <a:solidFill>
                  <a:schemeClr val="bg1"/>
                </a:solidFill>
                <a:latin typeface="Calibri" charset="-52"/>
              </a:rPr>
              <a:t>Adesine (</a:t>
            </a:r>
            <a:r>
              <a:rPr lang="it-IT" sz="1400" b="1" i="1">
                <a:solidFill>
                  <a:schemeClr val="bg1"/>
                </a:solidFill>
                <a:latin typeface="Calibri" charset="-52"/>
              </a:rPr>
              <a:t>sdr</a:t>
            </a:r>
            <a:r>
              <a:rPr lang="it-IT" sz="1400" b="1">
                <a:solidFill>
                  <a:schemeClr val="bg1"/>
                </a:solidFill>
                <a:latin typeface="Calibri" charset="-52"/>
              </a:rPr>
              <a:t>E, </a:t>
            </a:r>
            <a:r>
              <a:rPr lang="it-IT" sz="1400" b="1" i="1">
                <a:solidFill>
                  <a:schemeClr val="bg1"/>
                </a:solidFill>
                <a:latin typeface="Calibri" charset="-52"/>
              </a:rPr>
              <a:t>sdr</a:t>
            </a:r>
            <a:r>
              <a:rPr lang="it-IT" sz="1400" b="1">
                <a:solidFill>
                  <a:schemeClr val="bg1"/>
                </a:solidFill>
                <a:latin typeface="Calibri" charset="-52"/>
              </a:rPr>
              <a:t>C</a:t>
            </a:r>
            <a:r>
              <a:rPr lang="it-IT" sz="1400" b="1" i="1">
                <a:solidFill>
                  <a:schemeClr val="bg1"/>
                </a:solidFill>
                <a:latin typeface="Calibri" charset="-52"/>
              </a:rPr>
              <a:t>)</a:t>
            </a:r>
            <a:endParaRPr lang="el-GR" sz="1400" b="1" i="1">
              <a:solidFill>
                <a:schemeClr val="bg1"/>
              </a:solidFill>
              <a:latin typeface="Calibri" charset="-52"/>
            </a:endParaRPr>
          </a:p>
        </p:txBody>
      </p:sp>
      <p:sp>
        <p:nvSpPr>
          <p:cNvPr id="31774" name="Line 35"/>
          <p:cNvSpPr>
            <a:spLocks noChangeShapeType="1"/>
          </p:cNvSpPr>
          <p:nvPr/>
        </p:nvSpPr>
        <p:spPr bwMode="auto">
          <a:xfrm flipH="1" flipV="1">
            <a:off x="2916238" y="1979613"/>
            <a:ext cx="935037" cy="1008062"/>
          </a:xfrm>
          <a:prstGeom prst="line">
            <a:avLst/>
          </a:prstGeom>
          <a:noFill/>
          <a:ln w="9525">
            <a:solidFill>
              <a:srgbClr val="FFFF00"/>
            </a:solidFill>
            <a:round/>
            <a:headEnd/>
            <a:tailEnd type="triangle" w="med" len="med"/>
          </a:ln>
        </p:spPr>
        <p:txBody>
          <a:bodyPr lIns="52770" tIns="26385" rIns="52770" bIns="26385">
            <a:prstTxWarp prst="textNoShape">
              <a:avLst/>
            </a:prstTxWarp>
          </a:bodyPr>
          <a:lstStyle/>
          <a:p>
            <a:endParaRPr lang="it-IT"/>
          </a:p>
        </p:txBody>
      </p:sp>
      <p:sp>
        <p:nvSpPr>
          <p:cNvPr id="31775" name="Text Box 36"/>
          <p:cNvSpPr txBox="1">
            <a:spLocks noChangeArrowheads="1"/>
          </p:cNvSpPr>
          <p:nvPr/>
        </p:nvSpPr>
        <p:spPr bwMode="auto">
          <a:xfrm>
            <a:off x="681038" y="1371600"/>
            <a:ext cx="2087562" cy="304800"/>
          </a:xfrm>
          <a:prstGeom prst="rect">
            <a:avLst/>
          </a:prstGeom>
          <a:noFill/>
          <a:ln w="9525">
            <a:solidFill>
              <a:srgbClr val="FFFF00"/>
            </a:solidFill>
            <a:miter lim="800000"/>
            <a:headEnd/>
            <a:tailEnd/>
          </a:ln>
        </p:spPr>
        <p:txBody>
          <a:bodyPr lIns="89049" tIns="44525" rIns="89049" bIns="44525">
            <a:prstTxWarp prst="textNoShape">
              <a:avLst/>
            </a:prstTxWarp>
            <a:spAutoFit/>
          </a:bodyPr>
          <a:lstStyle/>
          <a:p>
            <a:pPr algn="ctr" defTabSz="889000">
              <a:spcBef>
                <a:spcPct val="50000"/>
              </a:spcBef>
            </a:pPr>
            <a:r>
              <a:rPr lang="it-IT" sz="1400" b="1">
                <a:solidFill>
                  <a:schemeClr val="bg1"/>
                </a:solidFill>
                <a:latin typeface="Calibri" charset="-52"/>
              </a:rPr>
              <a:t>Produzione di biofilm</a:t>
            </a:r>
          </a:p>
        </p:txBody>
      </p:sp>
      <p:sp>
        <p:nvSpPr>
          <p:cNvPr id="31776" name="Line 37"/>
          <p:cNvSpPr>
            <a:spLocks noChangeShapeType="1"/>
          </p:cNvSpPr>
          <p:nvPr/>
        </p:nvSpPr>
        <p:spPr bwMode="auto">
          <a:xfrm flipH="1">
            <a:off x="3060700" y="4067175"/>
            <a:ext cx="863600" cy="577850"/>
          </a:xfrm>
          <a:prstGeom prst="line">
            <a:avLst/>
          </a:prstGeom>
          <a:noFill/>
          <a:ln w="9525">
            <a:solidFill>
              <a:srgbClr val="FFFF00"/>
            </a:solidFill>
            <a:round/>
            <a:headEnd/>
            <a:tailEnd type="triangle" w="med" len="med"/>
          </a:ln>
        </p:spPr>
        <p:txBody>
          <a:bodyPr lIns="52770" tIns="26385" rIns="52770" bIns="26385">
            <a:prstTxWarp prst="textNoShape">
              <a:avLst/>
            </a:prstTxWarp>
          </a:bodyPr>
          <a:lstStyle/>
          <a:p>
            <a:endParaRPr lang="it-IT"/>
          </a:p>
        </p:txBody>
      </p:sp>
      <p:graphicFrame>
        <p:nvGraphicFramePr>
          <p:cNvPr id="34" name="Diagramma 33"/>
          <p:cNvGraphicFramePr/>
          <p:nvPr/>
        </p:nvGraphicFramePr>
        <p:xfrm>
          <a:off x="1688935" y="0"/>
          <a:ext cx="5245265" cy="575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Segnaposto data 34"/>
          <p:cNvSpPr>
            <a:spLocks noGrp="1"/>
          </p:cNvSpPr>
          <p:nvPr>
            <p:ph type="dt" sz="quarter" idx="10"/>
          </p:nvPr>
        </p:nvSpPr>
        <p:spPr/>
        <p:txBody>
          <a:bodyPr/>
          <a:lstStyle/>
          <a:p>
            <a:pPr>
              <a:defRPr/>
            </a:pPr>
            <a:fld id="{33B0B7F9-1601-9D40-8A60-B9CFF9DA72D1}" type="datetime1">
              <a:rPr lang="it-IT" smtClean="0"/>
              <a:pPr>
                <a:defRPr/>
              </a:pPr>
              <a:t>14/06/2017</a:t>
            </a:fld>
            <a:endParaRPr lang="it-IT"/>
          </a:p>
        </p:txBody>
      </p:sp>
      <p:sp>
        <p:nvSpPr>
          <p:cNvPr id="31779" name="Segnaposto piè di pagina 35"/>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fld id="{074A857A-E28A-4A41-9BDC-3438D3A0EDEF}" type="datetime1">
              <a:rPr lang="it-IT" smtClean="0"/>
              <a:pPr>
                <a:defRPr/>
              </a:pPr>
              <a:t>14/06/2017</a:t>
            </a:fld>
            <a:endParaRPr lang="it-IT"/>
          </a:p>
        </p:txBody>
      </p:sp>
      <p:sp>
        <p:nvSpPr>
          <p:cNvPr id="33795" name="Segnaposto piè di pagina 2"/>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graphicFrame>
        <p:nvGraphicFramePr>
          <p:cNvPr id="4" name="Diagramma 3"/>
          <p:cNvGraphicFramePr/>
          <p:nvPr/>
        </p:nvGraphicFramePr>
        <p:xfrm>
          <a:off x="990600" y="990600"/>
          <a:ext cx="7162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fld id="{40C0FD24-5FFA-F948-9E0A-78DDD78651C8}"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err="1" smtClean="0"/>
              <a:t>Role</a:t>
            </a:r>
            <a:r>
              <a:rPr lang="it-IT" dirty="0" smtClean="0"/>
              <a:t> </a:t>
            </a:r>
            <a:r>
              <a:rPr lang="it-IT" dirty="0" err="1" smtClean="0"/>
              <a:t>of</a:t>
            </a:r>
            <a:r>
              <a:rPr lang="it-IT" dirty="0" smtClean="0"/>
              <a:t> </a:t>
            </a:r>
            <a:r>
              <a:rPr lang="it-IT" dirty="0" err="1" smtClean="0"/>
              <a:t>surveillance</a:t>
            </a:r>
            <a:endParaRPr lang="it-IT" dirty="0"/>
          </a:p>
        </p:txBody>
      </p:sp>
      <p:sp>
        <p:nvSpPr>
          <p:cNvPr id="7" name="Segnaposto testo 6"/>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egnaposto piè di pagina 2"/>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it-IT" sz="1200" smtClean="0">
                <a:solidFill>
                  <a:srgbClr val="FFFFFF"/>
                </a:solidFill>
                <a:latin typeface="Calibri" pitchFamily="34" charset="0"/>
              </a:rPr>
              <a:t>Combact Resistance 2017</a:t>
            </a:r>
            <a:endParaRPr lang="it-IT" sz="1200">
              <a:solidFill>
                <a:srgbClr val="FFFFFF"/>
              </a:solidFill>
              <a:latin typeface="Calibri" pitchFamily="34" charset="0"/>
            </a:endParaRPr>
          </a:p>
        </p:txBody>
      </p:sp>
      <p:graphicFrame>
        <p:nvGraphicFramePr>
          <p:cNvPr id="4" name="Tabella 3"/>
          <p:cNvGraphicFramePr>
            <a:graphicFrameLocks noGrp="1"/>
          </p:cNvGraphicFramePr>
          <p:nvPr/>
        </p:nvGraphicFramePr>
        <p:xfrm>
          <a:off x="468313" y="2420935"/>
          <a:ext cx="7913688" cy="2663827"/>
        </p:xfrm>
        <a:graphic>
          <a:graphicData uri="http://schemas.openxmlformats.org/drawingml/2006/table">
            <a:tbl>
              <a:tblPr/>
              <a:tblGrid>
                <a:gridCol w="1419579">
                  <a:extLst>
                    <a:ext uri="{9D8B030D-6E8A-4147-A177-3AD203B41FA5}">
                      <a16:colId xmlns:mc="http://schemas.openxmlformats.org/markup-compatibility/2006" xmlns:mv="urn:schemas-microsoft-com:mac:vml" xmlns:a16="http://schemas.microsoft.com/office/drawing/2014/main" xmlns="" val="20000"/>
                    </a:ext>
                  </a:extLst>
                </a:gridCol>
                <a:gridCol w="551211">
                  <a:extLst>
                    <a:ext uri="{9D8B030D-6E8A-4147-A177-3AD203B41FA5}">
                      <a16:colId xmlns:mc="http://schemas.openxmlformats.org/markup-compatibility/2006" xmlns:mv="urn:schemas-microsoft-com:mac:vml" xmlns:a16="http://schemas.microsoft.com/office/drawing/2014/main" xmlns="" val="20001"/>
                    </a:ext>
                  </a:extLst>
                </a:gridCol>
                <a:gridCol w="515594">
                  <a:extLst>
                    <a:ext uri="{9D8B030D-6E8A-4147-A177-3AD203B41FA5}">
                      <a16:colId xmlns:mc="http://schemas.openxmlformats.org/markup-compatibility/2006" xmlns:mv="urn:schemas-microsoft-com:mac:vml" xmlns:a16="http://schemas.microsoft.com/office/drawing/2014/main" xmlns="" val="20002"/>
                    </a:ext>
                  </a:extLst>
                </a:gridCol>
                <a:gridCol w="583435">
                  <a:extLst>
                    <a:ext uri="{9D8B030D-6E8A-4147-A177-3AD203B41FA5}">
                      <a16:colId xmlns:mc="http://schemas.openxmlformats.org/markup-compatibility/2006" xmlns:mv="urn:schemas-microsoft-com:mac:vml" xmlns:a16="http://schemas.microsoft.com/office/drawing/2014/main" xmlns="" val="20003"/>
                    </a:ext>
                  </a:extLst>
                </a:gridCol>
                <a:gridCol w="515594">
                  <a:extLst>
                    <a:ext uri="{9D8B030D-6E8A-4147-A177-3AD203B41FA5}">
                      <a16:colId xmlns:mc="http://schemas.openxmlformats.org/markup-compatibility/2006" xmlns:mv="urn:schemas-microsoft-com:mac:vml" xmlns:a16="http://schemas.microsoft.com/office/drawing/2014/main" xmlns="" val="20004"/>
                    </a:ext>
                  </a:extLst>
                </a:gridCol>
                <a:gridCol w="515594">
                  <a:extLst>
                    <a:ext uri="{9D8B030D-6E8A-4147-A177-3AD203B41FA5}">
                      <a16:colId xmlns:mc="http://schemas.openxmlformats.org/markup-compatibility/2006" xmlns:mv="urn:schemas-microsoft-com:mac:vml" xmlns:a16="http://schemas.microsoft.com/office/drawing/2014/main" xmlns="" val="20005"/>
                    </a:ext>
                  </a:extLst>
                </a:gridCol>
                <a:gridCol w="583435">
                  <a:extLst>
                    <a:ext uri="{9D8B030D-6E8A-4147-A177-3AD203B41FA5}">
                      <a16:colId xmlns:mc="http://schemas.openxmlformats.org/markup-compatibility/2006" xmlns:mv="urn:schemas-microsoft-com:mac:vml" xmlns:a16="http://schemas.microsoft.com/office/drawing/2014/main" xmlns="" val="20006"/>
                    </a:ext>
                  </a:extLst>
                </a:gridCol>
                <a:gridCol w="515594">
                  <a:extLst>
                    <a:ext uri="{9D8B030D-6E8A-4147-A177-3AD203B41FA5}">
                      <a16:colId xmlns:mc="http://schemas.openxmlformats.org/markup-compatibility/2006" xmlns:mv="urn:schemas-microsoft-com:mac:vml" xmlns:a16="http://schemas.microsoft.com/office/drawing/2014/main" xmlns="" val="20007"/>
                    </a:ext>
                  </a:extLst>
                </a:gridCol>
                <a:gridCol w="515594">
                  <a:extLst>
                    <a:ext uri="{9D8B030D-6E8A-4147-A177-3AD203B41FA5}">
                      <a16:colId xmlns:mc="http://schemas.openxmlformats.org/markup-compatibility/2006" xmlns:mv="urn:schemas-microsoft-com:mac:vml" xmlns:a16="http://schemas.microsoft.com/office/drawing/2014/main" xmlns="" val="20008"/>
                    </a:ext>
                  </a:extLst>
                </a:gridCol>
                <a:gridCol w="583435">
                  <a:extLst>
                    <a:ext uri="{9D8B030D-6E8A-4147-A177-3AD203B41FA5}">
                      <a16:colId xmlns:mc="http://schemas.openxmlformats.org/markup-compatibility/2006" xmlns:mv="urn:schemas-microsoft-com:mac:vml" xmlns:a16="http://schemas.microsoft.com/office/drawing/2014/main" xmlns="" val="20009"/>
                    </a:ext>
                  </a:extLst>
                </a:gridCol>
                <a:gridCol w="515594">
                  <a:extLst>
                    <a:ext uri="{9D8B030D-6E8A-4147-A177-3AD203B41FA5}">
                      <a16:colId xmlns:mc="http://schemas.openxmlformats.org/markup-compatibility/2006" xmlns:mv="urn:schemas-microsoft-com:mac:vml" xmlns:a16="http://schemas.microsoft.com/office/drawing/2014/main" xmlns="" val="20010"/>
                    </a:ext>
                  </a:extLst>
                </a:gridCol>
                <a:gridCol w="515594">
                  <a:extLst>
                    <a:ext uri="{9D8B030D-6E8A-4147-A177-3AD203B41FA5}">
                      <a16:colId xmlns:mc="http://schemas.openxmlformats.org/markup-compatibility/2006" xmlns:mv="urn:schemas-microsoft-com:mac:vml" xmlns:a16="http://schemas.microsoft.com/office/drawing/2014/main" xmlns="" val="20011"/>
                    </a:ext>
                  </a:extLst>
                </a:gridCol>
                <a:gridCol w="583435">
                  <a:extLst>
                    <a:ext uri="{9D8B030D-6E8A-4147-A177-3AD203B41FA5}">
                      <a16:colId xmlns:mc="http://schemas.openxmlformats.org/markup-compatibility/2006" xmlns:mv="urn:schemas-microsoft-com:mac:vml" xmlns:a16="http://schemas.microsoft.com/office/drawing/2014/main" xmlns="" val="20012"/>
                    </a:ext>
                  </a:extLst>
                </a:gridCol>
              </a:tblGrid>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Ireland</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1038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(20-25)</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1069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19,9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(18-22)</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1075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19,4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(17-22)</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1057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18,1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(16-21)</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0"/>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Croatia</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403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(17-26)</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520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(20-28)</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484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(18-25)</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486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(21-29)</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1"/>
                  </a:ext>
                </a:extLst>
              </a:tr>
              <a:tr h="4082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Hungary</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1143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(22-27)</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chemeClr val="bg1"/>
                          </a:solidFill>
                          <a:effectLst/>
                          <a:latin typeface="Calibri" pitchFamily="34" charset="0"/>
                          <a:ea typeface="ヒラギノ角ゴ Pro W3" charset="-128"/>
                        </a:rPr>
                        <a:t>2012</a:t>
                      </a:r>
                    </a:p>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1200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(22-27)</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1279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23,1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(21-25)</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1517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(23-27)</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2"/>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Spain</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1899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24,2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(22-26)</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1777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(21-25)</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1920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(20-24)</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1970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25,3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(23-27)</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3"/>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Slovakia</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474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21,7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(18-26)</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552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26,6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(23-31)</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640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28,0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(25-32)</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583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28,1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(25-32)</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4"/>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Italy</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1636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35,2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(33-38)</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2394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35,8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(34-38)</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2134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33,6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(32-36)</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3000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34,1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1" i="0" u="sng" strike="noStrike" cap="none" normalizeH="0" baseline="0">
                          <a:ln>
                            <a:noFill/>
                          </a:ln>
                          <a:solidFill>
                            <a:srgbClr val="000000"/>
                          </a:solidFill>
                          <a:effectLst/>
                          <a:latin typeface="Calibri" pitchFamily="34" charset="0"/>
                          <a:ea typeface="ヒラギノ角ゴ Pro W3" charset="-128"/>
                        </a:rPr>
                        <a:t>(32-36)</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5"/>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Greece</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876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41,0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(38-44)</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757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40,3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(37-44)</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556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37,1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(33-41)</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612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39,4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(35-43)</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6"/>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Cyprus</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165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35,2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(28-43)</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157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32,5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(25-40)</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136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36,0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(28-45)</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143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43,4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(35-52)</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7"/>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Portugal</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1455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53,8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(51-56)</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2390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46,8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(45-49)</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3193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47,4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(46-49)</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3619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46,8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(45-48)</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8"/>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Malta</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102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47,1</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(37-57)</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114</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51,8</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(42-61)</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82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42,7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(32-54)</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89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48,3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sng" strike="noStrike" cap="none" normalizeH="0" baseline="0">
                          <a:ln>
                            <a:noFill/>
                          </a:ln>
                          <a:solidFill>
                            <a:srgbClr val="000000"/>
                          </a:solidFill>
                          <a:effectLst/>
                          <a:latin typeface="Calibri" pitchFamily="34" charset="0"/>
                          <a:ea typeface="ヒラギノ角ゴ Pro W3" charset="-128"/>
                        </a:rPr>
                        <a:t>(38-59)</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9"/>
                  </a:ext>
                </a:extLst>
              </a:tr>
              <a:tr h="22555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Romania</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229</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53,3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(47-60)</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383</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64,5</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(59-69)</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316</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56,0</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(50-62)</a:t>
                      </a:r>
                    </a:p>
                  </a:txBody>
                  <a:tcPr marL="9524" marR="9524" marT="9524"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297</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pitchFamily="34" charset="0"/>
                          <a:ea typeface="ヒラギノ角ゴ Pro W3" charset="-128"/>
                        </a:rPr>
                        <a:t>57,2</a:t>
                      </a:r>
                    </a:p>
                  </a:txBody>
                  <a:tcPr marL="9524" marR="9524" marT="9524"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000000"/>
                          </a:solidFill>
                          <a:effectLst/>
                          <a:latin typeface="Calibri" pitchFamily="34" charset="0"/>
                          <a:ea typeface="ヒラギノ角ゴ Pro W3" charset="-128"/>
                        </a:rPr>
                        <a:t>(51-63)</a:t>
                      </a:r>
                    </a:p>
                  </a:txBody>
                  <a:tcPr marL="9524" marR="9524" marT="9524"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10"/>
                  </a:ext>
                </a:extLst>
              </a:tr>
            </a:tbl>
          </a:graphicData>
        </a:graphic>
      </p:graphicFrame>
      <p:sp>
        <p:nvSpPr>
          <p:cNvPr id="49300" name="CasellaDiTesto 4"/>
          <p:cNvSpPr txBox="1">
            <a:spLocks noChangeArrowheads="1"/>
          </p:cNvSpPr>
          <p:nvPr/>
        </p:nvSpPr>
        <p:spPr bwMode="auto">
          <a:xfrm>
            <a:off x="987425" y="549275"/>
            <a:ext cx="5832475" cy="13223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eaLnBrk="1" hangingPunct="1"/>
            <a:r>
              <a:rPr lang="it-IT" sz="4000" dirty="0">
                <a:latin typeface="Arial Black" pitchFamily="34" charset="0"/>
              </a:rPr>
              <a:t>MRSA in Europe 2012-2015</a:t>
            </a:r>
          </a:p>
        </p:txBody>
      </p:sp>
      <p:pic>
        <p:nvPicPr>
          <p:cNvPr id="49301" name="Immagine 5"/>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092950" y="155575"/>
            <a:ext cx="1828800" cy="13604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49302" name="CasellaDiTesto 6"/>
          <p:cNvSpPr txBox="1">
            <a:spLocks noChangeArrowheads="1"/>
          </p:cNvSpPr>
          <p:nvPr/>
        </p:nvSpPr>
        <p:spPr bwMode="auto">
          <a:xfrm>
            <a:off x="2339975" y="2087563"/>
            <a:ext cx="523875" cy="277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it-IT" sz="1200" dirty="0">
                <a:solidFill>
                  <a:srgbClr val="000000"/>
                </a:solidFill>
              </a:rPr>
              <a:t>2012</a:t>
            </a:r>
          </a:p>
        </p:txBody>
      </p:sp>
      <p:sp>
        <p:nvSpPr>
          <p:cNvPr id="49303" name="Rettangolo 7"/>
          <p:cNvSpPr>
            <a:spLocks noChangeArrowheads="1"/>
          </p:cNvSpPr>
          <p:nvPr/>
        </p:nvSpPr>
        <p:spPr bwMode="auto">
          <a:xfrm>
            <a:off x="3903663" y="2071688"/>
            <a:ext cx="523875" cy="277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sz="1200">
                <a:solidFill>
                  <a:srgbClr val="000000"/>
                </a:solidFill>
              </a:rPr>
              <a:t>2013</a:t>
            </a:r>
          </a:p>
        </p:txBody>
      </p:sp>
      <p:sp>
        <p:nvSpPr>
          <p:cNvPr id="49304" name="Rettangolo 8"/>
          <p:cNvSpPr>
            <a:spLocks noChangeArrowheads="1"/>
          </p:cNvSpPr>
          <p:nvPr/>
        </p:nvSpPr>
        <p:spPr bwMode="auto">
          <a:xfrm>
            <a:off x="5322888" y="2071688"/>
            <a:ext cx="523875" cy="277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sz="1200" dirty="0">
                <a:solidFill>
                  <a:srgbClr val="000000"/>
                </a:solidFill>
              </a:rPr>
              <a:t>2014</a:t>
            </a:r>
          </a:p>
        </p:txBody>
      </p:sp>
      <p:sp>
        <p:nvSpPr>
          <p:cNvPr id="49305" name="Rettangolo 9"/>
          <p:cNvSpPr>
            <a:spLocks noChangeArrowheads="1"/>
          </p:cNvSpPr>
          <p:nvPr/>
        </p:nvSpPr>
        <p:spPr bwMode="auto">
          <a:xfrm>
            <a:off x="6804025" y="2071688"/>
            <a:ext cx="525463" cy="277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sz="1200">
                <a:solidFill>
                  <a:srgbClr val="000000"/>
                </a:solidFill>
              </a:rPr>
              <a:t>2015</a:t>
            </a:r>
          </a:p>
        </p:txBody>
      </p:sp>
      <p:sp>
        <p:nvSpPr>
          <p:cNvPr id="2" name="Rettangolo 1"/>
          <p:cNvSpPr>
            <a:spLocks noChangeArrowheads="1"/>
          </p:cNvSpPr>
          <p:nvPr/>
        </p:nvSpPr>
        <p:spPr bwMode="auto">
          <a:xfrm>
            <a:off x="468312" y="3357562"/>
            <a:ext cx="8066087" cy="1900237"/>
          </a:xfrm>
          <a:prstGeom prst="rect">
            <a:avLst/>
          </a:prstGeom>
          <a:solidFill>
            <a:srgbClr val="D1FF47">
              <a:alpha val="29019"/>
            </a:srgbClr>
          </a:soli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a:endParaRPr lang="it-IT">
              <a:solidFill>
                <a:srgbClr val="FFFFFF"/>
              </a:solidFill>
              <a:latin typeface="Calibri" pitchFamily="34" charset="0"/>
            </a:endParaRPr>
          </a:p>
        </p:txBody>
      </p:sp>
      <p:sp>
        <p:nvSpPr>
          <p:cNvPr id="11" name="Segnaposto data 10"/>
          <p:cNvSpPr>
            <a:spLocks noGrp="1"/>
          </p:cNvSpPr>
          <p:nvPr>
            <p:ph type="dt" sz="half" idx="10"/>
          </p:nvPr>
        </p:nvSpPr>
        <p:spPr/>
        <p:txBody>
          <a:bodyPr/>
          <a:lstStyle/>
          <a:p>
            <a:fld id="{FDC158F9-160C-7143-9690-4E903869B078}" type="datetime1">
              <a:rPr lang="it-IT" smtClean="0"/>
              <a:pPr/>
              <a:t>14/06/2017</a:t>
            </a:fld>
            <a:endParaRPr lang="it-IT"/>
          </a:p>
        </p:txBody>
      </p:sp>
    </p:spTree>
    <p:extLst>
      <p:ext uri="{BB962C8B-B14F-4D97-AF65-F5344CB8AC3E}">
        <p14:creationId xmlns:mc="http://schemas.openxmlformats.org/markup-compatibility/2006" xmlns:mv="urn:schemas-microsoft-com:mac:vml" xmlns:p14="http://schemas.microsoft.com/office/powerpoint/2010/main" xmlns="" val="3821255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p:txBody>
          <a:bodyPr/>
          <a:lstStyle/>
          <a:p>
            <a:r>
              <a:rPr lang="it-IT">
                <a:solidFill>
                  <a:srgbClr val="413A33"/>
                </a:solidFill>
                <a:latin typeface="Arial Black" pitchFamily="34" charset="0"/>
                <a:ea typeface="ヒラギノ角ゴ Pro W3" charset="-128"/>
              </a:rPr>
              <a:t>The Italian three-month surveillance study, 2012: numbers</a:t>
            </a:r>
          </a:p>
        </p:txBody>
      </p:sp>
      <p:graphicFrame>
        <p:nvGraphicFramePr>
          <p:cNvPr id="5" name="Segnaposto contenuto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29826846"/>
              </p:ext>
            </p:extLst>
          </p:nvPr>
        </p:nvGraphicFramePr>
        <p:xfrm>
          <a:off x="381000" y="1752600"/>
          <a:ext cx="8383588" cy="2971165"/>
        </p:xfrm>
        <a:graphic>
          <a:graphicData uri="http://schemas.openxmlformats.org/drawingml/2006/table">
            <a:tbl>
              <a:tblPr/>
              <a:tblGrid>
                <a:gridCol w="4572000">
                  <a:extLst>
                    <a:ext uri="{9D8B030D-6E8A-4147-A177-3AD203B41FA5}">
                      <a16:colId xmlns:mc="http://schemas.openxmlformats.org/markup-compatibility/2006" xmlns:mv="urn:schemas-microsoft-com:mac:vml" xmlns:a16="http://schemas.microsoft.com/office/drawing/2014/main" xmlns="" val="20000"/>
                    </a:ext>
                  </a:extLst>
                </a:gridCol>
                <a:gridCol w="3811588">
                  <a:extLst>
                    <a:ext uri="{9D8B030D-6E8A-4147-A177-3AD203B41FA5}">
                      <a16:colId xmlns:mc="http://schemas.openxmlformats.org/markup-compatibility/2006" xmlns:mv="urn:schemas-microsoft-com:mac:vml" xmlns:a16="http://schemas.microsoft.com/office/drawing/2014/main" xmlns="" val="20001"/>
                    </a:ext>
                  </a:extLst>
                </a:gridCol>
              </a:tblGrid>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000000"/>
                          </a:solidFill>
                          <a:effectLst/>
                          <a:latin typeface="Arial Black" pitchFamily="34" charset="0"/>
                          <a:ea typeface="ヒラギノ角ゴ Pro W3" charset="-128"/>
                        </a:rPr>
                        <a:t>Total </a:t>
                      </a:r>
                      <a:r>
                        <a:rPr kumimoji="0" lang="it-IT" sz="2000" b="1" i="0" u="none" strike="noStrike" cap="none" normalizeH="0" baseline="0" dirty="0" err="1">
                          <a:ln>
                            <a:noFill/>
                          </a:ln>
                          <a:solidFill>
                            <a:srgbClr val="000000"/>
                          </a:solidFill>
                          <a:effectLst/>
                          <a:latin typeface="Arial Black" pitchFamily="34" charset="0"/>
                          <a:ea typeface="ヒラギノ角ゴ Pro W3" charset="-128"/>
                        </a:rPr>
                        <a:t>isolates</a:t>
                      </a:r>
                      <a:r>
                        <a:rPr kumimoji="0" lang="it-IT" sz="2000" b="1" i="0" u="none" strike="noStrike" cap="none" normalizeH="0" baseline="0" dirty="0">
                          <a:ln>
                            <a:noFill/>
                          </a:ln>
                          <a:solidFill>
                            <a:srgbClr val="000000"/>
                          </a:solidFill>
                          <a:effectLst/>
                          <a:latin typeface="Arial Black" pitchFamily="34" charset="0"/>
                          <a:ea typeface="ヒラギノ角ゴ Pro W3" charset="-128"/>
                        </a:rPr>
                        <a:t> in the 52 (</a:t>
                      </a:r>
                      <a:r>
                        <a:rPr kumimoji="0" lang="it-IT" sz="2000" b="1" i="0" u="none" strike="noStrike" cap="none" normalizeH="0" baseline="0" dirty="0" err="1">
                          <a:ln>
                            <a:noFill/>
                          </a:ln>
                          <a:solidFill>
                            <a:srgbClr val="000000"/>
                          </a:solidFill>
                          <a:effectLst/>
                          <a:latin typeface="Arial Black" pitchFamily="34" charset="0"/>
                          <a:ea typeface="ヒラギノ角ゴ Pro W3" charset="-128"/>
                        </a:rPr>
                        <a:t>among</a:t>
                      </a:r>
                      <a:r>
                        <a:rPr kumimoji="0" lang="it-IT" sz="2000" b="1" i="0" u="none" strike="noStrike" cap="none" normalizeH="0" baseline="0" dirty="0">
                          <a:ln>
                            <a:noFill/>
                          </a:ln>
                          <a:solidFill>
                            <a:srgbClr val="000000"/>
                          </a:solidFill>
                          <a:effectLst/>
                          <a:latin typeface="Arial Black" pitchFamily="34" charset="0"/>
                          <a:ea typeface="ヒラギノ角ゴ Pro W3" charset="-128"/>
                        </a:rPr>
                        <a:t> 63) </a:t>
                      </a:r>
                      <a:r>
                        <a:rPr kumimoji="0" lang="it-IT" sz="2000" b="1" i="0" u="none" strike="noStrike" cap="none" normalizeH="0" baseline="0" dirty="0" err="1">
                          <a:ln>
                            <a:noFill/>
                          </a:ln>
                          <a:solidFill>
                            <a:srgbClr val="000000"/>
                          </a:solidFill>
                          <a:effectLst/>
                          <a:latin typeface="Arial Black" pitchFamily="34" charset="0"/>
                          <a:ea typeface="ヒラギノ角ゴ Pro W3" charset="-128"/>
                        </a:rPr>
                        <a:t>elegible</a:t>
                      </a:r>
                      <a:r>
                        <a:rPr kumimoji="0" lang="it-IT" sz="2000" b="1" i="0" u="none" strike="noStrike" cap="none" normalizeH="0" baseline="0" dirty="0">
                          <a:ln>
                            <a:noFill/>
                          </a:ln>
                          <a:solidFill>
                            <a:srgbClr val="000000"/>
                          </a:solidFill>
                          <a:effectLst/>
                          <a:latin typeface="Arial Black" pitchFamily="34" charset="0"/>
                          <a:ea typeface="ヒラギノ角ゴ Pro W3" charset="-128"/>
                        </a:rPr>
                        <a:t>  </a:t>
                      </a:r>
                      <a:r>
                        <a:rPr kumimoji="0" lang="it-IT" sz="2000" b="1" i="0" u="none" strike="noStrike" cap="none" normalizeH="0" baseline="0" dirty="0" err="1">
                          <a:ln>
                            <a:noFill/>
                          </a:ln>
                          <a:solidFill>
                            <a:srgbClr val="000000"/>
                          </a:solidFill>
                          <a:effectLst/>
                          <a:latin typeface="Arial Black" pitchFamily="34" charset="0"/>
                          <a:ea typeface="ヒラギノ角ゴ Pro W3" charset="-128"/>
                        </a:rPr>
                        <a:t>Italian</a:t>
                      </a:r>
                      <a:r>
                        <a:rPr kumimoji="0" lang="it-IT" sz="2000" b="1" i="0" u="none" strike="noStrike" cap="none" normalizeH="0" baseline="0" dirty="0">
                          <a:ln>
                            <a:noFill/>
                          </a:ln>
                          <a:solidFill>
                            <a:srgbClr val="000000"/>
                          </a:solidFill>
                          <a:effectLst/>
                          <a:latin typeface="Arial Black" pitchFamily="34" charset="0"/>
                          <a:ea typeface="ヒラギノ角ゴ Pro W3" charset="-128"/>
                        </a:rPr>
                        <a:t> </a:t>
                      </a:r>
                      <a:r>
                        <a:rPr kumimoji="0" lang="it-IT" sz="2000" b="1" i="0" u="none" strike="noStrike" cap="none" normalizeH="0" baseline="0" dirty="0" err="1">
                          <a:ln>
                            <a:noFill/>
                          </a:ln>
                          <a:solidFill>
                            <a:srgbClr val="000000"/>
                          </a:solidFill>
                          <a:effectLst/>
                          <a:latin typeface="Arial Black" pitchFamily="34" charset="0"/>
                          <a:ea typeface="ヒラギノ角ゴ Pro W3" charset="-128"/>
                        </a:rPr>
                        <a:t>Institution</a:t>
                      </a:r>
                      <a:endParaRPr kumimoji="0" lang="it-IT" sz="2000" b="1" i="0" u="none" strike="noStrike" cap="none" normalizeH="0" baseline="0" dirty="0">
                        <a:ln>
                          <a:noFill/>
                        </a:ln>
                        <a:solidFill>
                          <a:srgbClr val="000000"/>
                        </a:solidFill>
                        <a:effectLst/>
                        <a:latin typeface="Arial Black" pitchFamily="34"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000000"/>
                          </a:solidFill>
                          <a:effectLst/>
                          <a:latin typeface="Arial Black" pitchFamily="34" charset="0"/>
                          <a:ea typeface="ヒラギノ角ゴ Pro W3" charset="-128"/>
                        </a:rPr>
                        <a:t> 21.873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mc="http://schemas.openxmlformats.org/markup-compatibility/2006" xmlns:mv="urn:schemas-microsoft-com:mac:vml" xmlns:a16="http://schemas.microsoft.com/office/drawing/2014/main" xmlns="" val="10000"/>
                  </a:ext>
                </a:extLst>
              </a:tr>
              <a:tr h="4762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err="1">
                          <a:ln>
                            <a:noFill/>
                          </a:ln>
                          <a:solidFill>
                            <a:srgbClr val="000000"/>
                          </a:solidFill>
                          <a:effectLst/>
                          <a:latin typeface="Arial Black" pitchFamily="34" charset="0"/>
                          <a:ea typeface="ヒラギノ角ゴ Pro W3" charset="-128"/>
                        </a:rPr>
                        <a:t>S.aureus</a:t>
                      </a:r>
                      <a:endParaRPr kumimoji="0" lang="it-IT" sz="2000" b="0" i="0" u="none" strike="noStrike" cap="none" normalizeH="0" baseline="0" dirty="0">
                        <a:ln>
                          <a:noFill/>
                        </a:ln>
                        <a:solidFill>
                          <a:srgbClr val="000000"/>
                        </a:solidFill>
                        <a:effectLst/>
                        <a:latin typeface="Arial Black" pitchFamily="34"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Arial Black" pitchFamily="34" charset="0"/>
                          <a:ea typeface="ヒラギノ角ゴ Pro W3" charset="-128"/>
                        </a:rPr>
                        <a:t>2541          11.6%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mc="http://schemas.openxmlformats.org/markup-compatibility/2006" xmlns:mv="urn:schemas-microsoft-com:mac:vml" xmlns:a16="http://schemas.microsoft.com/office/drawing/2014/main" xmlns="" val="10001"/>
                  </a:ext>
                </a:extLst>
              </a:tr>
              <a:tr h="4762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rgbClr val="000000"/>
                          </a:solidFill>
                          <a:effectLst/>
                          <a:latin typeface="Arial Black" pitchFamily="34" charset="0"/>
                          <a:ea typeface="ヒラギノ角ゴ Pro W3" charset="-128"/>
                        </a:rPr>
                        <a:t>MRSA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rgbClr val="000000"/>
                          </a:solidFill>
                          <a:effectLst/>
                          <a:latin typeface="Arial Black" pitchFamily="34" charset="0"/>
                          <a:ea typeface="ヒラギノ角ゴ Pro W3" charset="-128"/>
                        </a:rPr>
                        <a:t>910             4.1% of all isolates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mc="http://schemas.openxmlformats.org/markup-compatibility/2006" xmlns:mv="urn:schemas-microsoft-com:mac:vml" xmlns:a16="http://schemas.microsoft.com/office/drawing/2014/main" xmlns="" val="10002"/>
                  </a:ext>
                </a:extLst>
              </a:tr>
              <a:tr h="4762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Arial Black" pitchFamily="34" charset="0"/>
                          <a:ea typeface="ヒラギノ角ゴ Pro W3" charset="-128"/>
                        </a:rPr>
                        <a:t>MSSA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rgbClr val="000000"/>
                          </a:solidFill>
                          <a:effectLst/>
                          <a:latin typeface="Arial Black" pitchFamily="34" charset="0"/>
                          <a:ea typeface="ヒラギノ角ゴ Pro W3" charset="-128"/>
                        </a:rPr>
                        <a:t>1631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mc="http://schemas.openxmlformats.org/markup-compatibility/2006" xmlns:mv="urn:schemas-microsoft-com:mac:vml" xmlns:a16="http://schemas.microsoft.com/office/drawing/2014/main" xmlns="" val="10003"/>
                  </a:ext>
                </a:extLst>
              </a:tr>
              <a:tr h="4762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rgbClr val="000000"/>
                          </a:solidFill>
                          <a:effectLst/>
                          <a:latin typeface="Arial Black" pitchFamily="34" charset="0"/>
                          <a:ea typeface="ヒラギノ角ゴ Pro W3" charset="-128"/>
                        </a:rPr>
                        <a:t>MRSA/on S.aureus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Arial Black" pitchFamily="34" charset="0"/>
                          <a:ea typeface="ヒラギノ角ゴ Pro W3" charset="-128"/>
                        </a:rPr>
                        <a:t>35.8%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mc="http://schemas.openxmlformats.org/markup-compatibility/2006" xmlns:mv="urn:schemas-microsoft-com:mac:vml" xmlns:a16="http://schemas.microsoft.com/office/drawing/2014/main" xmlns="" val="10004"/>
                  </a:ext>
                </a:extLst>
              </a:tr>
            </a:tbl>
          </a:graphicData>
        </a:graphic>
      </p:graphicFrame>
      <p:sp>
        <p:nvSpPr>
          <p:cNvPr id="50199" name="Segnaposto contenuto 3"/>
          <p:cNvSpPr>
            <a:spLocks noGrp="1"/>
          </p:cNvSpPr>
          <p:nvPr>
            <p:ph idx="10"/>
          </p:nvPr>
        </p:nvSpPr>
        <p:spPr>
          <a:xfrm rot="10800000" flipV="1">
            <a:off x="4724400" y="5943600"/>
            <a:ext cx="3962400" cy="457200"/>
          </a:xfrm>
        </p:spPr>
        <p:txBody>
          <a:bodyPr/>
          <a:lstStyle/>
          <a:p>
            <a:r>
              <a:rPr lang="it-IT">
                <a:solidFill>
                  <a:schemeClr val="bg1"/>
                </a:solidFill>
                <a:ea typeface="ヒラギノ角ゴ Pro W3" charset="-128"/>
              </a:rPr>
              <a:t> </a:t>
            </a:r>
            <a:r>
              <a:rPr lang="it-IT" sz="1200">
                <a:solidFill>
                  <a:schemeClr val="bg1"/>
                </a:solidFill>
                <a:ea typeface="ヒラギノ角ゴ Pro W3" charset="-128"/>
              </a:rPr>
              <a:t>Campanile F et al JGAR 2015</a:t>
            </a:r>
          </a:p>
        </p:txBody>
      </p:sp>
    </p:spTree>
    <p:extLst>
      <p:ext uri="{BB962C8B-B14F-4D97-AF65-F5344CB8AC3E}">
        <p14:creationId xmlns:mc="http://schemas.openxmlformats.org/markup-compatibility/2006" xmlns:mv="urn:schemas-microsoft-com:mac:vml" xmlns:p14="http://schemas.microsoft.com/office/powerpoint/2010/main" xmlns="" val="118968754"/>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107950" y="-90488"/>
            <a:ext cx="9432925" cy="1143001"/>
          </a:xfrm>
        </p:spPr>
        <p:txBody>
          <a:bodyPr/>
          <a:lstStyle/>
          <a:p>
            <a:r>
              <a:rPr lang="en-GB" sz="3000" b="1">
                <a:solidFill>
                  <a:srgbClr val="C00000"/>
                </a:solidFill>
                <a:ea typeface="ヒラギノ角ゴ Pro W3" charset="-128"/>
              </a:rPr>
              <a:t>Activity of the main antimicrobials tested by automated methods against </a:t>
            </a:r>
            <a:r>
              <a:rPr lang="en-GB" sz="3000" b="1" i="1">
                <a:solidFill>
                  <a:srgbClr val="C00000"/>
                </a:solidFill>
                <a:ea typeface="ヒラギノ角ゴ Pro W3" charset="-128"/>
              </a:rPr>
              <a:t>S.aureus </a:t>
            </a:r>
            <a:r>
              <a:rPr lang="en-GB" sz="3000" b="1">
                <a:solidFill>
                  <a:srgbClr val="C00000"/>
                </a:solidFill>
                <a:ea typeface="ヒラギノ角ゴ Pro W3" charset="-128"/>
              </a:rPr>
              <a:t>isolates</a:t>
            </a:r>
            <a:endParaRPr lang="it-IT" sz="3000" b="1">
              <a:solidFill>
                <a:srgbClr val="C00000"/>
              </a:solidFill>
              <a:ea typeface="ヒラギノ角ゴ Pro W3" charset="-128"/>
            </a:endParaRPr>
          </a:p>
        </p:txBody>
      </p:sp>
      <p:graphicFrame>
        <p:nvGraphicFramePr>
          <p:cNvPr id="4" name="Segnaposto contenuto 3"/>
          <p:cNvGraphicFramePr>
            <a:graphicFrameLocks noGrp="1"/>
          </p:cNvGraphicFramePr>
          <p:nvPr>
            <p:ph idx="1"/>
          </p:nvPr>
        </p:nvGraphicFramePr>
        <p:xfrm>
          <a:off x="134938" y="1012825"/>
          <a:ext cx="7029450" cy="5800734"/>
        </p:xfrm>
        <a:graphic>
          <a:graphicData uri="http://schemas.openxmlformats.org/drawingml/2006/table">
            <a:tbl>
              <a:tblPr/>
              <a:tblGrid>
                <a:gridCol w="1914525">
                  <a:extLst>
                    <a:ext uri="{9D8B030D-6E8A-4147-A177-3AD203B41FA5}">
                      <a16:colId xmlns:mc="http://schemas.openxmlformats.org/markup-compatibility/2006" xmlns:mv="urn:schemas-microsoft-com:mac:vml" xmlns:a16="http://schemas.microsoft.com/office/drawing/2014/main" xmlns="" val="20000"/>
                    </a:ext>
                  </a:extLst>
                </a:gridCol>
                <a:gridCol w="1422400">
                  <a:extLst>
                    <a:ext uri="{9D8B030D-6E8A-4147-A177-3AD203B41FA5}">
                      <a16:colId xmlns:mc="http://schemas.openxmlformats.org/markup-compatibility/2006" xmlns:mv="urn:schemas-microsoft-com:mac:vml" xmlns:a16="http://schemas.microsoft.com/office/drawing/2014/main" xmlns="" val="20001"/>
                    </a:ext>
                  </a:extLst>
                </a:gridCol>
                <a:gridCol w="889000">
                  <a:extLst>
                    <a:ext uri="{9D8B030D-6E8A-4147-A177-3AD203B41FA5}">
                      <a16:colId xmlns:mc="http://schemas.openxmlformats.org/markup-compatibility/2006" xmlns:mv="urn:schemas-microsoft-com:mac:vml" xmlns:a16="http://schemas.microsoft.com/office/drawing/2014/main" xmlns="" val="20002"/>
                    </a:ext>
                  </a:extLst>
                </a:gridCol>
                <a:gridCol w="887412">
                  <a:extLst>
                    <a:ext uri="{9D8B030D-6E8A-4147-A177-3AD203B41FA5}">
                      <a16:colId xmlns:mc="http://schemas.openxmlformats.org/markup-compatibility/2006" xmlns:mv="urn:schemas-microsoft-com:mac:vml" xmlns:a16="http://schemas.microsoft.com/office/drawing/2014/main" xmlns="" val="20003"/>
                    </a:ext>
                  </a:extLst>
                </a:gridCol>
                <a:gridCol w="1916113">
                  <a:extLst>
                    <a:ext uri="{9D8B030D-6E8A-4147-A177-3AD203B41FA5}">
                      <a16:colId xmlns:mc="http://schemas.openxmlformats.org/markup-compatibility/2006" xmlns:mv="urn:schemas-microsoft-com:mac:vml" xmlns:a16="http://schemas.microsoft.com/office/drawing/2014/main" xmlns="" val="20004"/>
                    </a:ext>
                  </a:extLst>
                </a:gridCol>
              </a:tblGrid>
              <a:tr h="322263">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MSSA (1044)</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800" b="1" i="0" u="none" strike="noStrike" cap="none" normalizeH="0" baseline="0">
                          <a:ln>
                            <a:noFill/>
                          </a:ln>
                          <a:solidFill>
                            <a:srgbClr val="000000"/>
                          </a:solidFill>
                          <a:effectLst/>
                          <a:latin typeface="Calibri" pitchFamily="34" charset="0"/>
                          <a:ea typeface="ヒラギノ角ゴ Pro W3" charset="-128"/>
                        </a:rPr>
                        <a:t>MIC (mg/L)</a:t>
                      </a:r>
                      <a:endParaRPr kumimoji="0" lang="it-IT" sz="18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 R</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0"/>
                  </a:ext>
                </a:extLst>
              </a:tr>
              <a:tr h="322263">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1600" b="0"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Range</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MIC</a:t>
                      </a:r>
                      <a:r>
                        <a:rPr kumimoji="0" lang="it-IT" sz="1600" b="1" i="0" u="none" strike="noStrike" cap="none" normalizeH="0" baseline="-25000">
                          <a:ln>
                            <a:noFill/>
                          </a:ln>
                          <a:solidFill>
                            <a:srgbClr val="000000"/>
                          </a:solidFill>
                          <a:effectLst/>
                          <a:latin typeface="Calibri" pitchFamily="34" charset="0"/>
                          <a:ea typeface="ヒラギノ角ゴ Pro W3" charset="-128"/>
                        </a:rPr>
                        <a:t>50</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MIC</a:t>
                      </a:r>
                      <a:r>
                        <a:rPr kumimoji="0" lang="it-IT" sz="1600" b="1" i="0" u="none" strike="noStrike" cap="none" normalizeH="0" baseline="-25000">
                          <a:ln>
                            <a:noFill/>
                          </a:ln>
                          <a:solidFill>
                            <a:srgbClr val="000000"/>
                          </a:solidFill>
                          <a:effectLst/>
                          <a:latin typeface="Calibri" pitchFamily="34" charset="0"/>
                          <a:ea typeface="ヒラギノ角ゴ Pro W3" charset="-128"/>
                        </a:rPr>
                        <a:t>90</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EUCAST</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1"/>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Oxacillin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&gt;4</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2"/>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Cefoxitin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3"/>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Teicoplanin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4"/>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Vancomycin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0.003 to 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5"/>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Daptomycin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6"/>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Linezolid</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7"/>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Clindamycin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&gt;8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8"/>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Erythromycin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&gt;8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 &gt;8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15.5</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09"/>
                  </a:ext>
                </a:extLst>
              </a:tr>
              <a:tr h="322263">
                <a:tc>
                  <a:txBody>
                    <a:bodyPr/>
                    <a:lstStyle/>
                    <a:p>
                      <a:pPr marL="0" marR="0" lvl="0" indent="0" algn="l"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Mupirocin</a:t>
                      </a:r>
                      <a:r>
                        <a:rPr kumimoji="0" lang="it-IT" sz="1600" b="1" i="0" u="none" strike="noStrike" cap="none" normalizeH="0" baseline="30000">
                          <a:ln>
                            <a:noFill/>
                          </a:ln>
                          <a:solidFill>
                            <a:srgbClr val="000000"/>
                          </a:solidFill>
                          <a:effectLst/>
                          <a:latin typeface="Calibri" pitchFamily="34" charset="0"/>
                          <a:ea typeface="ヒラギノ角ゴ Pro W3" charset="-128"/>
                        </a:rPr>
                        <a:t>a</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0"/>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Gentamicin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&gt;16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7.7</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11"/>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Moxifloxacin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5.8</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12"/>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Levofloxacin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&gt;8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7.2</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13"/>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Tetracycline</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&gt;16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3.7</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4"/>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TMP/SMX</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0.9</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5"/>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Rifampicin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&gt;32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6"/>
                  </a:ext>
                </a:extLst>
              </a:tr>
              <a:tr h="322263">
                <a:tc>
                  <a:txBody>
                    <a:bodyPr/>
                    <a:lstStyle/>
                    <a:p>
                      <a:pPr marL="0" marR="0" lvl="0" indent="0" algn="l"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Tigecycline</a:t>
                      </a:r>
                      <a:r>
                        <a:rPr kumimoji="0" lang="it-IT" sz="1600" b="1" i="0" u="none" strike="noStrike" cap="none" normalizeH="0" baseline="30000">
                          <a:ln>
                            <a:noFill/>
                          </a:ln>
                          <a:solidFill>
                            <a:srgbClr val="000000"/>
                          </a:solidFill>
                          <a:effectLst/>
                          <a:latin typeface="Calibri" pitchFamily="34" charset="0"/>
                          <a:ea typeface="ヒラギノ角ゴ Pro W3" charset="-128"/>
                        </a:rPr>
                        <a:t>a</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7"/>
                  </a:ext>
                </a:extLst>
              </a:tr>
            </a:tbl>
          </a:graphicData>
        </a:graphic>
      </p:graphicFrame>
      <p:graphicFrame>
        <p:nvGraphicFramePr>
          <p:cNvPr id="5" name="Segnaposto contenuto 3"/>
          <p:cNvGraphicFramePr>
            <a:graphicFrameLocks noGrp="1"/>
          </p:cNvGraphicFramePr>
          <p:nvPr/>
        </p:nvGraphicFramePr>
        <p:xfrm>
          <a:off x="2078038" y="1552575"/>
          <a:ext cx="7031037" cy="5261466"/>
        </p:xfrm>
        <a:graphic>
          <a:graphicData uri="http://schemas.openxmlformats.org/drawingml/2006/table">
            <a:tbl>
              <a:tblPr/>
              <a:tblGrid>
                <a:gridCol w="1916112">
                  <a:extLst>
                    <a:ext uri="{9D8B030D-6E8A-4147-A177-3AD203B41FA5}">
                      <a16:colId xmlns:mc="http://schemas.openxmlformats.org/markup-compatibility/2006" xmlns:mv="urn:schemas-microsoft-com:mac:vml" xmlns:a16="http://schemas.microsoft.com/office/drawing/2014/main" xmlns="" val="20000"/>
                    </a:ext>
                  </a:extLst>
                </a:gridCol>
                <a:gridCol w="1422400">
                  <a:extLst>
                    <a:ext uri="{9D8B030D-6E8A-4147-A177-3AD203B41FA5}">
                      <a16:colId xmlns:mc="http://schemas.openxmlformats.org/markup-compatibility/2006" xmlns:mv="urn:schemas-microsoft-com:mac:vml" xmlns:a16="http://schemas.microsoft.com/office/drawing/2014/main" xmlns="" val="20001"/>
                    </a:ext>
                  </a:extLst>
                </a:gridCol>
                <a:gridCol w="887413">
                  <a:extLst>
                    <a:ext uri="{9D8B030D-6E8A-4147-A177-3AD203B41FA5}">
                      <a16:colId xmlns:mc="http://schemas.openxmlformats.org/markup-compatibility/2006" xmlns:mv="urn:schemas-microsoft-com:mac:vml" xmlns:a16="http://schemas.microsoft.com/office/drawing/2014/main" xmlns="" val="20002"/>
                    </a:ext>
                  </a:extLst>
                </a:gridCol>
                <a:gridCol w="889000">
                  <a:extLst>
                    <a:ext uri="{9D8B030D-6E8A-4147-A177-3AD203B41FA5}">
                      <a16:colId xmlns:mc="http://schemas.openxmlformats.org/markup-compatibility/2006" xmlns:mv="urn:schemas-microsoft-com:mac:vml" xmlns:a16="http://schemas.microsoft.com/office/drawing/2014/main" xmlns="" val="20003"/>
                    </a:ext>
                  </a:extLst>
                </a:gridCol>
                <a:gridCol w="1916112">
                  <a:extLst>
                    <a:ext uri="{9D8B030D-6E8A-4147-A177-3AD203B41FA5}">
                      <a16:colId xmlns:mc="http://schemas.openxmlformats.org/markup-compatibility/2006" xmlns:mv="urn:schemas-microsoft-com:mac:vml" xmlns:a16="http://schemas.microsoft.com/office/drawing/2014/main" xmlns="" val="20004"/>
                    </a:ext>
                  </a:extLst>
                </a:gridCol>
              </a:tblGrid>
              <a:tr h="322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MRSA (640)</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800" b="1" i="0" u="none" strike="noStrike" cap="none" normalizeH="0" baseline="0">
                          <a:ln>
                            <a:noFill/>
                          </a:ln>
                          <a:solidFill>
                            <a:srgbClr val="000000"/>
                          </a:solidFill>
                          <a:effectLst/>
                          <a:latin typeface="Calibri" pitchFamily="34" charset="0"/>
                          <a:ea typeface="ヒラギノ角ゴ Pro W3" charset="-128"/>
                        </a:rPr>
                        <a:t>MIC (mg/L)</a:t>
                      </a:r>
                      <a:endParaRPr kumimoji="0" lang="it-IT" sz="18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2400" b="1"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2400" b="1"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%R</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0"/>
                  </a:ext>
                </a:extLst>
              </a:tr>
              <a:tr h="322263">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it-IT" sz="1600" b="0" i="0" u="none" strike="noStrike" cap="none" normalizeH="0" baseline="0">
                        <a:ln>
                          <a:noFill/>
                        </a:ln>
                        <a:solidFill>
                          <a:srgbClr val="000000"/>
                        </a:solidFill>
                        <a:effectLst/>
                        <a:latin typeface="Calibri" pitchFamily="34" charset="0"/>
                        <a:ea typeface="ヒラギノ角ゴ Pro W3" charset="-128"/>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Range</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MIC</a:t>
                      </a:r>
                      <a:r>
                        <a:rPr kumimoji="0" lang="it-IT" sz="1600" b="1" i="0" u="none" strike="noStrike" cap="none" normalizeH="0" baseline="-25000">
                          <a:ln>
                            <a:noFill/>
                          </a:ln>
                          <a:solidFill>
                            <a:srgbClr val="000000"/>
                          </a:solidFill>
                          <a:effectLst/>
                          <a:latin typeface="Calibri" pitchFamily="34" charset="0"/>
                          <a:ea typeface="ヒラギノ角ゴ Pro W3" charset="-128"/>
                        </a:rPr>
                        <a:t>50</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MIC</a:t>
                      </a:r>
                      <a:r>
                        <a:rPr kumimoji="0" lang="it-IT" sz="1600" b="1" i="0" u="none" strike="noStrike" cap="none" normalizeH="0" baseline="-25000">
                          <a:ln>
                            <a:noFill/>
                          </a:ln>
                          <a:solidFill>
                            <a:srgbClr val="000000"/>
                          </a:solidFill>
                          <a:effectLst/>
                          <a:latin typeface="Calibri" pitchFamily="34" charset="0"/>
                          <a:ea typeface="ヒラギノ角ゴ Pro W3" charset="-128"/>
                        </a:rPr>
                        <a:t>90</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EUCAST</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1"/>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Teicoplanin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FF0000"/>
                          </a:solidFill>
                          <a:effectLst/>
                          <a:latin typeface="Calibri" pitchFamily="34" charset="0"/>
                          <a:ea typeface="ヒラギノ角ゴ Pro W3" charset="-128"/>
                        </a:rPr>
                        <a:t>0.9</a:t>
                      </a:r>
                      <a:endParaRPr kumimoji="0" lang="it-IT" sz="2400" b="1" i="0" u="none" strike="noStrike" cap="none" normalizeH="0" baseline="0">
                        <a:ln>
                          <a:noFill/>
                        </a:ln>
                        <a:solidFill>
                          <a:srgbClr val="FF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FD6D"/>
                    </a:solidFill>
                  </a:tcPr>
                </a:tc>
                <a:extLst>
                  <a:ext uri="{0D108BD9-81ED-4DB2-BD59-A6C34878D82A}">
                    <a16:rowId xmlns:mc="http://schemas.openxmlformats.org/markup-compatibility/2006" xmlns:mv="urn:schemas-microsoft-com:mac:vml" xmlns:a16="http://schemas.microsoft.com/office/drawing/2014/main" xmlns="" val="10002"/>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Vancomycin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3"/>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Daptomycin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3.2</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04"/>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Linezolid</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FF0000"/>
                          </a:solidFill>
                          <a:effectLst/>
                          <a:latin typeface="Calibri" pitchFamily="34" charset="0"/>
                          <a:ea typeface="ヒラギノ角ゴ Pro W3" charset="-128"/>
                        </a:rPr>
                        <a:t>0.7</a:t>
                      </a:r>
                      <a:endParaRPr kumimoji="0" lang="it-IT" sz="2400" b="1" i="0" u="none" strike="noStrike" cap="none" normalizeH="0" baseline="0">
                        <a:ln>
                          <a:noFill/>
                        </a:ln>
                        <a:solidFill>
                          <a:srgbClr val="FF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FD6D"/>
                    </a:solidFill>
                  </a:tcPr>
                </a:tc>
                <a:extLst>
                  <a:ext uri="{0D108BD9-81ED-4DB2-BD59-A6C34878D82A}">
                    <a16:rowId xmlns:mc="http://schemas.openxmlformats.org/markup-compatibility/2006" xmlns:mv="urn:schemas-microsoft-com:mac:vml" xmlns:a16="http://schemas.microsoft.com/office/drawing/2014/main" xmlns="" val="10005"/>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Clindamycin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33.1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6"/>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Erythromycin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65.4</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mc="http://schemas.openxmlformats.org/markup-compatibility/2006" xmlns:mv="urn:schemas-microsoft-com:mac:vml" xmlns:a16="http://schemas.microsoft.com/office/drawing/2014/main" xmlns="" val="10007"/>
                  </a:ext>
                </a:extLst>
              </a:tr>
              <a:tr h="322263">
                <a:tc>
                  <a:txBody>
                    <a:bodyPr/>
                    <a:lstStyle/>
                    <a:p>
                      <a:pPr marL="0" marR="0" lvl="0" indent="0" algn="l"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Mupirocin</a:t>
                      </a:r>
                      <a:r>
                        <a:rPr kumimoji="0" lang="it-IT" sz="1600" b="1" i="0" u="none" strike="noStrike" cap="none" normalizeH="0" baseline="30000">
                          <a:ln>
                            <a:noFill/>
                          </a:ln>
                          <a:solidFill>
                            <a:srgbClr val="000000"/>
                          </a:solidFill>
                          <a:effectLst/>
                          <a:latin typeface="Calibri" pitchFamily="34" charset="0"/>
                          <a:ea typeface="ヒラギノ角ゴ Pro W3" charset="-128"/>
                        </a:rPr>
                        <a:t>a</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 to &gt;8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0.0</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8"/>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Gentamicin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39.5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09"/>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Moxifloxacin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4</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72.3</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mc="http://schemas.openxmlformats.org/markup-compatibility/2006" xmlns:mv="urn:schemas-microsoft-com:mac:vml" xmlns:a16="http://schemas.microsoft.com/office/drawing/2014/main" xmlns="" val="10010"/>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Levofloxacin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 ≥8</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000000"/>
                          </a:solidFill>
                          <a:effectLst/>
                          <a:latin typeface="Calibri" pitchFamily="34" charset="0"/>
                          <a:ea typeface="ヒラギノ角ゴ Pro W3" charset="-128"/>
                        </a:rPr>
                        <a:t>85.8</a:t>
                      </a:r>
                      <a:endParaRPr kumimoji="0" lang="it-IT" sz="24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mc="http://schemas.openxmlformats.org/markup-compatibility/2006" xmlns:mv="urn:schemas-microsoft-com:mac:vml" xmlns:a16="http://schemas.microsoft.com/office/drawing/2014/main" xmlns="" val="10011"/>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Tetracycline</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 to ≥16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12.6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2"/>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TMP/SMX</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 to ≥16</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3.2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3"/>
                  </a:ext>
                </a:extLst>
              </a:tr>
              <a:tr h="322263">
                <a:tc>
                  <a:txBody>
                    <a:bodyPr/>
                    <a:lstStyle/>
                    <a:p>
                      <a:pPr marL="0" marR="0" lvl="0" indent="0" algn="l" defTabSz="457200" rtl="0" eaLnBrk="1" fontAlgn="b" latinLnBrk="0" hangingPunct="1">
                        <a:lnSpc>
                          <a:spcPts val="126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Rifampicin</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 to &gt;32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≤0.25</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4</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263"/>
                        </a:lnSpc>
                        <a:spcBef>
                          <a:spcPct val="0"/>
                        </a:spcBef>
                        <a:spcAft>
                          <a:spcPct val="0"/>
                        </a:spcAft>
                        <a:buClrTx/>
                        <a:buSzTx/>
                        <a:buFontTx/>
                        <a:buNone/>
                        <a:tabLst/>
                      </a:pPr>
                      <a:r>
                        <a:rPr kumimoji="0" lang="it-IT" sz="2400" b="1" i="0" u="none" strike="noStrike" cap="none" normalizeH="0" baseline="0">
                          <a:ln>
                            <a:noFill/>
                          </a:ln>
                          <a:solidFill>
                            <a:srgbClr val="C00000"/>
                          </a:solidFill>
                          <a:effectLst/>
                          <a:latin typeface="Calibri" pitchFamily="34" charset="0"/>
                          <a:ea typeface="ヒラギノ角ゴ Pro W3" charset="-128"/>
                        </a:rPr>
                        <a:t>16.4</a:t>
                      </a:r>
                      <a:endParaRPr kumimoji="0" lang="it-IT" sz="2400" b="1" i="0" u="none" strike="noStrike" cap="none" normalizeH="0" baseline="0">
                        <a:ln>
                          <a:noFill/>
                        </a:ln>
                        <a:solidFill>
                          <a:srgbClr val="C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mc="http://schemas.openxmlformats.org/markup-compatibility/2006" xmlns:mv="urn:schemas-microsoft-com:mac:vml" xmlns:a16="http://schemas.microsoft.com/office/drawing/2014/main" xmlns="" val="10014"/>
                  </a:ext>
                </a:extLst>
              </a:tr>
              <a:tr h="322263">
                <a:tc>
                  <a:txBody>
                    <a:bodyPr/>
                    <a:lstStyle/>
                    <a:p>
                      <a:pPr marL="0" marR="0" lvl="0" indent="0" algn="l" defTabSz="457200" rtl="0" eaLnBrk="1" fontAlgn="b" latinLnBrk="0" hangingPunct="1">
                        <a:lnSpc>
                          <a:spcPts val="1313"/>
                        </a:lnSpc>
                        <a:spcBef>
                          <a:spcPct val="0"/>
                        </a:spcBef>
                        <a:spcAft>
                          <a:spcPct val="0"/>
                        </a:spcAft>
                        <a:buClrTx/>
                        <a:buSzTx/>
                        <a:buFontTx/>
                        <a:buNone/>
                        <a:tabLst/>
                      </a:pPr>
                      <a:r>
                        <a:rPr kumimoji="0" lang="it-IT" sz="1600" b="1" i="0" u="none" strike="noStrike" cap="none" normalizeH="0" baseline="0">
                          <a:ln>
                            <a:noFill/>
                          </a:ln>
                          <a:solidFill>
                            <a:srgbClr val="000000"/>
                          </a:solidFill>
                          <a:effectLst/>
                          <a:latin typeface="Calibri" pitchFamily="34" charset="0"/>
                          <a:ea typeface="ヒラギノ角ゴ Pro W3" charset="-128"/>
                        </a:rPr>
                        <a:t>Tigecycline</a:t>
                      </a:r>
                      <a:r>
                        <a:rPr kumimoji="0" lang="it-IT" sz="1600" b="1" i="0" u="none" strike="noStrike" cap="none" normalizeH="0" baseline="30000">
                          <a:ln>
                            <a:noFill/>
                          </a:ln>
                          <a:solidFill>
                            <a:srgbClr val="000000"/>
                          </a:solidFill>
                          <a:effectLst/>
                          <a:latin typeface="Calibri" pitchFamily="34" charset="0"/>
                          <a:ea typeface="ヒラギノ角ゴ Pro W3" charset="-128"/>
                        </a:rPr>
                        <a:t>a</a:t>
                      </a:r>
                      <a:endParaRPr kumimoji="0" lang="it-IT" sz="1600" b="1"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 to 1</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≤0.12</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457200" rtl="0" eaLnBrk="1" fontAlgn="b" latinLnBrk="0" hangingPunct="1">
                        <a:lnSpc>
                          <a:spcPts val="1313"/>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pitchFamily="34" charset="0"/>
                          <a:ea typeface="ヒラギノ角ゴ Pro W3" charset="-128"/>
                        </a:rPr>
                        <a:t>0.9</a:t>
                      </a:r>
                      <a:endParaRPr kumimoji="0" lang="it-IT" sz="1600" b="0" i="0" u="none" strike="noStrike" cap="none" normalizeH="0" baseline="0">
                        <a:ln>
                          <a:noFill/>
                        </a:ln>
                        <a:solidFill>
                          <a:srgbClr val="000000"/>
                        </a:solidFill>
                        <a:effectLst/>
                        <a:latin typeface="Calibri" pitchFamily="34" charset="0"/>
                        <a:ea typeface="ヒラギノ角ゴ Pro W3" charset="-128"/>
                        <a:cs typeface="Times New Roman" pitchFamily="18" charset="0"/>
                      </a:endParaRPr>
                    </a:p>
                  </a:txBody>
                  <a:tcPr marL="6897" marR="6897" marT="6897"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extLst>
                  <a:ext uri="{0D108BD9-81ED-4DB2-BD59-A6C34878D82A}">
                    <a16:rowId xmlns:mc="http://schemas.openxmlformats.org/markup-compatibility/2006" xmlns:mv="urn:schemas-microsoft-com:mac:vml" xmlns:a16="http://schemas.microsoft.com/office/drawing/2014/main" xmlns="" val="10015"/>
                  </a:ext>
                </a:extLst>
              </a:tr>
            </a:tbl>
          </a:graphicData>
        </a:graphic>
      </p:graphicFrame>
      <p:sp>
        <p:nvSpPr>
          <p:cNvPr id="51423" name="Segnaposto piè di pagina 2"/>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it-IT" sz="1200" smtClean="0">
                <a:solidFill>
                  <a:srgbClr val="FFFFFF"/>
                </a:solidFill>
                <a:latin typeface="Calibri" pitchFamily="34" charset="0"/>
              </a:rPr>
              <a:t>Combact Resistance 2017</a:t>
            </a:r>
            <a:endParaRPr lang="it-IT" sz="1200">
              <a:solidFill>
                <a:srgbClr val="FFFFFF"/>
              </a:solidFill>
              <a:latin typeface="Calibri" pitchFamily="34" charset="0"/>
            </a:endParaRPr>
          </a:p>
        </p:txBody>
      </p:sp>
      <p:sp>
        <p:nvSpPr>
          <p:cNvPr id="6" name="Segnaposto data 5"/>
          <p:cNvSpPr>
            <a:spLocks noGrp="1"/>
          </p:cNvSpPr>
          <p:nvPr>
            <p:ph type="dt" sz="half" idx="10"/>
          </p:nvPr>
        </p:nvSpPr>
        <p:spPr/>
        <p:txBody>
          <a:bodyPr/>
          <a:lstStyle/>
          <a:p>
            <a:fld id="{0D7BC443-1C29-B344-B274-CF2C9BEFDE9A}" type="datetime1">
              <a:rPr lang="it-IT" smtClean="0"/>
              <a:pPr/>
              <a:t>14/06/2017</a:t>
            </a:fld>
            <a:endParaRPr lang="it-IT"/>
          </a:p>
        </p:txBody>
      </p:sp>
    </p:spTree>
    <p:extLst>
      <p:ext uri="{BB962C8B-B14F-4D97-AF65-F5344CB8AC3E}">
        <p14:creationId xmlns:mc="http://schemas.openxmlformats.org/markup-compatibility/2006" xmlns:mv="urn:schemas-microsoft-com:mac:vml" xmlns:p14="http://schemas.microsoft.com/office/powerpoint/2010/main" xmlns="" val="23280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Arial Black"/>
                <a:cs typeface="Arial Black"/>
              </a:rPr>
              <a:t>Resistance</a:t>
            </a:r>
            <a:r>
              <a:rPr lang="it-IT" dirty="0" smtClean="0">
                <a:latin typeface="Arial Black"/>
                <a:cs typeface="Arial Black"/>
              </a:rPr>
              <a:t> </a:t>
            </a:r>
            <a:r>
              <a:rPr lang="it-IT" dirty="0" err="1" smtClean="0">
                <a:latin typeface="Arial Black"/>
                <a:cs typeface="Arial Black"/>
              </a:rPr>
              <a:t>complexity</a:t>
            </a:r>
            <a:endParaRPr lang="it-IT" dirty="0">
              <a:latin typeface="Arial Black"/>
              <a:cs typeface="Arial Black"/>
            </a:endParaRPr>
          </a:p>
        </p:txBody>
      </p:sp>
      <p:sp>
        <p:nvSpPr>
          <p:cNvPr id="3" name="Segnaposto contenuto 2"/>
          <p:cNvSpPr>
            <a:spLocks noGrp="1"/>
          </p:cNvSpPr>
          <p:nvPr>
            <p:ph idx="1"/>
          </p:nvPr>
        </p:nvSpPr>
        <p:spPr/>
        <p:txBody>
          <a:bodyPr>
            <a:normAutofit lnSpcReduction="10000"/>
          </a:bodyPr>
          <a:lstStyle/>
          <a:p>
            <a:r>
              <a:rPr lang="it-IT" dirty="0" err="1" smtClean="0">
                <a:latin typeface="Arial Narrow"/>
                <a:cs typeface="Arial Narrow"/>
              </a:rPr>
              <a:t>Being</a:t>
            </a:r>
            <a:r>
              <a:rPr lang="it-IT" dirty="0" smtClean="0">
                <a:latin typeface="Arial Narrow"/>
                <a:cs typeface="Arial Narrow"/>
              </a:rPr>
              <a:t> </a:t>
            </a:r>
            <a:r>
              <a:rPr lang="it-IT" dirty="0" err="1" smtClean="0">
                <a:latin typeface="Arial Narrow"/>
                <a:cs typeface="Arial Narrow"/>
              </a:rPr>
              <a:t>naturally</a:t>
            </a:r>
            <a:r>
              <a:rPr lang="it-IT" dirty="0" smtClean="0">
                <a:latin typeface="Arial Narrow"/>
                <a:cs typeface="Arial Narrow"/>
              </a:rPr>
              <a:t> </a:t>
            </a:r>
            <a:r>
              <a:rPr lang="it-IT" dirty="0" err="1" smtClean="0">
                <a:latin typeface="Arial Narrow"/>
                <a:cs typeface="Arial Narrow"/>
              </a:rPr>
              <a:t>resistant</a:t>
            </a:r>
            <a:r>
              <a:rPr lang="it-IT" dirty="0" smtClean="0">
                <a:latin typeface="Arial Narrow"/>
                <a:cs typeface="Arial Narrow"/>
              </a:rPr>
              <a:t> or </a:t>
            </a:r>
            <a:r>
              <a:rPr lang="it-IT" dirty="0" err="1" smtClean="0">
                <a:latin typeface="Arial Narrow"/>
                <a:cs typeface="Arial Narrow"/>
              </a:rPr>
              <a:t>acquiring</a:t>
            </a:r>
            <a:r>
              <a:rPr lang="it-IT" dirty="0" smtClean="0">
                <a:latin typeface="Arial Narrow"/>
                <a:cs typeface="Arial Narrow"/>
              </a:rPr>
              <a:t> </a:t>
            </a:r>
            <a:r>
              <a:rPr lang="it-IT" dirty="0" err="1" smtClean="0">
                <a:latin typeface="Arial Narrow"/>
                <a:cs typeface="Arial Narrow"/>
              </a:rPr>
              <a:t>selected</a:t>
            </a:r>
            <a:r>
              <a:rPr lang="it-IT" dirty="0" smtClean="0">
                <a:latin typeface="Arial Narrow"/>
                <a:cs typeface="Arial Narrow"/>
              </a:rPr>
              <a:t> </a:t>
            </a:r>
            <a:r>
              <a:rPr lang="it-IT" dirty="0" err="1" smtClean="0">
                <a:latin typeface="Arial Narrow"/>
                <a:cs typeface="Arial Narrow"/>
              </a:rPr>
              <a:t>mechanisms</a:t>
            </a:r>
            <a:r>
              <a:rPr lang="it-IT" dirty="0" smtClean="0">
                <a:latin typeface="Arial Narrow"/>
                <a:cs typeface="Arial Narrow"/>
              </a:rPr>
              <a:t> </a:t>
            </a:r>
            <a:r>
              <a:rPr lang="it-IT" dirty="0" err="1" smtClean="0">
                <a:latin typeface="Arial Narrow"/>
                <a:cs typeface="Arial Narrow"/>
              </a:rPr>
              <a:t>is</a:t>
            </a:r>
            <a:r>
              <a:rPr lang="it-IT" dirty="0" smtClean="0">
                <a:latin typeface="Arial Narrow"/>
                <a:cs typeface="Arial Narrow"/>
              </a:rPr>
              <a:t> </a:t>
            </a:r>
            <a:r>
              <a:rPr lang="it-IT" dirty="0" err="1" smtClean="0">
                <a:latin typeface="Arial Narrow"/>
                <a:cs typeface="Arial Narrow"/>
              </a:rPr>
              <a:t>not</a:t>
            </a:r>
            <a:r>
              <a:rPr lang="it-IT" dirty="0" smtClean="0">
                <a:latin typeface="Arial Narrow"/>
                <a:cs typeface="Arial Narrow"/>
              </a:rPr>
              <a:t> the </a:t>
            </a:r>
            <a:r>
              <a:rPr lang="it-IT" dirty="0" err="1" smtClean="0">
                <a:latin typeface="Arial Narrow"/>
                <a:cs typeface="Arial Narrow"/>
              </a:rPr>
              <a:t>only</a:t>
            </a:r>
            <a:r>
              <a:rPr lang="it-IT" dirty="0" smtClean="0">
                <a:latin typeface="Arial Narrow"/>
                <a:cs typeface="Arial Narrow"/>
              </a:rPr>
              <a:t> way </a:t>
            </a:r>
            <a:r>
              <a:rPr lang="it-IT" dirty="0" err="1" smtClean="0">
                <a:latin typeface="Arial Narrow"/>
                <a:cs typeface="Arial Narrow"/>
              </a:rPr>
              <a:t>to</a:t>
            </a:r>
            <a:r>
              <a:rPr lang="it-IT" dirty="0" smtClean="0">
                <a:latin typeface="Arial Narrow"/>
                <a:cs typeface="Arial Narrow"/>
              </a:rPr>
              <a:t> </a:t>
            </a:r>
            <a:r>
              <a:rPr lang="it-IT" dirty="0" err="1" smtClean="0">
                <a:latin typeface="Arial Narrow"/>
                <a:cs typeface="Arial Narrow"/>
              </a:rPr>
              <a:t>become</a:t>
            </a:r>
            <a:r>
              <a:rPr lang="it-IT" dirty="0" smtClean="0">
                <a:latin typeface="Arial Narrow"/>
                <a:cs typeface="Arial Narrow"/>
              </a:rPr>
              <a:t> </a:t>
            </a:r>
            <a:r>
              <a:rPr lang="it-IT" dirty="0" err="1" smtClean="0">
                <a:latin typeface="Arial Narrow"/>
                <a:cs typeface="Arial Narrow"/>
              </a:rPr>
              <a:t>resistant</a:t>
            </a:r>
            <a:endParaRPr lang="it-IT" dirty="0" smtClean="0">
              <a:latin typeface="Arial Narrow"/>
              <a:cs typeface="Arial Narrow"/>
            </a:endParaRPr>
          </a:p>
          <a:p>
            <a:r>
              <a:rPr lang="it-IT" dirty="0" err="1" smtClean="0">
                <a:latin typeface="Arial Narrow"/>
                <a:cs typeface="Arial Narrow"/>
              </a:rPr>
              <a:t>There</a:t>
            </a:r>
            <a:r>
              <a:rPr lang="it-IT" dirty="0" smtClean="0">
                <a:latin typeface="Arial Narrow"/>
                <a:cs typeface="Arial Narrow"/>
              </a:rPr>
              <a:t> </a:t>
            </a:r>
            <a:r>
              <a:rPr lang="it-IT" dirty="0" err="1" smtClean="0">
                <a:latin typeface="Arial Narrow"/>
                <a:cs typeface="Arial Narrow"/>
              </a:rPr>
              <a:t>is</a:t>
            </a:r>
            <a:r>
              <a:rPr lang="it-IT" dirty="0" smtClean="0">
                <a:latin typeface="Arial Narrow"/>
                <a:cs typeface="Arial Narrow"/>
              </a:rPr>
              <a:t> a dark side </a:t>
            </a:r>
            <a:r>
              <a:rPr lang="it-IT" dirty="0" err="1" smtClean="0">
                <a:latin typeface="Arial Narrow"/>
                <a:cs typeface="Arial Narrow"/>
              </a:rPr>
              <a:t>of</a:t>
            </a:r>
            <a:r>
              <a:rPr lang="it-IT" dirty="0" smtClean="0">
                <a:latin typeface="Arial Narrow"/>
                <a:cs typeface="Arial Narrow"/>
              </a:rPr>
              <a:t>  </a:t>
            </a:r>
            <a:r>
              <a:rPr lang="it-IT" dirty="0" err="1" smtClean="0">
                <a:latin typeface="Arial Narrow"/>
                <a:cs typeface="Arial Narrow"/>
              </a:rPr>
              <a:t>resistance</a:t>
            </a:r>
            <a:r>
              <a:rPr lang="it-IT" dirty="0" smtClean="0">
                <a:latin typeface="Arial Narrow"/>
                <a:cs typeface="Arial Narrow"/>
              </a:rPr>
              <a:t> </a:t>
            </a:r>
            <a:r>
              <a:rPr lang="it-IT" dirty="0" err="1" smtClean="0">
                <a:latin typeface="Arial Narrow"/>
                <a:cs typeface="Arial Narrow"/>
              </a:rPr>
              <a:t>that</a:t>
            </a:r>
            <a:r>
              <a:rPr lang="it-IT" dirty="0" smtClean="0">
                <a:latin typeface="Arial Narrow"/>
                <a:cs typeface="Arial Narrow"/>
              </a:rPr>
              <a:t> take </a:t>
            </a:r>
            <a:r>
              <a:rPr lang="it-IT" dirty="0" err="1" smtClean="0">
                <a:latin typeface="Arial Narrow"/>
                <a:cs typeface="Arial Narrow"/>
              </a:rPr>
              <a:t>together</a:t>
            </a:r>
            <a:r>
              <a:rPr lang="it-IT" dirty="0" smtClean="0">
                <a:latin typeface="Arial Narrow"/>
                <a:cs typeface="Arial Narrow"/>
              </a:rPr>
              <a:t> the </a:t>
            </a:r>
            <a:r>
              <a:rPr lang="it-IT" dirty="0" err="1" smtClean="0">
                <a:latin typeface="Arial Narrow"/>
                <a:cs typeface="Arial Narrow"/>
              </a:rPr>
              <a:t>microrganism</a:t>
            </a:r>
            <a:r>
              <a:rPr lang="it-IT" dirty="0" smtClean="0">
                <a:latin typeface="Arial Narrow"/>
                <a:cs typeface="Arial Narrow"/>
              </a:rPr>
              <a:t> and the </a:t>
            </a:r>
            <a:r>
              <a:rPr lang="it-IT" dirty="0" err="1" smtClean="0">
                <a:latin typeface="Arial Narrow"/>
                <a:cs typeface="Arial Narrow"/>
              </a:rPr>
              <a:t>patho-physiology</a:t>
            </a:r>
            <a:r>
              <a:rPr lang="it-IT" dirty="0" smtClean="0">
                <a:latin typeface="Arial Narrow"/>
                <a:cs typeface="Arial Narrow"/>
              </a:rPr>
              <a:t> </a:t>
            </a:r>
            <a:r>
              <a:rPr lang="it-IT" dirty="0" err="1" smtClean="0">
                <a:latin typeface="Arial Narrow"/>
                <a:cs typeface="Arial Narrow"/>
              </a:rPr>
              <a:t>of</a:t>
            </a:r>
            <a:r>
              <a:rPr lang="it-IT" dirty="0" smtClean="0">
                <a:latin typeface="Arial Narrow"/>
                <a:cs typeface="Arial Narrow"/>
              </a:rPr>
              <a:t> </a:t>
            </a:r>
            <a:r>
              <a:rPr lang="it-IT" dirty="0" err="1" smtClean="0">
                <a:latin typeface="Arial Narrow"/>
                <a:cs typeface="Arial Narrow"/>
              </a:rPr>
              <a:t>an</a:t>
            </a:r>
            <a:r>
              <a:rPr lang="it-IT" dirty="0" smtClean="0">
                <a:latin typeface="Arial Narrow"/>
                <a:cs typeface="Arial Narrow"/>
              </a:rPr>
              <a:t> </a:t>
            </a:r>
            <a:r>
              <a:rPr lang="it-IT" dirty="0" err="1" smtClean="0">
                <a:latin typeface="Arial Narrow"/>
                <a:cs typeface="Arial Narrow"/>
              </a:rPr>
              <a:t>infection</a:t>
            </a:r>
            <a:endParaRPr lang="it-IT" dirty="0" smtClean="0">
              <a:latin typeface="Arial Narrow"/>
              <a:cs typeface="Arial Narrow"/>
            </a:endParaRPr>
          </a:p>
          <a:p>
            <a:r>
              <a:rPr lang="it-IT" dirty="0" err="1" smtClean="0">
                <a:latin typeface="Arial Narrow"/>
                <a:cs typeface="Arial Narrow"/>
              </a:rPr>
              <a:t>Antibiotics</a:t>
            </a:r>
            <a:r>
              <a:rPr lang="it-IT" dirty="0" smtClean="0">
                <a:latin typeface="Arial Narrow"/>
                <a:cs typeface="Arial Narrow"/>
              </a:rPr>
              <a:t> </a:t>
            </a:r>
            <a:r>
              <a:rPr lang="it-IT" dirty="0" err="1" smtClean="0">
                <a:latin typeface="Arial Narrow"/>
                <a:cs typeface="Arial Narrow"/>
              </a:rPr>
              <a:t>act</a:t>
            </a:r>
            <a:r>
              <a:rPr lang="it-IT" dirty="0" smtClean="0">
                <a:latin typeface="Arial Narrow"/>
                <a:cs typeface="Arial Narrow"/>
              </a:rPr>
              <a:t> </a:t>
            </a:r>
            <a:r>
              <a:rPr lang="it-IT" dirty="0" err="1" smtClean="0">
                <a:latin typeface="Arial Narrow"/>
                <a:cs typeface="Arial Narrow"/>
              </a:rPr>
              <a:t>changing</a:t>
            </a:r>
            <a:r>
              <a:rPr lang="it-IT" dirty="0" smtClean="0">
                <a:latin typeface="Arial Narrow"/>
                <a:cs typeface="Arial Narrow"/>
              </a:rPr>
              <a:t> the </a:t>
            </a:r>
            <a:r>
              <a:rPr lang="it-IT" dirty="0" err="1" smtClean="0">
                <a:latin typeface="Arial Narrow"/>
                <a:cs typeface="Arial Narrow"/>
              </a:rPr>
              <a:t>microrganism</a:t>
            </a:r>
            <a:r>
              <a:rPr lang="it-IT" dirty="0" smtClean="0">
                <a:latin typeface="Arial Narrow"/>
                <a:cs typeface="Arial Narrow"/>
              </a:rPr>
              <a:t> in a way </a:t>
            </a:r>
            <a:r>
              <a:rPr lang="it-IT" dirty="0" err="1" smtClean="0">
                <a:latin typeface="Arial Narrow"/>
                <a:cs typeface="Arial Narrow"/>
              </a:rPr>
              <a:t>not</a:t>
            </a:r>
            <a:r>
              <a:rPr lang="it-IT" dirty="0" smtClean="0">
                <a:latin typeface="Arial Narrow"/>
                <a:cs typeface="Arial Narrow"/>
              </a:rPr>
              <a:t> </a:t>
            </a:r>
            <a:r>
              <a:rPr lang="it-IT" dirty="0" err="1" smtClean="0">
                <a:latin typeface="Arial Narrow"/>
                <a:cs typeface="Arial Narrow"/>
              </a:rPr>
              <a:t>only</a:t>
            </a:r>
            <a:r>
              <a:rPr lang="it-IT" dirty="0" smtClean="0">
                <a:latin typeface="Arial Narrow"/>
                <a:cs typeface="Arial Narrow"/>
              </a:rPr>
              <a:t> </a:t>
            </a:r>
            <a:r>
              <a:rPr lang="it-IT" dirty="0" err="1" smtClean="0">
                <a:latin typeface="Arial Narrow"/>
                <a:cs typeface="Arial Narrow"/>
              </a:rPr>
              <a:t>related</a:t>
            </a:r>
            <a:r>
              <a:rPr lang="it-IT" dirty="0" smtClean="0">
                <a:latin typeface="Arial Narrow"/>
                <a:cs typeface="Arial Narrow"/>
              </a:rPr>
              <a:t> </a:t>
            </a:r>
            <a:r>
              <a:rPr lang="it-IT" dirty="0" err="1" smtClean="0">
                <a:latin typeface="Arial Narrow"/>
                <a:cs typeface="Arial Narrow"/>
              </a:rPr>
              <a:t>to</a:t>
            </a:r>
            <a:r>
              <a:rPr lang="it-IT" dirty="0" smtClean="0">
                <a:latin typeface="Arial Narrow"/>
                <a:cs typeface="Arial Narrow"/>
              </a:rPr>
              <a:t> the </a:t>
            </a:r>
            <a:r>
              <a:rPr lang="it-IT" dirty="0" err="1" smtClean="0">
                <a:latin typeface="Arial Narrow"/>
                <a:cs typeface="Arial Narrow"/>
              </a:rPr>
              <a:t>antibiotic</a:t>
            </a:r>
            <a:r>
              <a:rPr lang="it-IT" dirty="0" smtClean="0">
                <a:latin typeface="Arial Narrow"/>
                <a:cs typeface="Arial Narrow"/>
              </a:rPr>
              <a:t> </a:t>
            </a:r>
            <a:r>
              <a:rPr lang="it-IT" dirty="0" err="1" smtClean="0">
                <a:latin typeface="Arial Narrow"/>
                <a:cs typeface="Arial Narrow"/>
              </a:rPr>
              <a:t>mechanism</a:t>
            </a:r>
            <a:r>
              <a:rPr lang="it-IT" dirty="0" smtClean="0">
                <a:latin typeface="Arial Narrow"/>
                <a:cs typeface="Arial Narrow"/>
              </a:rPr>
              <a:t> </a:t>
            </a:r>
            <a:r>
              <a:rPr lang="it-IT" dirty="0" err="1" smtClean="0">
                <a:latin typeface="Arial Narrow"/>
                <a:cs typeface="Arial Narrow"/>
              </a:rPr>
              <a:t>of</a:t>
            </a:r>
            <a:r>
              <a:rPr lang="it-IT" dirty="0" smtClean="0">
                <a:latin typeface="Arial Narrow"/>
                <a:cs typeface="Arial Narrow"/>
              </a:rPr>
              <a:t> </a:t>
            </a:r>
            <a:r>
              <a:rPr lang="it-IT" dirty="0" err="1" smtClean="0">
                <a:latin typeface="Arial Narrow"/>
                <a:cs typeface="Arial Narrow"/>
              </a:rPr>
              <a:t>action</a:t>
            </a:r>
            <a:endParaRPr lang="it-IT" dirty="0" smtClean="0">
              <a:latin typeface="Arial Narrow"/>
              <a:cs typeface="Arial Narrow"/>
            </a:endParaRPr>
          </a:p>
        </p:txBody>
      </p:sp>
      <p:sp>
        <p:nvSpPr>
          <p:cNvPr id="4" name="Segnaposto piè di pagina 3"/>
          <p:cNvSpPr>
            <a:spLocks noGrp="1"/>
          </p:cNvSpPr>
          <p:nvPr>
            <p:ph type="ftr" sz="quarter" idx="11"/>
          </p:nvPr>
        </p:nvSpPr>
        <p:spPr/>
        <p:txBody>
          <a:bodyPr/>
          <a:lstStyle/>
          <a:p>
            <a:r>
              <a:rPr lang="it-IT" smtClean="0"/>
              <a:t>Combact Resistance 2017</a:t>
            </a:r>
            <a:endParaRPr lang="it-IT"/>
          </a:p>
        </p:txBody>
      </p:sp>
      <p:sp>
        <p:nvSpPr>
          <p:cNvPr id="5" name="Segnaposto data 4"/>
          <p:cNvSpPr>
            <a:spLocks noGrp="1"/>
          </p:cNvSpPr>
          <p:nvPr>
            <p:ph type="dt" sz="half" idx="10"/>
          </p:nvPr>
        </p:nvSpPr>
        <p:spPr/>
        <p:txBody>
          <a:bodyPr/>
          <a:lstStyle/>
          <a:p>
            <a:fld id="{C5948A7B-A291-E747-8C50-0E9766A6F7FD}" type="datetime1">
              <a:rPr lang="it-IT" smtClean="0"/>
              <a:pPr/>
              <a:t>14/06/2017</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01.nyt.com/images/2017/02/28/science/27WHO/27WHO-master768.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11560" y="188640"/>
            <a:ext cx="5563623" cy="4172717"/>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Rettangolo 1"/>
          <p:cNvSpPr/>
          <p:nvPr/>
        </p:nvSpPr>
        <p:spPr>
          <a:xfrm>
            <a:off x="323528" y="4437112"/>
            <a:ext cx="8208912" cy="1846659"/>
          </a:xfrm>
          <a:prstGeom prst="rect">
            <a:avLst/>
          </a:prstGeom>
        </p:spPr>
        <p:txBody>
          <a:bodyPr wrap="square">
            <a:spAutoFit/>
          </a:bodyPr>
          <a:lstStyle/>
          <a:p>
            <a:r>
              <a:rPr lang="en-US" dirty="0"/>
              <a:t>“</a:t>
            </a:r>
            <a:r>
              <a:rPr lang="en-US" sz="1600" dirty="0"/>
              <a:t>The  World Health Organization (WHO) warned on Monday that a dozen antibiotic-resistant “superbugs” pose an enormous threat to human health, and urged hospital infection-control experts and pharmaceutical researchers to focus on fighting the most dangerous pathogens first.</a:t>
            </a:r>
          </a:p>
          <a:p>
            <a:endParaRPr lang="en-US" sz="1600" dirty="0"/>
          </a:p>
          <a:p>
            <a:r>
              <a:rPr lang="en-US" sz="1600" dirty="0"/>
              <a:t>The rate at which new strains of drug-resistant bacteria have emerged in recent years, prompted by overuse of antibiotics in humans and livestock, terrifies public health experts. Many consider the new strains just as dangerous as emerging viruses like </a:t>
            </a:r>
            <a:r>
              <a:rPr lang="en-US" sz="1600" dirty="0" err="1"/>
              <a:t>Zika</a:t>
            </a:r>
            <a:r>
              <a:rPr lang="en-US" sz="1600" dirty="0"/>
              <a:t> or Ebola”</a:t>
            </a:r>
          </a:p>
        </p:txBody>
      </p:sp>
      <p:sp>
        <p:nvSpPr>
          <p:cNvPr id="3" name="Segnaposto piè di pagina 2"/>
          <p:cNvSpPr>
            <a:spLocks noGrp="1"/>
          </p:cNvSpPr>
          <p:nvPr>
            <p:ph type="ftr" sz="quarter" idx="11"/>
          </p:nvPr>
        </p:nvSpPr>
        <p:spPr/>
        <p:txBody>
          <a:bodyPr/>
          <a:lstStyle/>
          <a:p>
            <a:r>
              <a:rPr lang="it-IT" smtClean="0"/>
              <a:t>Combact Resistance 2017</a:t>
            </a:r>
            <a:endParaRPr lang="it-IT"/>
          </a:p>
        </p:txBody>
      </p:sp>
      <p:sp>
        <p:nvSpPr>
          <p:cNvPr id="4" name="CasellaDiTesto 3"/>
          <p:cNvSpPr txBox="1"/>
          <p:nvPr/>
        </p:nvSpPr>
        <p:spPr>
          <a:xfrm>
            <a:off x="6310749" y="931320"/>
            <a:ext cx="2823978" cy="369332"/>
          </a:xfrm>
          <a:prstGeom prst="rect">
            <a:avLst/>
          </a:prstGeom>
          <a:noFill/>
        </p:spPr>
        <p:txBody>
          <a:bodyPr wrap="none" rtlCol="0">
            <a:spAutoFit/>
          </a:bodyPr>
          <a:lstStyle/>
          <a:p>
            <a:r>
              <a:rPr lang="it-IT" dirty="0"/>
              <a:t>Geneve, </a:t>
            </a:r>
            <a:r>
              <a:rPr lang="it-IT" dirty="0" err="1"/>
              <a:t>February</a:t>
            </a:r>
            <a:r>
              <a:rPr lang="it-IT" dirty="0"/>
              <a:t> 27, 2017 </a:t>
            </a:r>
          </a:p>
        </p:txBody>
      </p:sp>
      <p:sp>
        <p:nvSpPr>
          <p:cNvPr id="6" name="Segnaposto data 5"/>
          <p:cNvSpPr>
            <a:spLocks noGrp="1"/>
          </p:cNvSpPr>
          <p:nvPr>
            <p:ph type="dt" sz="half" idx="10"/>
          </p:nvPr>
        </p:nvSpPr>
        <p:spPr/>
        <p:txBody>
          <a:bodyPr/>
          <a:lstStyle/>
          <a:p>
            <a:fld id="{89D5A85A-3C36-F84D-BD1B-B074A795BB3F}" type="datetime1">
              <a:rPr lang="it-IT" smtClean="0"/>
              <a:pPr/>
              <a:t>14/06/2017</a:t>
            </a:fld>
            <a:endParaRPr lang="it-IT"/>
          </a:p>
        </p:txBody>
      </p:sp>
    </p:spTree>
    <p:extLst>
      <p:ext uri="{BB962C8B-B14F-4D97-AF65-F5344CB8AC3E}">
        <p14:creationId xmlns:mc="http://schemas.openxmlformats.org/markup-compatibility/2006" xmlns:mv="urn:schemas-microsoft-com:mac:vml" xmlns:p14="http://schemas.microsoft.com/office/powerpoint/2010/main" xmlns="" val="344512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6" name="Rectangle 3"/>
          <p:cNvSpPr>
            <a:spLocks noChangeArrowheads="1"/>
          </p:cNvSpPr>
          <p:nvPr/>
        </p:nvSpPr>
        <p:spPr bwMode="auto">
          <a:xfrm>
            <a:off x="0" y="1"/>
            <a:ext cx="9144000" cy="1628775"/>
          </a:xfrm>
          <a:prstGeom prst="rect">
            <a:avLst/>
          </a:prstGeom>
          <a:gradFill rotWithShape="1">
            <a:gsLst>
              <a:gs pos="0">
                <a:srgbClr val="808080"/>
              </a:gs>
              <a:gs pos="100000">
                <a:srgbClr val="808080">
                  <a:gamma/>
                  <a:shade val="46275"/>
                  <a:invGamma/>
                </a:srgbClr>
              </a:gs>
            </a:gsLst>
            <a:path path="shape">
              <a:fillToRect l="50000" t="50000" r="50000" b="50000"/>
            </a:path>
          </a:gradFill>
          <a:ln w="9525">
            <a:solidFill>
              <a:srgbClr val="000000"/>
            </a:solidFill>
            <a:miter lim="800000"/>
            <a:headEnd/>
            <a:tailEnd/>
          </a:ln>
          <a:effectLst/>
        </p:spPr>
        <p:txBody>
          <a:bodyPr wrap="none" lIns="91435" tIns="45718" rIns="91435" bIns="45718" anchor="ctr">
            <a:prstTxWarp prst="textNoShape">
              <a:avLst/>
            </a:prstTxWarp>
          </a:bodyPr>
          <a:lstStyle/>
          <a:p>
            <a:pPr defTabSz="914353">
              <a:defRPr/>
            </a:pPr>
            <a:endParaRPr lang="es-ES_tradnl" kern="0" dirty="0">
              <a:solidFill>
                <a:srgbClr val="000000"/>
              </a:solidFill>
            </a:endParaRPr>
          </a:p>
        </p:txBody>
      </p:sp>
      <p:sp>
        <p:nvSpPr>
          <p:cNvPr id="111" name="Shape 111"/>
          <p:cNvSpPr>
            <a:spLocks noGrp="1"/>
          </p:cNvSpPr>
          <p:nvPr>
            <p:ph type="title"/>
          </p:nvPr>
        </p:nvSpPr>
        <p:spPr>
          <a:xfrm>
            <a:off x="6372224" y="3787775"/>
            <a:ext cx="646114" cy="555626"/>
          </a:xfrm>
          <a:prstGeom prst="rect">
            <a:avLst/>
          </a:prstGeom>
        </p:spPr>
        <p:txBody>
          <a:bodyPr>
            <a:normAutofit/>
          </a:bodyPr>
          <a:lstStyle/>
          <a:p>
            <a:pPr lvl="0">
              <a:defRPr sz="100"/>
            </a:pPr>
            <a:endParaRPr/>
          </a:p>
        </p:txBody>
      </p:sp>
      <p:sp>
        <p:nvSpPr>
          <p:cNvPr id="113" name="Shape 113"/>
          <p:cNvSpPr/>
          <p:nvPr/>
        </p:nvSpPr>
        <p:spPr>
          <a:xfrm>
            <a:off x="-1" y="1628776"/>
            <a:ext cx="9144001" cy="1"/>
          </a:xfrm>
          <a:prstGeom prst="line">
            <a:avLst/>
          </a:prstGeom>
          <a:ln w="50800">
            <a:solidFill>
              <a:srgbClr val="777777"/>
            </a:solidFill>
            <a:round/>
          </a:ln>
          <a:effectLst>
            <a:outerShdw blurRad="12700" dist="25400" dir="13500000" rotWithShape="0">
              <a:srgbClr val="474747">
                <a:alpha val="74997"/>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114" name="Shape 114"/>
          <p:cNvSpPr/>
          <p:nvPr/>
        </p:nvSpPr>
        <p:spPr>
          <a:xfrm>
            <a:off x="1690688" y="125766"/>
            <a:ext cx="5761038" cy="1316592"/>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6" tIns="45716" rIns="45716" bIns="45716">
            <a:spAutoFit/>
          </a:bodyPr>
          <a:lstStyle/>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Nathalie Q. Balaban</a:t>
            </a:r>
            <a:r>
              <a:rPr lang="es-ES_tradnl"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 et al.</a:t>
            </a:r>
            <a:endPar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endParaRPr>
          </a:p>
          <a:p>
            <a:pPr algn="ctr" defTabSz="321440">
              <a:lnSpc>
                <a:spcPts val="3180"/>
              </a:lnSpc>
              <a:defRPr sz="1800">
                <a:solidFill>
                  <a:srgbClr val="000000"/>
                </a:solidFill>
              </a:defRPr>
            </a:pPr>
            <a:r>
              <a:rPr sz="2400" b="1" dirty="0">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rPr>
              <a:t>Bacterial Persistence as a Phenotypic Switch</a:t>
            </a:r>
          </a:p>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Science 2004; 305: 1622-1625</a:t>
            </a:r>
          </a:p>
        </p:txBody>
      </p:sp>
      <p:sp>
        <p:nvSpPr>
          <p:cNvPr id="115" name="Shape 115"/>
          <p:cNvSpPr/>
          <p:nvPr/>
        </p:nvSpPr>
        <p:spPr>
          <a:xfrm>
            <a:off x="-36512" y="472598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116" name="Shape 116"/>
          <p:cNvSpPr/>
          <p:nvPr/>
        </p:nvSpPr>
        <p:spPr>
          <a:xfrm>
            <a:off x="-36512" y="4435475"/>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117" name="Shape 117"/>
          <p:cNvSpPr/>
          <p:nvPr/>
        </p:nvSpPr>
        <p:spPr>
          <a:xfrm>
            <a:off x="-36512" y="414655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118" name="Shape 118"/>
          <p:cNvSpPr/>
          <p:nvPr/>
        </p:nvSpPr>
        <p:spPr>
          <a:xfrm>
            <a:off x="-36512" y="3857626"/>
            <a:ext cx="9144001" cy="142875"/>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119" name="Shape 119"/>
          <p:cNvSpPr/>
          <p:nvPr/>
        </p:nvSpPr>
        <p:spPr>
          <a:xfrm>
            <a:off x="-36512" y="356870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120" name="Shape 120"/>
          <p:cNvSpPr/>
          <p:nvPr/>
        </p:nvSpPr>
        <p:spPr>
          <a:xfrm>
            <a:off x="-36512" y="328453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grpSp>
        <p:nvGrpSpPr>
          <p:cNvPr id="2" name="Group 149"/>
          <p:cNvGrpSpPr/>
          <p:nvPr/>
        </p:nvGrpSpPr>
        <p:grpSpPr>
          <a:xfrm>
            <a:off x="6588126" y="3430589"/>
            <a:ext cx="2447926" cy="1293813"/>
            <a:chOff x="0" y="0"/>
            <a:chExt cx="3481493" cy="1840088"/>
          </a:xfrm>
        </p:grpSpPr>
        <p:sp>
          <p:nvSpPr>
            <p:cNvPr id="121" name="Shape 121"/>
            <p:cNvSpPr/>
            <p:nvPr/>
          </p:nvSpPr>
          <p:spPr>
            <a:xfrm>
              <a:off x="819573" y="-1"/>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nvGrpSpPr>
            <p:cNvPr id="3" name="Group 125"/>
            <p:cNvGrpSpPr/>
            <p:nvPr/>
          </p:nvGrpSpPr>
          <p:grpSpPr>
            <a:xfrm>
              <a:off x="0" y="1634630"/>
              <a:ext cx="1126632" cy="205459"/>
              <a:chOff x="0" y="0"/>
              <a:chExt cx="1126631" cy="205457"/>
            </a:xfrm>
          </p:grpSpPr>
          <p:sp>
            <p:nvSpPr>
              <p:cNvPr id="122" name="Shape 122"/>
              <p:cNvSpPr/>
              <p:nvPr/>
            </p:nvSpPr>
            <p:spPr>
              <a:xfrm>
                <a:off x="81957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23" name="Shape 123"/>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24" name="Shape 124"/>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4" name="Group 131"/>
            <p:cNvGrpSpPr/>
            <p:nvPr/>
          </p:nvGrpSpPr>
          <p:grpSpPr>
            <a:xfrm>
              <a:off x="512515" y="815057"/>
              <a:ext cx="1946206" cy="205459"/>
              <a:chOff x="0" y="0"/>
              <a:chExt cx="1946204" cy="205457"/>
            </a:xfrm>
          </p:grpSpPr>
          <p:sp>
            <p:nvSpPr>
              <p:cNvPr id="126" name="Shape 126"/>
              <p:cNvSpPr/>
              <p:nvPr/>
            </p:nvSpPr>
            <p:spPr>
              <a:xfrm>
                <a:off x="1639146"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27" name="Shape 127"/>
              <p:cNvSpPr/>
              <p:nvPr/>
            </p:nvSpPr>
            <p:spPr>
              <a:xfrm>
                <a:off x="1230488"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28" name="Shape 128"/>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29" name="Shape 129"/>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0" name="Shape 130"/>
              <p:cNvSpPr/>
              <p:nvPr/>
            </p:nvSpPr>
            <p:spPr>
              <a:xfrm>
                <a:off x="0"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5" name="Group 139"/>
            <p:cNvGrpSpPr/>
            <p:nvPr/>
          </p:nvGrpSpPr>
          <p:grpSpPr>
            <a:xfrm>
              <a:off x="715715" y="404142"/>
              <a:ext cx="2765779" cy="205458"/>
              <a:chOff x="0" y="0"/>
              <a:chExt cx="2765777" cy="205457"/>
            </a:xfrm>
          </p:grpSpPr>
          <p:sp>
            <p:nvSpPr>
              <p:cNvPr id="132" name="Shape 132"/>
              <p:cNvSpPr/>
              <p:nvPr/>
            </p:nvSpPr>
            <p:spPr>
              <a:xfrm>
                <a:off x="2458720"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3" name="Shape 133"/>
              <p:cNvSpPr/>
              <p:nvPr/>
            </p:nvSpPr>
            <p:spPr>
              <a:xfrm>
                <a:off x="205006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4" name="Shape 134"/>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5" name="Shape 135"/>
              <p:cNvSpPr/>
              <p:nvPr/>
            </p:nvSpPr>
            <p:spPr>
              <a:xfrm>
                <a:off x="1230488"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6" name="Shape 136"/>
              <p:cNvSpPr/>
              <p:nvPr/>
            </p:nvSpPr>
            <p:spPr>
              <a:xfrm>
                <a:off x="81957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7" name="Shape 137"/>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38" name="Shape 138"/>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6" name="Group 148"/>
            <p:cNvGrpSpPr/>
            <p:nvPr/>
          </p:nvGrpSpPr>
          <p:grpSpPr>
            <a:xfrm>
              <a:off x="307057" y="1223715"/>
              <a:ext cx="3174437" cy="205458"/>
              <a:chOff x="0" y="0"/>
              <a:chExt cx="3174435" cy="205457"/>
            </a:xfrm>
          </p:grpSpPr>
          <p:sp>
            <p:nvSpPr>
              <p:cNvPr id="140" name="Shape 140"/>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1" name="Shape 141"/>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2" name="Shape 142"/>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3" name="Shape 143"/>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4" name="Shape 144"/>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5" name="Shape 145"/>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6" name="Shape 146"/>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47" name="Shape 147"/>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grpSp>
        <p:nvGrpSpPr>
          <p:cNvPr id="7" name="Group 155"/>
          <p:cNvGrpSpPr/>
          <p:nvPr/>
        </p:nvGrpSpPr>
        <p:grpSpPr>
          <a:xfrm>
            <a:off x="6300788" y="3429001"/>
            <a:ext cx="792162" cy="1293813"/>
            <a:chOff x="0" y="0"/>
            <a:chExt cx="1126630" cy="1840089"/>
          </a:xfrm>
        </p:grpSpPr>
        <p:sp>
          <p:nvSpPr>
            <p:cNvPr id="150" name="Shape 150"/>
            <p:cNvSpPr/>
            <p:nvPr/>
          </p:nvSpPr>
          <p:spPr>
            <a:xfrm>
              <a:off x="819572" y="0"/>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1" name="Shape 151"/>
            <p:cNvSpPr/>
            <p:nvPr/>
          </p:nvSpPr>
          <p:spPr>
            <a:xfrm>
              <a:off x="-1" y="1636889"/>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2" name="Shape 152"/>
            <p:cNvSpPr/>
            <p:nvPr/>
          </p:nvSpPr>
          <p:spPr>
            <a:xfrm>
              <a:off x="512515" y="817315"/>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3" name="Shape 153"/>
            <p:cNvSpPr/>
            <p:nvPr/>
          </p:nvSpPr>
          <p:spPr>
            <a:xfrm>
              <a:off x="715715" y="406400"/>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4" name="Shape 154"/>
            <p:cNvSpPr/>
            <p:nvPr/>
          </p:nvSpPr>
          <p:spPr>
            <a:xfrm>
              <a:off x="304799" y="1228231"/>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8" name="Group 252"/>
          <p:cNvGrpSpPr/>
          <p:nvPr/>
        </p:nvGrpSpPr>
        <p:grpSpPr>
          <a:xfrm>
            <a:off x="539750" y="3428999"/>
            <a:ext cx="6264276" cy="1295401"/>
            <a:chOff x="0" y="0"/>
            <a:chExt cx="8909191" cy="1842346"/>
          </a:xfrm>
        </p:grpSpPr>
        <p:grpSp>
          <p:nvGrpSpPr>
            <p:cNvPr id="9" name="Group 176"/>
            <p:cNvGrpSpPr/>
            <p:nvPr/>
          </p:nvGrpSpPr>
          <p:grpSpPr>
            <a:xfrm>
              <a:off x="0" y="1636888"/>
              <a:ext cx="8089618" cy="205459"/>
              <a:chOff x="0" y="0"/>
              <a:chExt cx="8089617" cy="205457"/>
            </a:xfrm>
          </p:grpSpPr>
          <p:sp>
            <p:nvSpPr>
              <p:cNvPr id="156" name="Shape 156"/>
              <p:cNvSpPr/>
              <p:nvPr/>
            </p:nvSpPr>
            <p:spPr>
              <a:xfrm>
                <a:off x="7782559"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7" name="Shape 157"/>
              <p:cNvSpPr/>
              <p:nvPr/>
            </p:nvSpPr>
            <p:spPr>
              <a:xfrm>
                <a:off x="737390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8" name="Shape 158"/>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59" name="Shape 159"/>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0" name="Shape 160"/>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1" name="Shape 161"/>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2" name="Shape 162"/>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3" name="Shape 163"/>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4" name="Shape 164"/>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5" name="Shape 165"/>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6" name="Shape 166"/>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7" name="Shape 167"/>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8" name="Shape 168"/>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69" name="Shape 169"/>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0" name="Shape 170"/>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1" name="Shape 171"/>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2" name="Shape 172"/>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3" name="Shape 173"/>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4" name="Shape 174"/>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5" name="Shape 175"/>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0" name="Group 192"/>
            <p:cNvGrpSpPr/>
            <p:nvPr/>
          </p:nvGrpSpPr>
          <p:grpSpPr>
            <a:xfrm>
              <a:off x="2354862" y="1225973"/>
              <a:ext cx="6041814" cy="205459"/>
              <a:chOff x="0" y="0"/>
              <a:chExt cx="6041813" cy="205457"/>
            </a:xfrm>
          </p:grpSpPr>
          <p:sp>
            <p:nvSpPr>
              <p:cNvPr id="177" name="Shape 177"/>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8" name="Shape 178"/>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79" name="Shape 179"/>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0" name="Shape 180"/>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1" name="Shape 181"/>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2" name="Shape 182"/>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3" name="Shape 183"/>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4" name="Shape 184"/>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5" name="Shape 185"/>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6" name="Shape 186"/>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7" name="Shape 187"/>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8" name="Shape 188"/>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89" name="Shape 189"/>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0" name="Shape 190"/>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1" name="Shape 191"/>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1" name="Group 211"/>
            <p:cNvGrpSpPr/>
            <p:nvPr/>
          </p:nvGrpSpPr>
          <p:grpSpPr>
            <a:xfrm>
              <a:off x="1332088" y="817315"/>
              <a:ext cx="7270046" cy="205459"/>
              <a:chOff x="0" y="0"/>
              <a:chExt cx="7270044" cy="205457"/>
            </a:xfrm>
          </p:grpSpPr>
          <p:sp>
            <p:nvSpPr>
              <p:cNvPr id="193" name="Shape 193"/>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4" name="Shape 194"/>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5" name="Shape 195"/>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6" name="Shape 196"/>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7" name="Shape 197"/>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8" name="Shape 198"/>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199" name="Shape 199"/>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0" name="Shape 200"/>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1" name="Shape 201"/>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2" name="Shape 202"/>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3" name="Shape 203"/>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4" name="Shape 204"/>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5" name="Shape 205"/>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6" name="Shape 206"/>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7" name="Shape 207"/>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8" name="Shape 208"/>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09" name="Shape 209"/>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0" name="Shape 210"/>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2" name="Group 228"/>
            <p:cNvGrpSpPr/>
            <p:nvPr/>
          </p:nvGrpSpPr>
          <p:grpSpPr>
            <a:xfrm>
              <a:off x="2354862" y="406400"/>
              <a:ext cx="6450472" cy="205458"/>
              <a:chOff x="0" y="0"/>
              <a:chExt cx="6450471" cy="205457"/>
            </a:xfrm>
          </p:grpSpPr>
          <p:sp>
            <p:nvSpPr>
              <p:cNvPr id="212" name="Shape 212"/>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3" name="Shape 213"/>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4" name="Shape 214"/>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5" name="Shape 215"/>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6" name="Shape 216"/>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7" name="Shape 217"/>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8" name="Shape 218"/>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19" name="Shape 219"/>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0" name="Shape 220"/>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1" name="Shape 221"/>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2" name="Shape 222"/>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3" name="Shape 223"/>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4" name="Shape 224"/>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5" name="Shape 225"/>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6" name="Shape 226"/>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27" name="Shape 227"/>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3" name="Group 251"/>
            <p:cNvGrpSpPr/>
            <p:nvPr/>
          </p:nvGrpSpPr>
          <p:grpSpPr>
            <a:xfrm>
              <a:off x="0" y="0"/>
              <a:ext cx="8909192" cy="205458"/>
              <a:chOff x="0" y="0"/>
              <a:chExt cx="8909191" cy="205457"/>
            </a:xfrm>
          </p:grpSpPr>
          <p:sp>
            <p:nvSpPr>
              <p:cNvPr id="229" name="Shape 229"/>
              <p:cNvSpPr/>
              <p:nvPr/>
            </p:nvSpPr>
            <p:spPr>
              <a:xfrm>
                <a:off x="860213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0" name="Shape 230"/>
              <p:cNvSpPr/>
              <p:nvPr/>
            </p:nvSpPr>
            <p:spPr>
              <a:xfrm>
                <a:off x="819347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1" name="Shape 231"/>
              <p:cNvSpPr/>
              <p:nvPr/>
            </p:nvSpPr>
            <p:spPr>
              <a:xfrm>
                <a:off x="7782559"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2" name="Shape 232"/>
              <p:cNvSpPr/>
              <p:nvPr/>
            </p:nvSpPr>
            <p:spPr>
              <a:xfrm>
                <a:off x="737390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3" name="Shape 233"/>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4" name="Shape 234"/>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5" name="Shape 235"/>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6" name="Shape 236"/>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7" name="Shape 237"/>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8" name="Shape 238"/>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39" name="Shape 239"/>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0" name="Shape 240"/>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1" name="Shape 241"/>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2" name="Shape 242"/>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3" name="Shape 243"/>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4" name="Shape 244"/>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5" name="Shape 245"/>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6" name="Shape 246"/>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7" name="Shape 247"/>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8" name="Shape 248"/>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49" name="Shape 249"/>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50" name="Shape 250"/>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grpSp>
        <p:nvGrpSpPr>
          <p:cNvPr id="14" name="Group 261"/>
          <p:cNvGrpSpPr/>
          <p:nvPr/>
        </p:nvGrpSpPr>
        <p:grpSpPr>
          <a:xfrm>
            <a:off x="4427538" y="2147887"/>
            <a:ext cx="2592389" cy="2505077"/>
            <a:chOff x="0" y="-1"/>
            <a:chExt cx="3686952" cy="3562776"/>
          </a:xfrm>
        </p:grpSpPr>
        <p:sp>
          <p:nvSpPr>
            <p:cNvPr id="253" name="Shape 253"/>
            <p:cNvSpPr/>
            <p:nvPr/>
          </p:nvSpPr>
          <p:spPr>
            <a:xfrm flipH="1" flipV="1">
              <a:off x="0" y="593795"/>
              <a:ext cx="1740747" cy="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grpSp>
          <p:nvGrpSpPr>
            <p:cNvPr id="15" name="Group 260"/>
            <p:cNvGrpSpPr/>
            <p:nvPr/>
          </p:nvGrpSpPr>
          <p:grpSpPr>
            <a:xfrm>
              <a:off x="0" y="-1"/>
              <a:ext cx="3686952" cy="3562776"/>
              <a:chOff x="0" y="-1"/>
              <a:chExt cx="3686951" cy="3562775"/>
            </a:xfrm>
          </p:grpSpPr>
          <p:sp>
            <p:nvSpPr>
              <p:cNvPr id="254" name="Shape 254"/>
              <p:cNvSpPr/>
              <p:nvPr/>
            </p:nvSpPr>
            <p:spPr>
              <a:xfrm flipH="1" flipV="1">
                <a:off x="1740747" y="593796"/>
                <a:ext cx="1946204" cy="132983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55" name="Shape 255"/>
              <p:cNvSpPr/>
              <p:nvPr/>
            </p:nvSpPr>
            <p:spPr>
              <a:xfrm flipH="1" flipV="1">
                <a:off x="1740747" y="593795"/>
                <a:ext cx="1842346" cy="1738490"/>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56" name="Shape 256"/>
              <p:cNvSpPr/>
              <p:nvPr/>
            </p:nvSpPr>
            <p:spPr>
              <a:xfrm flipH="1" flipV="1">
                <a:off x="1740747" y="593795"/>
                <a:ext cx="1639146" cy="2149405"/>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57" name="Shape 257"/>
              <p:cNvSpPr/>
              <p:nvPr/>
            </p:nvSpPr>
            <p:spPr>
              <a:xfrm flipH="1" flipV="1">
                <a:off x="1740747" y="593796"/>
                <a:ext cx="1332089" cy="2558062"/>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58" name="Shape 258"/>
              <p:cNvSpPr/>
              <p:nvPr/>
            </p:nvSpPr>
            <p:spPr>
              <a:xfrm flipH="1" flipV="1">
                <a:off x="1740746" y="593796"/>
                <a:ext cx="1022774" cy="2968978"/>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59" name="Shape 259"/>
              <p:cNvSpPr/>
              <p:nvPr/>
            </p:nvSpPr>
            <p:spPr>
              <a:xfrm>
                <a:off x="0" y="-1"/>
                <a:ext cx="994834" cy="580714"/>
              </a:xfrm>
              <a:prstGeom prst="rect">
                <a:avLst/>
              </a:prstGeom>
              <a:noFill/>
              <a:ln w="12700" cap="flat">
                <a:noFill/>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65023" tIns="65023" rIns="65023" bIns="65023" numCol="1" anchor="t">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lang="es-ES_tradnl" dirty="0" smtClean="0">
                    <a:solidFill>
                      <a:srgbClr val="FFFFFF"/>
                    </a:solidFill>
                  </a:rPr>
                  <a:t>culture</a:t>
                </a:r>
                <a:endParaRPr dirty="0">
                  <a:solidFill>
                    <a:srgbClr val="FFFFFF"/>
                  </a:solidFill>
                </a:endParaRPr>
              </a:p>
            </p:txBody>
          </p:sp>
        </p:grpSp>
      </p:grpSp>
      <p:sp>
        <p:nvSpPr>
          <p:cNvPr id="262" name="Shape 262"/>
          <p:cNvSpPr/>
          <p:nvPr/>
        </p:nvSpPr>
        <p:spPr>
          <a:xfrm>
            <a:off x="6932613" y="6284913"/>
            <a:ext cx="1429079" cy="369324"/>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dirty="0">
                <a:solidFill>
                  <a:srgbClr val="FFFFFF"/>
                </a:solidFill>
              </a:rPr>
              <a:t>nanotechnology</a:t>
            </a:r>
          </a:p>
        </p:txBody>
      </p:sp>
      <p:grpSp>
        <p:nvGrpSpPr>
          <p:cNvPr id="16" name="Group 271"/>
          <p:cNvGrpSpPr/>
          <p:nvPr/>
        </p:nvGrpSpPr>
        <p:grpSpPr>
          <a:xfrm>
            <a:off x="1116012" y="2108199"/>
            <a:ext cx="2808292" cy="2530478"/>
            <a:chOff x="-3" y="-1"/>
            <a:chExt cx="3994013" cy="3598900"/>
          </a:xfrm>
        </p:grpSpPr>
        <p:sp>
          <p:nvSpPr>
            <p:cNvPr id="263" name="Shape 263"/>
            <p:cNvSpPr/>
            <p:nvPr/>
          </p:nvSpPr>
          <p:spPr>
            <a:xfrm flipH="1" flipV="1">
              <a:off x="101600" y="629920"/>
              <a:ext cx="1946205" cy="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grpSp>
          <p:nvGrpSpPr>
            <p:cNvPr id="17" name="Group 270"/>
            <p:cNvGrpSpPr/>
            <p:nvPr/>
          </p:nvGrpSpPr>
          <p:grpSpPr>
            <a:xfrm>
              <a:off x="-3" y="-1"/>
              <a:ext cx="3994013" cy="3598900"/>
              <a:chOff x="-2" y="-1"/>
              <a:chExt cx="3994011" cy="3598899"/>
            </a:xfrm>
          </p:grpSpPr>
          <p:sp>
            <p:nvSpPr>
              <p:cNvPr id="264" name="Shape 264"/>
              <p:cNvSpPr/>
              <p:nvPr/>
            </p:nvSpPr>
            <p:spPr>
              <a:xfrm>
                <a:off x="-2" y="-1"/>
                <a:ext cx="1293793" cy="580714"/>
              </a:xfrm>
              <a:prstGeom prst="rect">
                <a:avLst/>
              </a:prstGeom>
              <a:noFill/>
              <a:ln w="12700" cap="flat">
                <a:noFill/>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65023" tIns="65023" rIns="65023" bIns="65023" numCol="1" anchor="t">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dirty="0" smtClean="0">
                    <a:solidFill>
                      <a:srgbClr val="FFFFFF"/>
                    </a:solidFill>
                  </a:rPr>
                  <a:t>ampicil</a:t>
                </a:r>
                <a:r>
                  <a:rPr lang="es-ES_tradnl" dirty="0" err="1" smtClean="0">
                    <a:solidFill>
                      <a:srgbClr val="FFFFFF"/>
                    </a:solidFill>
                  </a:rPr>
                  <a:t>lin</a:t>
                </a:r>
                <a:endParaRPr dirty="0">
                  <a:solidFill>
                    <a:srgbClr val="FFFFFF"/>
                  </a:solidFill>
                </a:endParaRPr>
              </a:p>
            </p:txBody>
          </p:sp>
          <p:sp>
            <p:nvSpPr>
              <p:cNvPr id="265" name="Shape 265"/>
              <p:cNvSpPr/>
              <p:nvPr/>
            </p:nvSpPr>
            <p:spPr>
              <a:xfrm flipH="1" flipV="1">
                <a:off x="2047804" y="629920"/>
                <a:ext cx="1946205" cy="1329832"/>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66" name="Shape 266"/>
              <p:cNvSpPr/>
              <p:nvPr/>
            </p:nvSpPr>
            <p:spPr>
              <a:xfrm flipH="1" flipV="1">
                <a:off x="2047805" y="629919"/>
                <a:ext cx="1842346" cy="173849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67" name="Shape 267"/>
              <p:cNvSpPr/>
              <p:nvPr/>
            </p:nvSpPr>
            <p:spPr>
              <a:xfrm flipH="1" flipV="1">
                <a:off x="2047805" y="629919"/>
                <a:ext cx="1639146" cy="2149406"/>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68" name="Shape 268"/>
              <p:cNvSpPr/>
              <p:nvPr/>
            </p:nvSpPr>
            <p:spPr>
              <a:xfrm flipH="1" flipV="1">
                <a:off x="2047805" y="629920"/>
                <a:ext cx="1332088" cy="2558063"/>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269" name="Shape 269"/>
              <p:cNvSpPr/>
              <p:nvPr/>
            </p:nvSpPr>
            <p:spPr>
              <a:xfrm flipH="1" flipV="1">
                <a:off x="2047804" y="629920"/>
                <a:ext cx="1022774" cy="2968978"/>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grpSp>
      </p:gr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p:tmAbs val="0"/>
                                  </p:iterate>
                                  <p:childTnLst>
                                    <p:animEffect transition="out" filter="fade">
                                      <p:cBhvr>
                                        <p:cTn id="11" dur="500" fill="hold"/>
                                        <p:tgtEl>
                                          <p:spTgt spid="14"/>
                                        </p:tgtEl>
                                      </p:cBhvr>
                                    </p:animEffect>
                                    <p:set>
                                      <p:cBhvr>
                                        <p:cTn id="12"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iterate>
                                    <p:tmAbs val="0"/>
                                  </p:iterate>
                                  <p:childTnLst>
                                    <p:set>
                                      <p:cBhvr>
                                        <p:cTn id="15" fill="hold"/>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p:tmAbs val="0"/>
                                  </p:iterate>
                                  <p:childTnLst>
                                    <p:set>
                                      <p:cBhvr>
                                        <p:cTn id="19" fill="hold"/>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2" fill="hold" grpId="0" nodeType="afterEffect">
                                  <p:stCondLst>
                                    <p:cond delay="0"/>
                                  </p:stCondLst>
                                  <p:iterate>
                                    <p:tmAbs val="0"/>
                                  </p:iterate>
                                  <p:childTnLst>
                                    <p:set>
                                      <p:cBhvr>
                                        <p:cTn id="23" fill="hold"/>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p:tmAbs val="0"/>
                                  </p:iterate>
                                  <p:childTnLst>
                                    <p:set>
                                      <p:cBhvr>
                                        <p:cTn id="28" fill="hold"/>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7" grpId="0" animBg="1" advAuto="0"/>
      <p:bldP spid="8" grpId="0" animBg="1" advAuto="0"/>
      <p:bldP spid="14" grpId="0" animBg="1" advAuto="0"/>
      <p:bldP spid="14" grpId="1"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73" name="Shape 273"/>
          <p:cNvSpPr>
            <a:spLocks noGrp="1"/>
          </p:cNvSpPr>
          <p:nvPr>
            <p:ph type="title"/>
          </p:nvPr>
        </p:nvSpPr>
        <p:spPr>
          <a:xfrm>
            <a:off x="6372224" y="3787775"/>
            <a:ext cx="646114" cy="555626"/>
          </a:xfrm>
          <a:prstGeom prst="rect">
            <a:avLst/>
          </a:prstGeom>
        </p:spPr>
        <p:txBody>
          <a:bodyPr>
            <a:normAutofit/>
          </a:bodyPr>
          <a:lstStyle/>
          <a:p>
            <a:pPr lvl="0">
              <a:defRPr sz="100"/>
            </a:pPr>
            <a:endParaRPr/>
          </a:p>
        </p:txBody>
      </p:sp>
      <p:sp>
        <p:nvSpPr>
          <p:cNvPr id="277" name="Shape 277"/>
          <p:cNvSpPr/>
          <p:nvPr/>
        </p:nvSpPr>
        <p:spPr>
          <a:xfrm>
            <a:off x="-36512" y="472598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78" name="Shape 278"/>
          <p:cNvSpPr/>
          <p:nvPr/>
        </p:nvSpPr>
        <p:spPr>
          <a:xfrm>
            <a:off x="-36512" y="4435475"/>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79" name="Shape 279"/>
          <p:cNvSpPr/>
          <p:nvPr/>
        </p:nvSpPr>
        <p:spPr>
          <a:xfrm>
            <a:off x="-36512" y="414655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80" name="Shape 280"/>
          <p:cNvSpPr/>
          <p:nvPr/>
        </p:nvSpPr>
        <p:spPr>
          <a:xfrm>
            <a:off x="-36512" y="3857626"/>
            <a:ext cx="9144001" cy="142875"/>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81" name="Shape 281"/>
          <p:cNvSpPr/>
          <p:nvPr/>
        </p:nvSpPr>
        <p:spPr>
          <a:xfrm>
            <a:off x="-36512" y="356870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82" name="Shape 282"/>
          <p:cNvSpPr/>
          <p:nvPr/>
        </p:nvSpPr>
        <p:spPr>
          <a:xfrm>
            <a:off x="-36512" y="328453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283" name="Shape 283"/>
          <p:cNvSpPr/>
          <p:nvPr/>
        </p:nvSpPr>
        <p:spPr>
          <a:xfrm>
            <a:off x="6515101" y="4292600"/>
            <a:ext cx="215901" cy="142876"/>
          </a:xfrm>
          <a:prstGeom prst="roundRect">
            <a:avLst>
              <a:gd name="adj" fmla="val 11719"/>
            </a:avLst>
          </a:prstGeom>
          <a:solidFill>
            <a:srgbClr val="A9F5B6"/>
          </a:solidFill>
          <a:ln w="12700">
            <a:solidFill>
              <a:srgbClr val="00FF00"/>
            </a:solidFill>
            <a:round/>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grpSp>
        <p:nvGrpSpPr>
          <p:cNvPr id="2" name="Group 415"/>
          <p:cNvGrpSpPr/>
          <p:nvPr/>
        </p:nvGrpSpPr>
        <p:grpSpPr>
          <a:xfrm>
            <a:off x="539750" y="3428999"/>
            <a:ext cx="8496301" cy="1295401"/>
            <a:chOff x="0" y="0"/>
            <a:chExt cx="12083627" cy="1842346"/>
          </a:xfrm>
        </p:grpSpPr>
        <p:grpSp>
          <p:nvGrpSpPr>
            <p:cNvPr id="3" name="Group 312"/>
            <p:cNvGrpSpPr/>
            <p:nvPr/>
          </p:nvGrpSpPr>
          <p:grpSpPr>
            <a:xfrm>
              <a:off x="8602133" y="2257"/>
              <a:ext cx="3481495" cy="1840090"/>
              <a:chOff x="0" y="0"/>
              <a:chExt cx="3481493" cy="1840089"/>
            </a:xfrm>
          </p:grpSpPr>
          <p:sp>
            <p:nvSpPr>
              <p:cNvPr id="284" name="Shape 284"/>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nvGrpSpPr>
              <p:cNvPr id="4" name="Group 288"/>
              <p:cNvGrpSpPr/>
              <p:nvPr/>
            </p:nvGrpSpPr>
            <p:grpSpPr>
              <a:xfrm>
                <a:off x="0" y="1634631"/>
                <a:ext cx="1126632" cy="205459"/>
                <a:chOff x="0" y="0"/>
                <a:chExt cx="1126631" cy="205457"/>
              </a:xfrm>
            </p:grpSpPr>
            <p:sp>
              <p:nvSpPr>
                <p:cNvPr id="285" name="Shape 285"/>
                <p:cNvSpPr/>
                <p:nvPr/>
              </p:nvSpPr>
              <p:spPr>
                <a:xfrm>
                  <a:off x="81957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86" name="Shape 286"/>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87" name="Shape 287"/>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5" name="Group 294"/>
              <p:cNvGrpSpPr/>
              <p:nvPr/>
            </p:nvGrpSpPr>
            <p:grpSpPr>
              <a:xfrm>
                <a:off x="512515" y="815057"/>
                <a:ext cx="1946206" cy="205459"/>
                <a:chOff x="0" y="0"/>
                <a:chExt cx="1946204" cy="205457"/>
              </a:xfrm>
            </p:grpSpPr>
            <p:sp>
              <p:nvSpPr>
                <p:cNvPr id="289" name="Shape 289"/>
                <p:cNvSpPr/>
                <p:nvPr/>
              </p:nvSpPr>
              <p:spPr>
                <a:xfrm>
                  <a:off x="1639146"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0" name="Shape 290"/>
                <p:cNvSpPr/>
                <p:nvPr/>
              </p:nvSpPr>
              <p:spPr>
                <a:xfrm>
                  <a:off x="1230488"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1" name="Shape 291"/>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2" name="Shape 292"/>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3" name="Shape 293"/>
                <p:cNvSpPr/>
                <p:nvPr/>
              </p:nvSpPr>
              <p:spPr>
                <a:xfrm>
                  <a:off x="0"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6" name="Group 302"/>
              <p:cNvGrpSpPr/>
              <p:nvPr/>
            </p:nvGrpSpPr>
            <p:grpSpPr>
              <a:xfrm>
                <a:off x="715715" y="404142"/>
                <a:ext cx="2765779" cy="205459"/>
                <a:chOff x="0" y="0"/>
                <a:chExt cx="2765777" cy="205457"/>
              </a:xfrm>
            </p:grpSpPr>
            <p:sp>
              <p:nvSpPr>
                <p:cNvPr id="295" name="Shape 295"/>
                <p:cNvSpPr/>
                <p:nvPr/>
              </p:nvSpPr>
              <p:spPr>
                <a:xfrm>
                  <a:off x="2458720"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6" name="Shape 296"/>
                <p:cNvSpPr/>
                <p:nvPr/>
              </p:nvSpPr>
              <p:spPr>
                <a:xfrm>
                  <a:off x="205006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7" name="Shape 297"/>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8" name="Shape 298"/>
                <p:cNvSpPr/>
                <p:nvPr/>
              </p:nvSpPr>
              <p:spPr>
                <a:xfrm>
                  <a:off x="1230488"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299" name="Shape 299"/>
                <p:cNvSpPr/>
                <p:nvPr/>
              </p:nvSpPr>
              <p:spPr>
                <a:xfrm>
                  <a:off x="81957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0" name="Shape 300"/>
                <p:cNvSpPr/>
                <p:nvPr/>
              </p:nvSpPr>
              <p:spPr>
                <a:xfrm>
                  <a:off x="41091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1" name="Shape 301"/>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7" name="Group 311"/>
              <p:cNvGrpSpPr/>
              <p:nvPr/>
            </p:nvGrpSpPr>
            <p:grpSpPr>
              <a:xfrm>
                <a:off x="307057" y="1223715"/>
                <a:ext cx="3174437" cy="205459"/>
                <a:chOff x="0" y="0"/>
                <a:chExt cx="3174435" cy="205457"/>
              </a:xfrm>
            </p:grpSpPr>
            <p:sp>
              <p:nvSpPr>
                <p:cNvPr id="303" name="Shape 303"/>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4" name="Shape 304"/>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5" name="Shape 305"/>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6" name="Shape 306"/>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7" name="Shape 307"/>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8" name="Shape 308"/>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09" name="Shape 309"/>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10" name="Shape 310"/>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grpSp>
          <p:nvGrpSpPr>
            <p:cNvPr id="8" name="Group 317"/>
            <p:cNvGrpSpPr/>
            <p:nvPr/>
          </p:nvGrpSpPr>
          <p:grpSpPr>
            <a:xfrm>
              <a:off x="8193475" y="0"/>
              <a:ext cx="1126632" cy="1840089"/>
              <a:chOff x="0" y="0"/>
              <a:chExt cx="1126631" cy="1840088"/>
            </a:xfrm>
          </p:grpSpPr>
          <p:sp>
            <p:nvSpPr>
              <p:cNvPr id="313" name="Shape 313"/>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14" name="Shape 314"/>
              <p:cNvSpPr/>
              <p:nvPr/>
            </p:nvSpPr>
            <p:spPr>
              <a:xfrm>
                <a:off x="0" y="1636888"/>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15" name="Shape 315"/>
              <p:cNvSpPr/>
              <p:nvPr/>
            </p:nvSpPr>
            <p:spPr>
              <a:xfrm>
                <a:off x="512515" y="817315"/>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16" name="Shape 316"/>
              <p:cNvSpPr/>
              <p:nvPr/>
            </p:nvSpPr>
            <p:spPr>
              <a:xfrm>
                <a:off x="715715" y="40640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9" name="Group 414"/>
            <p:cNvGrpSpPr/>
            <p:nvPr/>
          </p:nvGrpSpPr>
          <p:grpSpPr>
            <a:xfrm>
              <a:off x="-1" y="-1"/>
              <a:ext cx="8909193" cy="1842348"/>
              <a:chOff x="0" y="0"/>
              <a:chExt cx="8909191" cy="1842346"/>
            </a:xfrm>
          </p:grpSpPr>
          <p:grpSp>
            <p:nvGrpSpPr>
              <p:cNvPr id="10" name="Group 338"/>
              <p:cNvGrpSpPr/>
              <p:nvPr/>
            </p:nvGrpSpPr>
            <p:grpSpPr>
              <a:xfrm>
                <a:off x="0" y="1636888"/>
                <a:ext cx="8089618" cy="205459"/>
                <a:chOff x="0" y="0"/>
                <a:chExt cx="8089617" cy="205457"/>
              </a:xfrm>
            </p:grpSpPr>
            <p:sp>
              <p:nvSpPr>
                <p:cNvPr id="318" name="Shape 318"/>
                <p:cNvSpPr/>
                <p:nvPr/>
              </p:nvSpPr>
              <p:spPr>
                <a:xfrm>
                  <a:off x="7782559"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19" name="Shape 319"/>
                <p:cNvSpPr/>
                <p:nvPr/>
              </p:nvSpPr>
              <p:spPr>
                <a:xfrm>
                  <a:off x="737390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0" name="Shape 320"/>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1" name="Shape 321"/>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2" name="Shape 322"/>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3" name="Shape 323"/>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4" name="Shape 324"/>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5" name="Shape 325"/>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6" name="Shape 326"/>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7" name="Shape 327"/>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8" name="Shape 328"/>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29" name="Shape 329"/>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0" name="Shape 330"/>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1" name="Shape 331"/>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2" name="Shape 332"/>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3" name="Shape 333"/>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4" name="Shape 334"/>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5" name="Shape 335"/>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6" name="Shape 336"/>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37" name="Shape 337"/>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1" name="Group 354"/>
              <p:cNvGrpSpPr/>
              <p:nvPr/>
            </p:nvGrpSpPr>
            <p:grpSpPr>
              <a:xfrm>
                <a:off x="2354862" y="1225973"/>
                <a:ext cx="6041814" cy="205459"/>
                <a:chOff x="0" y="0"/>
                <a:chExt cx="6041813" cy="205457"/>
              </a:xfrm>
            </p:grpSpPr>
            <p:sp>
              <p:nvSpPr>
                <p:cNvPr id="339" name="Shape 339"/>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0" name="Shape 340"/>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1" name="Shape 341"/>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2" name="Shape 342"/>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3" name="Shape 343"/>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4" name="Shape 344"/>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5" name="Shape 345"/>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6" name="Shape 346"/>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7" name="Shape 347"/>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8" name="Shape 348"/>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49" name="Shape 349"/>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0" name="Shape 350"/>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1" name="Shape 351"/>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2" name="Shape 352"/>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3" name="Shape 353"/>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2" name="Group 373"/>
              <p:cNvGrpSpPr/>
              <p:nvPr/>
            </p:nvGrpSpPr>
            <p:grpSpPr>
              <a:xfrm>
                <a:off x="1332088" y="817315"/>
                <a:ext cx="7270046" cy="205459"/>
                <a:chOff x="0" y="0"/>
                <a:chExt cx="7270044" cy="205457"/>
              </a:xfrm>
            </p:grpSpPr>
            <p:sp>
              <p:nvSpPr>
                <p:cNvPr id="355" name="Shape 355"/>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6" name="Shape 356"/>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7" name="Shape 357"/>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8" name="Shape 358"/>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59" name="Shape 359"/>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0" name="Shape 360"/>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1" name="Shape 361"/>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2" name="Shape 362"/>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3" name="Shape 363"/>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4" name="Shape 364"/>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5" name="Shape 365"/>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6" name="Shape 366"/>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7" name="Shape 367"/>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8" name="Shape 368"/>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69" name="Shape 369"/>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0" name="Shape 370"/>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1" name="Shape 371"/>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2" name="Shape 372"/>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3" name="Group 390"/>
              <p:cNvGrpSpPr/>
              <p:nvPr/>
            </p:nvGrpSpPr>
            <p:grpSpPr>
              <a:xfrm>
                <a:off x="2354862" y="406400"/>
                <a:ext cx="6450472" cy="205458"/>
                <a:chOff x="0" y="0"/>
                <a:chExt cx="6450471" cy="205457"/>
              </a:xfrm>
            </p:grpSpPr>
            <p:sp>
              <p:nvSpPr>
                <p:cNvPr id="374" name="Shape 374"/>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5" name="Shape 375"/>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6" name="Shape 376"/>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7" name="Shape 377"/>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8" name="Shape 378"/>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79" name="Shape 379"/>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0" name="Shape 380"/>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1" name="Shape 381"/>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2" name="Shape 382"/>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3" name="Shape 383"/>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4" name="Shape 384"/>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5" name="Shape 385"/>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6" name="Shape 386"/>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7" name="Shape 387"/>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8" name="Shape 388"/>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89" name="Shape 389"/>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14" name="Group 413"/>
              <p:cNvGrpSpPr/>
              <p:nvPr/>
            </p:nvGrpSpPr>
            <p:grpSpPr>
              <a:xfrm>
                <a:off x="0" y="0"/>
                <a:ext cx="8909192" cy="205458"/>
                <a:chOff x="0" y="0"/>
                <a:chExt cx="8909191" cy="205457"/>
              </a:xfrm>
            </p:grpSpPr>
            <p:sp>
              <p:nvSpPr>
                <p:cNvPr id="391" name="Shape 391"/>
                <p:cNvSpPr/>
                <p:nvPr/>
              </p:nvSpPr>
              <p:spPr>
                <a:xfrm>
                  <a:off x="860213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2" name="Shape 392"/>
                <p:cNvSpPr/>
                <p:nvPr/>
              </p:nvSpPr>
              <p:spPr>
                <a:xfrm>
                  <a:off x="819347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3" name="Shape 393"/>
                <p:cNvSpPr/>
                <p:nvPr/>
              </p:nvSpPr>
              <p:spPr>
                <a:xfrm>
                  <a:off x="7782559"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4" name="Shape 394"/>
                <p:cNvSpPr/>
                <p:nvPr/>
              </p:nvSpPr>
              <p:spPr>
                <a:xfrm>
                  <a:off x="7373902"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5" name="Shape 395"/>
                <p:cNvSpPr/>
                <p:nvPr/>
              </p:nvSpPr>
              <p:spPr>
                <a:xfrm>
                  <a:off x="696298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6" name="Shape 396"/>
                <p:cNvSpPr/>
                <p:nvPr/>
              </p:nvSpPr>
              <p:spPr>
                <a:xfrm>
                  <a:off x="6554329"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7" name="Shape 397"/>
                <p:cNvSpPr/>
                <p:nvPr/>
              </p:nvSpPr>
              <p:spPr>
                <a:xfrm>
                  <a:off x="6143413"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8" name="Shape 398"/>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399" name="Shape 399"/>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0" name="Shape 400"/>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1" name="Shape 401"/>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2" name="Shape 402"/>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3" name="Shape 403"/>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4" name="Shape 404"/>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5" name="Shape 405"/>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6" name="Shape 406"/>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7" name="Shape 407"/>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8" name="Shape 408"/>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09" name="Shape 409"/>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10" name="Shape 410"/>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11" name="Shape 411"/>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12" name="Shape 412"/>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grpSp>
      <p:grpSp>
        <p:nvGrpSpPr>
          <p:cNvPr id="15" name="Group 424"/>
          <p:cNvGrpSpPr/>
          <p:nvPr/>
        </p:nvGrpSpPr>
        <p:grpSpPr>
          <a:xfrm>
            <a:off x="1116012" y="2108199"/>
            <a:ext cx="2808292" cy="2530478"/>
            <a:chOff x="-3" y="-1"/>
            <a:chExt cx="3994013" cy="3598900"/>
          </a:xfrm>
        </p:grpSpPr>
        <p:sp>
          <p:nvSpPr>
            <p:cNvPr id="416" name="Shape 416"/>
            <p:cNvSpPr/>
            <p:nvPr/>
          </p:nvSpPr>
          <p:spPr>
            <a:xfrm flipH="1" flipV="1">
              <a:off x="101600" y="629920"/>
              <a:ext cx="1946205" cy="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grpSp>
          <p:nvGrpSpPr>
            <p:cNvPr id="16" name="Group 423"/>
            <p:cNvGrpSpPr/>
            <p:nvPr/>
          </p:nvGrpSpPr>
          <p:grpSpPr>
            <a:xfrm>
              <a:off x="-3" y="-1"/>
              <a:ext cx="3994013" cy="3598900"/>
              <a:chOff x="-2" y="-1"/>
              <a:chExt cx="3994011" cy="3598899"/>
            </a:xfrm>
          </p:grpSpPr>
          <p:sp>
            <p:nvSpPr>
              <p:cNvPr id="417" name="Shape 417"/>
              <p:cNvSpPr/>
              <p:nvPr/>
            </p:nvSpPr>
            <p:spPr>
              <a:xfrm>
                <a:off x="-2" y="-1"/>
                <a:ext cx="1293793" cy="580714"/>
              </a:xfrm>
              <a:prstGeom prst="rect">
                <a:avLst/>
              </a:prstGeom>
              <a:noFill/>
              <a:ln w="12700" cap="flat">
                <a:noFill/>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65023" tIns="65023" rIns="65023" bIns="65023" numCol="1" anchor="t">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dirty="0" smtClean="0">
                    <a:solidFill>
                      <a:srgbClr val="FFFFFF"/>
                    </a:solidFill>
                  </a:rPr>
                  <a:t>ampici</a:t>
                </a:r>
                <a:r>
                  <a:rPr lang="es-ES_tradnl" dirty="0" err="1" smtClean="0">
                    <a:solidFill>
                      <a:srgbClr val="FFFFFF"/>
                    </a:solidFill>
                  </a:rPr>
                  <a:t>l</a:t>
                </a:r>
                <a:r>
                  <a:rPr dirty="0" smtClean="0">
                    <a:solidFill>
                      <a:srgbClr val="FFFFFF"/>
                    </a:solidFill>
                  </a:rPr>
                  <a:t>l</a:t>
                </a:r>
                <a:r>
                  <a:rPr lang="es-ES_tradnl" dirty="0" smtClean="0">
                    <a:solidFill>
                      <a:srgbClr val="FFFFFF"/>
                    </a:solidFill>
                  </a:rPr>
                  <a:t>in</a:t>
                </a:r>
                <a:endParaRPr dirty="0">
                  <a:solidFill>
                    <a:srgbClr val="FFFFFF"/>
                  </a:solidFill>
                </a:endParaRPr>
              </a:p>
            </p:txBody>
          </p:sp>
          <p:sp>
            <p:nvSpPr>
              <p:cNvPr id="418" name="Shape 418"/>
              <p:cNvSpPr/>
              <p:nvPr/>
            </p:nvSpPr>
            <p:spPr>
              <a:xfrm flipH="1" flipV="1">
                <a:off x="2047804" y="629920"/>
                <a:ext cx="1946205" cy="1329832"/>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419" name="Shape 419"/>
              <p:cNvSpPr/>
              <p:nvPr/>
            </p:nvSpPr>
            <p:spPr>
              <a:xfrm flipH="1" flipV="1">
                <a:off x="2047805" y="629919"/>
                <a:ext cx="1842346" cy="1738491"/>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420" name="Shape 420"/>
              <p:cNvSpPr/>
              <p:nvPr/>
            </p:nvSpPr>
            <p:spPr>
              <a:xfrm flipH="1" flipV="1">
                <a:off x="2047805" y="629919"/>
                <a:ext cx="1639146" cy="2149406"/>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421" name="Shape 421"/>
              <p:cNvSpPr/>
              <p:nvPr/>
            </p:nvSpPr>
            <p:spPr>
              <a:xfrm flipH="1" flipV="1">
                <a:off x="2047805" y="629920"/>
                <a:ext cx="1332088" cy="2558063"/>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sp>
            <p:nvSpPr>
              <p:cNvPr id="422" name="Shape 422"/>
              <p:cNvSpPr/>
              <p:nvPr/>
            </p:nvSpPr>
            <p:spPr>
              <a:xfrm flipH="1" flipV="1">
                <a:off x="2047804" y="629920"/>
                <a:ext cx="1022774" cy="2968978"/>
              </a:xfrm>
              <a:prstGeom prst="line">
                <a:avLst/>
              </a:prstGeom>
              <a:noFill/>
              <a:ln w="12700" cap="flat">
                <a:solidFill>
                  <a:srgbClr val="DDDDDD"/>
                </a:solidFill>
                <a:prstDash val="solid"/>
                <a:round/>
              </a:ln>
              <a:effectLst>
                <a:outerShdw blurRad="12700" dist="25400" dir="2700000" rotWithShape="0">
                  <a:srgbClr val="858585">
                    <a:alpha val="74997"/>
                  </a:srgbClr>
                </a:outerShdw>
              </a:effectLst>
            </p:spPr>
            <p:txBody>
              <a:bodyPr wrap="square" lIns="65023" tIns="65023" rIns="65023" bIns="65023" numCol="1" anchor="t">
                <a:noAutofit/>
              </a:bodyPr>
              <a:lstStyle/>
              <a:p>
                <a:pPr defTabSz="321440">
                  <a:defRPr sz="1600">
                    <a:solidFill>
                      <a:srgbClr val="000000"/>
                    </a:solidFill>
                    <a:latin typeface="Helvetica"/>
                    <a:ea typeface="Helvetica"/>
                    <a:cs typeface="Helvetica"/>
                    <a:sym typeface="Helvetica"/>
                  </a:defRPr>
                </a:pPr>
                <a:endParaRPr dirty="0"/>
              </a:p>
            </p:txBody>
          </p:sp>
        </p:grpSp>
      </p:grpSp>
      <p:sp>
        <p:nvSpPr>
          <p:cNvPr id="425" name="Shape 425"/>
          <p:cNvSpPr/>
          <p:nvPr/>
        </p:nvSpPr>
        <p:spPr>
          <a:xfrm>
            <a:off x="6932613" y="6284913"/>
            <a:ext cx="1429079" cy="369324"/>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dirty="0">
                <a:solidFill>
                  <a:srgbClr val="FFFFFF"/>
                </a:solidFill>
              </a:rPr>
              <a:t>nanotechnology</a:t>
            </a:r>
          </a:p>
        </p:txBody>
      </p:sp>
      <p:sp>
        <p:nvSpPr>
          <p:cNvPr id="155" name="Rectangle 3"/>
          <p:cNvSpPr>
            <a:spLocks noChangeArrowheads="1"/>
          </p:cNvSpPr>
          <p:nvPr/>
        </p:nvSpPr>
        <p:spPr bwMode="auto">
          <a:xfrm>
            <a:off x="0" y="1"/>
            <a:ext cx="9144000" cy="1628775"/>
          </a:xfrm>
          <a:prstGeom prst="rect">
            <a:avLst/>
          </a:prstGeom>
          <a:gradFill rotWithShape="1">
            <a:gsLst>
              <a:gs pos="0">
                <a:srgbClr val="808080"/>
              </a:gs>
              <a:gs pos="100000">
                <a:srgbClr val="808080">
                  <a:gamma/>
                  <a:shade val="46275"/>
                  <a:invGamma/>
                </a:srgbClr>
              </a:gs>
            </a:gsLst>
            <a:path path="shape">
              <a:fillToRect l="50000" t="50000" r="50000" b="50000"/>
            </a:path>
          </a:gradFill>
          <a:ln w="9525">
            <a:solidFill>
              <a:srgbClr val="000000"/>
            </a:solidFill>
            <a:miter lim="800000"/>
            <a:headEnd/>
            <a:tailEnd/>
          </a:ln>
          <a:effectLst/>
        </p:spPr>
        <p:txBody>
          <a:bodyPr wrap="none" lIns="91435" tIns="45718" rIns="91435" bIns="45718" anchor="ctr">
            <a:prstTxWarp prst="textNoShape">
              <a:avLst/>
            </a:prstTxWarp>
          </a:bodyPr>
          <a:lstStyle/>
          <a:p>
            <a:pPr defTabSz="914353">
              <a:defRPr/>
            </a:pPr>
            <a:endParaRPr lang="es-ES_tradnl" kern="0" dirty="0">
              <a:solidFill>
                <a:srgbClr val="000000"/>
              </a:solidFill>
            </a:endParaRPr>
          </a:p>
        </p:txBody>
      </p:sp>
      <p:sp>
        <p:nvSpPr>
          <p:cNvPr id="156" name="Shape 113"/>
          <p:cNvSpPr/>
          <p:nvPr/>
        </p:nvSpPr>
        <p:spPr>
          <a:xfrm>
            <a:off x="-1" y="1628776"/>
            <a:ext cx="9144001" cy="1"/>
          </a:xfrm>
          <a:prstGeom prst="line">
            <a:avLst/>
          </a:prstGeom>
          <a:ln w="50800">
            <a:solidFill>
              <a:srgbClr val="777777"/>
            </a:solidFill>
            <a:round/>
          </a:ln>
          <a:effectLst>
            <a:outerShdw blurRad="12700" dist="25400" dir="13500000" rotWithShape="0">
              <a:srgbClr val="474747">
                <a:alpha val="74997"/>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157" name="Shape 114"/>
          <p:cNvSpPr/>
          <p:nvPr/>
        </p:nvSpPr>
        <p:spPr>
          <a:xfrm>
            <a:off x="1690688" y="125766"/>
            <a:ext cx="5761038" cy="1316592"/>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6" tIns="45716" rIns="45716" bIns="45716">
            <a:spAutoFit/>
          </a:bodyPr>
          <a:lstStyle/>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Nathalie Q. Balaban</a:t>
            </a:r>
            <a:r>
              <a:rPr lang="es-ES_tradnl"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 et al.</a:t>
            </a:r>
            <a:endPar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endParaRPr>
          </a:p>
          <a:p>
            <a:pPr algn="ctr" defTabSz="321440">
              <a:lnSpc>
                <a:spcPts val="3180"/>
              </a:lnSpc>
              <a:defRPr sz="1800">
                <a:solidFill>
                  <a:srgbClr val="000000"/>
                </a:solidFill>
              </a:defRPr>
            </a:pPr>
            <a:r>
              <a:rPr sz="2400" b="1" dirty="0">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rPr>
              <a:t>Bacterial Persistence as a Phenotypic Switch</a:t>
            </a:r>
          </a:p>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Science 2004; 305: 1622-1625</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iterate>
                                    <p:tmAbs val="0"/>
                                  </p:iterate>
                                  <p:childTnLst>
                                    <p:animEffect transition="out" filter="fade">
                                      <p:cBhvr>
                                        <p:cTn id="6" dur="500" fill="hold"/>
                                        <p:tgtEl>
                                          <p:spTgt spid="2"/>
                                        </p:tgtEl>
                                      </p:cBhvr>
                                    </p:animEffect>
                                    <p:set>
                                      <p:cBhvr>
                                        <p:cTn id="7"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iterate>
                                    <p:tmAbs val="0"/>
                                  </p:iterate>
                                  <p:childTnLst>
                                    <p:animEffect transition="out" filter="wipe(down)">
                                      <p:cBhvr>
                                        <p:cTn id="11" dur="500" fill="hold"/>
                                        <p:tgtEl>
                                          <p:spTgt spid="15"/>
                                        </p:tgtEl>
                                      </p:cBhvr>
                                    </p:animEffect>
                                    <p:set>
                                      <p:cBhvr>
                                        <p:cTn id="12"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15"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27" name="Shape 427"/>
          <p:cNvSpPr>
            <a:spLocks noGrp="1"/>
          </p:cNvSpPr>
          <p:nvPr>
            <p:ph type="title"/>
          </p:nvPr>
        </p:nvSpPr>
        <p:spPr>
          <a:xfrm>
            <a:off x="6372224" y="3787775"/>
            <a:ext cx="646114" cy="555626"/>
          </a:xfrm>
          <a:prstGeom prst="rect">
            <a:avLst/>
          </a:prstGeom>
        </p:spPr>
        <p:txBody>
          <a:bodyPr>
            <a:normAutofit/>
          </a:bodyPr>
          <a:lstStyle/>
          <a:p>
            <a:pPr lvl="0">
              <a:defRPr sz="100"/>
            </a:pPr>
            <a:endParaRPr/>
          </a:p>
        </p:txBody>
      </p:sp>
      <p:sp>
        <p:nvSpPr>
          <p:cNvPr id="431" name="Shape 431"/>
          <p:cNvSpPr/>
          <p:nvPr/>
        </p:nvSpPr>
        <p:spPr>
          <a:xfrm>
            <a:off x="-36512" y="472598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2" name="Shape 432"/>
          <p:cNvSpPr/>
          <p:nvPr/>
        </p:nvSpPr>
        <p:spPr>
          <a:xfrm>
            <a:off x="-36512" y="4435475"/>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3" name="Shape 433"/>
          <p:cNvSpPr/>
          <p:nvPr/>
        </p:nvSpPr>
        <p:spPr>
          <a:xfrm>
            <a:off x="-36512" y="414655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4" name="Shape 434"/>
          <p:cNvSpPr/>
          <p:nvPr/>
        </p:nvSpPr>
        <p:spPr>
          <a:xfrm>
            <a:off x="-36512" y="3857626"/>
            <a:ext cx="9144001" cy="142875"/>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5" name="Shape 435"/>
          <p:cNvSpPr/>
          <p:nvPr/>
        </p:nvSpPr>
        <p:spPr>
          <a:xfrm>
            <a:off x="-36512" y="3568701"/>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6" name="Shape 436"/>
          <p:cNvSpPr/>
          <p:nvPr/>
        </p:nvSpPr>
        <p:spPr>
          <a:xfrm>
            <a:off x="-36512" y="3284538"/>
            <a:ext cx="9144001" cy="142876"/>
          </a:xfrm>
          <a:prstGeom prst="rect">
            <a:avLst/>
          </a:prstGeom>
          <a:gradFill>
            <a:gsLst>
              <a:gs pos="0">
                <a:srgbClr val="BBE0E3"/>
              </a:gs>
              <a:gs pos="50000">
                <a:srgbClr val="576869"/>
              </a:gs>
              <a:gs pos="100000">
                <a:srgbClr val="BBE0E3"/>
              </a:gs>
            </a:gsLst>
            <a:lin ang="5400000"/>
          </a:gradFill>
          <a:ln w="12700">
            <a:solidFill/>
            <a:miter/>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437" name="Shape 437"/>
          <p:cNvSpPr/>
          <p:nvPr/>
        </p:nvSpPr>
        <p:spPr>
          <a:xfrm>
            <a:off x="6515101" y="4292600"/>
            <a:ext cx="215901" cy="142876"/>
          </a:xfrm>
          <a:prstGeom prst="roundRect">
            <a:avLst>
              <a:gd name="adj" fmla="val 11719"/>
            </a:avLst>
          </a:prstGeom>
          <a:solidFill>
            <a:srgbClr val="A9F5B6"/>
          </a:solidFill>
          <a:ln w="12700">
            <a:solidFill>
              <a:srgbClr val="00FF00"/>
            </a:solidFill>
            <a:round/>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grpSp>
        <p:nvGrpSpPr>
          <p:cNvPr id="2" name="Group 446"/>
          <p:cNvGrpSpPr/>
          <p:nvPr/>
        </p:nvGrpSpPr>
        <p:grpSpPr>
          <a:xfrm>
            <a:off x="6804026" y="4291014"/>
            <a:ext cx="2232026" cy="144463"/>
            <a:chOff x="0" y="0"/>
            <a:chExt cx="3174435" cy="205457"/>
          </a:xfrm>
        </p:grpSpPr>
        <p:sp>
          <p:nvSpPr>
            <p:cNvPr id="438" name="Shape 438"/>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39" name="Shape 439"/>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0" name="Shape 440"/>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1" name="Shape 441"/>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2" name="Shape 442"/>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3" name="Shape 443"/>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4" name="Shape 444"/>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5" name="Shape 445"/>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grpSp>
        <p:nvGrpSpPr>
          <p:cNvPr id="3" name="Group 462"/>
          <p:cNvGrpSpPr/>
          <p:nvPr/>
        </p:nvGrpSpPr>
        <p:grpSpPr>
          <a:xfrm>
            <a:off x="2195514" y="4291014"/>
            <a:ext cx="4248151" cy="144463"/>
            <a:chOff x="0" y="0"/>
            <a:chExt cx="6041813" cy="205457"/>
          </a:xfrm>
        </p:grpSpPr>
        <p:sp>
          <p:nvSpPr>
            <p:cNvPr id="447" name="Shape 447"/>
            <p:cNvSpPr/>
            <p:nvPr/>
          </p:nvSpPr>
          <p:spPr>
            <a:xfrm>
              <a:off x="5734755"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8" name="Shape 448"/>
            <p:cNvSpPr/>
            <p:nvPr/>
          </p:nvSpPr>
          <p:spPr>
            <a:xfrm>
              <a:off x="532384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49" name="Shape 449"/>
            <p:cNvSpPr/>
            <p:nvPr/>
          </p:nvSpPr>
          <p:spPr>
            <a:xfrm>
              <a:off x="4915182"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0" name="Shape 450"/>
            <p:cNvSpPr/>
            <p:nvPr/>
          </p:nvSpPr>
          <p:spPr>
            <a:xfrm>
              <a:off x="4506524"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1" name="Shape 451"/>
            <p:cNvSpPr/>
            <p:nvPr/>
          </p:nvSpPr>
          <p:spPr>
            <a:xfrm>
              <a:off x="409786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2" name="Shape 452"/>
            <p:cNvSpPr/>
            <p:nvPr/>
          </p:nvSpPr>
          <p:spPr>
            <a:xfrm>
              <a:off x="3686951"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3" name="Shape 453"/>
            <p:cNvSpPr/>
            <p:nvPr/>
          </p:nvSpPr>
          <p:spPr>
            <a:xfrm>
              <a:off x="327829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4" name="Shape 454"/>
            <p:cNvSpPr/>
            <p:nvPr/>
          </p:nvSpPr>
          <p:spPr>
            <a:xfrm>
              <a:off x="2867377" y="2257"/>
              <a:ext cx="307059"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5" name="Shape 455"/>
            <p:cNvSpPr/>
            <p:nvPr/>
          </p:nvSpPr>
          <p:spPr>
            <a:xfrm>
              <a:off x="245872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6" name="Shape 456"/>
            <p:cNvSpPr/>
            <p:nvPr/>
          </p:nvSpPr>
          <p:spPr>
            <a:xfrm>
              <a:off x="2047804"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7" name="Shape 457"/>
            <p:cNvSpPr/>
            <p:nvPr/>
          </p:nvSpPr>
          <p:spPr>
            <a:xfrm>
              <a:off x="1639146"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8" name="Shape 458"/>
            <p:cNvSpPr/>
            <p:nvPr/>
          </p:nvSpPr>
          <p:spPr>
            <a:xfrm>
              <a:off x="1228231" y="2257"/>
              <a:ext cx="307058" cy="203201"/>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59" name="Shape 459"/>
            <p:cNvSpPr/>
            <p:nvPr/>
          </p:nvSpPr>
          <p:spPr>
            <a:xfrm>
              <a:off x="819573"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60" name="Shape 460"/>
            <p:cNvSpPr/>
            <p:nvPr/>
          </p:nvSpPr>
          <p:spPr>
            <a:xfrm>
              <a:off x="408657" y="0"/>
              <a:ext cx="307059"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sp>
          <p:nvSpPr>
            <p:cNvPr id="461" name="Shape 461"/>
            <p:cNvSpPr/>
            <p:nvPr/>
          </p:nvSpPr>
          <p:spPr>
            <a:xfrm>
              <a:off x="0" y="0"/>
              <a:ext cx="307058" cy="203200"/>
            </a:xfrm>
            <a:prstGeom prst="roundRect">
              <a:avLst>
                <a:gd name="adj" fmla="val 11719"/>
              </a:avLst>
            </a:prstGeom>
            <a:solidFill>
              <a:srgbClr val="A9F5B6"/>
            </a:solidFill>
            <a:ln w="12700" cap="flat">
              <a:solidFill>
                <a:srgbClr val="00FF00"/>
              </a:solidFill>
              <a:prstDash val="solid"/>
              <a:round/>
            </a:ln>
            <a:effectLst/>
          </p:spPr>
          <p:txBody>
            <a:bodyPr wrap="square" lIns="65023" tIns="65023" rIns="65023" bIns="65023" numCol="1" anchor="ctr">
              <a:noAutofit/>
            </a:bodyPr>
            <a:lstStyle/>
            <a:p>
              <a:pPr defTabSz="321440">
                <a:defRPr sz="2400">
                  <a:solidFill>
                    <a:srgbClr val="000000"/>
                  </a:solidFill>
                  <a:latin typeface="Arial"/>
                  <a:ea typeface="Arial"/>
                  <a:cs typeface="Arial"/>
                  <a:sym typeface="Arial"/>
                </a:defRPr>
              </a:pPr>
              <a:endParaRPr dirty="0"/>
            </a:p>
          </p:txBody>
        </p:sp>
      </p:grpSp>
      <p:sp>
        <p:nvSpPr>
          <p:cNvPr id="463" name="Shape 463"/>
          <p:cNvSpPr/>
          <p:nvPr/>
        </p:nvSpPr>
        <p:spPr>
          <a:xfrm>
            <a:off x="6932613" y="6284913"/>
            <a:ext cx="1429079" cy="369324"/>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lvl1pPr algn="l" defTabSz="457200">
              <a:defRPr sz="3400" b="1">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solidFill>
                  <a:srgbClr val="000000"/>
                </a:solidFill>
                <a:effectLst/>
              </a:defRPr>
            </a:pPr>
            <a:r>
              <a:rPr dirty="0">
                <a:solidFill>
                  <a:srgbClr val="FFFFFF"/>
                </a:solidFill>
              </a:rPr>
              <a:t>nanotechnology</a:t>
            </a:r>
          </a:p>
        </p:txBody>
      </p:sp>
      <p:sp>
        <p:nvSpPr>
          <p:cNvPr id="39" name="Rectangle 3"/>
          <p:cNvSpPr>
            <a:spLocks noChangeArrowheads="1"/>
          </p:cNvSpPr>
          <p:nvPr/>
        </p:nvSpPr>
        <p:spPr bwMode="auto">
          <a:xfrm>
            <a:off x="0" y="1"/>
            <a:ext cx="9144000" cy="1628775"/>
          </a:xfrm>
          <a:prstGeom prst="rect">
            <a:avLst/>
          </a:prstGeom>
          <a:gradFill rotWithShape="1">
            <a:gsLst>
              <a:gs pos="0">
                <a:srgbClr val="808080"/>
              </a:gs>
              <a:gs pos="100000">
                <a:srgbClr val="808080">
                  <a:gamma/>
                  <a:shade val="46275"/>
                  <a:invGamma/>
                </a:srgbClr>
              </a:gs>
            </a:gsLst>
            <a:path path="shape">
              <a:fillToRect l="50000" t="50000" r="50000" b="50000"/>
            </a:path>
          </a:gradFill>
          <a:ln w="9525">
            <a:solidFill>
              <a:srgbClr val="000000"/>
            </a:solidFill>
            <a:miter lim="800000"/>
            <a:headEnd/>
            <a:tailEnd/>
          </a:ln>
          <a:effectLst/>
        </p:spPr>
        <p:txBody>
          <a:bodyPr wrap="none" lIns="91435" tIns="45718" rIns="91435" bIns="45718" anchor="ctr">
            <a:prstTxWarp prst="textNoShape">
              <a:avLst/>
            </a:prstTxWarp>
          </a:bodyPr>
          <a:lstStyle/>
          <a:p>
            <a:pPr defTabSz="914353">
              <a:defRPr/>
            </a:pPr>
            <a:endParaRPr lang="es-ES_tradnl" kern="0" dirty="0">
              <a:solidFill>
                <a:srgbClr val="000000"/>
              </a:solidFill>
            </a:endParaRPr>
          </a:p>
        </p:txBody>
      </p:sp>
      <p:sp>
        <p:nvSpPr>
          <p:cNvPr id="40" name="Shape 113"/>
          <p:cNvSpPr/>
          <p:nvPr/>
        </p:nvSpPr>
        <p:spPr>
          <a:xfrm>
            <a:off x="-1" y="1628776"/>
            <a:ext cx="9144001" cy="1"/>
          </a:xfrm>
          <a:prstGeom prst="line">
            <a:avLst/>
          </a:prstGeom>
          <a:ln w="50800">
            <a:solidFill>
              <a:srgbClr val="777777"/>
            </a:solidFill>
            <a:round/>
          </a:ln>
          <a:effectLst>
            <a:outerShdw blurRad="12700" dist="25400" dir="13500000" rotWithShape="0">
              <a:srgbClr val="474747">
                <a:alpha val="74997"/>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41" name="Shape 114"/>
          <p:cNvSpPr/>
          <p:nvPr/>
        </p:nvSpPr>
        <p:spPr>
          <a:xfrm>
            <a:off x="1690688" y="125766"/>
            <a:ext cx="5761038" cy="1316592"/>
          </a:xfrm>
          <a:prstGeom prst="rect">
            <a:avLst/>
          </a:prstGeom>
          <a:ln w="12700">
            <a:miter lim="400000"/>
          </a:ln>
          <a:effectLst>
            <a:outerShdw blurRad="63500" dist="508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6" tIns="45716" rIns="45716" bIns="45716">
            <a:spAutoFit/>
          </a:bodyPr>
          <a:lstStyle/>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Nathalie Q. Balaban</a:t>
            </a:r>
            <a:r>
              <a:rPr lang="es-ES_tradnl"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 et al.</a:t>
            </a:r>
            <a:endPar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endParaRPr>
          </a:p>
          <a:p>
            <a:pPr algn="ctr" defTabSz="321440">
              <a:lnSpc>
                <a:spcPts val="3180"/>
              </a:lnSpc>
              <a:defRPr sz="1800">
                <a:solidFill>
                  <a:srgbClr val="000000"/>
                </a:solidFill>
              </a:defRPr>
            </a:pPr>
            <a:r>
              <a:rPr sz="2400" b="1" dirty="0">
                <a:solidFill>
                  <a:srgbClr val="FFFF00"/>
                </a:solidFill>
                <a:effectLst>
                  <a:outerShdw blurRad="38100" dist="38100" dir="2700000" rotWithShape="0">
                    <a:srgbClr val="000000">
                      <a:alpha val="43137"/>
                    </a:srgbClr>
                  </a:outerShdw>
                </a:effectLst>
                <a:latin typeface="Arial Narrow"/>
                <a:ea typeface="Arial Narrow"/>
                <a:cs typeface="Arial Narrow"/>
                <a:sym typeface="Arial Narrow"/>
              </a:rPr>
              <a:t>Bacterial Persistence as a Phenotypic Switch</a:t>
            </a:r>
          </a:p>
          <a:p>
            <a:pPr algn="ctr" defTabSz="321440">
              <a:lnSpc>
                <a:spcPts val="3180"/>
              </a:lnSpc>
              <a:defRPr sz="1800">
                <a:solidFill>
                  <a:srgbClr val="000000"/>
                </a:solidFill>
              </a:defRPr>
            </a:pPr>
            <a:r>
              <a:rPr sz="2400" b="1" i="1" dirty="0">
                <a:solidFill>
                  <a:srgbClr val="FFFFCC"/>
                </a:solidFill>
                <a:effectLst>
                  <a:outerShdw blurRad="38100" dist="38100" dir="2700000" rotWithShape="0">
                    <a:srgbClr val="000000">
                      <a:alpha val="43137"/>
                    </a:srgbClr>
                  </a:outerShdw>
                </a:effectLst>
                <a:latin typeface="Arial Narrow"/>
                <a:ea typeface="Arial Narrow"/>
                <a:cs typeface="Arial Narrow"/>
                <a:sym typeface="Arial Narrow"/>
              </a:rPr>
              <a:t>Science 2004; 305: 1622-1625</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iterate>
                                    <p:tmAbs val="0"/>
                                  </p:iterate>
                                  <p:childTnLst>
                                    <p:set>
                                      <p:cBhvr>
                                        <p:cTn id="10" fill="hold"/>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90-150 - Mac.mov">
            <a:hlinkClick r:id="" action="ppaction://media"/>
          </p:cNvPr>
          <p:cNvPicPr/>
          <p:nvPr>
            <a:videoFile r:link="rId1"/>
          </p:nvPr>
        </p:nvPicPr>
        <p:blipFill>
          <a:blip r:embed="rId3"/>
          <a:stretch>
            <a:fillRect/>
          </a:stretch>
        </p:blipFill>
        <p:spPr>
          <a:xfrm>
            <a:off x="0" y="895333"/>
            <a:ext cx="9129713" cy="5934441"/>
          </a:xfrm>
          <a:prstGeom prst="rect">
            <a:avLst/>
          </a:prstGeom>
        </p:spPr>
      </p:pic>
      <p:sp>
        <p:nvSpPr>
          <p:cNvPr id="5" name="Line 4"/>
          <p:cNvSpPr>
            <a:spLocks noChangeShapeType="1"/>
          </p:cNvSpPr>
          <p:nvPr/>
        </p:nvSpPr>
        <p:spPr bwMode="auto">
          <a:xfrm>
            <a:off x="-14287" y="895334"/>
            <a:ext cx="9144001" cy="0"/>
          </a:xfrm>
          <a:prstGeom prst="line">
            <a:avLst/>
          </a:prstGeom>
          <a:noFill/>
          <a:ln w="38100">
            <a:solidFill>
              <a:srgbClr val="808080"/>
            </a:solidFill>
            <a:round/>
            <a:headEnd/>
            <a:tailEnd/>
          </a:ln>
          <a:effectLst>
            <a:prstShdw prst="shdw17" dist="17961" dir="2700000">
              <a:srgbClr val="808080">
                <a:gamma/>
                <a:shade val="60000"/>
                <a:invGamma/>
                <a:alpha val="74998"/>
              </a:srgbClr>
            </a:prstShdw>
          </a:effectLst>
        </p:spPr>
        <p:txBody>
          <a:bodyPr lIns="91435" tIns="45718" rIns="91435" bIns="45718">
            <a:prstTxWarp prst="textNoShape">
              <a:avLst/>
            </a:prstTxWarp>
          </a:bodyPr>
          <a:lstStyle/>
          <a:p>
            <a:pPr defTabSz="914353">
              <a:defRPr/>
            </a:pPr>
            <a:endParaRPr lang="es-ES_tradnl" kern="0" dirty="0">
              <a:solidFill>
                <a:srgbClr val="000000"/>
              </a:solidFill>
            </a:endParaRPr>
          </a:p>
        </p:txBody>
      </p:sp>
      <p:sp>
        <p:nvSpPr>
          <p:cNvPr id="8" name="Rectángulo 7"/>
          <p:cNvSpPr/>
          <p:nvPr/>
        </p:nvSpPr>
        <p:spPr>
          <a:xfrm>
            <a:off x="6017966" y="61054"/>
            <a:ext cx="2813997" cy="702752"/>
          </a:xfrm>
          <a:prstGeom prst="rect">
            <a:avLst/>
          </a:prstGeom>
          <a:effectLst>
            <a:outerShdw blurRad="50800" dist="38100" dir="2700000">
              <a:srgbClr val="000000">
                <a:alpha val="98000"/>
              </a:srgbClr>
            </a:outerShdw>
          </a:effectLst>
        </p:spPr>
        <p:txBody>
          <a:bodyPr wrap="square" lIns="91435" tIns="45718" rIns="91435" bIns="45718">
            <a:spAutoFit/>
          </a:bodyPr>
          <a:lstStyle/>
          <a:p>
            <a:pPr>
              <a:lnSpc>
                <a:spcPct val="150000"/>
              </a:lnSpc>
              <a:spcAft>
                <a:spcPts val="3000"/>
              </a:spcAft>
            </a:pPr>
            <a:r>
              <a:rPr lang="es-ES_tradnl" sz="2800" b="1" dirty="0" err="1">
                <a:solidFill>
                  <a:srgbClr val="FFFF00"/>
                </a:solidFill>
                <a:effectLst>
                  <a:outerShdw blurRad="38100" dist="38100" dir="2700000" algn="tl">
                    <a:srgbClr val="000000">
                      <a:alpha val="43137"/>
                    </a:srgbClr>
                  </a:outerShdw>
                </a:effectLst>
                <a:latin typeface="Arial Narrow"/>
                <a:cs typeface="Arial Narrow"/>
              </a:rPr>
              <a:t>chronic</a:t>
            </a:r>
            <a:r>
              <a:rPr lang="es-ES_tradnl" sz="2800" b="1" dirty="0">
                <a:solidFill>
                  <a:srgbClr val="FFFF00"/>
                </a:solidFill>
                <a:effectLst>
                  <a:outerShdw blurRad="38100" dist="38100" dir="2700000" algn="tl">
                    <a:srgbClr val="000000">
                      <a:alpha val="43137"/>
                    </a:srgbClr>
                  </a:outerShdw>
                </a:effectLst>
                <a:latin typeface="Arial Narrow"/>
                <a:cs typeface="Arial Narrow"/>
              </a:rPr>
              <a:t> </a:t>
            </a:r>
            <a:r>
              <a:rPr lang="es-ES_tradnl" sz="2800" b="1" dirty="0" err="1">
                <a:solidFill>
                  <a:srgbClr val="FFFF00"/>
                </a:solidFill>
                <a:effectLst>
                  <a:outerShdw blurRad="38100" dist="38100" dir="2700000" algn="tl">
                    <a:srgbClr val="000000">
                      <a:alpha val="43137"/>
                    </a:srgbClr>
                  </a:outerShdw>
                </a:effectLst>
                <a:latin typeface="Arial Narrow"/>
                <a:cs typeface="Arial Narrow"/>
              </a:rPr>
              <a:t>infection</a:t>
            </a:r>
            <a:endParaRPr lang="es-ES_tradnl" sz="2800" b="1" dirty="0">
              <a:solidFill>
                <a:srgbClr val="FFFF00"/>
              </a:solidFill>
              <a:effectLst>
                <a:outerShdw blurRad="38100" dist="38100" dir="2700000" algn="tl">
                  <a:srgbClr val="000000">
                    <a:alpha val="43137"/>
                  </a:srgbClr>
                </a:outerShdw>
              </a:effectLst>
              <a:latin typeface="Arial Narrow"/>
              <a:cs typeface="Arial Narrow"/>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0" y="0"/>
            <a:ext cx="9144000" cy="1979612"/>
          </a:xfrm>
          <a:prstGeom prst="rect">
            <a:avLst/>
          </a:prstGeom>
          <a:gradFill rotWithShape="1">
            <a:gsLst>
              <a:gs pos="0">
                <a:srgbClr val="808080"/>
              </a:gs>
              <a:gs pos="100000">
                <a:srgbClr val="808080">
                  <a:gamma/>
                  <a:shade val="46275"/>
                  <a:invGamma/>
                </a:srgbClr>
              </a:gs>
            </a:gsLst>
            <a:path path="shape">
              <a:fillToRect l="50000" t="50000" r="50000" b="50000"/>
            </a:path>
          </a:gradFill>
          <a:ln w="9525">
            <a:solidFill>
              <a:srgbClr val="000000"/>
            </a:solidFill>
            <a:miter lim="800000"/>
            <a:headEnd/>
            <a:tailEnd/>
          </a:ln>
          <a:effectLst/>
        </p:spPr>
        <p:txBody>
          <a:bodyPr wrap="none" lIns="91435" tIns="45718" rIns="91435" bIns="45718" anchor="ctr">
            <a:prstTxWarp prst="textNoShape">
              <a:avLst/>
            </a:prstTxWarp>
          </a:bodyPr>
          <a:lstStyle/>
          <a:p>
            <a:pPr defTabSz="914353">
              <a:defRPr/>
            </a:pPr>
            <a:endParaRPr lang="es-ES_tradnl" kern="0" dirty="0">
              <a:solidFill>
                <a:srgbClr val="000000"/>
              </a:solidFill>
            </a:endParaRPr>
          </a:p>
        </p:txBody>
      </p:sp>
      <p:sp>
        <p:nvSpPr>
          <p:cNvPr id="396" name="Shape 396"/>
          <p:cNvSpPr/>
          <p:nvPr/>
        </p:nvSpPr>
        <p:spPr>
          <a:xfrm>
            <a:off x="1" y="4581956"/>
            <a:ext cx="9160569" cy="648153"/>
          </a:xfrm>
          <a:prstGeom prst="rect">
            <a:avLst/>
          </a:prstGeom>
          <a:solidFill>
            <a:srgbClr val="00397A"/>
          </a:solidFill>
          <a:ln w="12700">
            <a:miter lim="400000"/>
          </a:ln>
        </p:spPr>
        <p:txBody>
          <a:bodyPr lIns="45716" tIns="45716" rIns="45716" bIns="45716" anchor="ctr"/>
          <a:lstStyle/>
          <a:p>
            <a:pPr defTabSz="321440">
              <a:defRPr sz="2400">
                <a:solidFill>
                  <a:srgbClr val="000000"/>
                </a:solidFill>
                <a:latin typeface="Arial"/>
                <a:ea typeface="Arial"/>
                <a:cs typeface="Arial"/>
                <a:sym typeface="Arial"/>
              </a:defRPr>
            </a:pPr>
            <a:endParaRPr dirty="0"/>
          </a:p>
        </p:txBody>
      </p:sp>
      <p:sp>
        <p:nvSpPr>
          <p:cNvPr id="397" name="Shape 397"/>
          <p:cNvSpPr/>
          <p:nvPr/>
        </p:nvSpPr>
        <p:spPr>
          <a:xfrm>
            <a:off x="-1" y="5249333"/>
            <a:ext cx="9209088" cy="1590"/>
          </a:xfrm>
          <a:prstGeom prst="line">
            <a:avLst/>
          </a:prstGeom>
          <a:ln w="50800">
            <a:solidFill>
              <a:srgbClr val="808080"/>
            </a:solidFill>
            <a:round/>
          </a:ln>
          <a:effectLst>
            <a:outerShdw blurRad="12700" dist="25400" dir="2700000" rotWithShape="0">
              <a:srgbClr val="4D4D4D">
                <a:alpha val="74998"/>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398" name="Shape 398"/>
          <p:cNvSpPr/>
          <p:nvPr/>
        </p:nvSpPr>
        <p:spPr>
          <a:xfrm>
            <a:off x="-1" y="2995612"/>
            <a:ext cx="9209088" cy="1590"/>
          </a:xfrm>
          <a:prstGeom prst="line">
            <a:avLst/>
          </a:prstGeom>
          <a:ln w="50800">
            <a:solidFill>
              <a:srgbClr val="808080"/>
            </a:solidFill>
            <a:round/>
          </a:ln>
          <a:effectLst>
            <a:outerShdw blurRad="12700" dist="25400" dir="2700000" rotWithShape="0">
              <a:srgbClr val="4D4D4D">
                <a:alpha val="74998"/>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400" name="Shape 400"/>
          <p:cNvSpPr/>
          <p:nvPr/>
        </p:nvSpPr>
        <p:spPr>
          <a:xfrm>
            <a:off x="987778" y="294142"/>
            <a:ext cx="7158840" cy="1317232"/>
          </a:xfrm>
          <a:prstGeom prst="rect">
            <a:avLst/>
          </a:prstGeom>
          <a:ln w="12700">
            <a:miter lim="400000"/>
          </a:ln>
          <a:effectLst>
            <a:outerShdw blurRad="88900" dist="76200" dir="2700000" rotWithShape="0">
              <a:srgbClr val="00012F"/>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6033" tIns="46033" rIns="46033" bIns="46033">
            <a:spAutoFit/>
          </a:bodyPr>
          <a:lstStyle/>
          <a:p>
            <a:pPr algn="ctr" defTabSz="321440">
              <a:lnSpc>
                <a:spcPts val="3234"/>
              </a:lnSpc>
              <a:defRPr sz="1800">
                <a:solidFill>
                  <a:srgbClr val="000000"/>
                </a:solidFill>
              </a:defRPr>
            </a:pPr>
            <a:r>
              <a:rPr sz="2400" b="1" dirty="0">
                <a:solidFill>
                  <a:srgbClr val="FFFF99"/>
                </a:solidFill>
                <a:effectLst>
                  <a:outerShdw blurRad="50800" dist="38100" dir="2700000" rotWithShape="0">
                    <a:srgbClr val="000000">
                      <a:alpha val="99000"/>
                    </a:srgbClr>
                  </a:outerShdw>
                </a:effectLst>
                <a:latin typeface="Arial Narrow"/>
                <a:ea typeface="Arial Narrow"/>
                <a:cs typeface="Arial Narrow"/>
                <a:sym typeface="Arial Narrow"/>
              </a:rPr>
              <a:t>Barberán J, et al.</a:t>
            </a:r>
            <a:r>
              <a:rPr sz="2400" b="1" i="1" dirty="0">
                <a:effectLst>
                  <a:outerShdw blurRad="50800" dist="38100" dir="2700000" rotWithShape="0">
                    <a:srgbClr val="000000">
                      <a:alpha val="99000"/>
                    </a:srgbClr>
                  </a:outerShdw>
                </a:effectLst>
                <a:latin typeface="Arial Narrow"/>
                <a:ea typeface="Arial Narrow"/>
                <a:cs typeface="Arial Narrow"/>
                <a:sym typeface="Arial Narrow"/>
              </a:rPr>
              <a:t> </a:t>
            </a:r>
            <a:r>
              <a:rPr sz="2400" b="1" dirty="0">
                <a:solidFill>
                  <a:srgbClr val="FFFF00"/>
                </a:solidFill>
                <a:effectLst>
                  <a:outerShdw blurRad="50800" dist="38100" dir="2700000" rotWithShape="0">
                    <a:srgbClr val="000000">
                      <a:alpha val="99000"/>
                    </a:srgbClr>
                  </a:outerShdw>
                </a:effectLst>
                <a:latin typeface="Arial Narrow"/>
                <a:ea typeface="Arial Narrow"/>
                <a:cs typeface="Arial Narrow"/>
                <a:sym typeface="Arial Narrow"/>
              </a:rPr>
              <a:t>Conservative </a:t>
            </a:r>
            <a:r>
              <a:rPr sz="2400" b="1" i="1" u="sng" dirty="0">
                <a:solidFill>
                  <a:srgbClr val="FFFF00"/>
                </a:solidFill>
                <a:effectLst>
                  <a:outerShdw blurRad="50800" dist="38100" dir="2700000" rotWithShape="0">
                    <a:srgbClr val="000000">
                      <a:alpha val="99000"/>
                    </a:srgbClr>
                  </a:outerShdw>
                </a:effectLst>
                <a:latin typeface="Arial Narrow"/>
                <a:ea typeface="Arial Narrow"/>
                <a:cs typeface="Arial Narrow"/>
                <a:sym typeface="Arial Narrow"/>
              </a:rPr>
              <a:t>levofloxacin plus rifampicin</a:t>
            </a:r>
            <a:r>
              <a:rPr sz="2400" b="1" dirty="0">
                <a:solidFill>
                  <a:srgbClr val="FFFF00"/>
                </a:solidFill>
                <a:effectLst>
                  <a:outerShdw blurRad="50800" dist="38100" dir="2700000" rotWithShape="0">
                    <a:srgbClr val="000000">
                      <a:alpha val="99000"/>
                    </a:srgbClr>
                  </a:outerShdw>
                </a:effectLst>
                <a:latin typeface="Arial Narrow"/>
                <a:ea typeface="Arial Narrow"/>
                <a:cs typeface="Arial Narrow"/>
                <a:sym typeface="Arial Narrow"/>
              </a:rPr>
              <a:t> treatment of staphylococcal prosthetic-joint infections.</a:t>
            </a:r>
            <a:r>
              <a:rPr sz="2400" b="1" i="1" dirty="0">
                <a:effectLst>
                  <a:outerShdw blurRad="50800" dist="38100" dir="2700000" rotWithShape="0">
                    <a:srgbClr val="000000">
                      <a:alpha val="99000"/>
                    </a:srgbClr>
                  </a:outerShdw>
                </a:effectLst>
                <a:latin typeface="Arial Narrow"/>
                <a:ea typeface="Arial Narrow"/>
                <a:cs typeface="Arial Narrow"/>
                <a:sym typeface="Arial Narrow"/>
              </a:rPr>
              <a:t> </a:t>
            </a:r>
            <a:endParaRPr lang="es-ES_tradnl" sz="2400" b="1" i="1" dirty="0">
              <a:effectLst>
                <a:outerShdw blurRad="50800" dist="38100" dir="2700000" rotWithShape="0">
                  <a:srgbClr val="000000">
                    <a:alpha val="99000"/>
                  </a:srgbClr>
                </a:outerShdw>
              </a:effectLst>
              <a:latin typeface="Arial Narrow"/>
              <a:ea typeface="Arial Narrow"/>
              <a:cs typeface="Arial Narrow"/>
              <a:sym typeface="Arial Narrow"/>
            </a:endParaRPr>
          </a:p>
          <a:p>
            <a:pPr algn="ctr" defTabSz="321440">
              <a:lnSpc>
                <a:spcPts val="3234"/>
              </a:lnSpc>
              <a:defRPr sz="1800">
                <a:solidFill>
                  <a:srgbClr val="000000"/>
                </a:solidFill>
              </a:defRPr>
            </a:pPr>
            <a:r>
              <a:rPr sz="2400" b="1" i="1" dirty="0">
                <a:solidFill>
                  <a:srgbClr val="FFFF99"/>
                </a:solidFill>
                <a:effectLst>
                  <a:outerShdw blurRad="50800" dist="38100" dir="2700000" rotWithShape="0">
                    <a:srgbClr val="000000">
                      <a:alpha val="99000"/>
                    </a:srgbClr>
                  </a:outerShdw>
                </a:effectLst>
                <a:latin typeface="Arial Narrow"/>
                <a:ea typeface="Arial Narrow"/>
                <a:cs typeface="Arial Narrow"/>
                <a:sym typeface="Arial Narrow"/>
              </a:rPr>
              <a:t>Am J Med</a:t>
            </a:r>
            <a:r>
              <a:rPr sz="2400" b="1" dirty="0">
                <a:solidFill>
                  <a:srgbClr val="FFFF99"/>
                </a:solidFill>
                <a:effectLst>
                  <a:outerShdw blurRad="50800" dist="38100" dir="2700000" rotWithShape="0">
                    <a:srgbClr val="000000">
                      <a:alpha val="99000"/>
                    </a:srgbClr>
                  </a:outerShdw>
                </a:effectLst>
                <a:latin typeface="Arial Narrow"/>
                <a:ea typeface="Arial Narrow"/>
                <a:cs typeface="Arial Narrow"/>
                <a:sym typeface="Arial Narrow"/>
              </a:rPr>
              <a:t> </a:t>
            </a:r>
            <a:r>
              <a:rPr sz="2400" b="1" i="1" dirty="0">
                <a:solidFill>
                  <a:srgbClr val="FFFF99"/>
                </a:solidFill>
                <a:effectLst>
                  <a:outerShdw blurRad="50800" dist="38100" dir="2700000" rotWithShape="0">
                    <a:srgbClr val="000000">
                      <a:alpha val="99000"/>
                    </a:srgbClr>
                  </a:outerShdw>
                </a:effectLst>
                <a:latin typeface="Arial Narrow"/>
                <a:ea typeface="Arial Narrow"/>
                <a:cs typeface="Arial Narrow"/>
                <a:sym typeface="Arial Narrow"/>
              </a:rPr>
              <a:t>2006; 119: 993-6</a:t>
            </a:r>
          </a:p>
        </p:txBody>
      </p:sp>
      <p:sp>
        <p:nvSpPr>
          <p:cNvPr id="401" name="Shape 401"/>
          <p:cNvSpPr/>
          <p:nvPr/>
        </p:nvSpPr>
        <p:spPr>
          <a:xfrm>
            <a:off x="-1" y="1979612"/>
            <a:ext cx="9209088" cy="1590"/>
          </a:xfrm>
          <a:prstGeom prst="line">
            <a:avLst/>
          </a:prstGeom>
          <a:ln w="50800">
            <a:solidFill>
              <a:srgbClr val="808080"/>
            </a:solidFill>
            <a:round/>
          </a:ln>
          <a:effectLst>
            <a:outerShdw blurRad="12700" dist="25400" dir="2700000" rotWithShape="0">
              <a:srgbClr val="4D4D4D">
                <a:alpha val="74998"/>
              </a:srgbClr>
            </a:outerShdw>
          </a:effectLst>
        </p:spPr>
        <p:txBody>
          <a:bodyPr lIns="45716" tIns="45716" rIns="45716" bIns="45716"/>
          <a:lstStyle/>
          <a:p>
            <a:pPr defTabSz="321440">
              <a:defRPr sz="1600">
                <a:solidFill>
                  <a:srgbClr val="000000"/>
                </a:solidFill>
                <a:latin typeface="Helvetica"/>
                <a:ea typeface="Helvetica"/>
                <a:cs typeface="Helvetica"/>
                <a:sym typeface="Helvetica"/>
              </a:defRPr>
            </a:pPr>
            <a:endParaRPr dirty="0"/>
          </a:p>
        </p:txBody>
      </p:sp>
      <p:sp>
        <p:nvSpPr>
          <p:cNvPr id="402" name="Shape 402"/>
          <p:cNvSpPr/>
          <p:nvPr/>
        </p:nvSpPr>
        <p:spPr>
          <a:xfrm>
            <a:off x="1137892" y="2082801"/>
            <a:ext cx="1620387" cy="830989"/>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defTabSz="321440">
              <a:defRPr sz="1800">
                <a:solidFill>
                  <a:srgbClr val="000000"/>
                </a:solidFill>
              </a:defRPr>
            </a:pPr>
            <a:r>
              <a:rPr sz="2400" b="1" dirty="0">
                <a:solidFill>
                  <a:srgbClr val="FFFF99"/>
                </a:solidFill>
                <a:effectLst>
                  <a:outerShdw blurRad="50800" dist="38100" dir="2700000" rotWithShape="0">
                    <a:srgbClr val="000000"/>
                  </a:outerShdw>
                </a:effectLst>
                <a:latin typeface="Arial Narrow"/>
                <a:ea typeface="Arial Narrow"/>
                <a:cs typeface="Arial Narrow"/>
                <a:sym typeface="Arial Narrow"/>
              </a:rPr>
              <a:t>Months from </a:t>
            </a:r>
          </a:p>
          <a:p>
            <a:pPr defTabSz="321440">
              <a:defRPr sz="1800">
                <a:solidFill>
                  <a:srgbClr val="000000"/>
                </a:solidFill>
              </a:defRPr>
            </a:pPr>
            <a:r>
              <a:rPr lang="es-ES_tradnl" sz="2400" b="1" dirty="0">
                <a:solidFill>
                  <a:srgbClr val="FFFF99"/>
                </a:solidFill>
                <a:effectLst>
                  <a:outerShdw blurRad="50800" dist="38100" dir="2700000" rotWithShape="0">
                    <a:srgbClr val="000000"/>
                  </a:outerShdw>
                </a:effectLst>
                <a:latin typeface="Arial Narrow"/>
                <a:ea typeface="Arial Narrow"/>
                <a:cs typeface="Arial Narrow"/>
                <a:sym typeface="Arial Narrow"/>
              </a:rPr>
              <a:t>arthroplasty</a:t>
            </a:r>
            <a:endParaRPr sz="2400" b="1" dirty="0">
              <a:solidFill>
                <a:srgbClr val="FFFF99"/>
              </a:solidFill>
              <a:effectLst>
                <a:outerShdw blurRad="50800" dist="38100" dir="2700000" rotWithShape="0">
                  <a:srgbClr val="000000"/>
                </a:outerShdw>
              </a:effectLst>
              <a:latin typeface="Arial Narrow"/>
              <a:ea typeface="Arial Narrow"/>
              <a:cs typeface="Arial Narrow"/>
              <a:sym typeface="Arial Narrow"/>
            </a:endParaRPr>
          </a:p>
        </p:txBody>
      </p:sp>
      <p:sp>
        <p:nvSpPr>
          <p:cNvPr id="403" name="Shape 403"/>
          <p:cNvSpPr/>
          <p:nvPr/>
        </p:nvSpPr>
        <p:spPr>
          <a:xfrm>
            <a:off x="1137891" y="2996189"/>
            <a:ext cx="478548" cy="2142117"/>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defTabSz="321440">
              <a:lnSpc>
                <a:spcPct val="190000"/>
              </a:lnSpc>
              <a:defRPr sz="1800">
                <a:solidFill>
                  <a:srgbClr val="000000"/>
                </a:solidFill>
              </a:defRPr>
            </a:pPr>
            <a:r>
              <a:rPr sz="2400" dirty="0">
                <a:solidFill>
                  <a:srgbClr val="FFFFFF"/>
                </a:solidFill>
                <a:effectLst>
                  <a:outerShdw blurRad="50800" dist="38100" dir="2700000" rotWithShape="0">
                    <a:srgbClr val="000000"/>
                  </a:outerShdw>
                </a:effectLst>
                <a:latin typeface="Symbol"/>
                <a:ea typeface="Symbol"/>
                <a:cs typeface="Symbol"/>
                <a:sym typeface="Symbol"/>
              </a:rPr>
              <a:t>≤ </a:t>
            </a: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1</a:t>
            </a:r>
          </a:p>
          <a:p>
            <a:pPr defTabSz="321440">
              <a:lnSpc>
                <a:spcPct val="190000"/>
              </a:lnSpc>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&gt; 1</a:t>
            </a:r>
          </a:p>
          <a:p>
            <a:pPr defTabSz="321440">
              <a:lnSpc>
                <a:spcPct val="190000"/>
              </a:lnSpc>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&gt; 6</a:t>
            </a:r>
          </a:p>
        </p:txBody>
      </p:sp>
      <p:sp>
        <p:nvSpPr>
          <p:cNvPr id="405" name="Shape 405"/>
          <p:cNvSpPr/>
          <p:nvPr/>
        </p:nvSpPr>
        <p:spPr>
          <a:xfrm>
            <a:off x="3943448" y="2082801"/>
            <a:ext cx="933751" cy="830989"/>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algn="ctr" defTabSz="321440">
              <a:defRPr sz="1800">
                <a:solidFill>
                  <a:srgbClr val="000000"/>
                </a:solidFill>
              </a:defRPr>
            </a:pPr>
            <a:r>
              <a:rPr sz="2400" b="1" dirty="0">
                <a:solidFill>
                  <a:srgbClr val="FFFF99"/>
                </a:solidFill>
                <a:effectLst>
                  <a:outerShdw blurRad="50800" dist="38100" dir="2700000" rotWithShape="0">
                    <a:srgbClr val="000000"/>
                  </a:outerShdw>
                </a:effectLst>
                <a:latin typeface="Arial Narrow"/>
                <a:ea typeface="Arial Narrow"/>
                <a:cs typeface="Arial Narrow"/>
                <a:sym typeface="Arial Narrow"/>
              </a:rPr>
              <a:t>cured/</a:t>
            </a:r>
          </a:p>
          <a:p>
            <a:pPr algn="ctr" defTabSz="321440">
              <a:defRPr sz="1800">
                <a:solidFill>
                  <a:srgbClr val="000000"/>
                </a:solidFill>
              </a:defRPr>
            </a:pPr>
            <a:r>
              <a:rPr sz="2400" b="1" dirty="0">
                <a:solidFill>
                  <a:srgbClr val="FFFF99"/>
                </a:solidFill>
                <a:effectLst>
                  <a:outerShdw blurRad="50800" dist="38100" dir="2700000" rotWithShape="0">
                    <a:srgbClr val="000000"/>
                  </a:outerShdw>
                </a:effectLst>
                <a:latin typeface="Arial Narrow"/>
                <a:ea typeface="Arial Narrow"/>
                <a:cs typeface="Arial Narrow"/>
                <a:sym typeface="Arial Narrow"/>
              </a:rPr>
              <a:t>treated</a:t>
            </a:r>
          </a:p>
        </p:txBody>
      </p:sp>
      <p:sp>
        <p:nvSpPr>
          <p:cNvPr id="406" name="Shape 406"/>
          <p:cNvSpPr/>
          <p:nvPr/>
        </p:nvSpPr>
        <p:spPr>
          <a:xfrm>
            <a:off x="3995565" y="2996189"/>
            <a:ext cx="864321" cy="2142117"/>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defTabSz="321440">
              <a:lnSpc>
                <a:spcPct val="190000"/>
              </a:lnSpc>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20 / 24</a:t>
            </a:r>
          </a:p>
          <a:p>
            <a:pPr defTabSz="321440">
              <a:lnSpc>
                <a:spcPct val="190000"/>
              </a:lnSpc>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19 / 36</a:t>
            </a:r>
          </a:p>
          <a:p>
            <a:pPr defTabSz="321440">
              <a:lnSpc>
                <a:spcPct val="190000"/>
              </a:lnSpc>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4 / 13</a:t>
            </a:r>
          </a:p>
        </p:txBody>
      </p:sp>
      <p:sp>
        <p:nvSpPr>
          <p:cNvPr id="407" name="Shape 407"/>
          <p:cNvSpPr/>
          <p:nvPr/>
        </p:nvSpPr>
        <p:spPr>
          <a:xfrm>
            <a:off x="6400638" y="2996189"/>
            <a:ext cx="374453" cy="2142117"/>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defTabSz="321440">
              <a:lnSpc>
                <a:spcPct val="190000"/>
              </a:lnSpc>
              <a:defRPr sz="1800">
                <a:solidFill>
                  <a:srgbClr val="000000"/>
                </a:solidFill>
              </a:defRPr>
            </a:pPr>
            <a:r>
              <a:rPr sz="2400" b="1" dirty="0">
                <a:solidFill>
                  <a:srgbClr val="F7FB00"/>
                </a:solidFill>
                <a:effectLst>
                  <a:outerShdw blurRad="50800" dist="38100" dir="2700000" rotWithShape="0">
                    <a:srgbClr val="000000"/>
                  </a:outerShdw>
                </a:effectLst>
                <a:latin typeface="Arial Narrow"/>
                <a:ea typeface="Arial Narrow"/>
                <a:cs typeface="Arial Narrow"/>
                <a:sym typeface="Arial Narrow"/>
              </a:rPr>
              <a:t>84</a:t>
            </a:r>
          </a:p>
          <a:p>
            <a:pPr defTabSz="321440">
              <a:lnSpc>
                <a:spcPct val="190000"/>
              </a:lnSpc>
              <a:defRPr sz="1800">
                <a:solidFill>
                  <a:srgbClr val="000000"/>
                </a:solidFill>
              </a:defRPr>
            </a:pPr>
            <a:r>
              <a:rPr sz="2400" b="1" dirty="0">
                <a:solidFill>
                  <a:srgbClr val="F7FB00"/>
                </a:solidFill>
                <a:effectLst>
                  <a:outerShdw blurRad="50800" dist="38100" dir="2700000" rotWithShape="0">
                    <a:srgbClr val="000000"/>
                  </a:outerShdw>
                </a:effectLst>
                <a:latin typeface="Arial Narrow"/>
                <a:ea typeface="Arial Narrow"/>
                <a:cs typeface="Arial Narrow"/>
                <a:sym typeface="Arial Narrow"/>
              </a:rPr>
              <a:t>53</a:t>
            </a:r>
          </a:p>
          <a:p>
            <a:pPr defTabSz="321440">
              <a:lnSpc>
                <a:spcPct val="190000"/>
              </a:lnSpc>
              <a:defRPr sz="1800">
                <a:solidFill>
                  <a:srgbClr val="000000"/>
                </a:solidFill>
              </a:defRPr>
            </a:pPr>
            <a:r>
              <a:rPr sz="2400" b="1" dirty="0">
                <a:solidFill>
                  <a:srgbClr val="F7FB00"/>
                </a:solidFill>
                <a:effectLst>
                  <a:outerShdw blurRad="50800" dist="38100" dir="2700000" rotWithShape="0">
                    <a:srgbClr val="000000"/>
                  </a:outerShdw>
                </a:effectLst>
                <a:latin typeface="Arial Narrow"/>
                <a:ea typeface="Arial Narrow"/>
                <a:cs typeface="Arial Narrow"/>
                <a:sym typeface="Arial Narrow"/>
              </a:rPr>
              <a:t>30</a:t>
            </a:r>
          </a:p>
        </p:txBody>
      </p:sp>
      <p:sp>
        <p:nvSpPr>
          <p:cNvPr id="408" name="Shape 408"/>
          <p:cNvSpPr/>
          <p:nvPr/>
        </p:nvSpPr>
        <p:spPr>
          <a:xfrm>
            <a:off x="3328027" y="5765487"/>
            <a:ext cx="4733920" cy="461657"/>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defTabSz="321440">
              <a:defRPr sz="1800">
                <a:solidFill>
                  <a:srgbClr val="000000"/>
                </a:solidFill>
              </a:defRPr>
            </a:pPr>
            <a:r>
              <a:rPr sz="2400" b="1" dirty="0">
                <a:solidFill>
                  <a:srgbClr val="FFFFFF"/>
                </a:solidFill>
                <a:effectLst>
                  <a:outerShdw blurRad="50800" dist="38100" dir="2700000" rotWithShape="0">
                    <a:srgbClr val="000000"/>
                  </a:outerShdw>
                </a:effectLst>
                <a:latin typeface="Arial Narrow"/>
                <a:ea typeface="Arial Narrow"/>
                <a:cs typeface="Arial Narrow"/>
                <a:sym typeface="Arial Narrow"/>
              </a:rPr>
              <a:t>Mean duration of antibiotics: </a:t>
            </a:r>
            <a:r>
              <a:rPr sz="2400" b="1" dirty="0">
                <a:solidFill>
                  <a:srgbClr val="FFFF00"/>
                </a:solidFill>
                <a:effectLst>
                  <a:outerShdw blurRad="50800" dist="38100" dir="2700000" rotWithShape="0">
                    <a:srgbClr val="000000"/>
                  </a:outerShdw>
                </a:effectLst>
                <a:latin typeface="Arial Narrow"/>
                <a:ea typeface="Arial Narrow"/>
                <a:cs typeface="Arial Narrow"/>
                <a:sym typeface="Arial Narrow"/>
              </a:rPr>
              <a:t>6 months</a:t>
            </a:r>
          </a:p>
        </p:txBody>
      </p:sp>
      <p:sp>
        <p:nvSpPr>
          <p:cNvPr id="409" name="Shape 409"/>
          <p:cNvSpPr/>
          <p:nvPr/>
        </p:nvSpPr>
        <p:spPr>
          <a:xfrm>
            <a:off x="7299324" y="4652511"/>
            <a:ext cx="1468105" cy="369324"/>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6" tIns="45716" rIns="45716" bIns="45716">
            <a:spAutoFit/>
          </a:bodyPr>
          <a:lstStyle>
            <a:lvl1pPr algn="l" defTabSz="457200">
              <a:defRPr sz="3400" b="1">
                <a:effectLst>
                  <a:outerShdw blurRad="50800" dist="38100" dir="2700000" rotWithShape="0">
                    <a:srgbClr val="000000"/>
                  </a:outerShdw>
                </a:effectLst>
                <a:latin typeface="Arial Narrow"/>
                <a:ea typeface="Arial Narrow"/>
                <a:cs typeface="Arial Narrow"/>
                <a:sym typeface="Arial Narrow"/>
              </a:defRPr>
            </a:lvl1pPr>
          </a:lstStyle>
          <a:p>
            <a:pPr lvl="0">
              <a:defRPr sz="1800" b="0">
                <a:solidFill>
                  <a:srgbClr val="000000"/>
                </a:solidFill>
                <a:effectLst/>
              </a:defRPr>
            </a:pPr>
            <a:r>
              <a:rPr dirty="0">
                <a:solidFill>
                  <a:srgbClr val="FFFFFF"/>
                </a:solidFill>
              </a:rPr>
              <a:t>SURGERY</a:t>
            </a:r>
          </a:p>
        </p:txBody>
      </p:sp>
      <p:sp>
        <p:nvSpPr>
          <p:cNvPr id="17" name="Shape 405"/>
          <p:cNvSpPr/>
          <p:nvPr/>
        </p:nvSpPr>
        <p:spPr>
          <a:xfrm>
            <a:off x="6429516" y="2267467"/>
            <a:ext cx="316699" cy="461661"/>
          </a:xfrm>
          <a:prstGeom prst="rect">
            <a:avLst/>
          </a:prstGeom>
          <a:ln w="12700">
            <a:miter lim="400000"/>
          </a:ln>
          <a:effectLst>
            <a:outerShdw blurRad="88900" dist="76200" dir="2700000" rotWithShape="0">
              <a:srgbClr val="000000"/>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6" tIns="45716" rIns="45716" bIns="45716">
            <a:spAutoFit/>
          </a:bodyPr>
          <a:lstStyle/>
          <a:p>
            <a:pPr algn="ctr" defTabSz="321440">
              <a:defRPr sz="1800">
                <a:solidFill>
                  <a:srgbClr val="000000"/>
                </a:solidFill>
              </a:defRPr>
            </a:pPr>
            <a:r>
              <a:rPr lang="es-ES_tradnl" sz="2400" b="1" dirty="0">
                <a:solidFill>
                  <a:srgbClr val="FFFF99"/>
                </a:solidFill>
                <a:effectLst>
                  <a:outerShdw blurRad="50800" dist="38100" dir="2700000" rotWithShape="0">
                    <a:srgbClr val="000000"/>
                  </a:outerShdw>
                </a:effectLst>
                <a:latin typeface="Arial Narrow"/>
                <a:ea typeface="Arial Narrow"/>
                <a:cs typeface="Arial Narrow"/>
                <a:sym typeface="Arial Narrow"/>
              </a:rPr>
              <a:t>%</a:t>
            </a:r>
            <a:endParaRPr sz="2400" b="1" dirty="0">
              <a:solidFill>
                <a:srgbClr val="FFFF99"/>
              </a:solidFill>
              <a:effectLst>
                <a:outerShdw blurRad="50800" dist="38100" dir="2700000" rotWithShape="0">
                  <a:srgbClr val="000000"/>
                </a:outerShdw>
              </a:effectLst>
              <a:latin typeface="Arial Narrow"/>
              <a:ea typeface="Arial Narrow"/>
              <a:cs typeface="Arial Narrow"/>
              <a:sym typeface="Arial Narrow"/>
            </a:endParaRP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408"/>
                                        </p:tgtEl>
                                        <p:attrNameLst>
                                          <p:attrName>style.visibility</p:attrName>
                                        </p:attrNameLst>
                                      </p:cBhvr>
                                      <p:to>
                                        <p:strVal val="visible"/>
                                      </p:to>
                                    </p:set>
                                    <p:animEffect transition="in" filter="wipe(left)">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407"/>
                                        </p:tgtEl>
                                        <p:attrNameLst>
                                          <p:attrName>style.visibility</p:attrName>
                                        </p:attrNameLst>
                                      </p:cBhvr>
                                      <p:to>
                                        <p:strVal val="visible"/>
                                      </p:to>
                                    </p:set>
                                    <p:animEffect transition="in" filter="wipe(up)">
                                      <p:cBhvr>
                                        <p:cTn id="12" dur="1500"/>
                                        <p:tgtEl>
                                          <p:spTgt spid="407"/>
                                        </p:tgtEl>
                                      </p:cBhvr>
                                    </p:animEffect>
                                  </p:childTnLst>
                                </p:cTn>
                              </p:par>
                            </p:childTnLst>
                          </p:cTn>
                        </p:par>
                        <p:par>
                          <p:cTn id="13" fill="hold">
                            <p:stCondLst>
                              <p:cond delay="1500"/>
                            </p:stCondLst>
                            <p:childTnLst>
                              <p:par>
                                <p:cTn id="14" presetID="22" presetClass="entr" presetSubtype="8" fill="hold" grpId="0" nodeType="afterEffect">
                                  <p:stCondLst>
                                    <p:cond delay="0"/>
                                  </p:stCondLst>
                                  <p:iterate>
                                    <p:tmAbs val="0"/>
                                  </p:iterate>
                                  <p:childTnLst>
                                    <p:set>
                                      <p:cBhvr>
                                        <p:cTn id="15" fill="hold"/>
                                        <p:tgtEl>
                                          <p:spTgt spid="396"/>
                                        </p:tgtEl>
                                        <p:attrNameLst>
                                          <p:attrName>style.visibility</p:attrName>
                                        </p:attrNameLst>
                                      </p:cBhvr>
                                      <p:to>
                                        <p:strVal val="visible"/>
                                      </p:to>
                                    </p:set>
                                    <p:animEffect transition="in" filter="wipe(left)">
                                      <p:cBhvr>
                                        <p:cTn id="16" dur="500"/>
                                        <p:tgtEl>
                                          <p:spTgt spid="396"/>
                                        </p:tgtEl>
                                      </p:cBhvr>
                                    </p:animEffect>
                                  </p:childTnLst>
                                </p:cTn>
                              </p:par>
                            </p:childTnLst>
                          </p:cTn>
                        </p:par>
                        <p:par>
                          <p:cTn id="17" fill="hold">
                            <p:stCondLst>
                              <p:cond delay="2000"/>
                            </p:stCondLst>
                            <p:childTnLst>
                              <p:par>
                                <p:cTn id="18" presetID="22" presetClass="entr" presetSubtype="8" fill="hold" grpId="0" nodeType="afterEffect">
                                  <p:stCondLst>
                                    <p:cond delay="0"/>
                                  </p:stCondLst>
                                  <p:iterate>
                                    <p:tmAbs val="0"/>
                                  </p:iterate>
                                  <p:childTnLst>
                                    <p:set>
                                      <p:cBhvr>
                                        <p:cTn id="19" fill="hold"/>
                                        <p:tgtEl>
                                          <p:spTgt spid="409"/>
                                        </p:tgtEl>
                                        <p:attrNameLst>
                                          <p:attrName>style.visibility</p:attrName>
                                        </p:attrNameLst>
                                      </p:cBhvr>
                                      <p:to>
                                        <p:strVal val="visible"/>
                                      </p:to>
                                    </p:set>
                                    <p:animEffect transition="in" filter="wipe(left)">
                                      <p:cBhvr>
                                        <p:cTn id="20"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animBg="1" advAuto="0"/>
      <p:bldP spid="407" grpId="0" animBg="1" advAuto="0"/>
      <p:bldP spid="408" grpId="0" animBg="1" advAuto="0"/>
      <p:bldP spid="409"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21"/>
          <p:cNvGrpSpPr/>
          <p:nvPr/>
        </p:nvGrpSpPr>
        <p:grpSpPr>
          <a:xfrm>
            <a:off x="-7378" y="1144933"/>
            <a:ext cx="9151378" cy="802401"/>
            <a:chOff x="-7378" y="1483596"/>
            <a:chExt cx="9151378" cy="802401"/>
          </a:xfrm>
        </p:grpSpPr>
        <p:sp>
          <p:nvSpPr>
            <p:cNvPr id="11" name="Rectángulo 10"/>
            <p:cNvSpPr/>
            <p:nvPr/>
          </p:nvSpPr>
          <p:spPr>
            <a:xfrm>
              <a:off x="-7378" y="1483596"/>
              <a:ext cx="9151378" cy="802401"/>
            </a:xfrm>
            <a:prstGeom prst="rect">
              <a:avLst/>
            </a:prstGeom>
            <a:solidFill>
              <a:srgbClr val="00009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9" name="Shape 73"/>
            <p:cNvSpPr/>
            <p:nvPr/>
          </p:nvSpPr>
          <p:spPr>
            <a:xfrm>
              <a:off x="5183749" y="1670601"/>
              <a:ext cx="3919988" cy="40010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6" tIns="45716" rIns="45716" bIns="45716">
              <a:spAutoFit/>
            </a:bodyPr>
            <a:lstStyle/>
            <a:p>
              <a:pPr defTabSz="321424">
                <a:lnSpc>
                  <a:spcPct val="80000"/>
                </a:lnSpc>
                <a:defRPr sz="1800">
                  <a:solidFill>
                    <a:srgbClr val="000000"/>
                  </a:solidFill>
                </a:defRPr>
              </a:pP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bactericidal</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antibiotic</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(5-10 </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d</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a:t>
              </a:r>
              <a:endParaRPr sz="2400" b="1" kern="0" baseline="-19411" dirty="0">
                <a:solidFill>
                  <a:srgbClr val="FFFF66"/>
                </a:solidFill>
                <a:effectLst>
                  <a:outerShdw blurRad="38100" dist="38100" dir="2700000" rotWithShape="0">
                    <a:srgbClr val="000000"/>
                  </a:outerShdw>
                </a:effectLst>
                <a:latin typeface="Arial Narrow"/>
                <a:ea typeface="Arial Narrow"/>
                <a:cs typeface="Arial Narrow"/>
                <a:sym typeface="Arial Narrow"/>
              </a:endParaRPr>
            </a:p>
          </p:txBody>
        </p:sp>
      </p:grpSp>
      <p:grpSp>
        <p:nvGrpSpPr>
          <p:cNvPr id="3" name="Agrupar 22"/>
          <p:cNvGrpSpPr/>
          <p:nvPr/>
        </p:nvGrpSpPr>
        <p:grpSpPr>
          <a:xfrm>
            <a:off x="-10199" y="2795919"/>
            <a:ext cx="9151378" cy="1042293"/>
            <a:chOff x="-10199" y="3134582"/>
            <a:chExt cx="9151378" cy="1042293"/>
          </a:xfrm>
        </p:grpSpPr>
        <p:sp>
          <p:nvSpPr>
            <p:cNvPr id="12" name="Rectángulo 11"/>
            <p:cNvSpPr/>
            <p:nvPr/>
          </p:nvSpPr>
          <p:spPr>
            <a:xfrm>
              <a:off x="-10199" y="3134582"/>
              <a:ext cx="9151378" cy="1042293"/>
            </a:xfrm>
            <a:prstGeom prst="rect">
              <a:avLst/>
            </a:prstGeom>
            <a:solidFill>
              <a:srgbClr val="00009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Shape 73"/>
            <p:cNvSpPr/>
            <p:nvPr/>
          </p:nvSpPr>
          <p:spPr>
            <a:xfrm>
              <a:off x="5195039" y="3459877"/>
              <a:ext cx="3919988" cy="40010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6" tIns="45716" rIns="45716" bIns="45716">
              <a:spAutoFit/>
            </a:bodyPr>
            <a:lstStyle/>
            <a:p>
              <a:pPr defTabSz="321424">
                <a:lnSpc>
                  <a:spcPct val="80000"/>
                </a:lnSpc>
                <a:defRPr sz="1800">
                  <a:solidFill>
                    <a:srgbClr val="000000"/>
                  </a:solidFill>
                </a:defRPr>
              </a:pP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anti</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biofilm</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antibiotic</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(2-6 </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m</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a:t>
              </a:r>
              <a:endParaRPr sz="2400" b="1" kern="0" baseline="-19411" dirty="0">
                <a:solidFill>
                  <a:srgbClr val="FFFF66"/>
                </a:solidFill>
                <a:effectLst>
                  <a:outerShdw blurRad="38100" dist="38100" dir="2700000" rotWithShape="0">
                    <a:srgbClr val="000000"/>
                  </a:outerShdw>
                </a:effectLst>
                <a:latin typeface="Arial Narrow"/>
                <a:ea typeface="Arial Narrow"/>
                <a:cs typeface="Arial Narrow"/>
                <a:sym typeface="Arial Narrow"/>
              </a:endParaRPr>
            </a:p>
          </p:txBody>
        </p:sp>
      </p:grpSp>
      <p:grpSp>
        <p:nvGrpSpPr>
          <p:cNvPr id="4" name="Agrupar 23"/>
          <p:cNvGrpSpPr/>
          <p:nvPr/>
        </p:nvGrpSpPr>
        <p:grpSpPr>
          <a:xfrm>
            <a:off x="1092" y="4599306"/>
            <a:ext cx="9151378" cy="1129809"/>
            <a:chOff x="1091" y="4937969"/>
            <a:chExt cx="9151378" cy="1129809"/>
          </a:xfrm>
        </p:grpSpPr>
        <p:sp>
          <p:nvSpPr>
            <p:cNvPr id="15" name="Rectángulo 14"/>
            <p:cNvSpPr/>
            <p:nvPr/>
          </p:nvSpPr>
          <p:spPr>
            <a:xfrm>
              <a:off x="1091" y="4937969"/>
              <a:ext cx="9151378" cy="1129809"/>
            </a:xfrm>
            <a:prstGeom prst="rect">
              <a:avLst/>
            </a:prstGeom>
            <a:solidFill>
              <a:srgbClr val="00009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Shape 73"/>
            <p:cNvSpPr/>
            <p:nvPr/>
          </p:nvSpPr>
          <p:spPr>
            <a:xfrm>
              <a:off x="5192218" y="5305597"/>
              <a:ext cx="3919988" cy="40010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6" tIns="45716" rIns="45716" bIns="45716">
              <a:spAutoFit/>
            </a:bodyPr>
            <a:lstStyle/>
            <a:p>
              <a:pPr defTabSz="321424">
                <a:lnSpc>
                  <a:spcPct val="80000"/>
                </a:lnSpc>
                <a:defRPr sz="1800">
                  <a:solidFill>
                    <a:srgbClr val="000000"/>
                  </a:solidFill>
                </a:defRPr>
              </a:pP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suppresive</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a:t>
              </a:r>
              <a:r>
                <a:rPr lang="es-ES_tradnl" sz="2400" b="1" kern="0" dirty="0" err="1">
                  <a:solidFill>
                    <a:srgbClr val="FFFF66"/>
                  </a:solidFill>
                  <a:effectLst>
                    <a:outerShdw blurRad="38100" dist="38100" dir="2700000" rotWithShape="0">
                      <a:srgbClr val="000000"/>
                    </a:outerShdw>
                  </a:effectLst>
                  <a:latin typeface="Arial Narrow"/>
                  <a:ea typeface="Arial Narrow"/>
                  <a:cs typeface="Arial Narrow"/>
                  <a:sym typeface="Arial Narrow"/>
                </a:rPr>
                <a:t>antibiotic</a:t>
              </a:r>
              <a:r>
                <a:rPr lang="es-ES_tradnl" sz="2400" b="1" kern="0" dirty="0">
                  <a:solidFill>
                    <a:srgbClr val="FFFF66"/>
                  </a:solidFill>
                  <a:effectLst>
                    <a:outerShdw blurRad="38100" dist="38100" dir="2700000" rotWithShape="0">
                      <a:srgbClr val="000000"/>
                    </a:outerShdw>
                  </a:effectLst>
                  <a:latin typeface="Arial Narrow"/>
                  <a:ea typeface="Arial Narrow"/>
                  <a:cs typeface="Arial Narrow"/>
                  <a:sym typeface="Arial Narrow"/>
                </a:rPr>
                <a:t> (???) </a:t>
              </a:r>
              <a:endParaRPr sz="2400" b="1" kern="0" baseline="-19411" dirty="0">
                <a:solidFill>
                  <a:srgbClr val="FFFF66"/>
                </a:solidFill>
                <a:effectLst>
                  <a:outerShdw blurRad="38100" dist="38100" dir="2700000" rotWithShape="0">
                    <a:srgbClr val="000000"/>
                  </a:outerShdw>
                </a:effectLst>
                <a:latin typeface="Arial Narrow"/>
                <a:ea typeface="Arial Narrow"/>
                <a:cs typeface="Arial Narrow"/>
                <a:sym typeface="Arial Narrow"/>
              </a:endParaRPr>
            </a:p>
          </p:txBody>
        </p:sp>
      </p:grpSp>
      <p:sp>
        <p:nvSpPr>
          <p:cNvPr id="581" name="Shape 581"/>
          <p:cNvSpPr>
            <a:spLocks noGrp="1"/>
          </p:cNvSpPr>
          <p:nvPr>
            <p:ph type="title"/>
          </p:nvPr>
        </p:nvSpPr>
        <p:spPr>
          <a:xfrm>
            <a:off x="6372226" y="5469995"/>
            <a:ext cx="501651" cy="339725"/>
          </a:xfrm>
          <a:prstGeom prst="rect">
            <a:avLst/>
          </a:prstGeom>
        </p:spPr>
        <p:txBody>
          <a:bodyPr lIns="0" tIns="0" rIns="0" bIns="0">
            <a:normAutofit/>
          </a:bodyPr>
          <a:lstStyle/>
          <a:p>
            <a:pPr defTabSz="237310">
              <a:defRPr sz="1429">
                <a:latin typeface="Times New Roman"/>
                <a:ea typeface="Times New Roman"/>
                <a:cs typeface="Times New Roman"/>
                <a:sym typeface="Times New Roman"/>
              </a:defRPr>
            </a:pPr>
            <a:endParaRPr sz="100" dirty="0"/>
          </a:p>
        </p:txBody>
      </p:sp>
      <p:pic>
        <p:nvPicPr>
          <p:cNvPr id="582" name="image21.png" descr="image.png"/>
          <p:cNvPicPr/>
          <p:nvPr/>
        </p:nvPicPr>
        <p:blipFill>
          <a:blip r:embed="rId2">
            <a:extLst/>
          </a:blip>
          <a:srcRect t="10186" b="74842"/>
          <a:stretch>
            <a:fillRect/>
          </a:stretch>
        </p:blipFill>
        <p:spPr>
          <a:xfrm>
            <a:off x="-7378" y="2808111"/>
            <a:ext cx="5165726" cy="1030101"/>
          </a:xfrm>
          <a:prstGeom prst="rect">
            <a:avLst/>
          </a:prstGeom>
          <a:ln w="12700">
            <a:miter lim="400000"/>
          </a:ln>
        </p:spPr>
      </p:pic>
      <p:pic>
        <p:nvPicPr>
          <p:cNvPr id="10" name="image21.png" descr="image.png"/>
          <p:cNvPicPr/>
          <p:nvPr/>
        </p:nvPicPr>
        <p:blipFill>
          <a:blip r:embed="rId2">
            <a:extLst/>
          </a:blip>
          <a:srcRect t="40991" b="42601"/>
          <a:stretch>
            <a:fillRect/>
          </a:stretch>
        </p:blipFill>
        <p:spPr>
          <a:xfrm>
            <a:off x="3912" y="4600226"/>
            <a:ext cx="5165726" cy="1128888"/>
          </a:xfrm>
          <a:prstGeom prst="rect">
            <a:avLst/>
          </a:prstGeom>
          <a:ln w="12700">
            <a:miter lim="400000"/>
          </a:ln>
        </p:spPr>
      </p:pic>
      <p:pic>
        <p:nvPicPr>
          <p:cNvPr id="13" name="image21.png" descr="image.png"/>
          <p:cNvPicPr/>
          <p:nvPr/>
        </p:nvPicPr>
        <p:blipFill>
          <a:blip r:embed="rId2">
            <a:extLst/>
          </a:blip>
          <a:srcRect b="88338"/>
          <a:stretch>
            <a:fillRect/>
          </a:stretch>
        </p:blipFill>
        <p:spPr>
          <a:xfrm>
            <a:off x="-10199" y="1144933"/>
            <a:ext cx="5165726" cy="802403"/>
          </a:xfrm>
          <a:prstGeom prst="rect">
            <a:avLst/>
          </a:prstGeom>
          <a:ln w="12700">
            <a:miter lim="400000"/>
          </a:ln>
        </p:spPr>
      </p:pic>
      <p:sp>
        <p:nvSpPr>
          <p:cNvPr id="14" name="Rectángulo redondeado 13"/>
          <p:cNvSpPr/>
          <p:nvPr/>
        </p:nvSpPr>
        <p:spPr>
          <a:xfrm>
            <a:off x="3499558" y="1467557"/>
            <a:ext cx="1528971" cy="479778"/>
          </a:xfrm>
          <a:prstGeom prst="round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s-ES_tradnl"/>
          </a:p>
        </p:txBody>
      </p:sp>
      <p:sp>
        <p:nvSpPr>
          <p:cNvPr id="16" name="Shape 73"/>
          <p:cNvSpPr/>
          <p:nvPr/>
        </p:nvSpPr>
        <p:spPr>
          <a:xfrm>
            <a:off x="219548" y="671695"/>
            <a:ext cx="3919988" cy="45139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3" tIns="45713" rIns="45713" bIns="45713">
            <a:spAutoFit/>
          </a:bodyPr>
          <a:lstStyle/>
          <a:p>
            <a:pPr defTabSz="321424">
              <a:lnSpc>
                <a:spcPct val="80000"/>
              </a:lnSpc>
              <a:defRPr sz="1800">
                <a:solidFill>
                  <a:srgbClr val="000000"/>
                </a:solidFill>
              </a:defRPr>
            </a:pP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a:t>
            </a:r>
            <a:r>
              <a:rPr lang="es-ES_tradnl" sz="28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planktonic</a:t>
            </a: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 bacteria</a:t>
            </a:r>
            <a:endParaRPr sz="2800" b="1" kern="0" baseline="-19411" dirty="0">
              <a:solidFill>
                <a:srgbClr val="FFFFFF"/>
              </a:solidFill>
              <a:effectLst>
                <a:outerShdw blurRad="38100" dist="38100" dir="2700000" rotWithShape="0">
                  <a:srgbClr val="000000"/>
                </a:outerShdw>
              </a:effectLst>
              <a:latin typeface="Arial Narrow"/>
              <a:ea typeface="Arial Narrow"/>
              <a:cs typeface="Arial Narrow"/>
              <a:sym typeface="Arial Narrow"/>
            </a:endParaRPr>
          </a:p>
        </p:txBody>
      </p:sp>
      <p:sp>
        <p:nvSpPr>
          <p:cNvPr id="25" name="Rectángulo redondeado 24"/>
          <p:cNvSpPr/>
          <p:nvPr/>
        </p:nvSpPr>
        <p:spPr>
          <a:xfrm>
            <a:off x="3912" y="1144933"/>
            <a:ext cx="1647088" cy="5713068"/>
          </a:xfrm>
          <a:prstGeom prst="roundRect">
            <a:avLst>
              <a:gd name="adj" fmla="val 0"/>
            </a:avLst>
          </a:prstGeom>
          <a:solidFill>
            <a:srgbClr val="00009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s-ES_tradnl"/>
          </a:p>
        </p:txBody>
      </p:sp>
      <p:sp>
        <p:nvSpPr>
          <p:cNvPr id="26" name="Shape 73"/>
          <p:cNvSpPr/>
          <p:nvPr/>
        </p:nvSpPr>
        <p:spPr>
          <a:xfrm>
            <a:off x="103264" y="5983080"/>
            <a:ext cx="1448384" cy="69556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3" tIns="45713" rIns="45713" bIns="45713">
            <a:spAutoFit/>
          </a:bodyPr>
          <a:lstStyle/>
          <a:p>
            <a:pPr algn="ctr" defTabSz="321424">
              <a:lnSpc>
                <a:spcPct val="80000"/>
              </a:lnSpc>
              <a:defRPr sz="1800">
                <a:solidFill>
                  <a:srgbClr val="000000"/>
                </a:solidFill>
              </a:defRPr>
            </a:pPr>
            <a:r>
              <a:rPr lang="es-ES_tradnl" sz="24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acute</a:t>
            </a:r>
            <a:r>
              <a:rPr lang="es-ES_tradnl" sz="24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 </a:t>
            </a:r>
            <a:r>
              <a:rPr lang="es-ES_tradnl" sz="24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infection</a:t>
            </a:r>
            <a:endParaRPr lang="es-ES_tradnl" sz="2400" b="1" kern="0" dirty="0">
              <a:solidFill>
                <a:srgbClr val="FFFFFF"/>
              </a:solidFill>
              <a:effectLst>
                <a:outerShdw blurRad="38100" dist="38100" dir="2700000" rotWithShape="0">
                  <a:srgbClr val="000000"/>
                </a:outerShdw>
              </a:effectLst>
              <a:latin typeface="Arial Narrow"/>
              <a:ea typeface="Arial Narrow"/>
              <a:cs typeface="Arial Narrow"/>
              <a:sym typeface="Arial Narrow"/>
            </a:endParaRPr>
          </a:p>
        </p:txBody>
      </p:sp>
      <p:sp>
        <p:nvSpPr>
          <p:cNvPr id="27" name="Rectángulo redondeado 26"/>
          <p:cNvSpPr/>
          <p:nvPr/>
        </p:nvSpPr>
        <p:spPr>
          <a:xfrm>
            <a:off x="1807299" y="1142112"/>
            <a:ext cx="3348229" cy="5713068"/>
          </a:xfrm>
          <a:prstGeom prst="roundRect">
            <a:avLst>
              <a:gd name="adj" fmla="val 0"/>
            </a:avLst>
          </a:prstGeom>
          <a:solidFill>
            <a:srgbClr val="00009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s-ES_tradnl"/>
          </a:p>
        </p:txBody>
      </p:sp>
      <p:sp>
        <p:nvSpPr>
          <p:cNvPr id="28" name="Shape 73"/>
          <p:cNvSpPr/>
          <p:nvPr/>
        </p:nvSpPr>
        <p:spPr>
          <a:xfrm>
            <a:off x="2120517" y="5980258"/>
            <a:ext cx="2721793" cy="69556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3" tIns="45713" rIns="45713" bIns="45713">
            <a:spAutoFit/>
          </a:bodyPr>
          <a:lstStyle/>
          <a:p>
            <a:pPr algn="ctr" defTabSz="321424">
              <a:lnSpc>
                <a:spcPct val="80000"/>
              </a:lnSpc>
              <a:defRPr sz="1800">
                <a:solidFill>
                  <a:srgbClr val="000000"/>
                </a:solidFill>
              </a:defRPr>
            </a:pPr>
            <a:r>
              <a:rPr lang="es-ES_tradnl" sz="24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chronic</a:t>
            </a:r>
            <a:r>
              <a:rPr lang="es-ES_tradnl" sz="24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 </a:t>
            </a:r>
          </a:p>
          <a:p>
            <a:pPr algn="ctr" defTabSz="321424">
              <a:lnSpc>
                <a:spcPct val="80000"/>
              </a:lnSpc>
              <a:defRPr sz="1800">
                <a:solidFill>
                  <a:srgbClr val="000000"/>
                </a:solidFill>
              </a:defRPr>
            </a:pPr>
            <a:r>
              <a:rPr lang="es-ES_tradnl" sz="24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infection</a:t>
            </a:r>
            <a:endParaRPr lang="es-ES_tradnl" sz="2400" b="1" kern="0" dirty="0">
              <a:solidFill>
                <a:srgbClr val="FFFFFF"/>
              </a:solidFill>
              <a:effectLst>
                <a:outerShdw blurRad="38100" dist="38100" dir="2700000" rotWithShape="0">
                  <a:srgbClr val="000000"/>
                </a:outerShdw>
              </a:effectLst>
              <a:latin typeface="Arial Narrow"/>
              <a:ea typeface="Arial Narrow"/>
              <a:cs typeface="Arial Narrow"/>
              <a:sym typeface="Arial Narrow"/>
            </a:endParaRPr>
          </a:p>
        </p:txBody>
      </p:sp>
      <p:sp>
        <p:nvSpPr>
          <p:cNvPr id="17" name="Shape 73"/>
          <p:cNvSpPr/>
          <p:nvPr/>
        </p:nvSpPr>
        <p:spPr>
          <a:xfrm>
            <a:off x="219548" y="2333972"/>
            <a:ext cx="3919988" cy="45139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3" tIns="45713" rIns="45713" bIns="45713">
            <a:spAutoFit/>
          </a:bodyPr>
          <a:lstStyle/>
          <a:p>
            <a:pPr defTabSz="321424">
              <a:lnSpc>
                <a:spcPct val="80000"/>
              </a:lnSpc>
              <a:defRPr sz="1800">
                <a:solidFill>
                  <a:srgbClr val="000000"/>
                </a:solidFill>
              </a:defRPr>
            </a:pP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a:t>
            </a:r>
            <a:r>
              <a:rPr lang="es-ES_tradnl" sz="28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adapted</a:t>
            </a: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 bacteria </a:t>
            </a:r>
            <a:endParaRPr sz="2800" b="1" kern="0" baseline="-19411" dirty="0">
              <a:solidFill>
                <a:srgbClr val="FFFFFF"/>
              </a:solidFill>
              <a:effectLst>
                <a:outerShdw blurRad="38100" dist="38100" dir="2700000" rotWithShape="0">
                  <a:srgbClr val="000000"/>
                </a:outerShdw>
              </a:effectLst>
              <a:latin typeface="Arial Narrow"/>
              <a:ea typeface="Arial Narrow"/>
              <a:cs typeface="Arial Narrow"/>
              <a:sym typeface="Arial Narrow"/>
            </a:endParaRPr>
          </a:p>
        </p:txBody>
      </p:sp>
      <p:sp>
        <p:nvSpPr>
          <p:cNvPr id="18" name="Shape 73"/>
          <p:cNvSpPr/>
          <p:nvPr/>
        </p:nvSpPr>
        <p:spPr>
          <a:xfrm>
            <a:off x="219548" y="4123248"/>
            <a:ext cx="3919988" cy="451391"/>
          </a:xfrm>
          <a:prstGeom prst="rect">
            <a:avLst/>
          </a:prstGeom>
          <a:ln w="12700">
            <a:miter lim="400000"/>
          </a:ln>
          <a:effectLst>
            <a:outerShdw blurRad="88900" dist="50800" dir="2700000" rotWithShape="0">
              <a:srgbClr val="000000">
                <a:alpha val="74998"/>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3" tIns="45713" rIns="45713" bIns="45713">
            <a:spAutoFit/>
          </a:bodyPr>
          <a:lstStyle/>
          <a:p>
            <a:pPr defTabSz="321424">
              <a:lnSpc>
                <a:spcPct val="80000"/>
              </a:lnSpc>
              <a:defRPr sz="1800">
                <a:solidFill>
                  <a:srgbClr val="000000"/>
                </a:solidFill>
              </a:defRPr>
            </a:pP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a:t>
            </a:r>
            <a:r>
              <a:rPr lang="es-ES_tradnl" sz="2800" b="1" kern="0" dirty="0" err="1">
                <a:solidFill>
                  <a:srgbClr val="FFFFFF"/>
                </a:solidFill>
                <a:effectLst>
                  <a:outerShdw blurRad="38100" dist="38100" dir="2700000" rotWithShape="0">
                    <a:srgbClr val="000000"/>
                  </a:outerShdw>
                </a:effectLst>
                <a:latin typeface="Arial Narrow"/>
                <a:ea typeface="Arial Narrow"/>
                <a:cs typeface="Arial Narrow"/>
                <a:sym typeface="Arial Narrow"/>
              </a:rPr>
              <a:t>persistent</a:t>
            </a:r>
            <a:r>
              <a:rPr lang="es-ES_tradnl" sz="2800" b="1" kern="0" dirty="0">
                <a:solidFill>
                  <a:srgbClr val="FFFFFF"/>
                </a:solidFill>
                <a:effectLst>
                  <a:outerShdw blurRad="38100" dist="38100" dir="2700000" rotWithShape="0">
                    <a:srgbClr val="000000"/>
                  </a:outerShdw>
                </a:effectLst>
                <a:latin typeface="Arial Narrow"/>
                <a:ea typeface="Arial Narrow"/>
                <a:cs typeface="Arial Narrow"/>
                <a:sym typeface="Arial Narrow"/>
              </a:rPr>
              <a:t>” bacteria</a:t>
            </a:r>
            <a:endParaRPr sz="2800" b="1" kern="0" baseline="-19411" dirty="0">
              <a:solidFill>
                <a:srgbClr val="FFFFFF"/>
              </a:solidFill>
              <a:effectLst>
                <a:outerShdw blurRad="38100" dist="38100" dir="2700000" rotWithShape="0">
                  <a:srgbClr val="000000"/>
                </a:outerShdw>
              </a:effectLst>
              <a:latin typeface="Arial Narrow"/>
              <a:ea typeface="Arial Narrow"/>
              <a:cs typeface="Arial Narrow"/>
              <a:sym typeface="Arial Narrow"/>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7" grpId="0" animBg="1"/>
      <p:bldP spid="28"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err="1" smtClean="0"/>
              <a:t>Typing</a:t>
            </a:r>
            <a:r>
              <a:rPr lang="it-IT" dirty="0" smtClean="0"/>
              <a:t> and </a:t>
            </a:r>
            <a:r>
              <a:rPr lang="it-IT" dirty="0" err="1" smtClean="0"/>
              <a:t>molecular</a:t>
            </a:r>
            <a:r>
              <a:rPr lang="it-IT" dirty="0" smtClean="0"/>
              <a:t> </a:t>
            </a:r>
            <a:r>
              <a:rPr lang="it-IT" dirty="0" err="1" smtClean="0"/>
              <a:t>epidemiology</a:t>
            </a:r>
            <a:endParaRPr lang="it-IT" dirty="0"/>
          </a:p>
        </p:txBody>
      </p:sp>
      <p:sp>
        <p:nvSpPr>
          <p:cNvPr id="7" name="Segnaposto testo 6"/>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1077913" y="3552825"/>
            <a:ext cx="457200" cy="495300"/>
          </a:xfrm>
          <a:custGeom>
            <a:avLst/>
            <a:gdLst>
              <a:gd name="T0" fmla="*/ 2147483647 w 648"/>
              <a:gd name="T1" fmla="*/ 0 h 595"/>
              <a:gd name="T2" fmla="*/ 2147483647 w 648"/>
              <a:gd name="T3" fmla="*/ 2147483647 h 595"/>
              <a:gd name="T4" fmla="*/ 2147483647 w 648"/>
              <a:gd name="T5" fmla="*/ 2147483647 h 595"/>
              <a:gd name="T6" fmla="*/ 0 w 648"/>
              <a:gd name="T7" fmla="*/ 2147483647 h 595"/>
              <a:gd name="T8" fmla="*/ 2147483647 w 648"/>
              <a:gd name="T9" fmla="*/ 2147483647 h 595"/>
              <a:gd name="T10" fmla="*/ 2147483647 w 648"/>
              <a:gd name="T11" fmla="*/ 2147483647 h 595"/>
              <a:gd name="T12" fmla="*/ 2147483647 w 648"/>
              <a:gd name="T13" fmla="*/ 2147483647 h 595"/>
              <a:gd name="T14" fmla="*/ 2147483647 w 648"/>
              <a:gd name="T15" fmla="*/ 2147483647 h 595"/>
              <a:gd name="T16" fmla="*/ 2147483647 w 648"/>
              <a:gd name="T17" fmla="*/ 2147483647 h 595"/>
              <a:gd name="T18" fmla="*/ 2147483647 w 648"/>
              <a:gd name="T19" fmla="*/ 2147483647 h 595"/>
              <a:gd name="T20" fmla="*/ 2147483647 w 648"/>
              <a:gd name="T21" fmla="*/ 2147483647 h 595"/>
              <a:gd name="T22" fmla="*/ 2147483647 w 648"/>
              <a:gd name="T23" fmla="*/ 2147483647 h 595"/>
              <a:gd name="T24" fmla="*/ 2147483647 w 648"/>
              <a:gd name="T25" fmla="*/ 0 h 5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8"/>
              <a:gd name="T40" fmla="*/ 0 h 595"/>
              <a:gd name="T41" fmla="*/ 648 w 648"/>
              <a:gd name="T42" fmla="*/ 595 h 5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8" h="595">
                <a:moveTo>
                  <a:pt x="271" y="0"/>
                </a:moveTo>
                <a:lnTo>
                  <a:pt x="193" y="67"/>
                </a:lnTo>
                <a:lnTo>
                  <a:pt x="225" y="367"/>
                </a:lnTo>
                <a:lnTo>
                  <a:pt x="0" y="371"/>
                </a:lnTo>
                <a:lnTo>
                  <a:pt x="7" y="480"/>
                </a:lnTo>
                <a:lnTo>
                  <a:pt x="168" y="490"/>
                </a:lnTo>
                <a:lnTo>
                  <a:pt x="180" y="595"/>
                </a:lnTo>
                <a:lnTo>
                  <a:pt x="255" y="595"/>
                </a:lnTo>
                <a:lnTo>
                  <a:pt x="293" y="486"/>
                </a:lnTo>
                <a:lnTo>
                  <a:pt x="354" y="493"/>
                </a:lnTo>
                <a:lnTo>
                  <a:pt x="584" y="361"/>
                </a:lnTo>
                <a:lnTo>
                  <a:pt x="648" y="239"/>
                </a:lnTo>
                <a:lnTo>
                  <a:pt x="271" y="0"/>
                </a:lnTo>
                <a:close/>
              </a:path>
            </a:pathLst>
          </a:custGeom>
          <a:solidFill>
            <a:schemeClr val="bg1">
              <a:lumMod val="85000"/>
            </a:schemeClr>
          </a:solidFill>
          <a:ln w="6350">
            <a:solidFill>
              <a:srgbClr val="008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43" name="Freeform 3"/>
          <p:cNvSpPr>
            <a:spLocks/>
          </p:cNvSpPr>
          <p:nvPr/>
        </p:nvSpPr>
        <p:spPr bwMode="auto">
          <a:xfrm>
            <a:off x="1176338" y="3142655"/>
            <a:ext cx="207962" cy="320675"/>
          </a:xfrm>
          <a:custGeom>
            <a:avLst/>
            <a:gdLst>
              <a:gd name="T0" fmla="*/ 2147483647 w 295"/>
              <a:gd name="T1" fmla="*/ 0 h 386"/>
              <a:gd name="T2" fmla="*/ 2147483647 w 295"/>
              <a:gd name="T3" fmla="*/ 2147483647 h 386"/>
              <a:gd name="T4" fmla="*/ 2147483647 w 295"/>
              <a:gd name="T5" fmla="*/ 2147483647 h 386"/>
              <a:gd name="T6" fmla="*/ 0 w 295"/>
              <a:gd name="T7" fmla="*/ 2147483647 h 386"/>
              <a:gd name="T8" fmla="*/ 2147483647 w 295"/>
              <a:gd name="T9" fmla="*/ 2147483647 h 386"/>
              <a:gd name="T10" fmla="*/ 2147483647 w 295"/>
              <a:gd name="T11" fmla="*/ 2147483647 h 386"/>
              <a:gd name="T12" fmla="*/ 2147483647 w 295"/>
              <a:gd name="T13" fmla="*/ 2147483647 h 386"/>
              <a:gd name="T14" fmla="*/ 2147483647 w 295"/>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295"/>
              <a:gd name="T25" fmla="*/ 0 h 386"/>
              <a:gd name="T26" fmla="*/ 295 w 295"/>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 h="386">
                <a:moveTo>
                  <a:pt x="295" y="0"/>
                </a:moveTo>
                <a:lnTo>
                  <a:pt x="247" y="83"/>
                </a:lnTo>
                <a:lnTo>
                  <a:pt x="48" y="221"/>
                </a:lnTo>
                <a:lnTo>
                  <a:pt x="0" y="362"/>
                </a:lnTo>
                <a:lnTo>
                  <a:pt x="75" y="386"/>
                </a:lnTo>
                <a:lnTo>
                  <a:pt x="82" y="344"/>
                </a:lnTo>
                <a:lnTo>
                  <a:pt x="269" y="202"/>
                </a:lnTo>
                <a:lnTo>
                  <a:pt x="295"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44" name="Freeform 4"/>
          <p:cNvSpPr>
            <a:spLocks/>
          </p:cNvSpPr>
          <p:nvPr/>
        </p:nvSpPr>
        <p:spPr bwMode="auto">
          <a:xfrm>
            <a:off x="1000125" y="3430588"/>
            <a:ext cx="230188" cy="261937"/>
          </a:xfrm>
          <a:custGeom>
            <a:avLst/>
            <a:gdLst>
              <a:gd name="T0" fmla="*/ 2147483647 w 328"/>
              <a:gd name="T1" fmla="*/ 0 h 315"/>
              <a:gd name="T2" fmla="*/ 2147483647 w 328"/>
              <a:gd name="T3" fmla="*/ 2147483647 h 315"/>
              <a:gd name="T4" fmla="*/ 2147483647 w 328"/>
              <a:gd name="T5" fmla="*/ 2147483647 h 315"/>
              <a:gd name="T6" fmla="*/ 2147483647 w 328"/>
              <a:gd name="T7" fmla="*/ 2147483647 h 315"/>
              <a:gd name="T8" fmla="*/ 2147483647 w 328"/>
              <a:gd name="T9" fmla="*/ 2147483647 h 315"/>
              <a:gd name="T10" fmla="*/ 2147483647 w 328"/>
              <a:gd name="T11" fmla="*/ 2147483647 h 315"/>
              <a:gd name="T12" fmla="*/ 0 w 328"/>
              <a:gd name="T13" fmla="*/ 2147483647 h 315"/>
              <a:gd name="T14" fmla="*/ 2147483647 w 328"/>
              <a:gd name="T15" fmla="*/ 2147483647 h 315"/>
              <a:gd name="T16" fmla="*/ 2147483647 w 328"/>
              <a:gd name="T17" fmla="*/ 0 h 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315"/>
              <a:gd name="T29" fmla="*/ 328 w 328"/>
              <a:gd name="T30" fmla="*/ 315 h 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315">
                <a:moveTo>
                  <a:pt x="251" y="0"/>
                </a:moveTo>
                <a:lnTo>
                  <a:pt x="328" y="23"/>
                </a:lnTo>
                <a:lnTo>
                  <a:pt x="280" y="81"/>
                </a:lnTo>
                <a:lnTo>
                  <a:pt x="243" y="133"/>
                </a:lnTo>
                <a:lnTo>
                  <a:pt x="174" y="133"/>
                </a:lnTo>
                <a:lnTo>
                  <a:pt x="100" y="315"/>
                </a:lnTo>
                <a:lnTo>
                  <a:pt x="0" y="290"/>
                </a:lnTo>
                <a:lnTo>
                  <a:pt x="96" y="94"/>
                </a:lnTo>
                <a:lnTo>
                  <a:pt x="251"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45" name="Freeform 5"/>
          <p:cNvSpPr>
            <a:spLocks/>
          </p:cNvSpPr>
          <p:nvPr/>
        </p:nvSpPr>
        <p:spPr bwMode="auto">
          <a:xfrm>
            <a:off x="1606550" y="3195042"/>
            <a:ext cx="107950" cy="219075"/>
          </a:xfrm>
          <a:custGeom>
            <a:avLst/>
            <a:gdLst>
              <a:gd name="T0" fmla="*/ 2147483647 w 154"/>
              <a:gd name="T1" fmla="*/ 2147483647 h 262"/>
              <a:gd name="T2" fmla="*/ 2147483647 w 154"/>
              <a:gd name="T3" fmla="*/ 0 h 262"/>
              <a:gd name="T4" fmla="*/ 2147483647 w 154"/>
              <a:gd name="T5" fmla="*/ 2147483647 h 262"/>
              <a:gd name="T6" fmla="*/ 2147483647 w 154"/>
              <a:gd name="T7" fmla="*/ 2147483647 h 262"/>
              <a:gd name="T8" fmla="*/ 2147483647 w 154"/>
              <a:gd name="T9" fmla="*/ 2147483647 h 262"/>
              <a:gd name="T10" fmla="*/ 0 w 154"/>
              <a:gd name="T11" fmla="*/ 2147483647 h 262"/>
              <a:gd name="T12" fmla="*/ 2147483647 w 154"/>
              <a:gd name="T13" fmla="*/ 2147483647 h 262"/>
              <a:gd name="T14" fmla="*/ 2147483647 w 154"/>
              <a:gd name="T15" fmla="*/ 2147483647 h 262"/>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262"/>
              <a:gd name="T26" fmla="*/ 154 w 154"/>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262">
                <a:moveTo>
                  <a:pt x="3" y="22"/>
                </a:moveTo>
                <a:lnTo>
                  <a:pt x="138" y="0"/>
                </a:lnTo>
                <a:lnTo>
                  <a:pt x="154" y="161"/>
                </a:lnTo>
                <a:lnTo>
                  <a:pt x="103" y="262"/>
                </a:lnTo>
                <a:lnTo>
                  <a:pt x="26" y="164"/>
                </a:lnTo>
                <a:lnTo>
                  <a:pt x="0" y="139"/>
                </a:lnTo>
                <a:lnTo>
                  <a:pt x="22" y="95"/>
                </a:lnTo>
                <a:lnTo>
                  <a:pt x="3" y="22"/>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46" name="Freeform 6"/>
          <p:cNvSpPr>
            <a:spLocks/>
          </p:cNvSpPr>
          <p:nvPr/>
        </p:nvSpPr>
        <p:spPr bwMode="auto">
          <a:xfrm>
            <a:off x="966788" y="3494088"/>
            <a:ext cx="303212" cy="376237"/>
          </a:xfrm>
          <a:custGeom>
            <a:avLst/>
            <a:gdLst>
              <a:gd name="T0" fmla="*/ 2147483647 w 432"/>
              <a:gd name="T1" fmla="*/ 0 h 450"/>
              <a:gd name="T2" fmla="*/ 2147483647 w 432"/>
              <a:gd name="T3" fmla="*/ 2147483647 h 450"/>
              <a:gd name="T4" fmla="*/ 2147483647 w 432"/>
              <a:gd name="T5" fmla="*/ 2147483647 h 450"/>
              <a:gd name="T6" fmla="*/ 2147483647 w 432"/>
              <a:gd name="T7" fmla="*/ 2147483647 h 450"/>
              <a:gd name="T8" fmla="*/ 2147483647 w 432"/>
              <a:gd name="T9" fmla="*/ 2147483647 h 450"/>
              <a:gd name="T10" fmla="*/ 2147483647 w 432"/>
              <a:gd name="T11" fmla="*/ 2147483647 h 450"/>
              <a:gd name="T12" fmla="*/ 0 w 432"/>
              <a:gd name="T13" fmla="*/ 2147483647 h 450"/>
              <a:gd name="T14" fmla="*/ 2147483647 w 432"/>
              <a:gd name="T15" fmla="*/ 2147483647 h 450"/>
              <a:gd name="T16" fmla="*/ 2147483647 w 432"/>
              <a:gd name="T17" fmla="*/ 2147483647 h 450"/>
              <a:gd name="T18" fmla="*/ 2147483647 w 432"/>
              <a:gd name="T19" fmla="*/ 2147483647 h 450"/>
              <a:gd name="T20" fmla="*/ 2147483647 w 432"/>
              <a:gd name="T21" fmla="*/ 2147483647 h 450"/>
              <a:gd name="T22" fmla="*/ 2147483647 w 432"/>
              <a:gd name="T23" fmla="*/ 2147483647 h 450"/>
              <a:gd name="T24" fmla="*/ 2147483647 w 432"/>
              <a:gd name="T25" fmla="*/ 0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450"/>
              <a:gd name="T41" fmla="*/ 432 w 432"/>
              <a:gd name="T42" fmla="*/ 450 h 4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450">
                <a:moveTo>
                  <a:pt x="325" y="0"/>
                </a:moveTo>
                <a:lnTo>
                  <a:pt x="432" y="73"/>
                </a:lnTo>
                <a:lnTo>
                  <a:pt x="357" y="138"/>
                </a:lnTo>
                <a:lnTo>
                  <a:pt x="389" y="445"/>
                </a:lnTo>
                <a:lnTo>
                  <a:pt x="161" y="445"/>
                </a:lnTo>
                <a:lnTo>
                  <a:pt x="102" y="416"/>
                </a:lnTo>
                <a:lnTo>
                  <a:pt x="0" y="450"/>
                </a:lnTo>
                <a:lnTo>
                  <a:pt x="44" y="326"/>
                </a:lnTo>
                <a:lnTo>
                  <a:pt x="47" y="208"/>
                </a:lnTo>
                <a:lnTo>
                  <a:pt x="147" y="231"/>
                </a:lnTo>
                <a:lnTo>
                  <a:pt x="221" y="50"/>
                </a:lnTo>
                <a:lnTo>
                  <a:pt x="290" y="50"/>
                </a:lnTo>
                <a:lnTo>
                  <a:pt x="325"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47" name="Freeform 7"/>
          <p:cNvSpPr>
            <a:spLocks/>
          </p:cNvSpPr>
          <p:nvPr/>
        </p:nvSpPr>
        <p:spPr bwMode="auto">
          <a:xfrm>
            <a:off x="1193800" y="3141067"/>
            <a:ext cx="587375" cy="630238"/>
          </a:xfrm>
          <a:custGeom>
            <a:avLst/>
            <a:gdLst>
              <a:gd name="T0" fmla="*/ 2147483647 w 832"/>
              <a:gd name="T1" fmla="*/ 0 h 757"/>
              <a:gd name="T2" fmla="*/ 2147483647 w 832"/>
              <a:gd name="T3" fmla="*/ 2147483647 h 757"/>
              <a:gd name="T4" fmla="*/ 2147483647 w 832"/>
              <a:gd name="T5" fmla="*/ 2147483647 h 757"/>
              <a:gd name="T6" fmla="*/ 2147483647 w 832"/>
              <a:gd name="T7" fmla="*/ 2147483647 h 757"/>
              <a:gd name="T8" fmla="*/ 2147483647 w 832"/>
              <a:gd name="T9" fmla="*/ 2147483647 h 757"/>
              <a:gd name="T10" fmla="*/ 2147483647 w 832"/>
              <a:gd name="T11" fmla="*/ 2147483647 h 757"/>
              <a:gd name="T12" fmla="*/ 2147483647 w 832"/>
              <a:gd name="T13" fmla="*/ 2147483647 h 757"/>
              <a:gd name="T14" fmla="*/ 2147483647 w 832"/>
              <a:gd name="T15" fmla="*/ 2147483647 h 757"/>
              <a:gd name="T16" fmla="*/ 2147483647 w 832"/>
              <a:gd name="T17" fmla="*/ 2147483647 h 757"/>
              <a:gd name="T18" fmla="*/ 2147483647 w 832"/>
              <a:gd name="T19" fmla="*/ 2147483647 h 757"/>
              <a:gd name="T20" fmla="*/ 2147483647 w 832"/>
              <a:gd name="T21" fmla="*/ 2147483647 h 757"/>
              <a:gd name="T22" fmla="*/ 2147483647 w 832"/>
              <a:gd name="T23" fmla="*/ 2147483647 h 757"/>
              <a:gd name="T24" fmla="*/ 0 w 832"/>
              <a:gd name="T25" fmla="*/ 2147483647 h 757"/>
              <a:gd name="T26" fmla="*/ 2147483647 w 832"/>
              <a:gd name="T27" fmla="*/ 2147483647 h 757"/>
              <a:gd name="T28" fmla="*/ 2147483647 w 832"/>
              <a:gd name="T29" fmla="*/ 2147483647 h 757"/>
              <a:gd name="T30" fmla="*/ 2147483647 w 832"/>
              <a:gd name="T31" fmla="*/ 2147483647 h 757"/>
              <a:gd name="T32" fmla="*/ 2147483647 w 832"/>
              <a:gd name="T33" fmla="*/ 0 h 7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2"/>
              <a:gd name="T52" fmla="*/ 0 h 757"/>
              <a:gd name="T53" fmla="*/ 832 w 832"/>
              <a:gd name="T54" fmla="*/ 757 h 7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2" h="757">
                <a:moveTo>
                  <a:pt x="268" y="0"/>
                </a:moveTo>
                <a:lnTo>
                  <a:pt x="546" y="96"/>
                </a:lnTo>
                <a:lnTo>
                  <a:pt x="589" y="88"/>
                </a:lnTo>
                <a:lnTo>
                  <a:pt x="607" y="164"/>
                </a:lnTo>
                <a:lnTo>
                  <a:pt x="585" y="206"/>
                </a:lnTo>
                <a:lnTo>
                  <a:pt x="617" y="238"/>
                </a:lnTo>
                <a:lnTo>
                  <a:pt x="694" y="334"/>
                </a:lnTo>
                <a:lnTo>
                  <a:pt x="698" y="424"/>
                </a:lnTo>
                <a:lnTo>
                  <a:pt x="656" y="479"/>
                </a:lnTo>
                <a:lnTo>
                  <a:pt x="832" y="629"/>
                </a:lnTo>
                <a:lnTo>
                  <a:pt x="482" y="757"/>
                </a:lnTo>
                <a:lnTo>
                  <a:pt x="111" y="521"/>
                </a:lnTo>
                <a:lnTo>
                  <a:pt x="0" y="446"/>
                </a:lnTo>
                <a:lnTo>
                  <a:pt x="50" y="386"/>
                </a:lnTo>
                <a:lnTo>
                  <a:pt x="56" y="344"/>
                </a:lnTo>
                <a:lnTo>
                  <a:pt x="243" y="203"/>
                </a:lnTo>
                <a:lnTo>
                  <a:pt x="268"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48" name="Freeform 8"/>
          <p:cNvSpPr>
            <a:spLocks/>
          </p:cNvSpPr>
          <p:nvPr/>
        </p:nvSpPr>
        <p:spPr bwMode="auto">
          <a:xfrm>
            <a:off x="1652588" y="3321050"/>
            <a:ext cx="438150" cy="452438"/>
          </a:xfrm>
          <a:custGeom>
            <a:avLst/>
            <a:gdLst>
              <a:gd name="T0" fmla="*/ 2147483647 w 619"/>
              <a:gd name="T1" fmla="*/ 0 h 541"/>
              <a:gd name="T2" fmla="*/ 2147483647 w 619"/>
              <a:gd name="T3" fmla="*/ 2147483647 h 541"/>
              <a:gd name="T4" fmla="*/ 2147483647 w 619"/>
              <a:gd name="T5" fmla="*/ 2147483647 h 541"/>
              <a:gd name="T6" fmla="*/ 0 w 619"/>
              <a:gd name="T7" fmla="*/ 2147483647 h 541"/>
              <a:gd name="T8" fmla="*/ 2147483647 w 619"/>
              <a:gd name="T9" fmla="*/ 2147483647 h 541"/>
              <a:gd name="T10" fmla="*/ 2147483647 w 619"/>
              <a:gd name="T11" fmla="*/ 2147483647 h 541"/>
              <a:gd name="T12" fmla="*/ 2147483647 w 619"/>
              <a:gd name="T13" fmla="*/ 2147483647 h 541"/>
              <a:gd name="T14" fmla="*/ 2147483647 w 619"/>
              <a:gd name="T15" fmla="*/ 2147483647 h 541"/>
              <a:gd name="T16" fmla="*/ 2147483647 w 619"/>
              <a:gd name="T17" fmla="*/ 2147483647 h 541"/>
              <a:gd name="T18" fmla="*/ 2147483647 w 619"/>
              <a:gd name="T19" fmla="*/ 2147483647 h 541"/>
              <a:gd name="T20" fmla="*/ 2147483647 w 619"/>
              <a:gd name="T21" fmla="*/ 2147483647 h 541"/>
              <a:gd name="T22" fmla="*/ 2147483647 w 619"/>
              <a:gd name="T23" fmla="*/ 2147483647 h 541"/>
              <a:gd name="T24" fmla="*/ 2147483647 w 619"/>
              <a:gd name="T25" fmla="*/ 2147483647 h 541"/>
              <a:gd name="T26" fmla="*/ 2147483647 w 619"/>
              <a:gd name="T27" fmla="*/ 2147483647 h 541"/>
              <a:gd name="T28" fmla="*/ 2147483647 w 619"/>
              <a:gd name="T29" fmla="*/ 0 h 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9"/>
              <a:gd name="T46" fmla="*/ 0 h 541"/>
              <a:gd name="T47" fmla="*/ 619 w 619"/>
              <a:gd name="T48" fmla="*/ 541 h 5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9" h="541">
                <a:moveTo>
                  <a:pt x="87" y="0"/>
                </a:moveTo>
                <a:lnTo>
                  <a:pt x="37" y="99"/>
                </a:lnTo>
                <a:lnTo>
                  <a:pt x="42" y="198"/>
                </a:lnTo>
                <a:lnTo>
                  <a:pt x="0" y="254"/>
                </a:lnTo>
                <a:lnTo>
                  <a:pt x="181" y="404"/>
                </a:lnTo>
                <a:lnTo>
                  <a:pt x="256" y="374"/>
                </a:lnTo>
                <a:lnTo>
                  <a:pt x="554" y="541"/>
                </a:lnTo>
                <a:lnTo>
                  <a:pt x="614" y="508"/>
                </a:lnTo>
                <a:lnTo>
                  <a:pt x="619" y="410"/>
                </a:lnTo>
                <a:lnTo>
                  <a:pt x="605" y="79"/>
                </a:lnTo>
                <a:lnTo>
                  <a:pt x="457" y="34"/>
                </a:lnTo>
                <a:lnTo>
                  <a:pt x="388" y="89"/>
                </a:lnTo>
                <a:lnTo>
                  <a:pt x="338" y="157"/>
                </a:lnTo>
                <a:lnTo>
                  <a:pt x="203" y="26"/>
                </a:lnTo>
                <a:lnTo>
                  <a:pt x="87"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49" name="Freeform 9"/>
          <p:cNvSpPr>
            <a:spLocks/>
          </p:cNvSpPr>
          <p:nvPr/>
        </p:nvSpPr>
        <p:spPr bwMode="auto">
          <a:xfrm>
            <a:off x="2078038" y="3380780"/>
            <a:ext cx="276225" cy="280987"/>
          </a:xfrm>
          <a:custGeom>
            <a:avLst/>
            <a:gdLst>
              <a:gd name="T0" fmla="*/ 0 w 394"/>
              <a:gd name="T1" fmla="*/ 0 h 338"/>
              <a:gd name="T2" fmla="*/ 2147483647 w 394"/>
              <a:gd name="T3" fmla="*/ 2147483647 h 338"/>
              <a:gd name="T4" fmla="*/ 2147483647 w 394"/>
              <a:gd name="T5" fmla="*/ 2147483647 h 338"/>
              <a:gd name="T6" fmla="*/ 2147483647 w 394"/>
              <a:gd name="T7" fmla="*/ 2147483647 h 338"/>
              <a:gd name="T8" fmla="*/ 2147483647 w 394"/>
              <a:gd name="T9" fmla="*/ 2147483647 h 338"/>
              <a:gd name="T10" fmla="*/ 2147483647 w 394"/>
              <a:gd name="T11" fmla="*/ 2147483647 h 338"/>
              <a:gd name="T12" fmla="*/ 2147483647 w 394"/>
              <a:gd name="T13" fmla="*/ 2147483647 h 338"/>
              <a:gd name="T14" fmla="*/ 0 w 394"/>
              <a:gd name="T15" fmla="*/ 0 h 338"/>
              <a:gd name="T16" fmla="*/ 0 60000 65536"/>
              <a:gd name="T17" fmla="*/ 0 60000 65536"/>
              <a:gd name="T18" fmla="*/ 0 60000 65536"/>
              <a:gd name="T19" fmla="*/ 0 60000 65536"/>
              <a:gd name="T20" fmla="*/ 0 60000 65536"/>
              <a:gd name="T21" fmla="*/ 0 60000 65536"/>
              <a:gd name="T22" fmla="*/ 0 60000 65536"/>
              <a:gd name="T23" fmla="*/ 0 60000 65536"/>
              <a:gd name="T24" fmla="*/ 0 w 394"/>
              <a:gd name="T25" fmla="*/ 0 h 338"/>
              <a:gd name="T26" fmla="*/ 394 w 394"/>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4" h="338">
                <a:moveTo>
                  <a:pt x="0" y="0"/>
                </a:moveTo>
                <a:lnTo>
                  <a:pt x="17" y="338"/>
                </a:lnTo>
                <a:lnTo>
                  <a:pt x="394" y="338"/>
                </a:lnTo>
                <a:lnTo>
                  <a:pt x="232" y="146"/>
                </a:lnTo>
                <a:lnTo>
                  <a:pt x="232" y="17"/>
                </a:lnTo>
                <a:lnTo>
                  <a:pt x="151" y="10"/>
                </a:lnTo>
                <a:lnTo>
                  <a:pt x="97" y="27"/>
                </a:lnTo>
                <a:lnTo>
                  <a:pt x="0"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50" name="Freeform 10"/>
          <p:cNvSpPr>
            <a:spLocks/>
          </p:cNvSpPr>
          <p:nvPr/>
        </p:nvSpPr>
        <p:spPr bwMode="auto">
          <a:xfrm>
            <a:off x="1971675" y="3643313"/>
            <a:ext cx="439738" cy="588962"/>
          </a:xfrm>
          <a:custGeom>
            <a:avLst/>
            <a:gdLst>
              <a:gd name="T0" fmla="*/ 2147483647 w 624"/>
              <a:gd name="T1" fmla="*/ 0 h 706"/>
              <a:gd name="T2" fmla="*/ 2147483647 w 624"/>
              <a:gd name="T3" fmla="*/ 0 h 706"/>
              <a:gd name="T4" fmla="*/ 2147483647 w 624"/>
              <a:gd name="T5" fmla="*/ 2147483647 h 706"/>
              <a:gd name="T6" fmla="*/ 2147483647 w 624"/>
              <a:gd name="T7" fmla="*/ 2147483647 h 706"/>
              <a:gd name="T8" fmla="*/ 2147483647 w 624"/>
              <a:gd name="T9" fmla="*/ 2147483647 h 706"/>
              <a:gd name="T10" fmla="*/ 2147483647 w 624"/>
              <a:gd name="T11" fmla="*/ 2147483647 h 706"/>
              <a:gd name="T12" fmla="*/ 2147483647 w 624"/>
              <a:gd name="T13" fmla="*/ 2147483647 h 706"/>
              <a:gd name="T14" fmla="*/ 2147483647 w 624"/>
              <a:gd name="T15" fmla="*/ 2147483647 h 706"/>
              <a:gd name="T16" fmla="*/ 2147483647 w 624"/>
              <a:gd name="T17" fmla="*/ 2147483647 h 706"/>
              <a:gd name="T18" fmla="*/ 2147483647 w 624"/>
              <a:gd name="T19" fmla="*/ 2147483647 h 706"/>
              <a:gd name="T20" fmla="*/ 0 w 624"/>
              <a:gd name="T21" fmla="*/ 2147483647 h 706"/>
              <a:gd name="T22" fmla="*/ 2147483647 w 624"/>
              <a:gd name="T23" fmla="*/ 2147483647 h 706"/>
              <a:gd name="T24" fmla="*/ 2147483647 w 624"/>
              <a:gd name="T25" fmla="*/ 2147483647 h 706"/>
              <a:gd name="T26" fmla="*/ 2147483647 w 624"/>
              <a:gd name="T27" fmla="*/ 2147483647 h 706"/>
              <a:gd name="T28" fmla="*/ 2147483647 w 624"/>
              <a:gd name="T29" fmla="*/ 2147483647 h 706"/>
              <a:gd name="T30" fmla="*/ 2147483647 w 624"/>
              <a:gd name="T31" fmla="*/ 0 h 7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4"/>
              <a:gd name="T49" fmla="*/ 0 h 706"/>
              <a:gd name="T50" fmla="*/ 624 w 624"/>
              <a:gd name="T51" fmla="*/ 706 h 7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4" h="706">
                <a:moveTo>
                  <a:pt x="166" y="0"/>
                </a:moveTo>
                <a:lnTo>
                  <a:pt x="537" y="0"/>
                </a:lnTo>
                <a:lnTo>
                  <a:pt x="624" y="243"/>
                </a:lnTo>
                <a:lnTo>
                  <a:pt x="534" y="490"/>
                </a:lnTo>
                <a:lnTo>
                  <a:pt x="547" y="638"/>
                </a:lnTo>
                <a:lnTo>
                  <a:pt x="499" y="705"/>
                </a:lnTo>
                <a:lnTo>
                  <a:pt x="356" y="706"/>
                </a:lnTo>
                <a:lnTo>
                  <a:pt x="221" y="661"/>
                </a:lnTo>
                <a:lnTo>
                  <a:pt x="160" y="571"/>
                </a:lnTo>
                <a:lnTo>
                  <a:pt x="102" y="564"/>
                </a:lnTo>
                <a:lnTo>
                  <a:pt x="0" y="368"/>
                </a:lnTo>
                <a:lnTo>
                  <a:pt x="32" y="281"/>
                </a:lnTo>
                <a:lnTo>
                  <a:pt x="79" y="265"/>
                </a:lnTo>
                <a:lnTo>
                  <a:pt x="102" y="133"/>
                </a:lnTo>
                <a:lnTo>
                  <a:pt x="160" y="101"/>
                </a:lnTo>
                <a:lnTo>
                  <a:pt x="166"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51" name="Freeform 11"/>
          <p:cNvSpPr>
            <a:spLocks/>
          </p:cNvSpPr>
          <p:nvPr/>
        </p:nvSpPr>
        <p:spPr bwMode="auto">
          <a:xfrm>
            <a:off x="1744663" y="3617913"/>
            <a:ext cx="298450" cy="492125"/>
          </a:xfrm>
          <a:custGeom>
            <a:avLst/>
            <a:gdLst>
              <a:gd name="T0" fmla="*/ 2147483647 w 424"/>
              <a:gd name="T1" fmla="*/ 0 h 592"/>
              <a:gd name="T2" fmla="*/ 2147483647 w 424"/>
              <a:gd name="T3" fmla="*/ 2147483647 h 592"/>
              <a:gd name="T4" fmla="*/ 2147483647 w 424"/>
              <a:gd name="T5" fmla="*/ 2147483647 h 592"/>
              <a:gd name="T6" fmla="*/ 2147483647 w 424"/>
              <a:gd name="T7" fmla="*/ 2147483647 h 592"/>
              <a:gd name="T8" fmla="*/ 2147483647 w 424"/>
              <a:gd name="T9" fmla="*/ 2147483647 h 592"/>
              <a:gd name="T10" fmla="*/ 2147483647 w 424"/>
              <a:gd name="T11" fmla="*/ 2147483647 h 592"/>
              <a:gd name="T12" fmla="*/ 2147483647 w 424"/>
              <a:gd name="T13" fmla="*/ 2147483647 h 592"/>
              <a:gd name="T14" fmla="*/ 2147483647 w 424"/>
              <a:gd name="T15" fmla="*/ 2147483647 h 592"/>
              <a:gd name="T16" fmla="*/ 2147483647 w 424"/>
              <a:gd name="T17" fmla="*/ 2147483647 h 592"/>
              <a:gd name="T18" fmla="*/ 2147483647 w 424"/>
              <a:gd name="T19" fmla="*/ 2147483647 h 592"/>
              <a:gd name="T20" fmla="*/ 2147483647 w 424"/>
              <a:gd name="T21" fmla="*/ 2147483647 h 592"/>
              <a:gd name="T22" fmla="*/ 0 w 424"/>
              <a:gd name="T23" fmla="*/ 2147483647 h 592"/>
              <a:gd name="T24" fmla="*/ 2147483647 w 424"/>
              <a:gd name="T25" fmla="*/ 2147483647 h 592"/>
              <a:gd name="T26" fmla="*/ 2147483647 w 424"/>
              <a:gd name="T27" fmla="*/ 0 h 5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4"/>
              <a:gd name="T43" fmla="*/ 0 h 592"/>
              <a:gd name="T44" fmla="*/ 424 w 424"/>
              <a:gd name="T45" fmla="*/ 592 h 5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4" h="592">
                <a:moveTo>
                  <a:pt x="127" y="0"/>
                </a:moveTo>
                <a:lnTo>
                  <a:pt x="424" y="166"/>
                </a:lnTo>
                <a:lnTo>
                  <a:pt x="402" y="299"/>
                </a:lnTo>
                <a:lnTo>
                  <a:pt x="355" y="315"/>
                </a:lnTo>
                <a:lnTo>
                  <a:pt x="325" y="400"/>
                </a:lnTo>
                <a:lnTo>
                  <a:pt x="380" y="505"/>
                </a:lnTo>
                <a:lnTo>
                  <a:pt x="251" y="570"/>
                </a:lnTo>
                <a:lnTo>
                  <a:pt x="111" y="592"/>
                </a:lnTo>
                <a:lnTo>
                  <a:pt x="68" y="561"/>
                </a:lnTo>
                <a:lnTo>
                  <a:pt x="116" y="513"/>
                </a:lnTo>
                <a:lnTo>
                  <a:pt x="82" y="403"/>
                </a:lnTo>
                <a:lnTo>
                  <a:pt x="0" y="377"/>
                </a:lnTo>
                <a:lnTo>
                  <a:pt x="77" y="207"/>
                </a:lnTo>
                <a:lnTo>
                  <a:pt x="127"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52" name="Freeform 12"/>
          <p:cNvSpPr>
            <a:spLocks/>
          </p:cNvSpPr>
          <p:nvPr/>
        </p:nvSpPr>
        <p:spPr bwMode="auto">
          <a:xfrm>
            <a:off x="950913" y="3823692"/>
            <a:ext cx="133350" cy="114300"/>
          </a:xfrm>
          <a:custGeom>
            <a:avLst/>
            <a:gdLst>
              <a:gd name="T0" fmla="*/ 2147483647 w 190"/>
              <a:gd name="T1" fmla="*/ 2147483647 h 138"/>
              <a:gd name="T2" fmla="*/ 2147483647 w 190"/>
              <a:gd name="T3" fmla="*/ 0 h 138"/>
              <a:gd name="T4" fmla="*/ 2147483647 w 190"/>
              <a:gd name="T5" fmla="*/ 2147483647 h 138"/>
              <a:gd name="T6" fmla="*/ 2147483647 w 190"/>
              <a:gd name="T7" fmla="*/ 2147483647 h 138"/>
              <a:gd name="T8" fmla="*/ 0 w 190"/>
              <a:gd name="T9" fmla="*/ 2147483647 h 138"/>
              <a:gd name="T10" fmla="*/ 2147483647 w 190"/>
              <a:gd name="T11" fmla="*/ 2147483647 h 138"/>
              <a:gd name="T12" fmla="*/ 0 60000 65536"/>
              <a:gd name="T13" fmla="*/ 0 60000 65536"/>
              <a:gd name="T14" fmla="*/ 0 60000 65536"/>
              <a:gd name="T15" fmla="*/ 0 60000 65536"/>
              <a:gd name="T16" fmla="*/ 0 60000 65536"/>
              <a:gd name="T17" fmla="*/ 0 60000 65536"/>
              <a:gd name="T18" fmla="*/ 0 w 190"/>
              <a:gd name="T19" fmla="*/ 0 h 138"/>
              <a:gd name="T20" fmla="*/ 190 w 190"/>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90" h="138">
                <a:moveTo>
                  <a:pt x="24" y="33"/>
                </a:moveTo>
                <a:lnTo>
                  <a:pt x="124" y="0"/>
                </a:lnTo>
                <a:lnTo>
                  <a:pt x="183" y="29"/>
                </a:lnTo>
                <a:lnTo>
                  <a:pt x="190" y="138"/>
                </a:lnTo>
                <a:lnTo>
                  <a:pt x="0" y="111"/>
                </a:lnTo>
                <a:lnTo>
                  <a:pt x="24" y="33"/>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53" name="Freeform 13"/>
          <p:cNvSpPr>
            <a:spLocks/>
          </p:cNvSpPr>
          <p:nvPr/>
        </p:nvSpPr>
        <p:spPr bwMode="auto">
          <a:xfrm>
            <a:off x="950913" y="3911600"/>
            <a:ext cx="133350" cy="74613"/>
          </a:xfrm>
          <a:custGeom>
            <a:avLst/>
            <a:gdLst>
              <a:gd name="T0" fmla="*/ 0 w 190"/>
              <a:gd name="T1" fmla="*/ 0 h 88"/>
              <a:gd name="T2" fmla="*/ 2147483647 w 190"/>
              <a:gd name="T3" fmla="*/ 2147483647 h 88"/>
              <a:gd name="T4" fmla="*/ 2147483647 w 190"/>
              <a:gd name="T5" fmla="*/ 2147483647 h 88"/>
              <a:gd name="T6" fmla="*/ 0 w 190"/>
              <a:gd name="T7" fmla="*/ 0 h 88"/>
              <a:gd name="T8" fmla="*/ 0 60000 65536"/>
              <a:gd name="T9" fmla="*/ 0 60000 65536"/>
              <a:gd name="T10" fmla="*/ 0 60000 65536"/>
              <a:gd name="T11" fmla="*/ 0 60000 65536"/>
              <a:gd name="T12" fmla="*/ 0 w 190"/>
              <a:gd name="T13" fmla="*/ 0 h 88"/>
              <a:gd name="T14" fmla="*/ 190 w 190"/>
              <a:gd name="T15" fmla="*/ 88 h 88"/>
            </a:gdLst>
            <a:ahLst/>
            <a:cxnLst>
              <a:cxn ang="T8">
                <a:pos x="T0" y="T1"/>
              </a:cxn>
              <a:cxn ang="T9">
                <a:pos x="T2" y="T3"/>
              </a:cxn>
              <a:cxn ang="T10">
                <a:pos x="T4" y="T5"/>
              </a:cxn>
              <a:cxn ang="T11">
                <a:pos x="T6" y="T7"/>
              </a:cxn>
            </a:cxnLst>
            <a:rect l="T12" t="T13" r="T14" b="T15"/>
            <a:pathLst>
              <a:path w="190" h="88">
                <a:moveTo>
                  <a:pt x="0" y="0"/>
                </a:moveTo>
                <a:lnTo>
                  <a:pt x="190" y="27"/>
                </a:lnTo>
                <a:lnTo>
                  <a:pt x="93" y="88"/>
                </a:lnTo>
                <a:lnTo>
                  <a:pt x="0"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54" name="Freeform 14"/>
          <p:cNvSpPr>
            <a:spLocks/>
          </p:cNvSpPr>
          <p:nvPr/>
        </p:nvSpPr>
        <p:spPr bwMode="auto">
          <a:xfrm>
            <a:off x="1014413" y="3932238"/>
            <a:ext cx="193675" cy="180975"/>
          </a:xfrm>
          <a:custGeom>
            <a:avLst/>
            <a:gdLst>
              <a:gd name="T0" fmla="*/ 0 w 274"/>
              <a:gd name="T1" fmla="*/ 2147483647 h 218"/>
              <a:gd name="T2" fmla="*/ 2147483647 w 274"/>
              <a:gd name="T3" fmla="*/ 0 h 218"/>
              <a:gd name="T4" fmla="*/ 2147483647 w 274"/>
              <a:gd name="T5" fmla="*/ 2147483647 h 218"/>
              <a:gd name="T6" fmla="*/ 2147483647 w 274"/>
              <a:gd name="T7" fmla="*/ 2147483647 h 218"/>
              <a:gd name="T8" fmla="*/ 2147483647 w 274"/>
              <a:gd name="T9" fmla="*/ 2147483647 h 218"/>
              <a:gd name="T10" fmla="*/ 2147483647 w 274"/>
              <a:gd name="T11" fmla="*/ 2147483647 h 218"/>
              <a:gd name="T12" fmla="*/ 2147483647 w 274"/>
              <a:gd name="T13" fmla="*/ 2147483647 h 218"/>
              <a:gd name="T14" fmla="*/ 2147483647 w 274"/>
              <a:gd name="T15" fmla="*/ 2147483647 h 218"/>
              <a:gd name="T16" fmla="*/ 0 w 274"/>
              <a:gd name="T17" fmla="*/ 2147483647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218"/>
              <a:gd name="T29" fmla="*/ 274 w 274"/>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218">
                <a:moveTo>
                  <a:pt x="0" y="60"/>
                </a:moveTo>
                <a:lnTo>
                  <a:pt x="94" y="0"/>
                </a:lnTo>
                <a:lnTo>
                  <a:pt x="259" y="11"/>
                </a:lnTo>
                <a:lnTo>
                  <a:pt x="274" y="121"/>
                </a:lnTo>
                <a:lnTo>
                  <a:pt x="250" y="218"/>
                </a:lnTo>
                <a:lnTo>
                  <a:pt x="174" y="158"/>
                </a:lnTo>
                <a:lnTo>
                  <a:pt x="121" y="101"/>
                </a:lnTo>
                <a:lnTo>
                  <a:pt x="77" y="147"/>
                </a:lnTo>
                <a:lnTo>
                  <a:pt x="0" y="6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697" name="Freeform 15"/>
          <p:cNvSpPr>
            <a:spLocks/>
          </p:cNvSpPr>
          <p:nvPr/>
        </p:nvSpPr>
        <p:spPr bwMode="auto">
          <a:xfrm>
            <a:off x="1068388" y="4011613"/>
            <a:ext cx="68262" cy="111125"/>
          </a:xfrm>
          <a:custGeom>
            <a:avLst/>
            <a:gdLst>
              <a:gd name="T0" fmla="*/ 2147483647 w 98"/>
              <a:gd name="T1" fmla="*/ 0 h 134"/>
              <a:gd name="T2" fmla="*/ 0 w 98"/>
              <a:gd name="T3" fmla="*/ 2147483647 h 134"/>
              <a:gd name="T4" fmla="*/ 2147483647 w 98"/>
              <a:gd name="T5" fmla="*/ 2147483647 h 134"/>
              <a:gd name="T6" fmla="*/ 2147483647 w 98"/>
              <a:gd name="T7" fmla="*/ 2147483647 h 134"/>
              <a:gd name="T8" fmla="*/ 2147483647 w 98"/>
              <a:gd name="T9" fmla="*/ 0 h 134"/>
              <a:gd name="T10" fmla="*/ 0 60000 65536"/>
              <a:gd name="T11" fmla="*/ 0 60000 65536"/>
              <a:gd name="T12" fmla="*/ 0 60000 65536"/>
              <a:gd name="T13" fmla="*/ 0 60000 65536"/>
              <a:gd name="T14" fmla="*/ 0 60000 65536"/>
              <a:gd name="T15" fmla="*/ 0 w 98"/>
              <a:gd name="T16" fmla="*/ 0 h 134"/>
              <a:gd name="T17" fmla="*/ 98 w 98"/>
              <a:gd name="T18" fmla="*/ 134 h 134"/>
            </a:gdLst>
            <a:ahLst/>
            <a:cxnLst>
              <a:cxn ang="T10">
                <a:pos x="T0" y="T1"/>
              </a:cxn>
              <a:cxn ang="T11">
                <a:pos x="T2" y="T3"/>
              </a:cxn>
              <a:cxn ang="T12">
                <a:pos x="T4" y="T5"/>
              </a:cxn>
              <a:cxn ang="T13">
                <a:pos x="T6" y="T7"/>
              </a:cxn>
              <a:cxn ang="T14">
                <a:pos x="T8" y="T9"/>
              </a:cxn>
            </a:cxnLst>
            <a:rect l="T15" t="T16" r="T17" b="T18"/>
            <a:pathLst>
              <a:path w="98" h="134">
                <a:moveTo>
                  <a:pt x="46" y="0"/>
                </a:moveTo>
                <a:lnTo>
                  <a:pt x="0" y="48"/>
                </a:lnTo>
                <a:lnTo>
                  <a:pt x="75" y="134"/>
                </a:lnTo>
                <a:lnTo>
                  <a:pt x="98" y="57"/>
                </a:lnTo>
                <a:lnTo>
                  <a:pt x="46" y="0"/>
                </a:lnTo>
                <a:close/>
              </a:path>
            </a:pathLst>
          </a:custGeom>
          <a:solidFill>
            <a:schemeClr val="bg1"/>
          </a:solidFill>
          <a:ln w="6350">
            <a:solidFill>
              <a:schemeClr val="tx1"/>
            </a:solidFill>
            <a:round/>
            <a:headEnd/>
            <a:tailEnd/>
          </a:ln>
        </p:spPr>
        <p:txBody>
          <a:bodyPr>
            <a:prstTxWarp prst="textNoShape">
              <a:avLst/>
            </a:prstTxWarp>
          </a:bodyPr>
          <a:lstStyle/>
          <a:p>
            <a:endParaRPr lang="it-IT"/>
          </a:p>
        </p:txBody>
      </p:sp>
      <p:sp>
        <p:nvSpPr>
          <p:cNvPr id="10256" name="Freeform 16"/>
          <p:cNvSpPr>
            <a:spLocks/>
          </p:cNvSpPr>
          <p:nvPr/>
        </p:nvSpPr>
        <p:spPr bwMode="auto">
          <a:xfrm>
            <a:off x="1120775" y="4056063"/>
            <a:ext cx="71438" cy="138112"/>
          </a:xfrm>
          <a:custGeom>
            <a:avLst/>
            <a:gdLst>
              <a:gd name="T0" fmla="*/ 2147483647 w 101"/>
              <a:gd name="T1" fmla="*/ 0 h 167"/>
              <a:gd name="T2" fmla="*/ 0 w 101"/>
              <a:gd name="T3" fmla="*/ 2147483647 h 167"/>
              <a:gd name="T4" fmla="*/ 2147483647 w 101"/>
              <a:gd name="T5" fmla="*/ 2147483647 h 167"/>
              <a:gd name="T6" fmla="*/ 2147483647 w 101"/>
              <a:gd name="T7" fmla="*/ 2147483647 h 167"/>
              <a:gd name="T8" fmla="*/ 2147483647 w 101"/>
              <a:gd name="T9" fmla="*/ 0 h 167"/>
              <a:gd name="T10" fmla="*/ 0 60000 65536"/>
              <a:gd name="T11" fmla="*/ 0 60000 65536"/>
              <a:gd name="T12" fmla="*/ 0 60000 65536"/>
              <a:gd name="T13" fmla="*/ 0 60000 65536"/>
              <a:gd name="T14" fmla="*/ 0 60000 65536"/>
              <a:gd name="T15" fmla="*/ 0 w 101"/>
              <a:gd name="T16" fmla="*/ 0 h 167"/>
              <a:gd name="T17" fmla="*/ 101 w 101"/>
              <a:gd name="T18" fmla="*/ 167 h 167"/>
            </a:gdLst>
            <a:ahLst/>
            <a:cxnLst>
              <a:cxn ang="T10">
                <a:pos x="T0" y="T1"/>
              </a:cxn>
              <a:cxn ang="T11">
                <a:pos x="T2" y="T3"/>
              </a:cxn>
              <a:cxn ang="T12">
                <a:pos x="T4" y="T5"/>
              </a:cxn>
              <a:cxn ang="T13">
                <a:pos x="T6" y="T7"/>
              </a:cxn>
              <a:cxn ang="T14">
                <a:pos x="T8" y="T9"/>
              </a:cxn>
            </a:cxnLst>
            <a:rect l="T15" t="T16" r="T17" b="T18"/>
            <a:pathLst>
              <a:path w="101" h="167">
                <a:moveTo>
                  <a:pt x="23" y="0"/>
                </a:moveTo>
                <a:lnTo>
                  <a:pt x="0" y="78"/>
                </a:lnTo>
                <a:lnTo>
                  <a:pt x="78" y="167"/>
                </a:lnTo>
                <a:lnTo>
                  <a:pt x="101" y="62"/>
                </a:lnTo>
                <a:lnTo>
                  <a:pt x="23"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57" name="Freeform 17"/>
          <p:cNvSpPr>
            <a:spLocks/>
          </p:cNvSpPr>
          <p:nvPr/>
        </p:nvSpPr>
        <p:spPr bwMode="auto">
          <a:xfrm>
            <a:off x="1174750" y="4022130"/>
            <a:ext cx="152400" cy="173037"/>
          </a:xfrm>
          <a:custGeom>
            <a:avLst/>
            <a:gdLst>
              <a:gd name="T0" fmla="*/ 2147483647 w 216"/>
              <a:gd name="T1" fmla="*/ 0 h 208"/>
              <a:gd name="T2" fmla="*/ 2147483647 w 216"/>
              <a:gd name="T3" fmla="*/ 0 h 208"/>
              <a:gd name="T4" fmla="*/ 2147483647 w 216"/>
              <a:gd name="T5" fmla="*/ 2147483647 h 208"/>
              <a:gd name="T6" fmla="*/ 2147483647 w 216"/>
              <a:gd name="T7" fmla="*/ 2147483647 h 208"/>
              <a:gd name="T8" fmla="*/ 2147483647 w 216"/>
              <a:gd name="T9" fmla="*/ 2147483647 h 208"/>
              <a:gd name="T10" fmla="*/ 0 w 216"/>
              <a:gd name="T11" fmla="*/ 2147483647 h 208"/>
              <a:gd name="T12" fmla="*/ 2147483647 w 216"/>
              <a:gd name="T13" fmla="*/ 2147483647 h 208"/>
              <a:gd name="T14" fmla="*/ 2147483647 w 216"/>
              <a:gd name="T15" fmla="*/ 0 h 208"/>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208"/>
              <a:gd name="T26" fmla="*/ 216 w 216"/>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208">
                <a:moveTo>
                  <a:pt x="48" y="0"/>
                </a:moveTo>
                <a:lnTo>
                  <a:pt x="118" y="0"/>
                </a:lnTo>
                <a:lnTo>
                  <a:pt x="216" y="77"/>
                </a:lnTo>
                <a:lnTo>
                  <a:pt x="206" y="170"/>
                </a:lnTo>
                <a:lnTo>
                  <a:pt x="74" y="172"/>
                </a:lnTo>
                <a:lnTo>
                  <a:pt x="0" y="208"/>
                </a:lnTo>
                <a:lnTo>
                  <a:pt x="23" y="102"/>
                </a:lnTo>
                <a:lnTo>
                  <a:pt x="48"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58" name="Freeform 18"/>
          <p:cNvSpPr>
            <a:spLocks/>
          </p:cNvSpPr>
          <p:nvPr/>
        </p:nvSpPr>
        <p:spPr bwMode="auto">
          <a:xfrm>
            <a:off x="1319213" y="4003675"/>
            <a:ext cx="95250" cy="161925"/>
          </a:xfrm>
          <a:custGeom>
            <a:avLst/>
            <a:gdLst>
              <a:gd name="T0" fmla="*/ 2147483647 w 134"/>
              <a:gd name="T1" fmla="*/ 0 h 194"/>
              <a:gd name="T2" fmla="*/ 2147483647 w 134"/>
              <a:gd name="T3" fmla="*/ 2147483647 h 194"/>
              <a:gd name="T4" fmla="*/ 2147483647 w 134"/>
              <a:gd name="T5" fmla="*/ 2147483647 h 194"/>
              <a:gd name="T6" fmla="*/ 0 w 134"/>
              <a:gd name="T7" fmla="*/ 2147483647 h 194"/>
              <a:gd name="T8" fmla="*/ 2147483647 w 134"/>
              <a:gd name="T9" fmla="*/ 0 h 194"/>
              <a:gd name="T10" fmla="*/ 0 60000 65536"/>
              <a:gd name="T11" fmla="*/ 0 60000 65536"/>
              <a:gd name="T12" fmla="*/ 0 60000 65536"/>
              <a:gd name="T13" fmla="*/ 0 60000 65536"/>
              <a:gd name="T14" fmla="*/ 0 60000 65536"/>
              <a:gd name="T15" fmla="*/ 0 w 134"/>
              <a:gd name="T16" fmla="*/ 0 h 194"/>
              <a:gd name="T17" fmla="*/ 134 w 134"/>
              <a:gd name="T18" fmla="*/ 194 h 194"/>
            </a:gdLst>
            <a:ahLst/>
            <a:cxnLst>
              <a:cxn ang="T10">
                <a:pos x="T0" y="T1"/>
              </a:cxn>
              <a:cxn ang="T11">
                <a:pos x="T2" y="T3"/>
              </a:cxn>
              <a:cxn ang="T12">
                <a:pos x="T4" y="T5"/>
              </a:cxn>
              <a:cxn ang="T13">
                <a:pos x="T6" y="T7"/>
              </a:cxn>
              <a:cxn ang="T14">
                <a:pos x="T8" y="T9"/>
              </a:cxn>
            </a:cxnLst>
            <a:rect l="T15" t="T16" r="T17" b="T18"/>
            <a:pathLst>
              <a:path w="134" h="194">
                <a:moveTo>
                  <a:pt x="19" y="0"/>
                </a:moveTo>
                <a:lnTo>
                  <a:pt x="117" y="1"/>
                </a:lnTo>
                <a:lnTo>
                  <a:pt x="134" y="194"/>
                </a:lnTo>
                <a:lnTo>
                  <a:pt x="0" y="194"/>
                </a:lnTo>
                <a:lnTo>
                  <a:pt x="19"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59" name="Freeform 19"/>
          <p:cNvSpPr>
            <a:spLocks/>
          </p:cNvSpPr>
          <p:nvPr/>
        </p:nvSpPr>
        <p:spPr bwMode="auto">
          <a:xfrm>
            <a:off x="1255713" y="3865563"/>
            <a:ext cx="214312" cy="304800"/>
          </a:xfrm>
          <a:custGeom>
            <a:avLst/>
            <a:gdLst>
              <a:gd name="T0" fmla="*/ 2147483647 w 302"/>
              <a:gd name="T1" fmla="*/ 2147483647 h 367"/>
              <a:gd name="T2" fmla="*/ 0 w 302"/>
              <a:gd name="T3" fmla="*/ 2147483647 h 367"/>
              <a:gd name="T4" fmla="*/ 2147483647 w 302"/>
              <a:gd name="T5" fmla="*/ 2147483647 h 367"/>
              <a:gd name="T6" fmla="*/ 2147483647 w 302"/>
              <a:gd name="T7" fmla="*/ 2147483647 h 367"/>
              <a:gd name="T8" fmla="*/ 2147483647 w 302"/>
              <a:gd name="T9" fmla="*/ 2147483647 h 367"/>
              <a:gd name="T10" fmla="*/ 2147483647 w 302"/>
              <a:gd name="T11" fmla="*/ 2147483647 h 367"/>
              <a:gd name="T12" fmla="*/ 2147483647 w 302"/>
              <a:gd name="T13" fmla="*/ 2147483647 h 367"/>
              <a:gd name="T14" fmla="*/ 2147483647 w 302"/>
              <a:gd name="T15" fmla="*/ 2147483647 h 367"/>
              <a:gd name="T16" fmla="*/ 2147483647 w 302"/>
              <a:gd name="T17" fmla="*/ 2147483647 h 367"/>
              <a:gd name="T18" fmla="*/ 2147483647 w 302"/>
              <a:gd name="T19" fmla="*/ 2147483647 h 367"/>
              <a:gd name="T20" fmla="*/ 2147483647 w 302"/>
              <a:gd name="T21" fmla="*/ 0 h 367"/>
              <a:gd name="T22" fmla="*/ 2147483647 w 302"/>
              <a:gd name="T23" fmla="*/ 2147483647 h 367"/>
              <a:gd name="T24" fmla="*/ 2147483647 w 302"/>
              <a:gd name="T25" fmla="*/ 2147483647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2"/>
              <a:gd name="T40" fmla="*/ 0 h 367"/>
              <a:gd name="T41" fmla="*/ 302 w 302"/>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2" h="367">
                <a:moveTo>
                  <a:pt x="39" y="90"/>
                </a:moveTo>
                <a:lnTo>
                  <a:pt x="0" y="198"/>
                </a:lnTo>
                <a:lnTo>
                  <a:pt x="99" y="276"/>
                </a:lnTo>
                <a:lnTo>
                  <a:pt x="110" y="176"/>
                </a:lnTo>
                <a:lnTo>
                  <a:pt x="204" y="176"/>
                </a:lnTo>
                <a:lnTo>
                  <a:pt x="221" y="367"/>
                </a:lnTo>
                <a:lnTo>
                  <a:pt x="302" y="367"/>
                </a:lnTo>
                <a:lnTo>
                  <a:pt x="293" y="230"/>
                </a:lnTo>
                <a:lnTo>
                  <a:pt x="244" y="141"/>
                </a:lnTo>
                <a:lnTo>
                  <a:pt x="282" y="104"/>
                </a:lnTo>
                <a:lnTo>
                  <a:pt x="271" y="0"/>
                </a:lnTo>
                <a:lnTo>
                  <a:pt x="104" y="96"/>
                </a:lnTo>
                <a:lnTo>
                  <a:pt x="39" y="9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0" name="Freeform 20"/>
          <p:cNvSpPr>
            <a:spLocks/>
          </p:cNvSpPr>
          <p:nvPr/>
        </p:nvSpPr>
        <p:spPr bwMode="auto">
          <a:xfrm>
            <a:off x="1498600" y="3912592"/>
            <a:ext cx="303213" cy="314325"/>
          </a:xfrm>
          <a:custGeom>
            <a:avLst/>
            <a:gdLst>
              <a:gd name="T0" fmla="*/ 2147483647 w 429"/>
              <a:gd name="T1" fmla="*/ 0 h 380"/>
              <a:gd name="T2" fmla="*/ 0 w 429"/>
              <a:gd name="T3" fmla="*/ 2147483647 h 380"/>
              <a:gd name="T4" fmla="*/ 2147483647 w 429"/>
              <a:gd name="T5" fmla="*/ 2147483647 h 380"/>
              <a:gd name="T6" fmla="*/ 2147483647 w 429"/>
              <a:gd name="T7" fmla="*/ 2147483647 h 380"/>
              <a:gd name="T8" fmla="*/ 2147483647 w 429"/>
              <a:gd name="T9" fmla="*/ 2147483647 h 380"/>
              <a:gd name="T10" fmla="*/ 2147483647 w 429"/>
              <a:gd name="T11" fmla="*/ 2147483647 h 380"/>
              <a:gd name="T12" fmla="*/ 2147483647 w 429"/>
              <a:gd name="T13" fmla="*/ 2147483647 h 380"/>
              <a:gd name="T14" fmla="*/ 2147483647 w 429"/>
              <a:gd name="T15" fmla="*/ 2147483647 h 380"/>
              <a:gd name="T16" fmla="*/ 2147483647 w 429"/>
              <a:gd name="T17" fmla="*/ 0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380"/>
              <a:gd name="T29" fmla="*/ 429 w 429"/>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380">
                <a:moveTo>
                  <a:pt x="47" y="0"/>
                </a:moveTo>
                <a:lnTo>
                  <a:pt x="0" y="34"/>
                </a:lnTo>
                <a:lnTo>
                  <a:pt x="8" y="308"/>
                </a:lnTo>
                <a:lnTo>
                  <a:pt x="206" y="380"/>
                </a:lnTo>
                <a:lnTo>
                  <a:pt x="225" y="254"/>
                </a:lnTo>
                <a:lnTo>
                  <a:pt x="363" y="187"/>
                </a:lnTo>
                <a:lnTo>
                  <a:pt x="429" y="28"/>
                </a:lnTo>
                <a:lnTo>
                  <a:pt x="352" y="3"/>
                </a:lnTo>
                <a:lnTo>
                  <a:pt x="47"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61" name="Freeform 21"/>
          <p:cNvSpPr>
            <a:spLocks/>
          </p:cNvSpPr>
          <p:nvPr/>
        </p:nvSpPr>
        <p:spPr bwMode="auto">
          <a:xfrm>
            <a:off x="1641475" y="3931642"/>
            <a:ext cx="190500" cy="319088"/>
          </a:xfrm>
          <a:custGeom>
            <a:avLst/>
            <a:gdLst>
              <a:gd name="T0" fmla="*/ 2147483647 w 271"/>
              <a:gd name="T1" fmla="*/ 0 h 381"/>
              <a:gd name="T2" fmla="*/ 2147483647 w 271"/>
              <a:gd name="T3" fmla="*/ 2147483647 h 381"/>
              <a:gd name="T4" fmla="*/ 2147483647 w 271"/>
              <a:gd name="T5" fmla="*/ 2147483647 h 381"/>
              <a:gd name="T6" fmla="*/ 0 w 271"/>
              <a:gd name="T7" fmla="*/ 2147483647 h 381"/>
              <a:gd name="T8" fmla="*/ 2147483647 w 271"/>
              <a:gd name="T9" fmla="*/ 2147483647 h 381"/>
              <a:gd name="T10" fmla="*/ 2147483647 w 271"/>
              <a:gd name="T11" fmla="*/ 2147483647 h 381"/>
              <a:gd name="T12" fmla="*/ 2147483647 w 271"/>
              <a:gd name="T13" fmla="*/ 2147483647 h 381"/>
              <a:gd name="T14" fmla="*/ 2147483647 w 271"/>
              <a:gd name="T15" fmla="*/ 2147483647 h 381"/>
              <a:gd name="T16" fmla="*/ 2147483647 w 271"/>
              <a:gd name="T17" fmla="*/ 2147483647 h 381"/>
              <a:gd name="T18" fmla="*/ 2147483647 w 271"/>
              <a:gd name="T19" fmla="*/ 2147483647 h 381"/>
              <a:gd name="T20" fmla="*/ 2147483647 w 271"/>
              <a:gd name="T21" fmla="*/ 2147483647 h 381"/>
              <a:gd name="T22" fmla="*/ 2147483647 w 271"/>
              <a:gd name="T23" fmla="*/ 2147483647 h 381"/>
              <a:gd name="T24" fmla="*/ 2147483647 w 271"/>
              <a:gd name="T25" fmla="*/ 0 h 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381"/>
              <a:gd name="T41" fmla="*/ 271 w 271"/>
              <a:gd name="T42" fmla="*/ 381 h 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381">
                <a:moveTo>
                  <a:pt x="227" y="0"/>
                </a:moveTo>
                <a:lnTo>
                  <a:pt x="160" y="160"/>
                </a:lnTo>
                <a:lnTo>
                  <a:pt x="16" y="228"/>
                </a:lnTo>
                <a:lnTo>
                  <a:pt x="0" y="349"/>
                </a:lnTo>
                <a:lnTo>
                  <a:pt x="4" y="381"/>
                </a:lnTo>
                <a:lnTo>
                  <a:pt x="263" y="350"/>
                </a:lnTo>
                <a:lnTo>
                  <a:pt x="271" y="321"/>
                </a:lnTo>
                <a:lnTo>
                  <a:pt x="248" y="308"/>
                </a:lnTo>
                <a:lnTo>
                  <a:pt x="237" y="247"/>
                </a:lnTo>
                <a:lnTo>
                  <a:pt x="261" y="195"/>
                </a:lnTo>
                <a:lnTo>
                  <a:pt x="218" y="164"/>
                </a:lnTo>
                <a:lnTo>
                  <a:pt x="264" y="116"/>
                </a:lnTo>
                <a:lnTo>
                  <a:pt x="227"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62" name="Freeform 22"/>
          <p:cNvSpPr>
            <a:spLocks/>
          </p:cNvSpPr>
          <p:nvPr/>
        </p:nvSpPr>
        <p:spPr bwMode="auto">
          <a:xfrm>
            <a:off x="1806575" y="4015780"/>
            <a:ext cx="323850" cy="198437"/>
          </a:xfrm>
          <a:custGeom>
            <a:avLst/>
            <a:gdLst>
              <a:gd name="T0" fmla="*/ 2147483647 w 457"/>
              <a:gd name="T1" fmla="*/ 2147483647 h 238"/>
              <a:gd name="T2" fmla="*/ 0 w 457"/>
              <a:gd name="T3" fmla="*/ 2147483647 h 238"/>
              <a:gd name="T4" fmla="*/ 2147483647 w 457"/>
              <a:gd name="T5" fmla="*/ 2147483647 h 238"/>
              <a:gd name="T6" fmla="*/ 2147483647 w 457"/>
              <a:gd name="T7" fmla="*/ 2147483647 h 238"/>
              <a:gd name="T8" fmla="*/ 2147483647 w 457"/>
              <a:gd name="T9" fmla="*/ 2147483647 h 238"/>
              <a:gd name="T10" fmla="*/ 2147483647 w 457"/>
              <a:gd name="T11" fmla="*/ 2147483647 h 238"/>
              <a:gd name="T12" fmla="*/ 2147483647 w 457"/>
              <a:gd name="T13" fmla="*/ 2147483647 h 238"/>
              <a:gd name="T14" fmla="*/ 2147483647 w 457"/>
              <a:gd name="T15" fmla="*/ 2147483647 h 238"/>
              <a:gd name="T16" fmla="*/ 2147483647 w 457"/>
              <a:gd name="T17" fmla="*/ 2147483647 h 238"/>
              <a:gd name="T18" fmla="*/ 2147483647 w 457"/>
              <a:gd name="T19" fmla="*/ 2147483647 h 238"/>
              <a:gd name="T20" fmla="*/ 2147483647 w 457"/>
              <a:gd name="T21" fmla="*/ 2147483647 h 238"/>
              <a:gd name="T22" fmla="*/ 2147483647 w 457"/>
              <a:gd name="T23" fmla="*/ 2147483647 h 238"/>
              <a:gd name="T24" fmla="*/ 2147483647 w 457"/>
              <a:gd name="T25" fmla="*/ 0 h 238"/>
              <a:gd name="T26" fmla="*/ 2147483647 w 457"/>
              <a:gd name="T27" fmla="*/ 2147483647 h 238"/>
              <a:gd name="T28" fmla="*/ 2147483647 w 457"/>
              <a:gd name="T29" fmla="*/ 2147483647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238"/>
              <a:gd name="T47" fmla="*/ 457 w 457"/>
              <a:gd name="T48" fmla="*/ 238 h 2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238">
                <a:moveTo>
                  <a:pt x="24" y="85"/>
                </a:moveTo>
                <a:lnTo>
                  <a:pt x="0" y="145"/>
                </a:lnTo>
                <a:lnTo>
                  <a:pt x="13" y="206"/>
                </a:lnTo>
                <a:lnTo>
                  <a:pt x="36" y="219"/>
                </a:lnTo>
                <a:lnTo>
                  <a:pt x="69" y="206"/>
                </a:lnTo>
                <a:lnTo>
                  <a:pt x="101" y="238"/>
                </a:lnTo>
                <a:lnTo>
                  <a:pt x="142" y="190"/>
                </a:lnTo>
                <a:lnTo>
                  <a:pt x="216" y="211"/>
                </a:lnTo>
                <a:lnTo>
                  <a:pt x="313" y="211"/>
                </a:lnTo>
                <a:lnTo>
                  <a:pt x="457" y="187"/>
                </a:lnTo>
                <a:lnTo>
                  <a:pt x="396" y="99"/>
                </a:lnTo>
                <a:lnTo>
                  <a:pt x="335" y="91"/>
                </a:lnTo>
                <a:lnTo>
                  <a:pt x="291" y="0"/>
                </a:lnTo>
                <a:lnTo>
                  <a:pt x="161" y="64"/>
                </a:lnTo>
                <a:lnTo>
                  <a:pt x="24" y="85"/>
                </a:lnTo>
                <a:close/>
              </a:path>
            </a:pathLst>
          </a:custGeom>
          <a:solidFill>
            <a:srgbClr val="F4432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63" name="Freeform 23"/>
          <p:cNvSpPr>
            <a:spLocks/>
          </p:cNvSpPr>
          <p:nvPr/>
        </p:nvSpPr>
        <p:spPr bwMode="auto">
          <a:xfrm>
            <a:off x="1627188" y="4221163"/>
            <a:ext cx="117475" cy="200025"/>
          </a:xfrm>
          <a:custGeom>
            <a:avLst/>
            <a:gdLst>
              <a:gd name="T0" fmla="*/ 2147483647 w 164"/>
              <a:gd name="T1" fmla="*/ 2147483647 h 241"/>
              <a:gd name="T2" fmla="*/ 2147483647 w 164"/>
              <a:gd name="T3" fmla="*/ 0 h 241"/>
              <a:gd name="T4" fmla="*/ 2147483647 w 164"/>
              <a:gd name="T5" fmla="*/ 2147483647 h 241"/>
              <a:gd name="T6" fmla="*/ 2147483647 w 164"/>
              <a:gd name="T7" fmla="*/ 2147483647 h 241"/>
              <a:gd name="T8" fmla="*/ 2147483647 w 164"/>
              <a:gd name="T9" fmla="*/ 2147483647 h 241"/>
              <a:gd name="T10" fmla="*/ 0 w 164"/>
              <a:gd name="T11" fmla="*/ 2147483647 h 241"/>
              <a:gd name="T12" fmla="*/ 2147483647 w 164"/>
              <a:gd name="T13" fmla="*/ 2147483647 h 241"/>
              <a:gd name="T14" fmla="*/ 0 60000 65536"/>
              <a:gd name="T15" fmla="*/ 0 60000 65536"/>
              <a:gd name="T16" fmla="*/ 0 60000 65536"/>
              <a:gd name="T17" fmla="*/ 0 60000 65536"/>
              <a:gd name="T18" fmla="*/ 0 60000 65536"/>
              <a:gd name="T19" fmla="*/ 0 60000 65536"/>
              <a:gd name="T20" fmla="*/ 0 60000 65536"/>
              <a:gd name="T21" fmla="*/ 0 w 164"/>
              <a:gd name="T22" fmla="*/ 0 h 241"/>
              <a:gd name="T23" fmla="*/ 164 w 164"/>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241">
                <a:moveTo>
                  <a:pt x="23" y="16"/>
                </a:moveTo>
                <a:lnTo>
                  <a:pt x="164" y="0"/>
                </a:lnTo>
                <a:lnTo>
                  <a:pt x="161" y="148"/>
                </a:lnTo>
                <a:lnTo>
                  <a:pt x="48" y="190"/>
                </a:lnTo>
                <a:lnTo>
                  <a:pt x="34" y="241"/>
                </a:lnTo>
                <a:lnTo>
                  <a:pt x="0" y="185"/>
                </a:lnTo>
                <a:lnTo>
                  <a:pt x="23" y="16"/>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4" name="Freeform 24"/>
          <p:cNvSpPr>
            <a:spLocks/>
          </p:cNvSpPr>
          <p:nvPr/>
        </p:nvSpPr>
        <p:spPr bwMode="auto">
          <a:xfrm>
            <a:off x="1651000" y="4178300"/>
            <a:ext cx="227013" cy="280988"/>
          </a:xfrm>
          <a:custGeom>
            <a:avLst/>
            <a:gdLst>
              <a:gd name="T0" fmla="*/ 2147483647 w 322"/>
              <a:gd name="T1" fmla="*/ 2147483647 h 336"/>
              <a:gd name="T2" fmla="*/ 2147483647 w 322"/>
              <a:gd name="T3" fmla="*/ 2147483647 h 336"/>
              <a:gd name="T4" fmla="*/ 2147483647 w 322"/>
              <a:gd name="T5" fmla="*/ 2147483647 h 336"/>
              <a:gd name="T6" fmla="*/ 2147483647 w 322"/>
              <a:gd name="T7" fmla="*/ 0 h 336"/>
              <a:gd name="T8" fmla="*/ 2147483647 w 322"/>
              <a:gd name="T9" fmla="*/ 2147483647 h 336"/>
              <a:gd name="T10" fmla="*/ 2147483647 w 322"/>
              <a:gd name="T11" fmla="*/ 2147483647 h 336"/>
              <a:gd name="T12" fmla="*/ 2147483647 w 322"/>
              <a:gd name="T13" fmla="*/ 2147483647 h 336"/>
              <a:gd name="T14" fmla="*/ 0 w 322"/>
              <a:gd name="T15" fmla="*/ 2147483647 h 336"/>
              <a:gd name="T16" fmla="*/ 2147483647 w 322"/>
              <a:gd name="T17" fmla="*/ 2147483647 h 336"/>
              <a:gd name="T18" fmla="*/ 2147483647 w 322"/>
              <a:gd name="T19" fmla="*/ 2147483647 h 336"/>
              <a:gd name="T20" fmla="*/ 2147483647 w 322"/>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336"/>
              <a:gd name="T35" fmla="*/ 322 w 322"/>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336">
                <a:moveTo>
                  <a:pt x="132" y="50"/>
                </a:moveTo>
                <a:lnTo>
                  <a:pt x="248" y="39"/>
                </a:lnTo>
                <a:lnTo>
                  <a:pt x="254" y="14"/>
                </a:lnTo>
                <a:lnTo>
                  <a:pt x="291" y="0"/>
                </a:lnTo>
                <a:lnTo>
                  <a:pt x="322" y="34"/>
                </a:lnTo>
                <a:lnTo>
                  <a:pt x="190" y="282"/>
                </a:lnTo>
                <a:lnTo>
                  <a:pt x="25" y="336"/>
                </a:lnTo>
                <a:lnTo>
                  <a:pt x="0" y="290"/>
                </a:lnTo>
                <a:lnTo>
                  <a:pt x="15" y="242"/>
                </a:lnTo>
                <a:lnTo>
                  <a:pt x="128" y="200"/>
                </a:lnTo>
                <a:lnTo>
                  <a:pt x="132" y="5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5" name="Freeform 25"/>
          <p:cNvSpPr>
            <a:spLocks/>
          </p:cNvSpPr>
          <p:nvPr/>
        </p:nvSpPr>
        <p:spPr bwMode="auto">
          <a:xfrm>
            <a:off x="2344738" y="3832225"/>
            <a:ext cx="290512" cy="422275"/>
          </a:xfrm>
          <a:custGeom>
            <a:avLst/>
            <a:gdLst>
              <a:gd name="T0" fmla="*/ 2147483647 w 411"/>
              <a:gd name="T1" fmla="*/ 0 h 505"/>
              <a:gd name="T2" fmla="*/ 0 w 411"/>
              <a:gd name="T3" fmla="*/ 2147483647 h 505"/>
              <a:gd name="T4" fmla="*/ 2147483647 w 411"/>
              <a:gd name="T5" fmla="*/ 2147483647 h 505"/>
              <a:gd name="T6" fmla="*/ 2147483647 w 411"/>
              <a:gd name="T7" fmla="*/ 2147483647 h 505"/>
              <a:gd name="T8" fmla="*/ 2147483647 w 411"/>
              <a:gd name="T9" fmla="*/ 2147483647 h 505"/>
              <a:gd name="T10" fmla="*/ 2147483647 w 411"/>
              <a:gd name="T11" fmla="*/ 2147483647 h 505"/>
              <a:gd name="T12" fmla="*/ 2147483647 w 411"/>
              <a:gd name="T13" fmla="*/ 2147483647 h 505"/>
              <a:gd name="T14" fmla="*/ 2147483647 w 411"/>
              <a:gd name="T15" fmla="*/ 2147483647 h 505"/>
              <a:gd name="T16" fmla="*/ 2147483647 w 411"/>
              <a:gd name="T17" fmla="*/ 2147483647 h 505"/>
              <a:gd name="T18" fmla="*/ 2147483647 w 411"/>
              <a:gd name="T19" fmla="*/ 2147483647 h 505"/>
              <a:gd name="T20" fmla="*/ 2147483647 w 411"/>
              <a:gd name="T21" fmla="*/ 2147483647 h 505"/>
              <a:gd name="T22" fmla="*/ 2147483647 w 411"/>
              <a:gd name="T23" fmla="*/ 0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1"/>
              <a:gd name="T37" fmla="*/ 0 h 505"/>
              <a:gd name="T38" fmla="*/ 411 w 411"/>
              <a:gd name="T39" fmla="*/ 505 h 5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1" h="505">
                <a:moveTo>
                  <a:pt x="92" y="0"/>
                </a:moveTo>
                <a:lnTo>
                  <a:pt x="0" y="257"/>
                </a:lnTo>
                <a:lnTo>
                  <a:pt x="16" y="402"/>
                </a:lnTo>
                <a:lnTo>
                  <a:pt x="216" y="505"/>
                </a:lnTo>
                <a:lnTo>
                  <a:pt x="279" y="462"/>
                </a:lnTo>
                <a:lnTo>
                  <a:pt x="379" y="433"/>
                </a:lnTo>
                <a:lnTo>
                  <a:pt x="411" y="356"/>
                </a:lnTo>
                <a:lnTo>
                  <a:pt x="285" y="273"/>
                </a:lnTo>
                <a:lnTo>
                  <a:pt x="292" y="197"/>
                </a:lnTo>
                <a:lnTo>
                  <a:pt x="235" y="184"/>
                </a:lnTo>
                <a:lnTo>
                  <a:pt x="256" y="97"/>
                </a:lnTo>
                <a:lnTo>
                  <a:pt x="92"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6" name="Freeform 26"/>
          <p:cNvSpPr>
            <a:spLocks/>
          </p:cNvSpPr>
          <p:nvPr/>
        </p:nvSpPr>
        <p:spPr bwMode="auto">
          <a:xfrm>
            <a:off x="2487613" y="3941763"/>
            <a:ext cx="268287" cy="412750"/>
          </a:xfrm>
          <a:custGeom>
            <a:avLst/>
            <a:gdLst>
              <a:gd name="T0" fmla="*/ 2147483647 w 380"/>
              <a:gd name="T1" fmla="*/ 2147483647 h 497"/>
              <a:gd name="T2" fmla="*/ 2147483647 w 380"/>
              <a:gd name="T3" fmla="*/ 2147483647 h 497"/>
              <a:gd name="T4" fmla="*/ 2147483647 w 380"/>
              <a:gd name="T5" fmla="*/ 2147483647 h 497"/>
              <a:gd name="T6" fmla="*/ 2147483647 w 380"/>
              <a:gd name="T7" fmla="*/ 2147483647 h 497"/>
              <a:gd name="T8" fmla="*/ 2147483647 w 380"/>
              <a:gd name="T9" fmla="*/ 2147483647 h 497"/>
              <a:gd name="T10" fmla="*/ 2147483647 w 380"/>
              <a:gd name="T11" fmla="*/ 2147483647 h 497"/>
              <a:gd name="T12" fmla="*/ 0 w 380"/>
              <a:gd name="T13" fmla="*/ 2147483647 h 497"/>
              <a:gd name="T14" fmla="*/ 2147483647 w 380"/>
              <a:gd name="T15" fmla="*/ 2147483647 h 497"/>
              <a:gd name="T16" fmla="*/ 2147483647 w 380"/>
              <a:gd name="T17" fmla="*/ 2147483647 h 497"/>
              <a:gd name="T18" fmla="*/ 2147483647 w 380"/>
              <a:gd name="T19" fmla="*/ 0 h 497"/>
              <a:gd name="T20" fmla="*/ 2147483647 w 380"/>
              <a:gd name="T21" fmla="*/ 2147483647 h 497"/>
              <a:gd name="T22" fmla="*/ 2147483647 w 380"/>
              <a:gd name="T23" fmla="*/ 2147483647 h 4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497"/>
              <a:gd name="T38" fmla="*/ 380 w 380"/>
              <a:gd name="T39" fmla="*/ 497 h 4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497">
                <a:moveTo>
                  <a:pt x="88" y="59"/>
                </a:moveTo>
                <a:lnTo>
                  <a:pt x="82" y="136"/>
                </a:lnTo>
                <a:lnTo>
                  <a:pt x="207" y="218"/>
                </a:lnTo>
                <a:lnTo>
                  <a:pt x="176" y="294"/>
                </a:lnTo>
                <a:lnTo>
                  <a:pt x="78" y="321"/>
                </a:lnTo>
                <a:lnTo>
                  <a:pt x="12" y="365"/>
                </a:lnTo>
                <a:lnTo>
                  <a:pt x="0" y="418"/>
                </a:lnTo>
                <a:lnTo>
                  <a:pt x="52" y="497"/>
                </a:lnTo>
                <a:lnTo>
                  <a:pt x="255" y="362"/>
                </a:lnTo>
                <a:lnTo>
                  <a:pt x="380" y="0"/>
                </a:lnTo>
                <a:lnTo>
                  <a:pt x="196" y="85"/>
                </a:lnTo>
                <a:lnTo>
                  <a:pt x="88" y="59"/>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7" name="Freeform 27"/>
          <p:cNvSpPr>
            <a:spLocks/>
          </p:cNvSpPr>
          <p:nvPr/>
        </p:nvSpPr>
        <p:spPr bwMode="auto">
          <a:xfrm>
            <a:off x="2322513" y="4149130"/>
            <a:ext cx="203200" cy="322262"/>
          </a:xfrm>
          <a:custGeom>
            <a:avLst/>
            <a:gdLst>
              <a:gd name="T0" fmla="*/ 2147483647 w 287"/>
              <a:gd name="T1" fmla="*/ 0 h 386"/>
              <a:gd name="T2" fmla="*/ 2147483647 w 287"/>
              <a:gd name="T3" fmla="*/ 2147483647 h 386"/>
              <a:gd name="T4" fmla="*/ 2147483647 w 287"/>
              <a:gd name="T5" fmla="*/ 2147483647 h 386"/>
              <a:gd name="T6" fmla="*/ 0 w 287"/>
              <a:gd name="T7" fmla="*/ 2147483647 h 386"/>
              <a:gd name="T8" fmla="*/ 2147483647 w 287"/>
              <a:gd name="T9" fmla="*/ 2147483647 h 386"/>
              <a:gd name="T10" fmla="*/ 2147483647 w 287"/>
              <a:gd name="T11" fmla="*/ 2147483647 h 386"/>
              <a:gd name="T12" fmla="*/ 2147483647 w 287"/>
              <a:gd name="T13" fmla="*/ 2147483647 h 386"/>
              <a:gd name="T14" fmla="*/ 2147483647 w 287"/>
              <a:gd name="T15" fmla="*/ 2147483647 h 386"/>
              <a:gd name="T16" fmla="*/ 2147483647 w 287"/>
              <a:gd name="T17" fmla="*/ 2147483647 h 386"/>
              <a:gd name="T18" fmla="*/ 2147483647 w 287"/>
              <a:gd name="T19" fmla="*/ 2147483647 h 386"/>
              <a:gd name="T20" fmla="*/ 2147483647 w 287"/>
              <a:gd name="T21" fmla="*/ 2147483647 h 386"/>
              <a:gd name="T22" fmla="*/ 2147483647 w 287"/>
              <a:gd name="T23" fmla="*/ 0 h 3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386"/>
              <a:gd name="T38" fmla="*/ 287 w 287"/>
              <a:gd name="T39" fmla="*/ 386 h 3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386">
                <a:moveTo>
                  <a:pt x="49" y="0"/>
                </a:moveTo>
                <a:lnTo>
                  <a:pt x="3" y="65"/>
                </a:lnTo>
                <a:lnTo>
                  <a:pt x="30" y="119"/>
                </a:lnTo>
                <a:lnTo>
                  <a:pt x="0" y="217"/>
                </a:lnTo>
                <a:lnTo>
                  <a:pt x="32" y="270"/>
                </a:lnTo>
                <a:lnTo>
                  <a:pt x="125" y="312"/>
                </a:lnTo>
                <a:lnTo>
                  <a:pt x="218" y="386"/>
                </a:lnTo>
                <a:lnTo>
                  <a:pt x="286" y="319"/>
                </a:lnTo>
                <a:lnTo>
                  <a:pt x="287" y="233"/>
                </a:lnTo>
                <a:lnTo>
                  <a:pt x="236" y="156"/>
                </a:lnTo>
                <a:lnTo>
                  <a:pt x="249" y="104"/>
                </a:lnTo>
                <a:lnTo>
                  <a:pt x="49"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68" name="Freeform 28"/>
          <p:cNvSpPr>
            <a:spLocks/>
          </p:cNvSpPr>
          <p:nvPr/>
        </p:nvSpPr>
        <p:spPr bwMode="auto">
          <a:xfrm>
            <a:off x="2185988" y="4202113"/>
            <a:ext cx="290512" cy="446087"/>
          </a:xfrm>
          <a:custGeom>
            <a:avLst/>
            <a:gdLst>
              <a:gd name="T0" fmla="*/ 2147483647 w 411"/>
              <a:gd name="T1" fmla="*/ 0 h 536"/>
              <a:gd name="T2" fmla="*/ 2147483647 w 411"/>
              <a:gd name="T3" fmla="*/ 0 h 536"/>
              <a:gd name="T4" fmla="*/ 2147483647 w 411"/>
              <a:gd name="T5" fmla="*/ 2147483647 h 536"/>
              <a:gd name="T6" fmla="*/ 2147483647 w 411"/>
              <a:gd name="T7" fmla="*/ 2147483647 h 536"/>
              <a:gd name="T8" fmla="*/ 2147483647 w 411"/>
              <a:gd name="T9" fmla="*/ 2147483647 h 536"/>
              <a:gd name="T10" fmla="*/ 2147483647 w 411"/>
              <a:gd name="T11" fmla="*/ 2147483647 h 536"/>
              <a:gd name="T12" fmla="*/ 2147483647 w 411"/>
              <a:gd name="T13" fmla="*/ 2147483647 h 536"/>
              <a:gd name="T14" fmla="*/ 2147483647 w 411"/>
              <a:gd name="T15" fmla="*/ 2147483647 h 536"/>
              <a:gd name="T16" fmla="*/ 2147483647 w 411"/>
              <a:gd name="T17" fmla="*/ 2147483647 h 536"/>
              <a:gd name="T18" fmla="*/ 2147483647 w 411"/>
              <a:gd name="T19" fmla="*/ 2147483647 h 536"/>
              <a:gd name="T20" fmla="*/ 2147483647 w 411"/>
              <a:gd name="T21" fmla="*/ 2147483647 h 536"/>
              <a:gd name="T22" fmla="*/ 2147483647 w 411"/>
              <a:gd name="T23" fmla="*/ 2147483647 h 536"/>
              <a:gd name="T24" fmla="*/ 2147483647 w 411"/>
              <a:gd name="T25" fmla="*/ 2147483647 h 536"/>
              <a:gd name="T26" fmla="*/ 2147483647 w 411"/>
              <a:gd name="T27" fmla="*/ 2147483647 h 536"/>
              <a:gd name="T28" fmla="*/ 2147483647 w 411"/>
              <a:gd name="T29" fmla="*/ 2147483647 h 536"/>
              <a:gd name="T30" fmla="*/ 0 w 411"/>
              <a:gd name="T31" fmla="*/ 2147483647 h 536"/>
              <a:gd name="T32" fmla="*/ 2147483647 w 411"/>
              <a:gd name="T33" fmla="*/ 2147483647 h 536"/>
              <a:gd name="T34" fmla="*/ 2147483647 w 411"/>
              <a:gd name="T35" fmla="*/ 0 h 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1"/>
              <a:gd name="T55" fmla="*/ 0 h 536"/>
              <a:gd name="T56" fmla="*/ 411 w 411"/>
              <a:gd name="T57" fmla="*/ 536 h 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1" h="536">
                <a:moveTo>
                  <a:pt x="51" y="0"/>
                </a:moveTo>
                <a:lnTo>
                  <a:pt x="196" y="0"/>
                </a:lnTo>
                <a:lnTo>
                  <a:pt x="223" y="50"/>
                </a:lnTo>
                <a:lnTo>
                  <a:pt x="192" y="150"/>
                </a:lnTo>
                <a:lnTo>
                  <a:pt x="224" y="202"/>
                </a:lnTo>
                <a:lnTo>
                  <a:pt x="319" y="244"/>
                </a:lnTo>
                <a:lnTo>
                  <a:pt x="411" y="320"/>
                </a:lnTo>
                <a:lnTo>
                  <a:pt x="329" y="408"/>
                </a:lnTo>
                <a:lnTo>
                  <a:pt x="372" y="468"/>
                </a:lnTo>
                <a:lnTo>
                  <a:pt x="353" y="536"/>
                </a:lnTo>
                <a:lnTo>
                  <a:pt x="227" y="533"/>
                </a:lnTo>
                <a:lnTo>
                  <a:pt x="192" y="482"/>
                </a:lnTo>
                <a:lnTo>
                  <a:pt x="94" y="443"/>
                </a:lnTo>
                <a:lnTo>
                  <a:pt x="43" y="314"/>
                </a:lnTo>
                <a:lnTo>
                  <a:pt x="93" y="220"/>
                </a:lnTo>
                <a:lnTo>
                  <a:pt x="0" y="154"/>
                </a:lnTo>
                <a:lnTo>
                  <a:pt x="77" y="77"/>
                </a:lnTo>
                <a:lnTo>
                  <a:pt x="51"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69" name="Freeform 29"/>
          <p:cNvSpPr>
            <a:spLocks/>
          </p:cNvSpPr>
          <p:nvPr/>
        </p:nvSpPr>
        <p:spPr bwMode="auto">
          <a:xfrm>
            <a:off x="2236788" y="4624388"/>
            <a:ext cx="231775" cy="522287"/>
          </a:xfrm>
          <a:custGeom>
            <a:avLst/>
            <a:gdLst>
              <a:gd name="T0" fmla="*/ 2147483647 w 328"/>
              <a:gd name="T1" fmla="*/ 2147483647 h 626"/>
              <a:gd name="T2" fmla="*/ 2147483647 w 328"/>
              <a:gd name="T3" fmla="*/ 0 h 626"/>
              <a:gd name="T4" fmla="*/ 2147483647 w 328"/>
              <a:gd name="T5" fmla="*/ 2147483647 h 626"/>
              <a:gd name="T6" fmla="*/ 2147483647 w 328"/>
              <a:gd name="T7" fmla="*/ 2147483647 h 626"/>
              <a:gd name="T8" fmla="*/ 2147483647 w 328"/>
              <a:gd name="T9" fmla="*/ 2147483647 h 626"/>
              <a:gd name="T10" fmla="*/ 2147483647 w 328"/>
              <a:gd name="T11" fmla="*/ 2147483647 h 626"/>
              <a:gd name="T12" fmla="*/ 2147483647 w 328"/>
              <a:gd name="T13" fmla="*/ 2147483647 h 626"/>
              <a:gd name="T14" fmla="*/ 0 w 328"/>
              <a:gd name="T15" fmla="*/ 2147483647 h 626"/>
              <a:gd name="T16" fmla="*/ 2147483647 w 328"/>
              <a:gd name="T17" fmla="*/ 2147483647 h 626"/>
              <a:gd name="T18" fmla="*/ 2147483647 w 328"/>
              <a:gd name="T19" fmla="*/ 2147483647 h 626"/>
              <a:gd name="T20" fmla="*/ 2147483647 w 328"/>
              <a:gd name="T21" fmla="*/ 2147483647 h 626"/>
              <a:gd name="T22" fmla="*/ 2147483647 w 328"/>
              <a:gd name="T23" fmla="*/ 2147483647 h 626"/>
              <a:gd name="T24" fmla="*/ 2147483647 w 328"/>
              <a:gd name="T25" fmla="*/ 2147483647 h 626"/>
              <a:gd name="T26" fmla="*/ 2147483647 w 328"/>
              <a:gd name="T27" fmla="*/ 2147483647 h 626"/>
              <a:gd name="T28" fmla="*/ 2147483647 w 328"/>
              <a:gd name="T29" fmla="*/ 2147483647 h 626"/>
              <a:gd name="T30" fmla="*/ 2147483647 w 328"/>
              <a:gd name="T31" fmla="*/ 2147483647 h 6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626"/>
              <a:gd name="T50" fmla="*/ 328 w 328"/>
              <a:gd name="T51" fmla="*/ 626 h 6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626">
                <a:moveTo>
                  <a:pt x="155" y="3"/>
                </a:moveTo>
                <a:lnTo>
                  <a:pt x="276" y="0"/>
                </a:lnTo>
                <a:lnTo>
                  <a:pt x="328" y="60"/>
                </a:lnTo>
                <a:lnTo>
                  <a:pt x="300" y="225"/>
                </a:lnTo>
                <a:lnTo>
                  <a:pt x="171" y="422"/>
                </a:lnTo>
                <a:lnTo>
                  <a:pt x="126" y="555"/>
                </a:lnTo>
                <a:lnTo>
                  <a:pt x="27" y="626"/>
                </a:lnTo>
                <a:lnTo>
                  <a:pt x="0" y="476"/>
                </a:lnTo>
                <a:lnTo>
                  <a:pt x="73" y="254"/>
                </a:lnTo>
                <a:lnTo>
                  <a:pt x="8" y="216"/>
                </a:lnTo>
                <a:lnTo>
                  <a:pt x="85" y="144"/>
                </a:lnTo>
                <a:lnTo>
                  <a:pt x="99" y="179"/>
                </a:lnTo>
                <a:lnTo>
                  <a:pt x="141" y="215"/>
                </a:lnTo>
                <a:lnTo>
                  <a:pt x="193" y="176"/>
                </a:lnTo>
                <a:lnTo>
                  <a:pt x="144" y="90"/>
                </a:lnTo>
                <a:lnTo>
                  <a:pt x="155" y="3"/>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0" name="Freeform 30"/>
          <p:cNvSpPr>
            <a:spLocks/>
          </p:cNvSpPr>
          <p:nvPr/>
        </p:nvSpPr>
        <p:spPr bwMode="auto">
          <a:xfrm>
            <a:off x="2503488" y="4648200"/>
            <a:ext cx="122237" cy="436563"/>
          </a:xfrm>
          <a:custGeom>
            <a:avLst/>
            <a:gdLst>
              <a:gd name="T0" fmla="*/ 2147483647 w 173"/>
              <a:gd name="T1" fmla="*/ 0 h 525"/>
              <a:gd name="T2" fmla="*/ 2147483647 w 173"/>
              <a:gd name="T3" fmla="*/ 2147483647 h 525"/>
              <a:gd name="T4" fmla="*/ 2147483647 w 173"/>
              <a:gd name="T5" fmla="*/ 2147483647 h 525"/>
              <a:gd name="T6" fmla="*/ 2147483647 w 173"/>
              <a:gd name="T7" fmla="*/ 2147483647 h 525"/>
              <a:gd name="T8" fmla="*/ 0 w 173"/>
              <a:gd name="T9" fmla="*/ 2147483647 h 525"/>
              <a:gd name="T10" fmla="*/ 2147483647 w 173"/>
              <a:gd name="T11" fmla="*/ 2147483647 h 525"/>
              <a:gd name="T12" fmla="*/ 2147483647 w 173"/>
              <a:gd name="T13" fmla="*/ 2147483647 h 525"/>
              <a:gd name="T14" fmla="*/ 2147483647 w 173"/>
              <a:gd name="T15" fmla="*/ 2147483647 h 525"/>
              <a:gd name="T16" fmla="*/ 2147483647 w 173"/>
              <a:gd name="T17" fmla="*/ 0 h 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525"/>
              <a:gd name="T29" fmla="*/ 173 w 173"/>
              <a:gd name="T30" fmla="*/ 525 h 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525">
                <a:moveTo>
                  <a:pt x="142" y="0"/>
                </a:moveTo>
                <a:lnTo>
                  <a:pt x="96" y="134"/>
                </a:lnTo>
                <a:lnTo>
                  <a:pt x="23" y="183"/>
                </a:lnTo>
                <a:lnTo>
                  <a:pt x="38" y="323"/>
                </a:lnTo>
                <a:lnTo>
                  <a:pt x="0" y="399"/>
                </a:lnTo>
                <a:lnTo>
                  <a:pt x="3" y="525"/>
                </a:lnTo>
                <a:lnTo>
                  <a:pt x="116" y="470"/>
                </a:lnTo>
                <a:lnTo>
                  <a:pt x="173" y="206"/>
                </a:lnTo>
                <a:lnTo>
                  <a:pt x="142"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1" name="Freeform 31"/>
          <p:cNvSpPr>
            <a:spLocks/>
          </p:cNvSpPr>
          <p:nvPr/>
        </p:nvSpPr>
        <p:spPr bwMode="auto">
          <a:xfrm>
            <a:off x="2081213" y="4768850"/>
            <a:ext cx="209550" cy="279400"/>
          </a:xfrm>
          <a:custGeom>
            <a:avLst/>
            <a:gdLst>
              <a:gd name="T0" fmla="*/ 0 w 296"/>
              <a:gd name="T1" fmla="*/ 2147483647 h 335"/>
              <a:gd name="T2" fmla="*/ 2147483647 w 296"/>
              <a:gd name="T3" fmla="*/ 0 h 335"/>
              <a:gd name="T4" fmla="*/ 2147483647 w 296"/>
              <a:gd name="T5" fmla="*/ 2147483647 h 335"/>
              <a:gd name="T6" fmla="*/ 2147483647 w 296"/>
              <a:gd name="T7" fmla="*/ 2147483647 h 335"/>
              <a:gd name="T8" fmla="*/ 2147483647 w 296"/>
              <a:gd name="T9" fmla="*/ 2147483647 h 335"/>
              <a:gd name="T10" fmla="*/ 0 w 296"/>
              <a:gd name="T11" fmla="*/ 2147483647 h 335"/>
              <a:gd name="T12" fmla="*/ 0 60000 65536"/>
              <a:gd name="T13" fmla="*/ 0 60000 65536"/>
              <a:gd name="T14" fmla="*/ 0 60000 65536"/>
              <a:gd name="T15" fmla="*/ 0 60000 65536"/>
              <a:gd name="T16" fmla="*/ 0 60000 65536"/>
              <a:gd name="T17" fmla="*/ 0 60000 65536"/>
              <a:gd name="T18" fmla="*/ 0 w 296"/>
              <a:gd name="T19" fmla="*/ 0 h 335"/>
              <a:gd name="T20" fmla="*/ 296 w 296"/>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296" h="335">
                <a:moveTo>
                  <a:pt x="0" y="155"/>
                </a:moveTo>
                <a:lnTo>
                  <a:pt x="171" y="0"/>
                </a:lnTo>
                <a:lnTo>
                  <a:pt x="296" y="70"/>
                </a:lnTo>
                <a:lnTo>
                  <a:pt x="223" y="294"/>
                </a:lnTo>
                <a:lnTo>
                  <a:pt x="115" y="335"/>
                </a:lnTo>
                <a:lnTo>
                  <a:pt x="0" y="155"/>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2" name="Freeform 32"/>
          <p:cNvSpPr>
            <a:spLocks/>
          </p:cNvSpPr>
          <p:nvPr/>
        </p:nvSpPr>
        <p:spPr bwMode="auto">
          <a:xfrm>
            <a:off x="1976438" y="4554538"/>
            <a:ext cx="322262" cy="357187"/>
          </a:xfrm>
          <a:custGeom>
            <a:avLst/>
            <a:gdLst>
              <a:gd name="T0" fmla="*/ 2147483647 w 458"/>
              <a:gd name="T1" fmla="*/ 2147483647 h 429"/>
              <a:gd name="T2" fmla="*/ 2147483647 w 458"/>
              <a:gd name="T3" fmla="*/ 0 h 429"/>
              <a:gd name="T4" fmla="*/ 2147483647 w 458"/>
              <a:gd name="T5" fmla="*/ 2147483647 h 429"/>
              <a:gd name="T6" fmla="*/ 2147483647 w 458"/>
              <a:gd name="T7" fmla="*/ 2147483647 h 429"/>
              <a:gd name="T8" fmla="*/ 2147483647 w 458"/>
              <a:gd name="T9" fmla="*/ 2147483647 h 429"/>
              <a:gd name="T10" fmla="*/ 2147483647 w 458"/>
              <a:gd name="T11" fmla="*/ 2147483647 h 429"/>
              <a:gd name="T12" fmla="*/ 2147483647 w 458"/>
              <a:gd name="T13" fmla="*/ 2147483647 h 429"/>
              <a:gd name="T14" fmla="*/ 2147483647 w 458"/>
              <a:gd name="T15" fmla="*/ 2147483647 h 429"/>
              <a:gd name="T16" fmla="*/ 2147483647 w 458"/>
              <a:gd name="T17" fmla="*/ 2147483647 h 429"/>
              <a:gd name="T18" fmla="*/ 0 w 458"/>
              <a:gd name="T19" fmla="*/ 2147483647 h 429"/>
              <a:gd name="T20" fmla="*/ 2147483647 w 458"/>
              <a:gd name="T21" fmla="*/ 2147483647 h 429"/>
              <a:gd name="T22" fmla="*/ 2147483647 w 458"/>
              <a:gd name="T23" fmla="*/ 2147483647 h 429"/>
              <a:gd name="T24" fmla="*/ 2147483647 w 458"/>
              <a:gd name="T25" fmla="*/ 2147483647 h 429"/>
              <a:gd name="T26" fmla="*/ 2147483647 w 458"/>
              <a:gd name="T27" fmla="*/ 2147483647 h 429"/>
              <a:gd name="T28" fmla="*/ 2147483647 w 458"/>
              <a:gd name="T29" fmla="*/ 2147483647 h 429"/>
              <a:gd name="T30" fmla="*/ 2147483647 w 458"/>
              <a:gd name="T31" fmla="*/ 2147483647 h 4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8"/>
              <a:gd name="T49" fmla="*/ 0 h 429"/>
              <a:gd name="T50" fmla="*/ 458 w 458"/>
              <a:gd name="T51" fmla="*/ 429 h 4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8" h="429">
                <a:moveTo>
                  <a:pt x="206" y="1"/>
                </a:moveTo>
                <a:lnTo>
                  <a:pt x="394" y="0"/>
                </a:lnTo>
                <a:lnTo>
                  <a:pt x="430" y="84"/>
                </a:lnTo>
                <a:lnTo>
                  <a:pt x="430" y="168"/>
                </a:lnTo>
                <a:lnTo>
                  <a:pt x="458" y="232"/>
                </a:lnTo>
                <a:lnTo>
                  <a:pt x="383" y="306"/>
                </a:lnTo>
                <a:lnTo>
                  <a:pt x="322" y="274"/>
                </a:lnTo>
                <a:lnTo>
                  <a:pt x="151" y="429"/>
                </a:lnTo>
                <a:lnTo>
                  <a:pt x="55" y="378"/>
                </a:lnTo>
                <a:lnTo>
                  <a:pt x="0" y="253"/>
                </a:lnTo>
                <a:lnTo>
                  <a:pt x="88" y="202"/>
                </a:lnTo>
                <a:lnTo>
                  <a:pt x="51" y="129"/>
                </a:lnTo>
                <a:lnTo>
                  <a:pt x="249" y="177"/>
                </a:lnTo>
                <a:lnTo>
                  <a:pt x="277" y="155"/>
                </a:lnTo>
                <a:lnTo>
                  <a:pt x="206" y="89"/>
                </a:lnTo>
                <a:lnTo>
                  <a:pt x="206" y="1"/>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3" name="Freeform 33"/>
          <p:cNvSpPr>
            <a:spLocks/>
          </p:cNvSpPr>
          <p:nvPr/>
        </p:nvSpPr>
        <p:spPr bwMode="auto">
          <a:xfrm>
            <a:off x="2251075" y="4552950"/>
            <a:ext cx="122238" cy="255588"/>
          </a:xfrm>
          <a:custGeom>
            <a:avLst/>
            <a:gdLst>
              <a:gd name="T0" fmla="*/ 0 w 175"/>
              <a:gd name="T1" fmla="*/ 0 h 307"/>
              <a:gd name="T2" fmla="*/ 2147483647 w 175"/>
              <a:gd name="T3" fmla="*/ 2147483647 h 307"/>
              <a:gd name="T4" fmla="*/ 2147483647 w 175"/>
              <a:gd name="T5" fmla="*/ 2147483647 h 307"/>
              <a:gd name="T6" fmla="*/ 2147483647 w 175"/>
              <a:gd name="T7" fmla="*/ 2147483647 h 307"/>
              <a:gd name="T8" fmla="*/ 2147483647 w 175"/>
              <a:gd name="T9" fmla="*/ 2147483647 h 307"/>
              <a:gd name="T10" fmla="*/ 2147483647 w 175"/>
              <a:gd name="T11" fmla="*/ 2147483647 h 307"/>
              <a:gd name="T12" fmla="*/ 2147483647 w 175"/>
              <a:gd name="T13" fmla="*/ 2147483647 h 307"/>
              <a:gd name="T14" fmla="*/ 2147483647 w 175"/>
              <a:gd name="T15" fmla="*/ 2147483647 h 307"/>
              <a:gd name="T16" fmla="*/ 2147483647 w 175"/>
              <a:gd name="T17" fmla="*/ 2147483647 h 307"/>
              <a:gd name="T18" fmla="*/ 2147483647 w 175"/>
              <a:gd name="T19" fmla="*/ 2147483647 h 307"/>
              <a:gd name="T20" fmla="*/ 0 w 175"/>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307"/>
              <a:gd name="T35" fmla="*/ 175 w 175"/>
              <a:gd name="T36" fmla="*/ 307 h 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307">
                <a:moveTo>
                  <a:pt x="0" y="0"/>
                </a:moveTo>
                <a:lnTo>
                  <a:pt x="102" y="39"/>
                </a:lnTo>
                <a:lnTo>
                  <a:pt x="138" y="94"/>
                </a:lnTo>
                <a:lnTo>
                  <a:pt x="126" y="181"/>
                </a:lnTo>
                <a:lnTo>
                  <a:pt x="175" y="266"/>
                </a:lnTo>
                <a:lnTo>
                  <a:pt x="122" y="307"/>
                </a:lnTo>
                <a:lnTo>
                  <a:pt x="79" y="273"/>
                </a:lnTo>
                <a:lnTo>
                  <a:pt x="63" y="230"/>
                </a:lnTo>
                <a:lnTo>
                  <a:pt x="36" y="170"/>
                </a:lnTo>
                <a:lnTo>
                  <a:pt x="35" y="85"/>
                </a:lnTo>
                <a:lnTo>
                  <a:pt x="0"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4" name="Freeform 34"/>
          <p:cNvSpPr>
            <a:spLocks/>
          </p:cNvSpPr>
          <p:nvPr/>
        </p:nvSpPr>
        <p:spPr bwMode="auto">
          <a:xfrm>
            <a:off x="1693863" y="4475163"/>
            <a:ext cx="347662" cy="396875"/>
          </a:xfrm>
          <a:custGeom>
            <a:avLst/>
            <a:gdLst>
              <a:gd name="T0" fmla="*/ 0 w 493"/>
              <a:gd name="T1" fmla="*/ 2147483647 h 477"/>
              <a:gd name="T2" fmla="*/ 2147483647 w 493"/>
              <a:gd name="T3" fmla="*/ 0 h 477"/>
              <a:gd name="T4" fmla="*/ 2147483647 w 493"/>
              <a:gd name="T5" fmla="*/ 2147483647 h 477"/>
              <a:gd name="T6" fmla="*/ 2147483647 w 493"/>
              <a:gd name="T7" fmla="*/ 2147483647 h 477"/>
              <a:gd name="T8" fmla="*/ 2147483647 w 493"/>
              <a:gd name="T9" fmla="*/ 2147483647 h 477"/>
              <a:gd name="T10" fmla="*/ 2147483647 w 493"/>
              <a:gd name="T11" fmla="*/ 2147483647 h 477"/>
              <a:gd name="T12" fmla="*/ 2147483647 w 493"/>
              <a:gd name="T13" fmla="*/ 2147483647 h 477"/>
              <a:gd name="T14" fmla="*/ 2147483647 w 493"/>
              <a:gd name="T15" fmla="*/ 2147483647 h 477"/>
              <a:gd name="T16" fmla="*/ 2147483647 w 493"/>
              <a:gd name="T17" fmla="*/ 2147483647 h 477"/>
              <a:gd name="T18" fmla="*/ 2147483647 w 493"/>
              <a:gd name="T19" fmla="*/ 2147483647 h 477"/>
              <a:gd name="T20" fmla="*/ 2147483647 w 493"/>
              <a:gd name="T21" fmla="*/ 2147483647 h 477"/>
              <a:gd name="T22" fmla="*/ 2147483647 w 493"/>
              <a:gd name="T23" fmla="*/ 2147483647 h 477"/>
              <a:gd name="T24" fmla="*/ 2147483647 w 493"/>
              <a:gd name="T25" fmla="*/ 2147483647 h 477"/>
              <a:gd name="T26" fmla="*/ 2147483647 w 493"/>
              <a:gd name="T27" fmla="*/ 2147483647 h 477"/>
              <a:gd name="T28" fmla="*/ 2147483647 w 493"/>
              <a:gd name="T29" fmla="*/ 2147483647 h 477"/>
              <a:gd name="T30" fmla="*/ 0 w 493"/>
              <a:gd name="T31" fmla="*/ 2147483647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3"/>
              <a:gd name="T49" fmla="*/ 0 h 477"/>
              <a:gd name="T50" fmla="*/ 493 w 493"/>
              <a:gd name="T51" fmla="*/ 477 h 4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3" h="477">
                <a:moveTo>
                  <a:pt x="0" y="36"/>
                </a:moveTo>
                <a:lnTo>
                  <a:pt x="159" y="0"/>
                </a:lnTo>
                <a:lnTo>
                  <a:pt x="161" y="65"/>
                </a:lnTo>
                <a:lnTo>
                  <a:pt x="246" y="70"/>
                </a:lnTo>
                <a:lnTo>
                  <a:pt x="296" y="22"/>
                </a:lnTo>
                <a:lnTo>
                  <a:pt x="355" y="23"/>
                </a:lnTo>
                <a:lnTo>
                  <a:pt x="368" y="209"/>
                </a:lnTo>
                <a:lnTo>
                  <a:pt x="454" y="229"/>
                </a:lnTo>
                <a:lnTo>
                  <a:pt x="493" y="303"/>
                </a:lnTo>
                <a:lnTo>
                  <a:pt x="404" y="351"/>
                </a:lnTo>
                <a:lnTo>
                  <a:pt x="457" y="477"/>
                </a:lnTo>
                <a:lnTo>
                  <a:pt x="10" y="477"/>
                </a:lnTo>
                <a:lnTo>
                  <a:pt x="95" y="293"/>
                </a:lnTo>
                <a:lnTo>
                  <a:pt x="43" y="209"/>
                </a:lnTo>
                <a:lnTo>
                  <a:pt x="52" y="135"/>
                </a:lnTo>
                <a:lnTo>
                  <a:pt x="0" y="36"/>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5" name="Freeform 35"/>
          <p:cNvSpPr>
            <a:spLocks/>
          </p:cNvSpPr>
          <p:nvPr/>
        </p:nvSpPr>
        <p:spPr bwMode="auto">
          <a:xfrm>
            <a:off x="1700213" y="4851400"/>
            <a:ext cx="385762" cy="368300"/>
          </a:xfrm>
          <a:custGeom>
            <a:avLst/>
            <a:gdLst>
              <a:gd name="T0" fmla="*/ 0 w 547"/>
              <a:gd name="T1" fmla="*/ 0 h 441"/>
              <a:gd name="T2" fmla="*/ 2147483647 w 547"/>
              <a:gd name="T3" fmla="*/ 0 h 441"/>
              <a:gd name="T4" fmla="*/ 2147483647 w 547"/>
              <a:gd name="T5" fmla="*/ 2147483647 h 441"/>
              <a:gd name="T6" fmla="*/ 2147483647 w 547"/>
              <a:gd name="T7" fmla="*/ 2147483647 h 441"/>
              <a:gd name="T8" fmla="*/ 2147483647 w 547"/>
              <a:gd name="T9" fmla="*/ 2147483647 h 441"/>
              <a:gd name="T10" fmla="*/ 2147483647 w 547"/>
              <a:gd name="T11" fmla="*/ 2147483647 h 441"/>
              <a:gd name="T12" fmla="*/ 2147483647 w 547"/>
              <a:gd name="T13" fmla="*/ 2147483647 h 441"/>
              <a:gd name="T14" fmla="*/ 2147483647 w 547"/>
              <a:gd name="T15" fmla="*/ 2147483647 h 441"/>
              <a:gd name="T16" fmla="*/ 2147483647 w 547"/>
              <a:gd name="T17" fmla="*/ 2147483647 h 441"/>
              <a:gd name="T18" fmla="*/ 0 w 547"/>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441"/>
              <a:gd name="T32" fmla="*/ 547 w 547"/>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441">
                <a:moveTo>
                  <a:pt x="0" y="0"/>
                </a:moveTo>
                <a:lnTo>
                  <a:pt x="442" y="0"/>
                </a:lnTo>
                <a:lnTo>
                  <a:pt x="547" y="54"/>
                </a:lnTo>
                <a:lnTo>
                  <a:pt x="403" y="65"/>
                </a:lnTo>
                <a:lnTo>
                  <a:pt x="384" y="181"/>
                </a:lnTo>
                <a:lnTo>
                  <a:pt x="332" y="181"/>
                </a:lnTo>
                <a:lnTo>
                  <a:pt x="331" y="441"/>
                </a:lnTo>
                <a:lnTo>
                  <a:pt x="164" y="427"/>
                </a:lnTo>
                <a:lnTo>
                  <a:pt x="104" y="244"/>
                </a:lnTo>
                <a:lnTo>
                  <a:pt x="0"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6" name="Freeform 36"/>
          <p:cNvSpPr>
            <a:spLocks/>
          </p:cNvSpPr>
          <p:nvPr/>
        </p:nvSpPr>
        <p:spPr bwMode="auto">
          <a:xfrm>
            <a:off x="1931988" y="4892675"/>
            <a:ext cx="231775" cy="287338"/>
          </a:xfrm>
          <a:custGeom>
            <a:avLst/>
            <a:gdLst>
              <a:gd name="T0" fmla="*/ 2147483647 w 328"/>
              <a:gd name="T1" fmla="*/ 2147483647 h 344"/>
              <a:gd name="T2" fmla="*/ 2147483647 w 328"/>
              <a:gd name="T3" fmla="*/ 0 h 344"/>
              <a:gd name="T4" fmla="*/ 2147483647 w 328"/>
              <a:gd name="T5" fmla="*/ 2147483647 h 344"/>
              <a:gd name="T6" fmla="*/ 2147483647 w 328"/>
              <a:gd name="T7" fmla="*/ 2147483647 h 344"/>
              <a:gd name="T8" fmla="*/ 2147483647 w 328"/>
              <a:gd name="T9" fmla="*/ 2147483647 h 344"/>
              <a:gd name="T10" fmla="*/ 2147483647 w 328"/>
              <a:gd name="T11" fmla="*/ 2147483647 h 344"/>
              <a:gd name="T12" fmla="*/ 0 w 328"/>
              <a:gd name="T13" fmla="*/ 2147483647 h 344"/>
              <a:gd name="T14" fmla="*/ 0 w 328"/>
              <a:gd name="T15" fmla="*/ 2147483647 h 344"/>
              <a:gd name="T16" fmla="*/ 2147483647 w 328"/>
              <a:gd name="T17" fmla="*/ 2147483647 h 344"/>
              <a:gd name="T18" fmla="*/ 2147483647 w 328"/>
              <a:gd name="T19" fmla="*/ 2147483647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8"/>
              <a:gd name="T31" fmla="*/ 0 h 344"/>
              <a:gd name="T32" fmla="*/ 328 w 328"/>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8" h="344">
                <a:moveTo>
                  <a:pt x="75" y="10"/>
                </a:moveTo>
                <a:lnTo>
                  <a:pt x="214" y="0"/>
                </a:lnTo>
                <a:lnTo>
                  <a:pt x="328" y="179"/>
                </a:lnTo>
                <a:lnTo>
                  <a:pt x="169" y="296"/>
                </a:lnTo>
                <a:lnTo>
                  <a:pt x="119" y="276"/>
                </a:lnTo>
                <a:lnTo>
                  <a:pt x="56" y="344"/>
                </a:lnTo>
                <a:lnTo>
                  <a:pt x="0" y="257"/>
                </a:lnTo>
                <a:lnTo>
                  <a:pt x="0" y="129"/>
                </a:lnTo>
                <a:lnTo>
                  <a:pt x="53" y="128"/>
                </a:lnTo>
                <a:lnTo>
                  <a:pt x="75" y="1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7" name="Freeform 37"/>
          <p:cNvSpPr>
            <a:spLocks/>
          </p:cNvSpPr>
          <p:nvPr/>
        </p:nvSpPr>
        <p:spPr bwMode="auto">
          <a:xfrm>
            <a:off x="1816100" y="5001617"/>
            <a:ext cx="441325" cy="412750"/>
          </a:xfrm>
          <a:custGeom>
            <a:avLst/>
            <a:gdLst>
              <a:gd name="T0" fmla="*/ 0 w 625"/>
              <a:gd name="T1" fmla="*/ 2147483647 h 497"/>
              <a:gd name="T2" fmla="*/ 2147483647 w 625"/>
              <a:gd name="T3" fmla="*/ 2147483647 h 497"/>
              <a:gd name="T4" fmla="*/ 2147483647 w 625"/>
              <a:gd name="T5" fmla="*/ 2147483647 h 497"/>
              <a:gd name="T6" fmla="*/ 2147483647 w 625"/>
              <a:gd name="T7" fmla="*/ 2147483647 h 497"/>
              <a:gd name="T8" fmla="*/ 2147483647 w 625"/>
              <a:gd name="T9" fmla="*/ 2147483647 h 497"/>
              <a:gd name="T10" fmla="*/ 2147483647 w 625"/>
              <a:gd name="T11" fmla="*/ 2147483647 h 497"/>
              <a:gd name="T12" fmla="*/ 2147483647 w 625"/>
              <a:gd name="T13" fmla="*/ 2147483647 h 497"/>
              <a:gd name="T14" fmla="*/ 2147483647 w 625"/>
              <a:gd name="T15" fmla="*/ 0 h 497"/>
              <a:gd name="T16" fmla="*/ 2147483647 w 625"/>
              <a:gd name="T17" fmla="*/ 2147483647 h 497"/>
              <a:gd name="T18" fmla="*/ 2147483647 w 625"/>
              <a:gd name="T19" fmla="*/ 2147483647 h 497"/>
              <a:gd name="T20" fmla="*/ 2147483647 w 625"/>
              <a:gd name="T21" fmla="*/ 2147483647 h 497"/>
              <a:gd name="T22" fmla="*/ 2147483647 w 625"/>
              <a:gd name="T23" fmla="*/ 2147483647 h 497"/>
              <a:gd name="T24" fmla="*/ 2147483647 w 625"/>
              <a:gd name="T25" fmla="*/ 2147483647 h 497"/>
              <a:gd name="T26" fmla="*/ 0 w 625"/>
              <a:gd name="T27" fmla="*/ 2147483647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5"/>
              <a:gd name="T43" fmla="*/ 0 h 497"/>
              <a:gd name="T44" fmla="*/ 625 w 62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5" h="497">
                <a:moveTo>
                  <a:pt x="0" y="236"/>
                </a:moveTo>
                <a:lnTo>
                  <a:pt x="165" y="248"/>
                </a:lnTo>
                <a:lnTo>
                  <a:pt x="166" y="122"/>
                </a:lnTo>
                <a:lnTo>
                  <a:pt x="222" y="204"/>
                </a:lnTo>
                <a:lnTo>
                  <a:pt x="283" y="136"/>
                </a:lnTo>
                <a:lnTo>
                  <a:pt x="329" y="156"/>
                </a:lnTo>
                <a:lnTo>
                  <a:pt x="490" y="40"/>
                </a:lnTo>
                <a:lnTo>
                  <a:pt x="599" y="0"/>
                </a:lnTo>
                <a:lnTo>
                  <a:pt x="625" y="146"/>
                </a:lnTo>
                <a:lnTo>
                  <a:pt x="600" y="245"/>
                </a:lnTo>
                <a:lnTo>
                  <a:pt x="502" y="365"/>
                </a:lnTo>
                <a:lnTo>
                  <a:pt x="267" y="479"/>
                </a:lnTo>
                <a:lnTo>
                  <a:pt x="133" y="497"/>
                </a:lnTo>
                <a:lnTo>
                  <a:pt x="0" y="236"/>
                </a:lnTo>
                <a:close/>
              </a:path>
            </a:pathLst>
          </a:custGeom>
          <a:solidFill>
            <a:srgbClr val="F4432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78" name="Freeform 38"/>
          <p:cNvSpPr>
            <a:spLocks/>
          </p:cNvSpPr>
          <p:nvPr/>
        </p:nvSpPr>
        <p:spPr bwMode="auto">
          <a:xfrm>
            <a:off x="1908175" y="692150"/>
            <a:ext cx="1265238" cy="2087563"/>
          </a:xfrm>
          <a:custGeom>
            <a:avLst/>
            <a:gdLst>
              <a:gd name="T0" fmla="*/ 2147483647 w 2692"/>
              <a:gd name="T1" fmla="*/ 2147483647 h 3755"/>
              <a:gd name="T2" fmla="*/ 2147483647 w 2692"/>
              <a:gd name="T3" fmla="*/ 2147483647 h 3755"/>
              <a:gd name="T4" fmla="*/ 2147483647 w 2692"/>
              <a:gd name="T5" fmla="*/ 2147483647 h 3755"/>
              <a:gd name="T6" fmla="*/ 2147483647 w 2692"/>
              <a:gd name="T7" fmla="*/ 2147483647 h 3755"/>
              <a:gd name="T8" fmla="*/ 2147483647 w 2692"/>
              <a:gd name="T9" fmla="*/ 2147483647 h 3755"/>
              <a:gd name="T10" fmla="*/ 2147483647 w 2692"/>
              <a:gd name="T11" fmla="*/ 2147483647 h 3755"/>
              <a:gd name="T12" fmla="*/ 2147483647 w 2692"/>
              <a:gd name="T13" fmla="*/ 2147483647 h 3755"/>
              <a:gd name="T14" fmla="*/ 2147483647 w 2692"/>
              <a:gd name="T15" fmla="*/ 2147483647 h 3755"/>
              <a:gd name="T16" fmla="*/ 2147483647 w 2692"/>
              <a:gd name="T17" fmla="*/ 2147483647 h 3755"/>
              <a:gd name="T18" fmla="*/ 2147483647 w 2692"/>
              <a:gd name="T19" fmla="*/ 2147483647 h 3755"/>
              <a:gd name="T20" fmla="*/ 2147483647 w 2692"/>
              <a:gd name="T21" fmla="*/ 2147483647 h 3755"/>
              <a:gd name="T22" fmla="*/ 2147483647 w 2692"/>
              <a:gd name="T23" fmla="*/ 2147483647 h 3755"/>
              <a:gd name="T24" fmla="*/ 2147483647 w 2692"/>
              <a:gd name="T25" fmla="*/ 2147483647 h 3755"/>
              <a:gd name="T26" fmla="*/ 2147483647 w 2692"/>
              <a:gd name="T27" fmla="*/ 2147483647 h 3755"/>
              <a:gd name="T28" fmla="*/ 2147483647 w 2692"/>
              <a:gd name="T29" fmla="*/ 2147483647 h 3755"/>
              <a:gd name="T30" fmla="*/ 2147483647 w 2692"/>
              <a:gd name="T31" fmla="*/ 2147483647 h 3755"/>
              <a:gd name="T32" fmla="*/ 2147483647 w 2692"/>
              <a:gd name="T33" fmla="*/ 2147483647 h 3755"/>
              <a:gd name="T34" fmla="*/ 2147483647 w 2692"/>
              <a:gd name="T35" fmla="*/ 2147483647 h 3755"/>
              <a:gd name="T36" fmla="*/ 2147483647 w 2692"/>
              <a:gd name="T37" fmla="*/ 2147483647 h 3755"/>
              <a:gd name="T38" fmla="*/ 2147483647 w 2692"/>
              <a:gd name="T39" fmla="*/ 2147483647 h 3755"/>
              <a:gd name="T40" fmla="*/ 2147483647 w 2692"/>
              <a:gd name="T41" fmla="*/ 2147483647 h 3755"/>
              <a:gd name="T42" fmla="*/ 2147483647 w 2692"/>
              <a:gd name="T43" fmla="*/ 2147483647 h 3755"/>
              <a:gd name="T44" fmla="*/ 2147483647 w 2692"/>
              <a:gd name="T45" fmla="*/ 2147483647 h 3755"/>
              <a:gd name="T46" fmla="*/ 2147483647 w 2692"/>
              <a:gd name="T47" fmla="*/ 2147483647 h 3755"/>
              <a:gd name="T48" fmla="*/ 2147483647 w 2692"/>
              <a:gd name="T49" fmla="*/ 2147483647 h 3755"/>
              <a:gd name="T50" fmla="*/ 2147483647 w 2692"/>
              <a:gd name="T51" fmla="*/ 2147483647 h 3755"/>
              <a:gd name="T52" fmla="*/ 2147483647 w 2692"/>
              <a:gd name="T53" fmla="*/ 2147483647 h 3755"/>
              <a:gd name="T54" fmla="*/ 2147483647 w 2692"/>
              <a:gd name="T55" fmla="*/ 2147483647 h 3755"/>
              <a:gd name="T56" fmla="*/ 2147483647 w 2692"/>
              <a:gd name="T57" fmla="*/ 2147483647 h 3755"/>
              <a:gd name="T58" fmla="*/ 2147483647 w 2692"/>
              <a:gd name="T59" fmla="*/ 2147483647 h 3755"/>
              <a:gd name="T60" fmla="*/ 2147483647 w 2692"/>
              <a:gd name="T61" fmla="*/ 2147483647 h 3755"/>
              <a:gd name="T62" fmla="*/ 2147483647 w 2692"/>
              <a:gd name="T63" fmla="*/ 2147483647 h 3755"/>
              <a:gd name="T64" fmla="*/ 2147483647 w 2692"/>
              <a:gd name="T65" fmla="*/ 2147483647 h 3755"/>
              <a:gd name="T66" fmla="*/ 2147483647 w 2692"/>
              <a:gd name="T67" fmla="*/ 2147483647 h 3755"/>
              <a:gd name="T68" fmla="*/ 2147483647 w 2692"/>
              <a:gd name="T69" fmla="*/ 2147483647 h 3755"/>
              <a:gd name="T70" fmla="*/ 2147483647 w 2692"/>
              <a:gd name="T71" fmla="*/ 2147483647 h 3755"/>
              <a:gd name="T72" fmla="*/ 2147483647 w 2692"/>
              <a:gd name="T73" fmla="*/ 2147483647 h 3755"/>
              <a:gd name="T74" fmla="*/ 2147483647 w 2692"/>
              <a:gd name="T75" fmla="*/ 2147483647 h 3755"/>
              <a:gd name="T76" fmla="*/ 2147483647 w 2692"/>
              <a:gd name="T77" fmla="*/ 2147483647 h 3755"/>
              <a:gd name="T78" fmla="*/ 2147483647 w 2692"/>
              <a:gd name="T79" fmla="*/ 2147483647 h 3755"/>
              <a:gd name="T80" fmla="*/ 2147483647 w 2692"/>
              <a:gd name="T81" fmla="*/ 2147483647 h 3755"/>
              <a:gd name="T82" fmla="*/ 2147483647 w 2692"/>
              <a:gd name="T83" fmla="*/ 2147483647 h 3755"/>
              <a:gd name="T84" fmla="*/ 2147483647 w 2692"/>
              <a:gd name="T85" fmla="*/ 2147483647 h 3755"/>
              <a:gd name="T86" fmla="*/ 2147483647 w 2692"/>
              <a:gd name="T87" fmla="*/ 2147483647 h 3755"/>
              <a:gd name="T88" fmla="*/ 2147483647 w 2692"/>
              <a:gd name="T89" fmla="*/ 2147483647 h 3755"/>
              <a:gd name="T90" fmla="*/ 2147483647 w 2692"/>
              <a:gd name="T91" fmla="*/ 2147483647 h 3755"/>
              <a:gd name="T92" fmla="*/ 2147483647 w 2692"/>
              <a:gd name="T93" fmla="*/ 2147483647 h 3755"/>
              <a:gd name="T94" fmla="*/ 2147483647 w 2692"/>
              <a:gd name="T95" fmla="*/ 2147483647 h 3755"/>
              <a:gd name="T96" fmla="*/ 2147483647 w 2692"/>
              <a:gd name="T97" fmla="*/ 2147483647 h 3755"/>
              <a:gd name="T98" fmla="*/ 2147483647 w 2692"/>
              <a:gd name="T99" fmla="*/ 2147483647 h 3755"/>
              <a:gd name="T100" fmla="*/ 2147483647 w 2692"/>
              <a:gd name="T101" fmla="*/ 2147483647 h 3755"/>
              <a:gd name="T102" fmla="*/ 2147483647 w 2692"/>
              <a:gd name="T103" fmla="*/ 2147483647 h 3755"/>
              <a:gd name="T104" fmla="*/ 2147483647 w 2692"/>
              <a:gd name="T105" fmla="*/ 2147483647 h 3755"/>
              <a:gd name="T106" fmla="*/ 2147483647 w 2692"/>
              <a:gd name="T107" fmla="*/ 2147483647 h 3755"/>
              <a:gd name="T108" fmla="*/ 2147483647 w 2692"/>
              <a:gd name="T109" fmla="*/ 2147483647 h 3755"/>
              <a:gd name="T110" fmla="*/ 2147483647 w 2692"/>
              <a:gd name="T111" fmla="*/ 2147483647 h 3755"/>
              <a:gd name="T112" fmla="*/ 2147483647 w 2692"/>
              <a:gd name="T113" fmla="*/ 2147483647 h 3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92"/>
              <a:gd name="T172" fmla="*/ 0 h 3755"/>
              <a:gd name="T173" fmla="*/ 2692 w 2692"/>
              <a:gd name="T174" fmla="*/ 3755 h 37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92" h="3755">
                <a:moveTo>
                  <a:pt x="1790" y="90"/>
                </a:moveTo>
                <a:lnTo>
                  <a:pt x="1629" y="0"/>
                </a:lnTo>
                <a:lnTo>
                  <a:pt x="1578" y="151"/>
                </a:lnTo>
                <a:lnTo>
                  <a:pt x="1486" y="126"/>
                </a:lnTo>
                <a:lnTo>
                  <a:pt x="1523" y="164"/>
                </a:lnTo>
                <a:lnTo>
                  <a:pt x="1582" y="189"/>
                </a:lnTo>
                <a:lnTo>
                  <a:pt x="1519" y="231"/>
                </a:lnTo>
                <a:lnTo>
                  <a:pt x="1540" y="391"/>
                </a:lnTo>
                <a:lnTo>
                  <a:pt x="1494" y="438"/>
                </a:lnTo>
                <a:lnTo>
                  <a:pt x="1431" y="459"/>
                </a:lnTo>
                <a:lnTo>
                  <a:pt x="1372" y="451"/>
                </a:lnTo>
                <a:lnTo>
                  <a:pt x="1339" y="413"/>
                </a:lnTo>
                <a:lnTo>
                  <a:pt x="1309" y="394"/>
                </a:lnTo>
                <a:lnTo>
                  <a:pt x="1284" y="357"/>
                </a:lnTo>
                <a:lnTo>
                  <a:pt x="1292" y="307"/>
                </a:lnTo>
                <a:lnTo>
                  <a:pt x="1263" y="269"/>
                </a:lnTo>
                <a:lnTo>
                  <a:pt x="1339" y="244"/>
                </a:lnTo>
                <a:lnTo>
                  <a:pt x="1351" y="193"/>
                </a:lnTo>
                <a:lnTo>
                  <a:pt x="1326" y="126"/>
                </a:lnTo>
                <a:lnTo>
                  <a:pt x="1259" y="105"/>
                </a:lnTo>
                <a:lnTo>
                  <a:pt x="1217" y="130"/>
                </a:lnTo>
                <a:lnTo>
                  <a:pt x="1124" y="143"/>
                </a:lnTo>
                <a:lnTo>
                  <a:pt x="1074" y="139"/>
                </a:lnTo>
                <a:lnTo>
                  <a:pt x="1124" y="185"/>
                </a:lnTo>
                <a:lnTo>
                  <a:pt x="1162" y="240"/>
                </a:lnTo>
                <a:lnTo>
                  <a:pt x="1187" y="282"/>
                </a:lnTo>
                <a:lnTo>
                  <a:pt x="1204" y="340"/>
                </a:lnTo>
                <a:lnTo>
                  <a:pt x="1200" y="405"/>
                </a:lnTo>
                <a:lnTo>
                  <a:pt x="1233" y="434"/>
                </a:lnTo>
                <a:lnTo>
                  <a:pt x="1284" y="552"/>
                </a:lnTo>
                <a:lnTo>
                  <a:pt x="1238" y="527"/>
                </a:lnTo>
                <a:lnTo>
                  <a:pt x="1179" y="501"/>
                </a:lnTo>
                <a:lnTo>
                  <a:pt x="1133" y="476"/>
                </a:lnTo>
                <a:lnTo>
                  <a:pt x="1116" y="573"/>
                </a:lnTo>
                <a:lnTo>
                  <a:pt x="1061" y="648"/>
                </a:lnTo>
                <a:lnTo>
                  <a:pt x="1019" y="682"/>
                </a:lnTo>
                <a:lnTo>
                  <a:pt x="1120" y="825"/>
                </a:lnTo>
                <a:lnTo>
                  <a:pt x="1103" y="867"/>
                </a:lnTo>
                <a:lnTo>
                  <a:pt x="1048" y="884"/>
                </a:lnTo>
                <a:lnTo>
                  <a:pt x="969" y="863"/>
                </a:lnTo>
                <a:lnTo>
                  <a:pt x="935" y="854"/>
                </a:lnTo>
                <a:lnTo>
                  <a:pt x="889" y="842"/>
                </a:lnTo>
                <a:lnTo>
                  <a:pt x="859" y="871"/>
                </a:lnTo>
                <a:lnTo>
                  <a:pt x="876" y="909"/>
                </a:lnTo>
                <a:lnTo>
                  <a:pt x="910" y="930"/>
                </a:lnTo>
                <a:lnTo>
                  <a:pt x="985" y="922"/>
                </a:lnTo>
                <a:lnTo>
                  <a:pt x="1011" y="1027"/>
                </a:lnTo>
                <a:lnTo>
                  <a:pt x="948" y="1043"/>
                </a:lnTo>
                <a:lnTo>
                  <a:pt x="863" y="1014"/>
                </a:lnTo>
                <a:lnTo>
                  <a:pt x="771" y="968"/>
                </a:lnTo>
                <a:lnTo>
                  <a:pt x="736" y="926"/>
                </a:lnTo>
                <a:lnTo>
                  <a:pt x="685" y="745"/>
                </a:lnTo>
                <a:lnTo>
                  <a:pt x="648" y="691"/>
                </a:lnTo>
                <a:lnTo>
                  <a:pt x="572" y="640"/>
                </a:lnTo>
                <a:lnTo>
                  <a:pt x="534" y="590"/>
                </a:lnTo>
                <a:lnTo>
                  <a:pt x="509" y="539"/>
                </a:lnTo>
                <a:lnTo>
                  <a:pt x="685" y="615"/>
                </a:lnTo>
                <a:lnTo>
                  <a:pt x="821" y="627"/>
                </a:lnTo>
                <a:lnTo>
                  <a:pt x="910" y="611"/>
                </a:lnTo>
                <a:lnTo>
                  <a:pt x="948" y="590"/>
                </a:lnTo>
                <a:lnTo>
                  <a:pt x="981" y="535"/>
                </a:lnTo>
                <a:lnTo>
                  <a:pt x="998" y="489"/>
                </a:lnTo>
                <a:lnTo>
                  <a:pt x="998" y="422"/>
                </a:lnTo>
                <a:lnTo>
                  <a:pt x="922" y="378"/>
                </a:lnTo>
                <a:lnTo>
                  <a:pt x="889" y="394"/>
                </a:lnTo>
                <a:lnTo>
                  <a:pt x="760" y="315"/>
                </a:lnTo>
                <a:lnTo>
                  <a:pt x="648" y="315"/>
                </a:lnTo>
                <a:lnTo>
                  <a:pt x="484" y="328"/>
                </a:lnTo>
                <a:lnTo>
                  <a:pt x="433" y="340"/>
                </a:lnTo>
                <a:lnTo>
                  <a:pt x="408" y="340"/>
                </a:lnTo>
                <a:lnTo>
                  <a:pt x="379" y="312"/>
                </a:lnTo>
                <a:lnTo>
                  <a:pt x="400" y="252"/>
                </a:lnTo>
                <a:lnTo>
                  <a:pt x="365" y="251"/>
                </a:lnTo>
                <a:lnTo>
                  <a:pt x="344" y="286"/>
                </a:lnTo>
                <a:lnTo>
                  <a:pt x="307" y="282"/>
                </a:lnTo>
                <a:lnTo>
                  <a:pt x="280" y="290"/>
                </a:lnTo>
                <a:lnTo>
                  <a:pt x="265" y="315"/>
                </a:lnTo>
                <a:lnTo>
                  <a:pt x="226" y="349"/>
                </a:lnTo>
                <a:lnTo>
                  <a:pt x="220" y="405"/>
                </a:lnTo>
                <a:lnTo>
                  <a:pt x="212" y="426"/>
                </a:lnTo>
                <a:lnTo>
                  <a:pt x="212" y="459"/>
                </a:lnTo>
                <a:lnTo>
                  <a:pt x="251" y="486"/>
                </a:lnTo>
                <a:lnTo>
                  <a:pt x="255" y="511"/>
                </a:lnTo>
                <a:lnTo>
                  <a:pt x="279" y="543"/>
                </a:lnTo>
                <a:lnTo>
                  <a:pt x="287" y="569"/>
                </a:lnTo>
                <a:lnTo>
                  <a:pt x="289" y="602"/>
                </a:lnTo>
                <a:lnTo>
                  <a:pt x="283" y="639"/>
                </a:lnTo>
                <a:lnTo>
                  <a:pt x="299" y="700"/>
                </a:lnTo>
                <a:lnTo>
                  <a:pt x="327" y="755"/>
                </a:lnTo>
                <a:lnTo>
                  <a:pt x="320" y="842"/>
                </a:lnTo>
                <a:lnTo>
                  <a:pt x="352" y="917"/>
                </a:lnTo>
                <a:lnTo>
                  <a:pt x="359" y="989"/>
                </a:lnTo>
                <a:lnTo>
                  <a:pt x="372" y="1020"/>
                </a:lnTo>
                <a:lnTo>
                  <a:pt x="426" y="1063"/>
                </a:lnTo>
                <a:lnTo>
                  <a:pt x="446" y="1107"/>
                </a:lnTo>
                <a:lnTo>
                  <a:pt x="446" y="1144"/>
                </a:lnTo>
                <a:lnTo>
                  <a:pt x="429" y="1209"/>
                </a:lnTo>
                <a:lnTo>
                  <a:pt x="422" y="1223"/>
                </a:lnTo>
                <a:lnTo>
                  <a:pt x="429" y="1240"/>
                </a:lnTo>
                <a:lnTo>
                  <a:pt x="408" y="1275"/>
                </a:lnTo>
                <a:lnTo>
                  <a:pt x="377" y="1290"/>
                </a:lnTo>
                <a:lnTo>
                  <a:pt x="370" y="1311"/>
                </a:lnTo>
                <a:lnTo>
                  <a:pt x="331" y="1367"/>
                </a:lnTo>
                <a:lnTo>
                  <a:pt x="296" y="1385"/>
                </a:lnTo>
                <a:lnTo>
                  <a:pt x="290" y="1422"/>
                </a:lnTo>
                <a:lnTo>
                  <a:pt x="313" y="1419"/>
                </a:lnTo>
                <a:lnTo>
                  <a:pt x="331" y="1398"/>
                </a:lnTo>
                <a:lnTo>
                  <a:pt x="345" y="1402"/>
                </a:lnTo>
                <a:lnTo>
                  <a:pt x="353" y="1423"/>
                </a:lnTo>
                <a:lnTo>
                  <a:pt x="330" y="1440"/>
                </a:lnTo>
                <a:lnTo>
                  <a:pt x="366" y="1476"/>
                </a:lnTo>
                <a:lnTo>
                  <a:pt x="387" y="1475"/>
                </a:lnTo>
                <a:lnTo>
                  <a:pt x="412" y="1490"/>
                </a:lnTo>
                <a:lnTo>
                  <a:pt x="446" y="1521"/>
                </a:lnTo>
                <a:lnTo>
                  <a:pt x="458" y="1558"/>
                </a:lnTo>
                <a:lnTo>
                  <a:pt x="414" y="1524"/>
                </a:lnTo>
                <a:lnTo>
                  <a:pt x="391" y="1507"/>
                </a:lnTo>
                <a:lnTo>
                  <a:pt x="365" y="1504"/>
                </a:lnTo>
                <a:lnTo>
                  <a:pt x="367" y="1521"/>
                </a:lnTo>
                <a:lnTo>
                  <a:pt x="345" y="1513"/>
                </a:lnTo>
                <a:lnTo>
                  <a:pt x="320" y="1513"/>
                </a:lnTo>
                <a:lnTo>
                  <a:pt x="324" y="1546"/>
                </a:lnTo>
                <a:lnTo>
                  <a:pt x="330" y="1566"/>
                </a:lnTo>
                <a:lnTo>
                  <a:pt x="320" y="1608"/>
                </a:lnTo>
                <a:lnTo>
                  <a:pt x="308" y="1621"/>
                </a:lnTo>
                <a:lnTo>
                  <a:pt x="269" y="1621"/>
                </a:lnTo>
                <a:lnTo>
                  <a:pt x="265" y="1646"/>
                </a:lnTo>
                <a:lnTo>
                  <a:pt x="286" y="1671"/>
                </a:lnTo>
                <a:lnTo>
                  <a:pt x="299" y="1714"/>
                </a:lnTo>
                <a:lnTo>
                  <a:pt x="327" y="1734"/>
                </a:lnTo>
                <a:lnTo>
                  <a:pt x="327" y="1756"/>
                </a:lnTo>
                <a:lnTo>
                  <a:pt x="315" y="1769"/>
                </a:lnTo>
                <a:lnTo>
                  <a:pt x="318" y="1784"/>
                </a:lnTo>
                <a:lnTo>
                  <a:pt x="330" y="1798"/>
                </a:lnTo>
                <a:lnTo>
                  <a:pt x="352" y="1852"/>
                </a:lnTo>
                <a:lnTo>
                  <a:pt x="373" y="1873"/>
                </a:lnTo>
                <a:lnTo>
                  <a:pt x="391" y="1881"/>
                </a:lnTo>
                <a:lnTo>
                  <a:pt x="398" y="1930"/>
                </a:lnTo>
                <a:lnTo>
                  <a:pt x="377" y="1957"/>
                </a:lnTo>
                <a:lnTo>
                  <a:pt x="348" y="1986"/>
                </a:lnTo>
                <a:lnTo>
                  <a:pt x="335" y="2009"/>
                </a:lnTo>
                <a:lnTo>
                  <a:pt x="320" y="2014"/>
                </a:lnTo>
                <a:lnTo>
                  <a:pt x="294" y="2013"/>
                </a:lnTo>
                <a:lnTo>
                  <a:pt x="285" y="2025"/>
                </a:lnTo>
                <a:lnTo>
                  <a:pt x="292" y="2035"/>
                </a:lnTo>
                <a:lnTo>
                  <a:pt x="296" y="2081"/>
                </a:lnTo>
                <a:lnTo>
                  <a:pt x="273" y="2084"/>
                </a:lnTo>
                <a:lnTo>
                  <a:pt x="252" y="2102"/>
                </a:lnTo>
                <a:lnTo>
                  <a:pt x="248" y="2132"/>
                </a:lnTo>
                <a:lnTo>
                  <a:pt x="240" y="2156"/>
                </a:lnTo>
                <a:lnTo>
                  <a:pt x="233" y="2227"/>
                </a:lnTo>
                <a:lnTo>
                  <a:pt x="206" y="2226"/>
                </a:lnTo>
                <a:lnTo>
                  <a:pt x="185" y="2233"/>
                </a:lnTo>
                <a:lnTo>
                  <a:pt x="167" y="2256"/>
                </a:lnTo>
                <a:lnTo>
                  <a:pt x="143" y="2272"/>
                </a:lnTo>
                <a:lnTo>
                  <a:pt x="118" y="2256"/>
                </a:lnTo>
                <a:lnTo>
                  <a:pt x="88" y="2262"/>
                </a:lnTo>
                <a:lnTo>
                  <a:pt x="86" y="2294"/>
                </a:lnTo>
                <a:lnTo>
                  <a:pt x="100" y="2332"/>
                </a:lnTo>
                <a:lnTo>
                  <a:pt x="108" y="2391"/>
                </a:lnTo>
                <a:lnTo>
                  <a:pt x="67" y="2446"/>
                </a:lnTo>
                <a:lnTo>
                  <a:pt x="86" y="2471"/>
                </a:lnTo>
                <a:lnTo>
                  <a:pt x="77" y="2509"/>
                </a:lnTo>
                <a:lnTo>
                  <a:pt x="80" y="2544"/>
                </a:lnTo>
                <a:lnTo>
                  <a:pt x="98" y="2559"/>
                </a:lnTo>
                <a:lnTo>
                  <a:pt x="125" y="2601"/>
                </a:lnTo>
                <a:lnTo>
                  <a:pt x="143" y="2660"/>
                </a:lnTo>
                <a:lnTo>
                  <a:pt x="140" y="2695"/>
                </a:lnTo>
                <a:lnTo>
                  <a:pt x="45" y="2783"/>
                </a:lnTo>
                <a:lnTo>
                  <a:pt x="65" y="2849"/>
                </a:lnTo>
                <a:lnTo>
                  <a:pt x="23" y="2892"/>
                </a:lnTo>
                <a:lnTo>
                  <a:pt x="0" y="2912"/>
                </a:lnTo>
                <a:lnTo>
                  <a:pt x="0" y="2940"/>
                </a:lnTo>
                <a:lnTo>
                  <a:pt x="31" y="2990"/>
                </a:lnTo>
                <a:lnTo>
                  <a:pt x="69" y="2992"/>
                </a:lnTo>
                <a:lnTo>
                  <a:pt x="84" y="2997"/>
                </a:lnTo>
                <a:lnTo>
                  <a:pt x="112" y="2981"/>
                </a:lnTo>
                <a:lnTo>
                  <a:pt x="140" y="2976"/>
                </a:lnTo>
                <a:lnTo>
                  <a:pt x="160" y="2988"/>
                </a:lnTo>
                <a:lnTo>
                  <a:pt x="188" y="2986"/>
                </a:lnTo>
                <a:lnTo>
                  <a:pt x="223" y="2972"/>
                </a:lnTo>
                <a:lnTo>
                  <a:pt x="244" y="2979"/>
                </a:lnTo>
                <a:lnTo>
                  <a:pt x="262" y="2995"/>
                </a:lnTo>
                <a:lnTo>
                  <a:pt x="289" y="2996"/>
                </a:lnTo>
                <a:lnTo>
                  <a:pt x="318" y="2974"/>
                </a:lnTo>
                <a:lnTo>
                  <a:pt x="363" y="2972"/>
                </a:lnTo>
                <a:lnTo>
                  <a:pt x="383" y="2951"/>
                </a:lnTo>
                <a:lnTo>
                  <a:pt x="411" y="2960"/>
                </a:lnTo>
                <a:lnTo>
                  <a:pt x="433" y="3007"/>
                </a:lnTo>
                <a:lnTo>
                  <a:pt x="463" y="3030"/>
                </a:lnTo>
                <a:lnTo>
                  <a:pt x="478" y="3069"/>
                </a:lnTo>
                <a:lnTo>
                  <a:pt x="505" y="3098"/>
                </a:lnTo>
                <a:lnTo>
                  <a:pt x="513" y="3123"/>
                </a:lnTo>
                <a:lnTo>
                  <a:pt x="510" y="3158"/>
                </a:lnTo>
                <a:lnTo>
                  <a:pt x="510" y="3185"/>
                </a:lnTo>
                <a:lnTo>
                  <a:pt x="531" y="3216"/>
                </a:lnTo>
                <a:lnTo>
                  <a:pt x="537" y="3266"/>
                </a:lnTo>
                <a:lnTo>
                  <a:pt x="555" y="3275"/>
                </a:lnTo>
                <a:lnTo>
                  <a:pt x="587" y="3279"/>
                </a:lnTo>
                <a:lnTo>
                  <a:pt x="631" y="3270"/>
                </a:lnTo>
                <a:lnTo>
                  <a:pt x="671" y="3279"/>
                </a:lnTo>
                <a:lnTo>
                  <a:pt x="699" y="3261"/>
                </a:lnTo>
                <a:lnTo>
                  <a:pt x="669" y="3237"/>
                </a:lnTo>
                <a:lnTo>
                  <a:pt x="657" y="3192"/>
                </a:lnTo>
                <a:lnTo>
                  <a:pt x="690" y="3233"/>
                </a:lnTo>
                <a:lnTo>
                  <a:pt x="701" y="3224"/>
                </a:lnTo>
                <a:lnTo>
                  <a:pt x="681" y="3199"/>
                </a:lnTo>
                <a:lnTo>
                  <a:pt x="706" y="3212"/>
                </a:lnTo>
                <a:lnTo>
                  <a:pt x="728" y="3198"/>
                </a:lnTo>
                <a:lnTo>
                  <a:pt x="739" y="3174"/>
                </a:lnTo>
                <a:lnTo>
                  <a:pt x="728" y="3157"/>
                </a:lnTo>
                <a:lnTo>
                  <a:pt x="701" y="3140"/>
                </a:lnTo>
                <a:lnTo>
                  <a:pt x="737" y="3143"/>
                </a:lnTo>
                <a:lnTo>
                  <a:pt x="736" y="3119"/>
                </a:lnTo>
                <a:lnTo>
                  <a:pt x="753" y="3109"/>
                </a:lnTo>
                <a:lnTo>
                  <a:pt x="774" y="3088"/>
                </a:lnTo>
                <a:lnTo>
                  <a:pt x="785" y="3086"/>
                </a:lnTo>
                <a:lnTo>
                  <a:pt x="805" y="3084"/>
                </a:lnTo>
                <a:lnTo>
                  <a:pt x="821" y="3107"/>
                </a:lnTo>
                <a:lnTo>
                  <a:pt x="785" y="3119"/>
                </a:lnTo>
                <a:lnTo>
                  <a:pt x="786" y="3133"/>
                </a:lnTo>
                <a:lnTo>
                  <a:pt x="823" y="3147"/>
                </a:lnTo>
                <a:lnTo>
                  <a:pt x="828" y="3136"/>
                </a:lnTo>
                <a:lnTo>
                  <a:pt x="848" y="3142"/>
                </a:lnTo>
                <a:lnTo>
                  <a:pt x="872" y="3135"/>
                </a:lnTo>
                <a:lnTo>
                  <a:pt x="900" y="3129"/>
                </a:lnTo>
                <a:lnTo>
                  <a:pt x="918" y="3123"/>
                </a:lnTo>
                <a:lnTo>
                  <a:pt x="925" y="3146"/>
                </a:lnTo>
                <a:lnTo>
                  <a:pt x="890" y="3170"/>
                </a:lnTo>
                <a:lnTo>
                  <a:pt x="880" y="3200"/>
                </a:lnTo>
                <a:lnTo>
                  <a:pt x="863" y="3223"/>
                </a:lnTo>
                <a:lnTo>
                  <a:pt x="859" y="3254"/>
                </a:lnTo>
                <a:lnTo>
                  <a:pt x="889" y="3263"/>
                </a:lnTo>
                <a:lnTo>
                  <a:pt x="905" y="3266"/>
                </a:lnTo>
                <a:lnTo>
                  <a:pt x="925" y="3266"/>
                </a:lnTo>
                <a:lnTo>
                  <a:pt x="938" y="3270"/>
                </a:lnTo>
                <a:lnTo>
                  <a:pt x="946" y="3294"/>
                </a:lnTo>
                <a:lnTo>
                  <a:pt x="955" y="3315"/>
                </a:lnTo>
                <a:lnTo>
                  <a:pt x="946" y="3362"/>
                </a:lnTo>
                <a:lnTo>
                  <a:pt x="983" y="3378"/>
                </a:lnTo>
                <a:lnTo>
                  <a:pt x="997" y="3366"/>
                </a:lnTo>
                <a:lnTo>
                  <a:pt x="1012" y="3342"/>
                </a:lnTo>
                <a:lnTo>
                  <a:pt x="1025" y="3313"/>
                </a:lnTo>
                <a:lnTo>
                  <a:pt x="1048" y="3300"/>
                </a:lnTo>
                <a:lnTo>
                  <a:pt x="1074" y="3282"/>
                </a:lnTo>
                <a:lnTo>
                  <a:pt x="1088" y="3252"/>
                </a:lnTo>
                <a:lnTo>
                  <a:pt x="1102" y="3258"/>
                </a:lnTo>
                <a:lnTo>
                  <a:pt x="1116" y="3265"/>
                </a:lnTo>
                <a:lnTo>
                  <a:pt x="1141" y="3270"/>
                </a:lnTo>
                <a:lnTo>
                  <a:pt x="1173" y="3252"/>
                </a:lnTo>
                <a:lnTo>
                  <a:pt x="1191" y="3212"/>
                </a:lnTo>
                <a:lnTo>
                  <a:pt x="1161" y="3212"/>
                </a:lnTo>
                <a:lnTo>
                  <a:pt x="1140" y="3223"/>
                </a:lnTo>
                <a:lnTo>
                  <a:pt x="1128" y="3209"/>
                </a:lnTo>
                <a:lnTo>
                  <a:pt x="1111" y="3224"/>
                </a:lnTo>
                <a:lnTo>
                  <a:pt x="1085" y="3224"/>
                </a:lnTo>
                <a:lnTo>
                  <a:pt x="1064" y="3214"/>
                </a:lnTo>
                <a:lnTo>
                  <a:pt x="1057" y="3182"/>
                </a:lnTo>
                <a:lnTo>
                  <a:pt x="1039" y="3160"/>
                </a:lnTo>
                <a:lnTo>
                  <a:pt x="1025" y="3147"/>
                </a:lnTo>
                <a:lnTo>
                  <a:pt x="1016" y="3142"/>
                </a:lnTo>
                <a:lnTo>
                  <a:pt x="1001" y="3132"/>
                </a:lnTo>
                <a:lnTo>
                  <a:pt x="964" y="3128"/>
                </a:lnTo>
                <a:lnTo>
                  <a:pt x="936" y="3100"/>
                </a:lnTo>
                <a:lnTo>
                  <a:pt x="980" y="3095"/>
                </a:lnTo>
                <a:lnTo>
                  <a:pt x="1018" y="3086"/>
                </a:lnTo>
                <a:lnTo>
                  <a:pt x="1044" y="3056"/>
                </a:lnTo>
                <a:lnTo>
                  <a:pt x="1144" y="3014"/>
                </a:lnTo>
                <a:lnTo>
                  <a:pt x="1204" y="2972"/>
                </a:lnTo>
                <a:lnTo>
                  <a:pt x="1296" y="2947"/>
                </a:lnTo>
                <a:lnTo>
                  <a:pt x="1368" y="2923"/>
                </a:lnTo>
                <a:lnTo>
                  <a:pt x="1414" y="2926"/>
                </a:lnTo>
                <a:lnTo>
                  <a:pt x="1355" y="2972"/>
                </a:lnTo>
                <a:lnTo>
                  <a:pt x="1393" y="2993"/>
                </a:lnTo>
                <a:lnTo>
                  <a:pt x="1317" y="3002"/>
                </a:lnTo>
                <a:lnTo>
                  <a:pt x="1320" y="3032"/>
                </a:lnTo>
                <a:lnTo>
                  <a:pt x="1375" y="3067"/>
                </a:lnTo>
                <a:lnTo>
                  <a:pt x="1334" y="3070"/>
                </a:lnTo>
                <a:lnTo>
                  <a:pt x="1305" y="3107"/>
                </a:lnTo>
                <a:lnTo>
                  <a:pt x="1288" y="3142"/>
                </a:lnTo>
                <a:lnTo>
                  <a:pt x="1284" y="3195"/>
                </a:lnTo>
                <a:lnTo>
                  <a:pt x="1256" y="3228"/>
                </a:lnTo>
                <a:lnTo>
                  <a:pt x="1239" y="3224"/>
                </a:lnTo>
                <a:lnTo>
                  <a:pt x="1217" y="3217"/>
                </a:lnTo>
                <a:lnTo>
                  <a:pt x="1229" y="3245"/>
                </a:lnTo>
                <a:lnTo>
                  <a:pt x="1211" y="3261"/>
                </a:lnTo>
                <a:lnTo>
                  <a:pt x="1266" y="3279"/>
                </a:lnTo>
                <a:lnTo>
                  <a:pt x="1309" y="3317"/>
                </a:lnTo>
                <a:lnTo>
                  <a:pt x="1389" y="3328"/>
                </a:lnTo>
                <a:lnTo>
                  <a:pt x="1494" y="3338"/>
                </a:lnTo>
                <a:lnTo>
                  <a:pt x="1561" y="3350"/>
                </a:lnTo>
                <a:lnTo>
                  <a:pt x="1641" y="3363"/>
                </a:lnTo>
                <a:lnTo>
                  <a:pt x="1728" y="3390"/>
                </a:lnTo>
                <a:lnTo>
                  <a:pt x="1772" y="3399"/>
                </a:lnTo>
                <a:lnTo>
                  <a:pt x="1805" y="3430"/>
                </a:lnTo>
                <a:lnTo>
                  <a:pt x="1818" y="3468"/>
                </a:lnTo>
                <a:lnTo>
                  <a:pt x="1822" y="3513"/>
                </a:lnTo>
                <a:lnTo>
                  <a:pt x="1900" y="3517"/>
                </a:lnTo>
                <a:lnTo>
                  <a:pt x="1931" y="3481"/>
                </a:lnTo>
                <a:lnTo>
                  <a:pt x="1955" y="3486"/>
                </a:lnTo>
                <a:lnTo>
                  <a:pt x="1961" y="3506"/>
                </a:lnTo>
                <a:lnTo>
                  <a:pt x="2024" y="3520"/>
                </a:lnTo>
                <a:lnTo>
                  <a:pt x="2056" y="3601"/>
                </a:lnTo>
                <a:lnTo>
                  <a:pt x="2172" y="3605"/>
                </a:lnTo>
                <a:lnTo>
                  <a:pt x="2210" y="3653"/>
                </a:lnTo>
                <a:lnTo>
                  <a:pt x="2242" y="3675"/>
                </a:lnTo>
                <a:lnTo>
                  <a:pt x="2280" y="3679"/>
                </a:lnTo>
                <a:lnTo>
                  <a:pt x="2326" y="3709"/>
                </a:lnTo>
                <a:lnTo>
                  <a:pt x="2377" y="3692"/>
                </a:lnTo>
                <a:lnTo>
                  <a:pt x="2398" y="3663"/>
                </a:lnTo>
                <a:lnTo>
                  <a:pt x="2423" y="3622"/>
                </a:lnTo>
                <a:lnTo>
                  <a:pt x="2469" y="3626"/>
                </a:lnTo>
                <a:lnTo>
                  <a:pt x="2490" y="3650"/>
                </a:lnTo>
                <a:lnTo>
                  <a:pt x="2474" y="3705"/>
                </a:lnTo>
                <a:lnTo>
                  <a:pt x="2562" y="3755"/>
                </a:lnTo>
                <a:lnTo>
                  <a:pt x="2562" y="3684"/>
                </a:lnTo>
                <a:lnTo>
                  <a:pt x="2562" y="3658"/>
                </a:lnTo>
                <a:lnTo>
                  <a:pt x="2579" y="3646"/>
                </a:lnTo>
                <a:lnTo>
                  <a:pt x="2604" y="3688"/>
                </a:lnTo>
                <a:lnTo>
                  <a:pt x="2587" y="3569"/>
                </a:lnTo>
                <a:lnTo>
                  <a:pt x="2612" y="3518"/>
                </a:lnTo>
                <a:lnTo>
                  <a:pt x="2638" y="3493"/>
                </a:lnTo>
                <a:lnTo>
                  <a:pt x="2671" y="3468"/>
                </a:lnTo>
                <a:lnTo>
                  <a:pt x="2600" y="3455"/>
                </a:lnTo>
                <a:lnTo>
                  <a:pt x="2562" y="3455"/>
                </a:lnTo>
                <a:lnTo>
                  <a:pt x="2436" y="3342"/>
                </a:lnTo>
                <a:lnTo>
                  <a:pt x="2377" y="3279"/>
                </a:lnTo>
                <a:lnTo>
                  <a:pt x="2352" y="3153"/>
                </a:lnTo>
                <a:lnTo>
                  <a:pt x="2339" y="3228"/>
                </a:lnTo>
                <a:lnTo>
                  <a:pt x="2322" y="3149"/>
                </a:lnTo>
                <a:lnTo>
                  <a:pt x="2247" y="3077"/>
                </a:lnTo>
                <a:lnTo>
                  <a:pt x="2209" y="3014"/>
                </a:lnTo>
                <a:lnTo>
                  <a:pt x="2221" y="2939"/>
                </a:lnTo>
                <a:lnTo>
                  <a:pt x="2247" y="2888"/>
                </a:lnTo>
                <a:lnTo>
                  <a:pt x="2272" y="2814"/>
                </a:lnTo>
                <a:lnTo>
                  <a:pt x="2310" y="2752"/>
                </a:lnTo>
                <a:lnTo>
                  <a:pt x="2310" y="2702"/>
                </a:lnTo>
                <a:lnTo>
                  <a:pt x="2398" y="2702"/>
                </a:lnTo>
                <a:lnTo>
                  <a:pt x="2308" y="2700"/>
                </a:lnTo>
                <a:lnTo>
                  <a:pt x="2303" y="2768"/>
                </a:lnTo>
                <a:lnTo>
                  <a:pt x="2258" y="2829"/>
                </a:lnTo>
                <a:lnTo>
                  <a:pt x="2247" y="2880"/>
                </a:lnTo>
                <a:lnTo>
                  <a:pt x="2221" y="2927"/>
                </a:lnTo>
                <a:lnTo>
                  <a:pt x="2213" y="2969"/>
                </a:lnTo>
                <a:lnTo>
                  <a:pt x="2210" y="3014"/>
                </a:lnTo>
                <a:lnTo>
                  <a:pt x="2249" y="3081"/>
                </a:lnTo>
                <a:lnTo>
                  <a:pt x="2291" y="3118"/>
                </a:lnTo>
                <a:lnTo>
                  <a:pt x="2314" y="3143"/>
                </a:lnTo>
                <a:lnTo>
                  <a:pt x="2333" y="3230"/>
                </a:lnTo>
                <a:lnTo>
                  <a:pt x="2353" y="3154"/>
                </a:lnTo>
                <a:lnTo>
                  <a:pt x="2333" y="3224"/>
                </a:lnTo>
                <a:lnTo>
                  <a:pt x="2322" y="3179"/>
                </a:lnTo>
                <a:lnTo>
                  <a:pt x="2317" y="3149"/>
                </a:lnTo>
                <a:lnTo>
                  <a:pt x="2294" y="3121"/>
                </a:lnTo>
                <a:lnTo>
                  <a:pt x="2272" y="3104"/>
                </a:lnTo>
                <a:lnTo>
                  <a:pt x="2247" y="3084"/>
                </a:lnTo>
                <a:lnTo>
                  <a:pt x="2235" y="3062"/>
                </a:lnTo>
                <a:lnTo>
                  <a:pt x="2221" y="3042"/>
                </a:lnTo>
                <a:lnTo>
                  <a:pt x="2213" y="3017"/>
                </a:lnTo>
                <a:lnTo>
                  <a:pt x="2213" y="3000"/>
                </a:lnTo>
                <a:lnTo>
                  <a:pt x="2216" y="2967"/>
                </a:lnTo>
                <a:lnTo>
                  <a:pt x="2235" y="2911"/>
                </a:lnTo>
                <a:lnTo>
                  <a:pt x="2252" y="2877"/>
                </a:lnTo>
                <a:lnTo>
                  <a:pt x="2255" y="2849"/>
                </a:lnTo>
                <a:lnTo>
                  <a:pt x="2266" y="2824"/>
                </a:lnTo>
                <a:lnTo>
                  <a:pt x="2283" y="2798"/>
                </a:lnTo>
                <a:lnTo>
                  <a:pt x="2297" y="2776"/>
                </a:lnTo>
                <a:lnTo>
                  <a:pt x="2308" y="2751"/>
                </a:lnTo>
                <a:lnTo>
                  <a:pt x="2308" y="2720"/>
                </a:lnTo>
                <a:lnTo>
                  <a:pt x="2314" y="2700"/>
                </a:lnTo>
                <a:lnTo>
                  <a:pt x="2359" y="2703"/>
                </a:lnTo>
                <a:lnTo>
                  <a:pt x="2398" y="2700"/>
                </a:lnTo>
                <a:lnTo>
                  <a:pt x="2432" y="2664"/>
                </a:lnTo>
                <a:lnTo>
                  <a:pt x="2454" y="2636"/>
                </a:lnTo>
                <a:lnTo>
                  <a:pt x="2482" y="2616"/>
                </a:lnTo>
                <a:lnTo>
                  <a:pt x="2437" y="2558"/>
                </a:lnTo>
                <a:lnTo>
                  <a:pt x="2390" y="2499"/>
                </a:lnTo>
                <a:lnTo>
                  <a:pt x="2390" y="2406"/>
                </a:lnTo>
                <a:lnTo>
                  <a:pt x="2482" y="2356"/>
                </a:lnTo>
                <a:lnTo>
                  <a:pt x="2591" y="2322"/>
                </a:lnTo>
                <a:lnTo>
                  <a:pt x="2684" y="2272"/>
                </a:lnTo>
                <a:lnTo>
                  <a:pt x="2692" y="2213"/>
                </a:lnTo>
                <a:lnTo>
                  <a:pt x="2591" y="2137"/>
                </a:lnTo>
                <a:lnTo>
                  <a:pt x="2490" y="2037"/>
                </a:lnTo>
                <a:lnTo>
                  <a:pt x="2415" y="1978"/>
                </a:lnTo>
                <a:lnTo>
                  <a:pt x="2423" y="1835"/>
                </a:lnTo>
                <a:lnTo>
                  <a:pt x="2280" y="1700"/>
                </a:lnTo>
                <a:lnTo>
                  <a:pt x="2137" y="1507"/>
                </a:lnTo>
                <a:lnTo>
                  <a:pt x="2028" y="1305"/>
                </a:lnTo>
                <a:lnTo>
                  <a:pt x="1961" y="1129"/>
                </a:lnTo>
                <a:lnTo>
                  <a:pt x="1877" y="927"/>
                </a:lnTo>
                <a:lnTo>
                  <a:pt x="1826" y="742"/>
                </a:lnTo>
                <a:lnTo>
                  <a:pt x="1843" y="574"/>
                </a:lnTo>
                <a:lnTo>
                  <a:pt x="1885" y="423"/>
                </a:lnTo>
                <a:lnTo>
                  <a:pt x="1902" y="247"/>
                </a:lnTo>
                <a:lnTo>
                  <a:pt x="1885" y="129"/>
                </a:lnTo>
                <a:lnTo>
                  <a:pt x="1790" y="9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79" name="Freeform 39"/>
          <p:cNvSpPr>
            <a:spLocks/>
          </p:cNvSpPr>
          <p:nvPr/>
        </p:nvSpPr>
        <p:spPr bwMode="auto">
          <a:xfrm>
            <a:off x="468313" y="2480667"/>
            <a:ext cx="201612" cy="338138"/>
          </a:xfrm>
          <a:custGeom>
            <a:avLst/>
            <a:gdLst>
              <a:gd name="T0" fmla="*/ 2147483647 w 429"/>
              <a:gd name="T1" fmla="*/ 0 h 609"/>
              <a:gd name="T2" fmla="*/ 2147483647 w 429"/>
              <a:gd name="T3" fmla="*/ 2147483647 h 609"/>
              <a:gd name="T4" fmla="*/ 2147483647 w 429"/>
              <a:gd name="T5" fmla="*/ 2147483647 h 609"/>
              <a:gd name="T6" fmla="*/ 2147483647 w 429"/>
              <a:gd name="T7" fmla="*/ 2147483647 h 609"/>
              <a:gd name="T8" fmla="*/ 2147483647 w 429"/>
              <a:gd name="T9" fmla="*/ 2147483647 h 609"/>
              <a:gd name="T10" fmla="*/ 2147483647 w 429"/>
              <a:gd name="T11" fmla="*/ 2147483647 h 609"/>
              <a:gd name="T12" fmla="*/ 2147483647 w 429"/>
              <a:gd name="T13" fmla="*/ 2147483647 h 609"/>
              <a:gd name="T14" fmla="*/ 2147483647 w 429"/>
              <a:gd name="T15" fmla="*/ 2147483647 h 609"/>
              <a:gd name="T16" fmla="*/ 2147483647 w 429"/>
              <a:gd name="T17" fmla="*/ 2147483647 h 609"/>
              <a:gd name="T18" fmla="*/ 2147483647 w 429"/>
              <a:gd name="T19" fmla="*/ 2147483647 h 609"/>
              <a:gd name="T20" fmla="*/ 2147483647 w 429"/>
              <a:gd name="T21" fmla="*/ 2147483647 h 609"/>
              <a:gd name="T22" fmla="*/ 2147483647 w 429"/>
              <a:gd name="T23" fmla="*/ 2147483647 h 609"/>
              <a:gd name="T24" fmla="*/ 2147483647 w 429"/>
              <a:gd name="T25" fmla="*/ 2147483647 h 609"/>
              <a:gd name="T26" fmla="*/ 2147483647 w 429"/>
              <a:gd name="T27" fmla="*/ 2147483647 h 609"/>
              <a:gd name="T28" fmla="*/ 2147483647 w 429"/>
              <a:gd name="T29" fmla="*/ 2147483647 h 609"/>
              <a:gd name="T30" fmla="*/ 2147483647 w 429"/>
              <a:gd name="T31" fmla="*/ 2147483647 h 609"/>
              <a:gd name="T32" fmla="*/ 2147483647 w 429"/>
              <a:gd name="T33" fmla="*/ 2147483647 h 609"/>
              <a:gd name="T34" fmla="*/ 2147483647 w 429"/>
              <a:gd name="T35" fmla="*/ 2147483647 h 609"/>
              <a:gd name="T36" fmla="*/ 2147483647 w 429"/>
              <a:gd name="T37" fmla="*/ 2147483647 h 609"/>
              <a:gd name="T38" fmla="*/ 2147483647 w 429"/>
              <a:gd name="T39" fmla="*/ 2147483647 h 609"/>
              <a:gd name="T40" fmla="*/ 2147483647 w 429"/>
              <a:gd name="T41" fmla="*/ 2147483647 h 609"/>
              <a:gd name="T42" fmla="*/ 0 w 429"/>
              <a:gd name="T43" fmla="*/ 2147483647 h 609"/>
              <a:gd name="T44" fmla="*/ 2147483647 w 429"/>
              <a:gd name="T45" fmla="*/ 2147483647 h 609"/>
              <a:gd name="T46" fmla="*/ 2147483647 w 429"/>
              <a:gd name="T47" fmla="*/ 2147483647 h 609"/>
              <a:gd name="T48" fmla="*/ 2147483647 w 429"/>
              <a:gd name="T49" fmla="*/ 2147483647 h 609"/>
              <a:gd name="T50" fmla="*/ 2147483647 w 429"/>
              <a:gd name="T51" fmla="*/ 2147483647 h 609"/>
              <a:gd name="T52" fmla="*/ 2147483647 w 429"/>
              <a:gd name="T53" fmla="*/ 2147483647 h 609"/>
              <a:gd name="T54" fmla="*/ 2147483647 w 429"/>
              <a:gd name="T55" fmla="*/ 2147483647 h 609"/>
              <a:gd name="T56" fmla="*/ 2147483647 w 429"/>
              <a:gd name="T57" fmla="*/ 2147483647 h 609"/>
              <a:gd name="T58" fmla="*/ 2147483647 w 429"/>
              <a:gd name="T59" fmla="*/ 2147483647 h 609"/>
              <a:gd name="T60" fmla="*/ 2147483647 w 429"/>
              <a:gd name="T61" fmla="*/ 2147483647 h 609"/>
              <a:gd name="T62" fmla="*/ 2147483647 w 429"/>
              <a:gd name="T63" fmla="*/ 2147483647 h 609"/>
              <a:gd name="T64" fmla="*/ 2147483647 w 429"/>
              <a:gd name="T65" fmla="*/ 2147483647 h 609"/>
              <a:gd name="T66" fmla="*/ 2147483647 w 429"/>
              <a:gd name="T67" fmla="*/ 2147483647 h 609"/>
              <a:gd name="T68" fmla="*/ 2147483647 w 429"/>
              <a:gd name="T69" fmla="*/ 2147483647 h 6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609"/>
              <a:gd name="T107" fmla="*/ 429 w 429"/>
              <a:gd name="T108" fmla="*/ 609 h 6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609">
                <a:moveTo>
                  <a:pt x="217" y="5"/>
                </a:moveTo>
                <a:lnTo>
                  <a:pt x="248" y="0"/>
                </a:lnTo>
                <a:lnTo>
                  <a:pt x="269" y="24"/>
                </a:lnTo>
                <a:lnTo>
                  <a:pt x="272" y="52"/>
                </a:lnTo>
                <a:lnTo>
                  <a:pt x="280" y="57"/>
                </a:lnTo>
                <a:lnTo>
                  <a:pt x="296" y="53"/>
                </a:lnTo>
                <a:lnTo>
                  <a:pt x="345" y="73"/>
                </a:lnTo>
                <a:lnTo>
                  <a:pt x="359" y="63"/>
                </a:lnTo>
                <a:lnTo>
                  <a:pt x="378" y="62"/>
                </a:lnTo>
                <a:lnTo>
                  <a:pt x="391" y="78"/>
                </a:lnTo>
                <a:lnTo>
                  <a:pt x="402" y="106"/>
                </a:lnTo>
                <a:lnTo>
                  <a:pt x="418" y="125"/>
                </a:lnTo>
                <a:lnTo>
                  <a:pt x="429" y="134"/>
                </a:lnTo>
                <a:lnTo>
                  <a:pt x="425" y="144"/>
                </a:lnTo>
                <a:lnTo>
                  <a:pt x="388" y="154"/>
                </a:lnTo>
                <a:lnTo>
                  <a:pt x="348" y="176"/>
                </a:lnTo>
                <a:lnTo>
                  <a:pt x="349" y="214"/>
                </a:lnTo>
                <a:lnTo>
                  <a:pt x="325" y="234"/>
                </a:lnTo>
                <a:lnTo>
                  <a:pt x="306" y="251"/>
                </a:lnTo>
                <a:lnTo>
                  <a:pt x="303" y="287"/>
                </a:lnTo>
                <a:lnTo>
                  <a:pt x="303" y="311"/>
                </a:lnTo>
                <a:lnTo>
                  <a:pt x="287" y="328"/>
                </a:lnTo>
                <a:lnTo>
                  <a:pt x="275" y="311"/>
                </a:lnTo>
                <a:lnTo>
                  <a:pt x="252" y="318"/>
                </a:lnTo>
                <a:lnTo>
                  <a:pt x="249" y="329"/>
                </a:lnTo>
                <a:lnTo>
                  <a:pt x="245" y="360"/>
                </a:lnTo>
                <a:lnTo>
                  <a:pt x="254" y="371"/>
                </a:lnTo>
                <a:lnTo>
                  <a:pt x="249" y="400"/>
                </a:lnTo>
                <a:lnTo>
                  <a:pt x="235" y="414"/>
                </a:lnTo>
                <a:lnTo>
                  <a:pt x="217" y="438"/>
                </a:lnTo>
                <a:lnTo>
                  <a:pt x="209" y="458"/>
                </a:lnTo>
                <a:lnTo>
                  <a:pt x="213" y="494"/>
                </a:lnTo>
                <a:lnTo>
                  <a:pt x="228" y="515"/>
                </a:lnTo>
                <a:lnTo>
                  <a:pt x="219" y="528"/>
                </a:lnTo>
                <a:lnTo>
                  <a:pt x="178" y="541"/>
                </a:lnTo>
                <a:lnTo>
                  <a:pt x="163" y="556"/>
                </a:lnTo>
                <a:lnTo>
                  <a:pt x="161" y="573"/>
                </a:lnTo>
                <a:lnTo>
                  <a:pt x="161" y="604"/>
                </a:lnTo>
                <a:lnTo>
                  <a:pt x="115" y="604"/>
                </a:lnTo>
                <a:lnTo>
                  <a:pt x="83" y="609"/>
                </a:lnTo>
                <a:lnTo>
                  <a:pt x="46" y="567"/>
                </a:lnTo>
                <a:lnTo>
                  <a:pt x="27" y="567"/>
                </a:lnTo>
                <a:lnTo>
                  <a:pt x="10" y="567"/>
                </a:lnTo>
                <a:lnTo>
                  <a:pt x="0" y="552"/>
                </a:lnTo>
                <a:lnTo>
                  <a:pt x="10" y="536"/>
                </a:lnTo>
                <a:lnTo>
                  <a:pt x="31" y="506"/>
                </a:lnTo>
                <a:lnTo>
                  <a:pt x="42" y="475"/>
                </a:lnTo>
                <a:lnTo>
                  <a:pt x="67" y="438"/>
                </a:lnTo>
                <a:lnTo>
                  <a:pt x="73" y="417"/>
                </a:lnTo>
                <a:lnTo>
                  <a:pt x="62" y="402"/>
                </a:lnTo>
                <a:lnTo>
                  <a:pt x="46" y="388"/>
                </a:lnTo>
                <a:lnTo>
                  <a:pt x="42" y="379"/>
                </a:lnTo>
                <a:lnTo>
                  <a:pt x="62" y="374"/>
                </a:lnTo>
                <a:lnTo>
                  <a:pt x="73" y="353"/>
                </a:lnTo>
                <a:lnTo>
                  <a:pt x="52" y="347"/>
                </a:lnTo>
                <a:lnTo>
                  <a:pt x="31" y="358"/>
                </a:lnTo>
                <a:lnTo>
                  <a:pt x="31" y="332"/>
                </a:lnTo>
                <a:lnTo>
                  <a:pt x="42" y="316"/>
                </a:lnTo>
                <a:lnTo>
                  <a:pt x="52" y="301"/>
                </a:lnTo>
                <a:lnTo>
                  <a:pt x="57" y="280"/>
                </a:lnTo>
                <a:lnTo>
                  <a:pt x="62" y="265"/>
                </a:lnTo>
                <a:lnTo>
                  <a:pt x="73" y="260"/>
                </a:lnTo>
                <a:lnTo>
                  <a:pt x="88" y="270"/>
                </a:lnTo>
                <a:lnTo>
                  <a:pt x="115" y="234"/>
                </a:lnTo>
                <a:lnTo>
                  <a:pt x="130" y="209"/>
                </a:lnTo>
                <a:lnTo>
                  <a:pt x="171" y="161"/>
                </a:lnTo>
                <a:lnTo>
                  <a:pt x="171" y="141"/>
                </a:lnTo>
                <a:lnTo>
                  <a:pt x="192" y="109"/>
                </a:lnTo>
                <a:lnTo>
                  <a:pt x="198" y="73"/>
                </a:lnTo>
                <a:lnTo>
                  <a:pt x="207" y="53"/>
                </a:lnTo>
                <a:lnTo>
                  <a:pt x="217"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nvGrpSpPr>
          <p:cNvPr id="2" name="Group 40"/>
          <p:cNvGrpSpPr>
            <a:grpSpLocks/>
          </p:cNvGrpSpPr>
          <p:nvPr/>
        </p:nvGrpSpPr>
        <p:grpSpPr bwMode="auto">
          <a:xfrm>
            <a:off x="544513" y="2379663"/>
            <a:ext cx="552450" cy="558800"/>
            <a:chOff x="534" y="2119"/>
            <a:chExt cx="392" cy="335"/>
          </a:xfrm>
        </p:grpSpPr>
        <p:sp>
          <p:nvSpPr>
            <p:cNvPr id="10584" name="Freeform 41"/>
            <p:cNvSpPr>
              <a:spLocks/>
            </p:cNvSpPr>
            <p:nvPr/>
          </p:nvSpPr>
          <p:spPr bwMode="auto">
            <a:xfrm>
              <a:off x="534" y="2119"/>
              <a:ext cx="378" cy="335"/>
            </a:xfrm>
            <a:custGeom>
              <a:avLst/>
              <a:gdLst>
                <a:gd name="T0" fmla="*/ 0 w 1134"/>
                <a:gd name="T1" fmla="*/ 0 h 1004"/>
                <a:gd name="T2" fmla="*/ 0 w 1134"/>
                <a:gd name="T3" fmla="*/ 0 h 1004"/>
                <a:gd name="T4" fmla="*/ 0 w 1134"/>
                <a:gd name="T5" fmla="*/ 0 h 1004"/>
                <a:gd name="T6" fmla="*/ 0 w 1134"/>
                <a:gd name="T7" fmla="*/ 0 h 1004"/>
                <a:gd name="T8" fmla="*/ 0 w 1134"/>
                <a:gd name="T9" fmla="*/ 0 h 1004"/>
                <a:gd name="T10" fmla="*/ 0 w 1134"/>
                <a:gd name="T11" fmla="*/ 0 h 1004"/>
                <a:gd name="T12" fmla="*/ 0 w 1134"/>
                <a:gd name="T13" fmla="*/ 0 h 1004"/>
                <a:gd name="T14" fmla="*/ 0 w 1134"/>
                <a:gd name="T15" fmla="*/ 0 h 1004"/>
                <a:gd name="T16" fmla="*/ 0 w 1134"/>
                <a:gd name="T17" fmla="*/ 0 h 1004"/>
                <a:gd name="T18" fmla="*/ 0 w 1134"/>
                <a:gd name="T19" fmla="*/ 0 h 1004"/>
                <a:gd name="T20" fmla="*/ 0 w 1134"/>
                <a:gd name="T21" fmla="*/ 0 h 1004"/>
                <a:gd name="T22" fmla="*/ 0 w 1134"/>
                <a:gd name="T23" fmla="*/ 0 h 1004"/>
                <a:gd name="T24" fmla="*/ 0 w 1134"/>
                <a:gd name="T25" fmla="*/ 0 h 1004"/>
                <a:gd name="T26" fmla="*/ 0 w 1134"/>
                <a:gd name="T27" fmla="*/ 0 h 1004"/>
                <a:gd name="T28" fmla="*/ 0 w 1134"/>
                <a:gd name="T29" fmla="*/ 0 h 1004"/>
                <a:gd name="T30" fmla="*/ 0 w 1134"/>
                <a:gd name="T31" fmla="*/ 0 h 1004"/>
                <a:gd name="T32" fmla="*/ 0 w 1134"/>
                <a:gd name="T33" fmla="*/ 0 h 1004"/>
                <a:gd name="T34" fmla="*/ 0 w 1134"/>
                <a:gd name="T35" fmla="*/ 0 h 1004"/>
                <a:gd name="T36" fmla="*/ 0 w 1134"/>
                <a:gd name="T37" fmla="*/ 0 h 1004"/>
                <a:gd name="T38" fmla="*/ 0 w 1134"/>
                <a:gd name="T39" fmla="*/ 0 h 1004"/>
                <a:gd name="T40" fmla="*/ 0 w 1134"/>
                <a:gd name="T41" fmla="*/ 0 h 1004"/>
                <a:gd name="T42" fmla="*/ 0 w 1134"/>
                <a:gd name="T43" fmla="*/ 0 h 1004"/>
                <a:gd name="T44" fmla="*/ 0 w 1134"/>
                <a:gd name="T45" fmla="*/ 0 h 1004"/>
                <a:gd name="T46" fmla="*/ 0 w 1134"/>
                <a:gd name="T47" fmla="*/ 0 h 1004"/>
                <a:gd name="T48" fmla="*/ 0 w 1134"/>
                <a:gd name="T49" fmla="*/ 0 h 1004"/>
                <a:gd name="T50" fmla="*/ 0 w 1134"/>
                <a:gd name="T51" fmla="*/ 0 h 1004"/>
                <a:gd name="T52" fmla="*/ 0 w 1134"/>
                <a:gd name="T53" fmla="*/ 0 h 1004"/>
                <a:gd name="T54" fmla="*/ 0 w 1134"/>
                <a:gd name="T55" fmla="*/ 0 h 1004"/>
                <a:gd name="T56" fmla="*/ 0 w 1134"/>
                <a:gd name="T57" fmla="*/ 0 h 1004"/>
                <a:gd name="T58" fmla="*/ 0 w 1134"/>
                <a:gd name="T59" fmla="*/ 0 h 1004"/>
                <a:gd name="T60" fmla="*/ 0 w 1134"/>
                <a:gd name="T61" fmla="*/ 0 h 1004"/>
                <a:gd name="T62" fmla="*/ 0 w 1134"/>
                <a:gd name="T63" fmla="*/ 0 h 1004"/>
                <a:gd name="T64" fmla="*/ 0 w 1134"/>
                <a:gd name="T65" fmla="*/ 0 h 1004"/>
                <a:gd name="T66" fmla="*/ 0 w 1134"/>
                <a:gd name="T67" fmla="*/ 0 h 1004"/>
                <a:gd name="T68" fmla="*/ 0 w 1134"/>
                <a:gd name="T69" fmla="*/ 0 h 1004"/>
                <a:gd name="T70" fmla="*/ 0 w 1134"/>
                <a:gd name="T71" fmla="*/ 0 h 1004"/>
                <a:gd name="T72" fmla="*/ 0 w 1134"/>
                <a:gd name="T73" fmla="*/ 0 h 1004"/>
                <a:gd name="T74" fmla="*/ 0 w 1134"/>
                <a:gd name="T75" fmla="*/ 0 h 1004"/>
                <a:gd name="T76" fmla="*/ 0 w 1134"/>
                <a:gd name="T77" fmla="*/ 0 h 1004"/>
                <a:gd name="T78" fmla="*/ 0 w 1134"/>
                <a:gd name="T79" fmla="*/ 0 h 1004"/>
                <a:gd name="T80" fmla="*/ 0 w 1134"/>
                <a:gd name="T81" fmla="*/ 0 h 1004"/>
                <a:gd name="T82" fmla="*/ 0 w 1134"/>
                <a:gd name="T83" fmla="*/ 0 h 1004"/>
                <a:gd name="T84" fmla="*/ 0 w 1134"/>
                <a:gd name="T85" fmla="*/ 0 h 1004"/>
                <a:gd name="T86" fmla="*/ 0 w 1134"/>
                <a:gd name="T87" fmla="*/ 0 h 1004"/>
                <a:gd name="T88" fmla="*/ 0 w 1134"/>
                <a:gd name="T89" fmla="*/ 0 h 1004"/>
                <a:gd name="T90" fmla="*/ 0 w 1134"/>
                <a:gd name="T91" fmla="*/ 0 h 1004"/>
                <a:gd name="T92" fmla="*/ 0 w 1134"/>
                <a:gd name="T93" fmla="*/ 0 h 1004"/>
                <a:gd name="T94" fmla="*/ 0 w 1134"/>
                <a:gd name="T95" fmla="*/ 0 h 1004"/>
                <a:gd name="T96" fmla="*/ 0 w 1134"/>
                <a:gd name="T97" fmla="*/ 0 h 1004"/>
                <a:gd name="T98" fmla="*/ 0 w 1134"/>
                <a:gd name="T99" fmla="*/ 0 h 1004"/>
                <a:gd name="T100" fmla="*/ 0 w 1134"/>
                <a:gd name="T101" fmla="*/ 0 h 1004"/>
                <a:gd name="T102" fmla="*/ 0 w 1134"/>
                <a:gd name="T103" fmla="*/ 0 h 1004"/>
                <a:gd name="T104" fmla="*/ 0 w 1134"/>
                <a:gd name="T105" fmla="*/ 0 h 1004"/>
                <a:gd name="T106" fmla="*/ 0 w 1134"/>
                <a:gd name="T107" fmla="*/ 0 h 1004"/>
                <a:gd name="T108" fmla="*/ 0 w 1134"/>
                <a:gd name="T109" fmla="*/ 0 h 1004"/>
                <a:gd name="T110" fmla="*/ 0 w 1134"/>
                <a:gd name="T111" fmla="*/ 0 h 1004"/>
                <a:gd name="T112" fmla="*/ 0 w 1134"/>
                <a:gd name="T113" fmla="*/ 0 h 1004"/>
                <a:gd name="T114" fmla="*/ 0 w 1134"/>
                <a:gd name="T115" fmla="*/ 0 h 1004"/>
                <a:gd name="T116" fmla="*/ 0 w 1134"/>
                <a:gd name="T117" fmla="*/ 0 h 1004"/>
                <a:gd name="T118" fmla="*/ 0 w 1134"/>
                <a:gd name="T119" fmla="*/ 0 h 1004"/>
                <a:gd name="T120" fmla="*/ 0 w 1134"/>
                <a:gd name="T121" fmla="*/ 0 h 10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4"/>
                <a:gd name="T184" fmla="*/ 0 h 1004"/>
                <a:gd name="T185" fmla="*/ 1134 w 1134"/>
                <a:gd name="T186" fmla="*/ 1004 h 10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4" h="1004">
                  <a:moveTo>
                    <a:pt x="58" y="197"/>
                  </a:moveTo>
                  <a:lnTo>
                    <a:pt x="52" y="182"/>
                  </a:lnTo>
                  <a:lnTo>
                    <a:pt x="58" y="161"/>
                  </a:lnTo>
                  <a:lnTo>
                    <a:pt x="88" y="109"/>
                  </a:lnTo>
                  <a:lnTo>
                    <a:pt x="73" y="98"/>
                  </a:lnTo>
                  <a:lnTo>
                    <a:pt x="79" y="83"/>
                  </a:lnTo>
                  <a:lnTo>
                    <a:pt x="62" y="78"/>
                  </a:lnTo>
                  <a:lnTo>
                    <a:pt x="62" y="57"/>
                  </a:lnTo>
                  <a:lnTo>
                    <a:pt x="73" y="42"/>
                  </a:lnTo>
                  <a:lnTo>
                    <a:pt x="125" y="27"/>
                  </a:lnTo>
                  <a:lnTo>
                    <a:pt x="167" y="31"/>
                  </a:lnTo>
                  <a:lnTo>
                    <a:pt x="171" y="15"/>
                  </a:lnTo>
                  <a:lnTo>
                    <a:pt x="202" y="0"/>
                  </a:lnTo>
                  <a:lnTo>
                    <a:pt x="219" y="6"/>
                  </a:lnTo>
                  <a:lnTo>
                    <a:pt x="254" y="52"/>
                  </a:lnTo>
                  <a:lnTo>
                    <a:pt x="311" y="78"/>
                  </a:lnTo>
                  <a:lnTo>
                    <a:pt x="363" y="78"/>
                  </a:lnTo>
                  <a:lnTo>
                    <a:pt x="377" y="83"/>
                  </a:lnTo>
                  <a:lnTo>
                    <a:pt x="516" y="161"/>
                  </a:lnTo>
                  <a:lnTo>
                    <a:pt x="558" y="167"/>
                  </a:lnTo>
                  <a:lnTo>
                    <a:pt x="589" y="197"/>
                  </a:lnTo>
                  <a:lnTo>
                    <a:pt x="635" y="186"/>
                  </a:lnTo>
                  <a:lnTo>
                    <a:pt x="662" y="203"/>
                  </a:lnTo>
                  <a:lnTo>
                    <a:pt x="688" y="228"/>
                  </a:lnTo>
                  <a:lnTo>
                    <a:pt x="719" y="228"/>
                  </a:lnTo>
                  <a:lnTo>
                    <a:pt x="740" y="234"/>
                  </a:lnTo>
                  <a:lnTo>
                    <a:pt x="750" y="244"/>
                  </a:lnTo>
                  <a:lnTo>
                    <a:pt x="740" y="259"/>
                  </a:lnTo>
                  <a:lnTo>
                    <a:pt x="740" y="280"/>
                  </a:lnTo>
                  <a:lnTo>
                    <a:pt x="823" y="338"/>
                  </a:lnTo>
                  <a:lnTo>
                    <a:pt x="869" y="374"/>
                  </a:lnTo>
                  <a:lnTo>
                    <a:pt x="890" y="368"/>
                  </a:lnTo>
                  <a:lnTo>
                    <a:pt x="915" y="363"/>
                  </a:lnTo>
                  <a:lnTo>
                    <a:pt x="994" y="399"/>
                  </a:lnTo>
                  <a:lnTo>
                    <a:pt x="1004" y="426"/>
                  </a:lnTo>
                  <a:lnTo>
                    <a:pt x="1015" y="436"/>
                  </a:lnTo>
                  <a:lnTo>
                    <a:pt x="1040" y="441"/>
                  </a:lnTo>
                  <a:lnTo>
                    <a:pt x="1055" y="451"/>
                  </a:lnTo>
                  <a:lnTo>
                    <a:pt x="1076" y="451"/>
                  </a:lnTo>
                  <a:lnTo>
                    <a:pt x="1097" y="451"/>
                  </a:lnTo>
                  <a:lnTo>
                    <a:pt x="1118" y="457"/>
                  </a:lnTo>
                  <a:lnTo>
                    <a:pt x="1124" y="451"/>
                  </a:lnTo>
                  <a:lnTo>
                    <a:pt x="1134" y="472"/>
                  </a:lnTo>
                  <a:lnTo>
                    <a:pt x="1134" y="499"/>
                  </a:lnTo>
                  <a:lnTo>
                    <a:pt x="1118" y="514"/>
                  </a:lnTo>
                  <a:lnTo>
                    <a:pt x="1036" y="574"/>
                  </a:lnTo>
                  <a:lnTo>
                    <a:pt x="999" y="574"/>
                  </a:lnTo>
                  <a:lnTo>
                    <a:pt x="896" y="599"/>
                  </a:lnTo>
                  <a:lnTo>
                    <a:pt x="859" y="605"/>
                  </a:lnTo>
                  <a:lnTo>
                    <a:pt x="859" y="636"/>
                  </a:lnTo>
                  <a:lnTo>
                    <a:pt x="838" y="636"/>
                  </a:lnTo>
                  <a:lnTo>
                    <a:pt x="817" y="651"/>
                  </a:lnTo>
                  <a:lnTo>
                    <a:pt x="796" y="678"/>
                  </a:lnTo>
                  <a:lnTo>
                    <a:pt x="775" y="698"/>
                  </a:lnTo>
                  <a:lnTo>
                    <a:pt x="750" y="703"/>
                  </a:lnTo>
                  <a:lnTo>
                    <a:pt x="729" y="730"/>
                  </a:lnTo>
                  <a:lnTo>
                    <a:pt x="729" y="766"/>
                  </a:lnTo>
                  <a:lnTo>
                    <a:pt x="744" y="786"/>
                  </a:lnTo>
                  <a:lnTo>
                    <a:pt x="750" y="801"/>
                  </a:lnTo>
                  <a:lnTo>
                    <a:pt x="750" y="828"/>
                  </a:lnTo>
                  <a:lnTo>
                    <a:pt x="744" y="838"/>
                  </a:lnTo>
                  <a:lnTo>
                    <a:pt x="723" y="843"/>
                  </a:lnTo>
                  <a:lnTo>
                    <a:pt x="692" y="870"/>
                  </a:lnTo>
                  <a:lnTo>
                    <a:pt x="652" y="906"/>
                  </a:lnTo>
                  <a:lnTo>
                    <a:pt x="635" y="922"/>
                  </a:lnTo>
                  <a:lnTo>
                    <a:pt x="625" y="931"/>
                  </a:lnTo>
                  <a:lnTo>
                    <a:pt x="625" y="947"/>
                  </a:lnTo>
                  <a:lnTo>
                    <a:pt x="579" y="947"/>
                  </a:lnTo>
                  <a:lnTo>
                    <a:pt x="552" y="952"/>
                  </a:lnTo>
                  <a:lnTo>
                    <a:pt x="531" y="958"/>
                  </a:lnTo>
                  <a:lnTo>
                    <a:pt x="521" y="968"/>
                  </a:lnTo>
                  <a:lnTo>
                    <a:pt x="506" y="989"/>
                  </a:lnTo>
                  <a:lnTo>
                    <a:pt x="479" y="999"/>
                  </a:lnTo>
                  <a:lnTo>
                    <a:pt x="464" y="999"/>
                  </a:lnTo>
                  <a:lnTo>
                    <a:pt x="433" y="994"/>
                  </a:lnTo>
                  <a:lnTo>
                    <a:pt x="381" y="989"/>
                  </a:lnTo>
                  <a:lnTo>
                    <a:pt x="290" y="952"/>
                  </a:lnTo>
                  <a:lnTo>
                    <a:pt x="254" y="947"/>
                  </a:lnTo>
                  <a:lnTo>
                    <a:pt x="219" y="958"/>
                  </a:lnTo>
                  <a:lnTo>
                    <a:pt x="192" y="973"/>
                  </a:lnTo>
                  <a:lnTo>
                    <a:pt x="161" y="978"/>
                  </a:lnTo>
                  <a:lnTo>
                    <a:pt x="135" y="994"/>
                  </a:lnTo>
                  <a:lnTo>
                    <a:pt x="119" y="1004"/>
                  </a:lnTo>
                  <a:lnTo>
                    <a:pt x="62" y="943"/>
                  </a:lnTo>
                  <a:lnTo>
                    <a:pt x="62" y="854"/>
                  </a:lnTo>
                  <a:lnTo>
                    <a:pt x="37" y="822"/>
                  </a:lnTo>
                  <a:lnTo>
                    <a:pt x="6" y="797"/>
                  </a:lnTo>
                  <a:lnTo>
                    <a:pt x="0" y="782"/>
                  </a:lnTo>
                  <a:lnTo>
                    <a:pt x="0" y="749"/>
                  </a:lnTo>
                  <a:lnTo>
                    <a:pt x="16" y="734"/>
                  </a:lnTo>
                  <a:lnTo>
                    <a:pt x="58" y="719"/>
                  </a:lnTo>
                  <a:lnTo>
                    <a:pt x="67" y="709"/>
                  </a:lnTo>
                  <a:lnTo>
                    <a:pt x="52" y="688"/>
                  </a:lnTo>
                  <a:lnTo>
                    <a:pt x="46" y="651"/>
                  </a:lnTo>
                  <a:lnTo>
                    <a:pt x="62" y="620"/>
                  </a:lnTo>
                  <a:lnTo>
                    <a:pt x="94" y="590"/>
                  </a:lnTo>
                  <a:lnTo>
                    <a:pt x="94" y="566"/>
                  </a:lnTo>
                  <a:lnTo>
                    <a:pt x="83" y="545"/>
                  </a:lnTo>
                  <a:lnTo>
                    <a:pt x="94" y="508"/>
                  </a:lnTo>
                  <a:lnTo>
                    <a:pt x="98" y="504"/>
                  </a:lnTo>
                  <a:lnTo>
                    <a:pt x="114" y="504"/>
                  </a:lnTo>
                  <a:lnTo>
                    <a:pt x="125" y="520"/>
                  </a:lnTo>
                  <a:lnTo>
                    <a:pt x="140" y="499"/>
                  </a:lnTo>
                  <a:lnTo>
                    <a:pt x="146" y="441"/>
                  </a:lnTo>
                  <a:lnTo>
                    <a:pt x="187" y="405"/>
                  </a:lnTo>
                  <a:lnTo>
                    <a:pt x="187" y="384"/>
                  </a:lnTo>
                  <a:lnTo>
                    <a:pt x="187" y="368"/>
                  </a:lnTo>
                  <a:lnTo>
                    <a:pt x="229" y="343"/>
                  </a:lnTo>
                  <a:lnTo>
                    <a:pt x="259" y="338"/>
                  </a:lnTo>
                  <a:lnTo>
                    <a:pt x="271" y="326"/>
                  </a:lnTo>
                  <a:lnTo>
                    <a:pt x="244" y="301"/>
                  </a:lnTo>
                  <a:lnTo>
                    <a:pt x="223" y="259"/>
                  </a:lnTo>
                  <a:lnTo>
                    <a:pt x="213" y="249"/>
                  </a:lnTo>
                  <a:lnTo>
                    <a:pt x="182" y="265"/>
                  </a:lnTo>
                  <a:lnTo>
                    <a:pt x="161" y="255"/>
                  </a:lnTo>
                  <a:lnTo>
                    <a:pt x="130" y="244"/>
                  </a:lnTo>
                  <a:lnTo>
                    <a:pt x="119" y="249"/>
                  </a:lnTo>
                  <a:lnTo>
                    <a:pt x="109" y="238"/>
                  </a:lnTo>
                  <a:lnTo>
                    <a:pt x="109" y="218"/>
                  </a:lnTo>
                  <a:lnTo>
                    <a:pt x="94" y="197"/>
                  </a:lnTo>
                  <a:lnTo>
                    <a:pt x="83" y="192"/>
                  </a:lnTo>
                  <a:lnTo>
                    <a:pt x="58" y="197"/>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85" name="Freeform 42"/>
            <p:cNvSpPr>
              <a:spLocks/>
            </p:cNvSpPr>
            <p:nvPr/>
          </p:nvSpPr>
          <p:spPr bwMode="auto">
            <a:xfrm>
              <a:off x="821" y="2397"/>
              <a:ext cx="15" cy="10"/>
            </a:xfrm>
            <a:custGeom>
              <a:avLst/>
              <a:gdLst>
                <a:gd name="T0" fmla="*/ 0 w 44"/>
                <a:gd name="T1" fmla="*/ 0 h 31"/>
                <a:gd name="T2" fmla="*/ 0 w 44"/>
                <a:gd name="T3" fmla="*/ 0 h 31"/>
                <a:gd name="T4" fmla="*/ 0 w 44"/>
                <a:gd name="T5" fmla="*/ 0 h 31"/>
                <a:gd name="T6" fmla="*/ 0 w 44"/>
                <a:gd name="T7" fmla="*/ 0 h 31"/>
                <a:gd name="T8" fmla="*/ 0 w 44"/>
                <a:gd name="T9" fmla="*/ 0 h 31"/>
                <a:gd name="T10" fmla="*/ 0 w 44"/>
                <a:gd name="T11" fmla="*/ 0 h 31"/>
                <a:gd name="T12" fmla="*/ 0 60000 65536"/>
                <a:gd name="T13" fmla="*/ 0 60000 65536"/>
                <a:gd name="T14" fmla="*/ 0 60000 65536"/>
                <a:gd name="T15" fmla="*/ 0 60000 65536"/>
                <a:gd name="T16" fmla="*/ 0 60000 65536"/>
                <a:gd name="T17" fmla="*/ 0 60000 65536"/>
                <a:gd name="T18" fmla="*/ 0 w 44"/>
                <a:gd name="T19" fmla="*/ 0 h 31"/>
                <a:gd name="T20" fmla="*/ 44 w 4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4" h="31">
                  <a:moveTo>
                    <a:pt x="44" y="0"/>
                  </a:moveTo>
                  <a:lnTo>
                    <a:pt x="23" y="0"/>
                  </a:lnTo>
                  <a:lnTo>
                    <a:pt x="0" y="21"/>
                  </a:lnTo>
                  <a:lnTo>
                    <a:pt x="12" y="31"/>
                  </a:lnTo>
                  <a:lnTo>
                    <a:pt x="33" y="31"/>
                  </a:lnTo>
                  <a:lnTo>
                    <a:pt x="44"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86" name="Freeform 43"/>
            <p:cNvSpPr>
              <a:spLocks/>
            </p:cNvSpPr>
            <p:nvPr/>
          </p:nvSpPr>
          <p:spPr bwMode="auto">
            <a:xfrm>
              <a:off x="864" y="2371"/>
              <a:ext cx="33" cy="26"/>
            </a:xfrm>
            <a:custGeom>
              <a:avLst/>
              <a:gdLst>
                <a:gd name="T0" fmla="*/ 0 w 99"/>
                <a:gd name="T1" fmla="*/ 0 h 78"/>
                <a:gd name="T2" fmla="*/ 0 w 99"/>
                <a:gd name="T3" fmla="*/ 0 h 78"/>
                <a:gd name="T4" fmla="*/ 0 w 99"/>
                <a:gd name="T5" fmla="*/ 0 h 78"/>
                <a:gd name="T6" fmla="*/ 0 w 99"/>
                <a:gd name="T7" fmla="*/ 0 h 78"/>
                <a:gd name="T8" fmla="*/ 0 w 99"/>
                <a:gd name="T9" fmla="*/ 0 h 78"/>
                <a:gd name="T10" fmla="*/ 0 w 99"/>
                <a:gd name="T11" fmla="*/ 0 h 78"/>
                <a:gd name="T12" fmla="*/ 0 w 99"/>
                <a:gd name="T13" fmla="*/ 0 h 78"/>
                <a:gd name="T14" fmla="*/ 0 w 99"/>
                <a:gd name="T15" fmla="*/ 0 h 78"/>
                <a:gd name="T16" fmla="*/ 0 w 99"/>
                <a:gd name="T17" fmla="*/ 0 h 78"/>
                <a:gd name="T18" fmla="*/ 0 w 99"/>
                <a:gd name="T19" fmla="*/ 0 h 78"/>
                <a:gd name="T20" fmla="*/ 0 w 99"/>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8"/>
                <a:gd name="T35" fmla="*/ 99 w 99"/>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8">
                  <a:moveTo>
                    <a:pt x="72" y="0"/>
                  </a:moveTo>
                  <a:lnTo>
                    <a:pt x="63" y="10"/>
                  </a:lnTo>
                  <a:lnTo>
                    <a:pt x="21" y="15"/>
                  </a:lnTo>
                  <a:lnTo>
                    <a:pt x="0" y="42"/>
                  </a:lnTo>
                  <a:lnTo>
                    <a:pt x="30" y="63"/>
                  </a:lnTo>
                  <a:lnTo>
                    <a:pt x="47" y="78"/>
                  </a:lnTo>
                  <a:lnTo>
                    <a:pt x="78" y="73"/>
                  </a:lnTo>
                  <a:lnTo>
                    <a:pt x="99" y="63"/>
                  </a:lnTo>
                  <a:lnTo>
                    <a:pt x="93" y="42"/>
                  </a:lnTo>
                  <a:lnTo>
                    <a:pt x="78" y="27"/>
                  </a:lnTo>
                  <a:lnTo>
                    <a:pt x="72"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87" name="Freeform 44"/>
            <p:cNvSpPr>
              <a:spLocks/>
            </p:cNvSpPr>
            <p:nvPr/>
          </p:nvSpPr>
          <p:spPr bwMode="auto">
            <a:xfrm>
              <a:off x="915" y="2373"/>
              <a:ext cx="11" cy="13"/>
            </a:xfrm>
            <a:custGeom>
              <a:avLst/>
              <a:gdLst>
                <a:gd name="T0" fmla="*/ 0 w 32"/>
                <a:gd name="T1" fmla="*/ 0 h 40"/>
                <a:gd name="T2" fmla="*/ 0 w 32"/>
                <a:gd name="T3" fmla="*/ 0 h 40"/>
                <a:gd name="T4" fmla="*/ 0 w 32"/>
                <a:gd name="T5" fmla="*/ 0 h 40"/>
                <a:gd name="T6" fmla="*/ 0 w 32"/>
                <a:gd name="T7" fmla="*/ 0 h 40"/>
                <a:gd name="T8" fmla="*/ 0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21" y="0"/>
                  </a:moveTo>
                  <a:lnTo>
                    <a:pt x="0" y="9"/>
                  </a:lnTo>
                  <a:lnTo>
                    <a:pt x="17" y="25"/>
                  </a:lnTo>
                  <a:lnTo>
                    <a:pt x="32" y="40"/>
                  </a:lnTo>
                  <a:lnTo>
                    <a:pt x="21"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grpSp>
        <p:nvGrpSpPr>
          <p:cNvPr id="3" name="Group 45"/>
          <p:cNvGrpSpPr>
            <a:grpSpLocks/>
          </p:cNvGrpSpPr>
          <p:nvPr/>
        </p:nvGrpSpPr>
        <p:grpSpPr bwMode="auto">
          <a:xfrm>
            <a:off x="1257300" y="2395538"/>
            <a:ext cx="484188" cy="723900"/>
            <a:chOff x="1040" y="2129"/>
            <a:chExt cx="343" cy="434"/>
          </a:xfrm>
        </p:grpSpPr>
        <p:sp>
          <p:nvSpPr>
            <p:cNvPr id="10581" name="Freeform 46"/>
            <p:cNvSpPr>
              <a:spLocks/>
            </p:cNvSpPr>
            <p:nvPr/>
          </p:nvSpPr>
          <p:spPr bwMode="auto">
            <a:xfrm>
              <a:off x="1052" y="2359"/>
              <a:ext cx="55" cy="90"/>
            </a:xfrm>
            <a:custGeom>
              <a:avLst/>
              <a:gdLst>
                <a:gd name="T0" fmla="*/ 0 w 165"/>
                <a:gd name="T1" fmla="*/ 0 h 270"/>
                <a:gd name="T2" fmla="*/ 0 w 165"/>
                <a:gd name="T3" fmla="*/ 0 h 270"/>
                <a:gd name="T4" fmla="*/ 0 w 165"/>
                <a:gd name="T5" fmla="*/ 0 h 270"/>
                <a:gd name="T6" fmla="*/ 0 w 165"/>
                <a:gd name="T7" fmla="*/ 0 h 270"/>
                <a:gd name="T8" fmla="*/ 0 w 165"/>
                <a:gd name="T9" fmla="*/ 0 h 270"/>
                <a:gd name="T10" fmla="*/ 0 w 165"/>
                <a:gd name="T11" fmla="*/ 0 h 270"/>
                <a:gd name="T12" fmla="*/ 0 w 165"/>
                <a:gd name="T13" fmla="*/ 0 h 270"/>
                <a:gd name="T14" fmla="*/ 0 w 165"/>
                <a:gd name="T15" fmla="*/ 0 h 270"/>
                <a:gd name="T16" fmla="*/ 0 w 165"/>
                <a:gd name="T17" fmla="*/ 0 h 270"/>
                <a:gd name="T18" fmla="*/ 0 w 165"/>
                <a:gd name="T19" fmla="*/ 0 h 270"/>
                <a:gd name="T20" fmla="*/ 0 w 165"/>
                <a:gd name="T21" fmla="*/ 0 h 270"/>
                <a:gd name="T22" fmla="*/ 0 w 165"/>
                <a:gd name="T23" fmla="*/ 0 h 270"/>
                <a:gd name="T24" fmla="*/ 0 w 165"/>
                <a:gd name="T25" fmla="*/ 0 h 270"/>
                <a:gd name="T26" fmla="*/ 0 w 165"/>
                <a:gd name="T27" fmla="*/ 0 h 270"/>
                <a:gd name="T28" fmla="*/ 0 w 165"/>
                <a:gd name="T29" fmla="*/ 0 h 270"/>
                <a:gd name="T30" fmla="*/ 0 w 165"/>
                <a:gd name="T31" fmla="*/ 0 h 270"/>
                <a:gd name="T32" fmla="*/ 0 w 165"/>
                <a:gd name="T33" fmla="*/ 0 h 270"/>
                <a:gd name="T34" fmla="*/ 0 w 165"/>
                <a:gd name="T35" fmla="*/ 0 h 270"/>
                <a:gd name="T36" fmla="*/ 0 w 165"/>
                <a:gd name="T37" fmla="*/ 0 h 270"/>
                <a:gd name="T38" fmla="*/ 0 w 165"/>
                <a:gd name="T39" fmla="*/ 0 h 270"/>
                <a:gd name="T40" fmla="*/ 0 w 165"/>
                <a:gd name="T41" fmla="*/ 0 h 270"/>
                <a:gd name="T42" fmla="*/ 0 w 165"/>
                <a:gd name="T43" fmla="*/ 0 h 270"/>
                <a:gd name="T44" fmla="*/ 0 w 165"/>
                <a:gd name="T45" fmla="*/ 0 h 270"/>
                <a:gd name="T46" fmla="*/ 0 w 165"/>
                <a:gd name="T47" fmla="*/ 0 h 270"/>
                <a:gd name="T48" fmla="*/ 0 w 165"/>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270"/>
                <a:gd name="T77" fmla="*/ 165 w 165"/>
                <a:gd name="T78" fmla="*/ 270 h 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270">
                  <a:moveTo>
                    <a:pt x="98" y="0"/>
                  </a:moveTo>
                  <a:lnTo>
                    <a:pt x="73" y="15"/>
                  </a:lnTo>
                  <a:lnTo>
                    <a:pt x="52" y="30"/>
                  </a:lnTo>
                  <a:lnTo>
                    <a:pt x="31" y="36"/>
                  </a:lnTo>
                  <a:lnTo>
                    <a:pt x="0" y="30"/>
                  </a:lnTo>
                  <a:lnTo>
                    <a:pt x="5" y="63"/>
                  </a:lnTo>
                  <a:lnTo>
                    <a:pt x="21" y="82"/>
                  </a:lnTo>
                  <a:lnTo>
                    <a:pt x="15" y="135"/>
                  </a:lnTo>
                  <a:lnTo>
                    <a:pt x="15" y="161"/>
                  </a:lnTo>
                  <a:lnTo>
                    <a:pt x="21" y="182"/>
                  </a:lnTo>
                  <a:lnTo>
                    <a:pt x="5" y="224"/>
                  </a:lnTo>
                  <a:lnTo>
                    <a:pt x="10" y="254"/>
                  </a:lnTo>
                  <a:lnTo>
                    <a:pt x="31" y="270"/>
                  </a:lnTo>
                  <a:lnTo>
                    <a:pt x="61" y="249"/>
                  </a:lnTo>
                  <a:lnTo>
                    <a:pt x="73" y="243"/>
                  </a:lnTo>
                  <a:lnTo>
                    <a:pt x="103" y="249"/>
                  </a:lnTo>
                  <a:lnTo>
                    <a:pt x="124" y="228"/>
                  </a:lnTo>
                  <a:lnTo>
                    <a:pt x="124" y="207"/>
                  </a:lnTo>
                  <a:lnTo>
                    <a:pt x="150" y="166"/>
                  </a:lnTo>
                  <a:lnTo>
                    <a:pt x="159" y="140"/>
                  </a:lnTo>
                  <a:lnTo>
                    <a:pt x="150" y="114"/>
                  </a:lnTo>
                  <a:lnTo>
                    <a:pt x="165" y="82"/>
                  </a:lnTo>
                  <a:lnTo>
                    <a:pt x="155" y="36"/>
                  </a:lnTo>
                  <a:lnTo>
                    <a:pt x="150" y="9"/>
                  </a:lnTo>
                  <a:lnTo>
                    <a:pt x="98"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82" name="Freeform 47"/>
            <p:cNvSpPr>
              <a:spLocks/>
            </p:cNvSpPr>
            <p:nvPr/>
          </p:nvSpPr>
          <p:spPr bwMode="auto">
            <a:xfrm>
              <a:off x="1180" y="2499"/>
              <a:ext cx="101" cy="64"/>
            </a:xfrm>
            <a:custGeom>
              <a:avLst/>
              <a:gdLst>
                <a:gd name="T0" fmla="*/ 0 w 302"/>
                <a:gd name="T1" fmla="*/ 0 h 191"/>
                <a:gd name="T2" fmla="*/ 0 w 302"/>
                <a:gd name="T3" fmla="*/ 0 h 191"/>
                <a:gd name="T4" fmla="*/ 0 w 302"/>
                <a:gd name="T5" fmla="*/ 0 h 191"/>
                <a:gd name="T6" fmla="*/ 0 w 302"/>
                <a:gd name="T7" fmla="*/ 0 h 191"/>
                <a:gd name="T8" fmla="*/ 0 w 302"/>
                <a:gd name="T9" fmla="*/ 0 h 191"/>
                <a:gd name="T10" fmla="*/ 0 w 302"/>
                <a:gd name="T11" fmla="*/ 0 h 191"/>
                <a:gd name="T12" fmla="*/ 0 w 302"/>
                <a:gd name="T13" fmla="*/ 0 h 191"/>
                <a:gd name="T14" fmla="*/ 0 w 302"/>
                <a:gd name="T15" fmla="*/ 0 h 191"/>
                <a:gd name="T16" fmla="*/ 0 w 302"/>
                <a:gd name="T17" fmla="*/ 0 h 191"/>
                <a:gd name="T18" fmla="*/ 0 w 302"/>
                <a:gd name="T19" fmla="*/ 0 h 191"/>
                <a:gd name="T20" fmla="*/ 0 w 302"/>
                <a:gd name="T21" fmla="*/ 0 h 191"/>
                <a:gd name="T22" fmla="*/ 0 w 302"/>
                <a:gd name="T23" fmla="*/ 0 h 191"/>
                <a:gd name="T24" fmla="*/ 0 w 302"/>
                <a:gd name="T25" fmla="*/ 0 h 191"/>
                <a:gd name="T26" fmla="*/ 0 w 302"/>
                <a:gd name="T27" fmla="*/ 0 h 191"/>
                <a:gd name="T28" fmla="*/ 0 w 302"/>
                <a:gd name="T29" fmla="*/ 0 h 191"/>
                <a:gd name="T30" fmla="*/ 0 w 302"/>
                <a:gd name="T31" fmla="*/ 0 h 191"/>
                <a:gd name="T32" fmla="*/ 0 w 302"/>
                <a:gd name="T33" fmla="*/ 0 h 191"/>
                <a:gd name="T34" fmla="*/ 0 w 302"/>
                <a:gd name="T35" fmla="*/ 0 h 191"/>
                <a:gd name="T36" fmla="*/ 0 w 302"/>
                <a:gd name="T37" fmla="*/ 0 h 191"/>
                <a:gd name="T38" fmla="*/ 0 w 302"/>
                <a:gd name="T39" fmla="*/ 0 h 191"/>
                <a:gd name="T40" fmla="*/ 0 w 302"/>
                <a:gd name="T41" fmla="*/ 0 h 191"/>
                <a:gd name="T42" fmla="*/ 0 w 302"/>
                <a:gd name="T43" fmla="*/ 0 h 191"/>
                <a:gd name="T44" fmla="*/ 0 w 302"/>
                <a:gd name="T45" fmla="*/ 0 h 191"/>
                <a:gd name="T46" fmla="*/ 0 w 302"/>
                <a:gd name="T47" fmla="*/ 0 h 191"/>
                <a:gd name="T48" fmla="*/ 0 w 302"/>
                <a:gd name="T49" fmla="*/ 0 h 191"/>
                <a:gd name="T50" fmla="*/ 0 w 302"/>
                <a:gd name="T51" fmla="*/ 0 h 191"/>
                <a:gd name="T52" fmla="*/ 0 w 302"/>
                <a:gd name="T53" fmla="*/ 0 h 191"/>
                <a:gd name="T54" fmla="*/ 0 w 302"/>
                <a:gd name="T55" fmla="*/ 0 h 191"/>
                <a:gd name="T56" fmla="*/ 0 w 302"/>
                <a:gd name="T57" fmla="*/ 0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2"/>
                <a:gd name="T88" fmla="*/ 0 h 191"/>
                <a:gd name="T89" fmla="*/ 302 w 302"/>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2" h="191">
                  <a:moveTo>
                    <a:pt x="287" y="0"/>
                  </a:moveTo>
                  <a:lnTo>
                    <a:pt x="302" y="16"/>
                  </a:lnTo>
                  <a:lnTo>
                    <a:pt x="293" y="31"/>
                  </a:lnTo>
                  <a:lnTo>
                    <a:pt x="281" y="56"/>
                  </a:lnTo>
                  <a:lnTo>
                    <a:pt x="266" y="72"/>
                  </a:lnTo>
                  <a:lnTo>
                    <a:pt x="272" y="119"/>
                  </a:lnTo>
                  <a:lnTo>
                    <a:pt x="281" y="154"/>
                  </a:lnTo>
                  <a:lnTo>
                    <a:pt x="255" y="170"/>
                  </a:lnTo>
                  <a:lnTo>
                    <a:pt x="251" y="185"/>
                  </a:lnTo>
                  <a:lnTo>
                    <a:pt x="230" y="191"/>
                  </a:lnTo>
                  <a:lnTo>
                    <a:pt x="199" y="160"/>
                  </a:lnTo>
                  <a:lnTo>
                    <a:pt x="178" y="160"/>
                  </a:lnTo>
                  <a:lnTo>
                    <a:pt x="161" y="135"/>
                  </a:lnTo>
                  <a:lnTo>
                    <a:pt x="130" y="119"/>
                  </a:lnTo>
                  <a:lnTo>
                    <a:pt x="109" y="114"/>
                  </a:lnTo>
                  <a:lnTo>
                    <a:pt x="88" y="104"/>
                  </a:lnTo>
                  <a:lnTo>
                    <a:pt x="67" y="87"/>
                  </a:lnTo>
                  <a:lnTo>
                    <a:pt x="31" y="62"/>
                  </a:lnTo>
                  <a:lnTo>
                    <a:pt x="15" y="56"/>
                  </a:lnTo>
                  <a:lnTo>
                    <a:pt x="0" y="41"/>
                  </a:lnTo>
                  <a:lnTo>
                    <a:pt x="0" y="21"/>
                  </a:lnTo>
                  <a:lnTo>
                    <a:pt x="5" y="6"/>
                  </a:lnTo>
                  <a:lnTo>
                    <a:pt x="36" y="10"/>
                  </a:lnTo>
                  <a:lnTo>
                    <a:pt x="84" y="10"/>
                  </a:lnTo>
                  <a:lnTo>
                    <a:pt x="94" y="25"/>
                  </a:lnTo>
                  <a:lnTo>
                    <a:pt x="145" y="25"/>
                  </a:lnTo>
                  <a:lnTo>
                    <a:pt x="182" y="25"/>
                  </a:lnTo>
                  <a:lnTo>
                    <a:pt x="230" y="16"/>
                  </a:lnTo>
                  <a:lnTo>
                    <a:pt x="287"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83" name="Freeform 48"/>
            <p:cNvSpPr>
              <a:spLocks/>
            </p:cNvSpPr>
            <p:nvPr/>
          </p:nvSpPr>
          <p:spPr bwMode="auto">
            <a:xfrm>
              <a:off x="1040" y="2129"/>
              <a:ext cx="343" cy="387"/>
            </a:xfrm>
            <a:custGeom>
              <a:avLst/>
              <a:gdLst>
                <a:gd name="T0" fmla="*/ 0 w 1030"/>
                <a:gd name="T1" fmla="*/ 0 h 1161"/>
                <a:gd name="T2" fmla="*/ 0 w 1030"/>
                <a:gd name="T3" fmla="*/ 0 h 1161"/>
                <a:gd name="T4" fmla="*/ 0 w 1030"/>
                <a:gd name="T5" fmla="*/ 0 h 1161"/>
                <a:gd name="T6" fmla="*/ 0 w 1030"/>
                <a:gd name="T7" fmla="*/ 0 h 1161"/>
                <a:gd name="T8" fmla="*/ 0 w 1030"/>
                <a:gd name="T9" fmla="*/ 0 h 1161"/>
                <a:gd name="T10" fmla="*/ 0 w 1030"/>
                <a:gd name="T11" fmla="*/ 0 h 1161"/>
                <a:gd name="T12" fmla="*/ 0 w 1030"/>
                <a:gd name="T13" fmla="*/ 0 h 1161"/>
                <a:gd name="T14" fmla="*/ 0 w 1030"/>
                <a:gd name="T15" fmla="*/ 0 h 1161"/>
                <a:gd name="T16" fmla="*/ 0 w 1030"/>
                <a:gd name="T17" fmla="*/ 0 h 1161"/>
                <a:gd name="T18" fmla="*/ 0 w 1030"/>
                <a:gd name="T19" fmla="*/ 0 h 1161"/>
                <a:gd name="T20" fmla="*/ 0 w 1030"/>
                <a:gd name="T21" fmla="*/ 0 h 1161"/>
                <a:gd name="T22" fmla="*/ 0 w 1030"/>
                <a:gd name="T23" fmla="*/ 0 h 1161"/>
                <a:gd name="T24" fmla="*/ 0 w 1030"/>
                <a:gd name="T25" fmla="*/ 0 h 1161"/>
                <a:gd name="T26" fmla="*/ 0 w 1030"/>
                <a:gd name="T27" fmla="*/ 0 h 1161"/>
                <a:gd name="T28" fmla="*/ 0 w 1030"/>
                <a:gd name="T29" fmla="*/ 0 h 1161"/>
                <a:gd name="T30" fmla="*/ 0 w 1030"/>
                <a:gd name="T31" fmla="*/ 0 h 1161"/>
                <a:gd name="T32" fmla="*/ 0 w 1030"/>
                <a:gd name="T33" fmla="*/ 0 h 1161"/>
                <a:gd name="T34" fmla="*/ 0 w 1030"/>
                <a:gd name="T35" fmla="*/ 0 h 1161"/>
                <a:gd name="T36" fmla="*/ 0 w 1030"/>
                <a:gd name="T37" fmla="*/ 0 h 1161"/>
                <a:gd name="T38" fmla="*/ 0 w 1030"/>
                <a:gd name="T39" fmla="*/ 0 h 1161"/>
                <a:gd name="T40" fmla="*/ 0 w 1030"/>
                <a:gd name="T41" fmla="*/ 0 h 1161"/>
                <a:gd name="T42" fmla="*/ 0 w 1030"/>
                <a:gd name="T43" fmla="*/ 0 h 1161"/>
                <a:gd name="T44" fmla="*/ 0 w 1030"/>
                <a:gd name="T45" fmla="*/ 0 h 1161"/>
                <a:gd name="T46" fmla="*/ 0 w 1030"/>
                <a:gd name="T47" fmla="*/ 0 h 1161"/>
                <a:gd name="T48" fmla="*/ 0 w 1030"/>
                <a:gd name="T49" fmla="*/ 0 h 1161"/>
                <a:gd name="T50" fmla="*/ 0 w 1030"/>
                <a:gd name="T51" fmla="*/ 0 h 1161"/>
                <a:gd name="T52" fmla="*/ 0 w 1030"/>
                <a:gd name="T53" fmla="*/ 0 h 1161"/>
                <a:gd name="T54" fmla="*/ 0 w 1030"/>
                <a:gd name="T55" fmla="*/ 0 h 1161"/>
                <a:gd name="T56" fmla="*/ 0 w 1030"/>
                <a:gd name="T57" fmla="*/ 0 h 1161"/>
                <a:gd name="T58" fmla="*/ 0 w 1030"/>
                <a:gd name="T59" fmla="*/ 0 h 1161"/>
                <a:gd name="T60" fmla="*/ 0 w 1030"/>
                <a:gd name="T61" fmla="*/ 0 h 1161"/>
                <a:gd name="T62" fmla="*/ 0 w 1030"/>
                <a:gd name="T63" fmla="*/ 0 h 1161"/>
                <a:gd name="T64" fmla="*/ 0 w 1030"/>
                <a:gd name="T65" fmla="*/ 0 h 1161"/>
                <a:gd name="T66" fmla="*/ 0 w 1030"/>
                <a:gd name="T67" fmla="*/ 0 h 1161"/>
                <a:gd name="T68" fmla="*/ 0 w 1030"/>
                <a:gd name="T69" fmla="*/ 0 h 1161"/>
                <a:gd name="T70" fmla="*/ 0 w 1030"/>
                <a:gd name="T71" fmla="*/ 0 h 1161"/>
                <a:gd name="T72" fmla="*/ 0 w 1030"/>
                <a:gd name="T73" fmla="*/ 0 h 1161"/>
                <a:gd name="T74" fmla="*/ 0 w 1030"/>
                <a:gd name="T75" fmla="*/ 0 h 1161"/>
                <a:gd name="T76" fmla="*/ 0 w 1030"/>
                <a:gd name="T77" fmla="*/ 0 h 1161"/>
                <a:gd name="T78" fmla="*/ 0 w 1030"/>
                <a:gd name="T79" fmla="*/ 0 h 1161"/>
                <a:gd name="T80" fmla="*/ 0 w 1030"/>
                <a:gd name="T81" fmla="*/ 0 h 1161"/>
                <a:gd name="T82" fmla="*/ 0 w 1030"/>
                <a:gd name="T83" fmla="*/ 0 h 1161"/>
                <a:gd name="T84" fmla="*/ 0 w 1030"/>
                <a:gd name="T85" fmla="*/ 0 h 1161"/>
                <a:gd name="T86" fmla="*/ 0 w 1030"/>
                <a:gd name="T87" fmla="*/ 0 h 1161"/>
                <a:gd name="T88" fmla="*/ 0 w 1030"/>
                <a:gd name="T89" fmla="*/ 0 h 1161"/>
                <a:gd name="T90" fmla="*/ 0 w 1030"/>
                <a:gd name="T91" fmla="*/ 0 h 11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0"/>
                <a:gd name="T139" fmla="*/ 0 h 1161"/>
                <a:gd name="T140" fmla="*/ 1030 w 1030"/>
                <a:gd name="T141" fmla="*/ 1161 h 11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0" h="1161">
                  <a:moveTo>
                    <a:pt x="747" y="1146"/>
                  </a:moveTo>
                  <a:lnTo>
                    <a:pt x="763" y="1161"/>
                  </a:lnTo>
                  <a:lnTo>
                    <a:pt x="789" y="1146"/>
                  </a:lnTo>
                  <a:lnTo>
                    <a:pt x="820" y="1104"/>
                  </a:lnTo>
                  <a:lnTo>
                    <a:pt x="835" y="1042"/>
                  </a:lnTo>
                  <a:lnTo>
                    <a:pt x="851" y="1036"/>
                  </a:lnTo>
                  <a:lnTo>
                    <a:pt x="862" y="1046"/>
                  </a:lnTo>
                  <a:lnTo>
                    <a:pt x="883" y="1026"/>
                  </a:lnTo>
                  <a:lnTo>
                    <a:pt x="878" y="1000"/>
                  </a:lnTo>
                  <a:lnTo>
                    <a:pt x="887" y="979"/>
                  </a:lnTo>
                  <a:lnTo>
                    <a:pt x="883" y="969"/>
                  </a:lnTo>
                  <a:lnTo>
                    <a:pt x="857" y="948"/>
                  </a:lnTo>
                  <a:lnTo>
                    <a:pt x="847" y="948"/>
                  </a:lnTo>
                  <a:lnTo>
                    <a:pt x="851" y="937"/>
                  </a:lnTo>
                  <a:lnTo>
                    <a:pt x="831" y="942"/>
                  </a:lnTo>
                  <a:lnTo>
                    <a:pt x="820" y="933"/>
                  </a:lnTo>
                  <a:lnTo>
                    <a:pt x="820" y="921"/>
                  </a:lnTo>
                  <a:lnTo>
                    <a:pt x="851" y="902"/>
                  </a:lnTo>
                  <a:lnTo>
                    <a:pt x="866" y="881"/>
                  </a:lnTo>
                  <a:lnTo>
                    <a:pt x="866" y="849"/>
                  </a:lnTo>
                  <a:lnTo>
                    <a:pt x="883" y="844"/>
                  </a:lnTo>
                  <a:lnTo>
                    <a:pt x="935" y="870"/>
                  </a:lnTo>
                  <a:lnTo>
                    <a:pt x="955" y="875"/>
                  </a:lnTo>
                  <a:lnTo>
                    <a:pt x="981" y="912"/>
                  </a:lnTo>
                  <a:lnTo>
                    <a:pt x="991" y="933"/>
                  </a:lnTo>
                  <a:lnTo>
                    <a:pt x="1006" y="933"/>
                  </a:lnTo>
                  <a:lnTo>
                    <a:pt x="1022" y="912"/>
                  </a:lnTo>
                  <a:lnTo>
                    <a:pt x="1030" y="891"/>
                  </a:lnTo>
                  <a:lnTo>
                    <a:pt x="1012" y="854"/>
                  </a:lnTo>
                  <a:lnTo>
                    <a:pt x="991" y="833"/>
                  </a:lnTo>
                  <a:lnTo>
                    <a:pt x="971" y="833"/>
                  </a:lnTo>
                  <a:lnTo>
                    <a:pt x="971" y="829"/>
                  </a:lnTo>
                  <a:lnTo>
                    <a:pt x="960" y="829"/>
                  </a:lnTo>
                  <a:lnTo>
                    <a:pt x="908" y="776"/>
                  </a:lnTo>
                  <a:lnTo>
                    <a:pt x="883" y="781"/>
                  </a:lnTo>
                  <a:lnTo>
                    <a:pt x="851" y="741"/>
                  </a:lnTo>
                  <a:lnTo>
                    <a:pt x="831" y="735"/>
                  </a:lnTo>
                  <a:lnTo>
                    <a:pt x="799" y="704"/>
                  </a:lnTo>
                  <a:lnTo>
                    <a:pt x="784" y="693"/>
                  </a:lnTo>
                  <a:lnTo>
                    <a:pt x="795" y="683"/>
                  </a:lnTo>
                  <a:lnTo>
                    <a:pt x="810" y="678"/>
                  </a:lnTo>
                  <a:lnTo>
                    <a:pt x="789" y="662"/>
                  </a:lnTo>
                  <a:lnTo>
                    <a:pt x="763" y="672"/>
                  </a:lnTo>
                  <a:lnTo>
                    <a:pt x="743" y="662"/>
                  </a:lnTo>
                  <a:lnTo>
                    <a:pt x="686" y="615"/>
                  </a:lnTo>
                  <a:lnTo>
                    <a:pt x="680" y="595"/>
                  </a:lnTo>
                  <a:lnTo>
                    <a:pt x="659" y="589"/>
                  </a:lnTo>
                  <a:lnTo>
                    <a:pt x="639" y="574"/>
                  </a:lnTo>
                  <a:lnTo>
                    <a:pt x="586" y="462"/>
                  </a:lnTo>
                  <a:lnTo>
                    <a:pt x="571" y="447"/>
                  </a:lnTo>
                  <a:lnTo>
                    <a:pt x="530" y="410"/>
                  </a:lnTo>
                  <a:lnTo>
                    <a:pt x="482" y="337"/>
                  </a:lnTo>
                  <a:lnTo>
                    <a:pt x="482" y="295"/>
                  </a:lnTo>
                  <a:lnTo>
                    <a:pt x="509" y="280"/>
                  </a:lnTo>
                  <a:lnTo>
                    <a:pt x="509" y="259"/>
                  </a:lnTo>
                  <a:lnTo>
                    <a:pt x="488" y="239"/>
                  </a:lnTo>
                  <a:lnTo>
                    <a:pt x="478" y="228"/>
                  </a:lnTo>
                  <a:lnTo>
                    <a:pt x="482" y="213"/>
                  </a:lnTo>
                  <a:lnTo>
                    <a:pt x="503" y="203"/>
                  </a:lnTo>
                  <a:lnTo>
                    <a:pt x="566" y="187"/>
                  </a:lnTo>
                  <a:lnTo>
                    <a:pt x="592" y="171"/>
                  </a:lnTo>
                  <a:lnTo>
                    <a:pt x="613" y="151"/>
                  </a:lnTo>
                  <a:lnTo>
                    <a:pt x="607" y="98"/>
                  </a:lnTo>
                  <a:lnTo>
                    <a:pt x="613" y="78"/>
                  </a:lnTo>
                  <a:lnTo>
                    <a:pt x="582" y="73"/>
                  </a:lnTo>
                  <a:lnTo>
                    <a:pt x="515" y="57"/>
                  </a:lnTo>
                  <a:lnTo>
                    <a:pt x="503" y="42"/>
                  </a:lnTo>
                  <a:lnTo>
                    <a:pt x="499" y="36"/>
                  </a:lnTo>
                  <a:lnTo>
                    <a:pt x="499" y="21"/>
                  </a:lnTo>
                  <a:lnTo>
                    <a:pt x="494" y="5"/>
                  </a:lnTo>
                  <a:lnTo>
                    <a:pt x="457" y="0"/>
                  </a:lnTo>
                  <a:lnTo>
                    <a:pt x="369" y="5"/>
                  </a:lnTo>
                  <a:lnTo>
                    <a:pt x="359" y="26"/>
                  </a:lnTo>
                  <a:lnTo>
                    <a:pt x="327" y="31"/>
                  </a:lnTo>
                  <a:lnTo>
                    <a:pt x="307" y="73"/>
                  </a:lnTo>
                  <a:lnTo>
                    <a:pt x="307" y="88"/>
                  </a:lnTo>
                  <a:lnTo>
                    <a:pt x="286" y="73"/>
                  </a:lnTo>
                  <a:lnTo>
                    <a:pt x="254" y="67"/>
                  </a:lnTo>
                  <a:lnTo>
                    <a:pt x="234" y="78"/>
                  </a:lnTo>
                  <a:lnTo>
                    <a:pt x="219" y="109"/>
                  </a:lnTo>
                  <a:lnTo>
                    <a:pt x="187" y="88"/>
                  </a:lnTo>
                  <a:lnTo>
                    <a:pt x="192" y="57"/>
                  </a:lnTo>
                  <a:lnTo>
                    <a:pt x="182" y="36"/>
                  </a:lnTo>
                  <a:lnTo>
                    <a:pt x="161" y="42"/>
                  </a:lnTo>
                  <a:lnTo>
                    <a:pt x="156" y="67"/>
                  </a:lnTo>
                  <a:lnTo>
                    <a:pt x="140" y="82"/>
                  </a:lnTo>
                  <a:lnTo>
                    <a:pt x="125" y="82"/>
                  </a:lnTo>
                  <a:lnTo>
                    <a:pt x="52" y="73"/>
                  </a:lnTo>
                  <a:lnTo>
                    <a:pt x="27" y="94"/>
                  </a:lnTo>
                  <a:lnTo>
                    <a:pt x="31" y="119"/>
                  </a:lnTo>
                  <a:lnTo>
                    <a:pt x="37" y="140"/>
                  </a:lnTo>
                  <a:lnTo>
                    <a:pt x="0" y="171"/>
                  </a:lnTo>
                  <a:lnTo>
                    <a:pt x="10" y="192"/>
                  </a:lnTo>
                  <a:lnTo>
                    <a:pt x="21" y="203"/>
                  </a:lnTo>
                  <a:lnTo>
                    <a:pt x="0" y="228"/>
                  </a:lnTo>
                  <a:lnTo>
                    <a:pt x="0" y="265"/>
                  </a:lnTo>
                  <a:lnTo>
                    <a:pt x="10" y="280"/>
                  </a:lnTo>
                  <a:lnTo>
                    <a:pt x="31" y="280"/>
                  </a:lnTo>
                  <a:lnTo>
                    <a:pt x="42" y="291"/>
                  </a:lnTo>
                  <a:lnTo>
                    <a:pt x="52" y="316"/>
                  </a:lnTo>
                  <a:lnTo>
                    <a:pt x="52" y="343"/>
                  </a:lnTo>
                  <a:lnTo>
                    <a:pt x="73" y="349"/>
                  </a:lnTo>
                  <a:lnTo>
                    <a:pt x="89" y="343"/>
                  </a:lnTo>
                  <a:lnTo>
                    <a:pt x="146" y="286"/>
                  </a:lnTo>
                  <a:lnTo>
                    <a:pt x="171" y="295"/>
                  </a:lnTo>
                  <a:lnTo>
                    <a:pt x="223" y="322"/>
                  </a:lnTo>
                  <a:lnTo>
                    <a:pt x="260" y="349"/>
                  </a:lnTo>
                  <a:lnTo>
                    <a:pt x="265" y="379"/>
                  </a:lnTo>
                  <a:lnTo>
                    <a:pt x="286" y="400"/>
                  </a:lnTo>
                  <a:lnTo>
                    <a:pt x="296" y="437"/>
                  </a:lnTo>
                  <a:lnTo>
                    <a:pt x="307" y="493"/>
                  </a:lnTo>
                  <a:lnTo>
                    <a:pt x="323" y="519"/>
                  </a:lnTo>
                  <a:lnTo>
                    <a:pt x="342" y="540"/>
                  </a:lnTo>
                  <a:lnTo>
                    <a:pt x="379" y="554"/>
                  </a:lnTo>
                  <a:lnTo>
                    <a:pt x="411" y="605"/>
                  </a:lnTo>
                  <a:lnTo>
                    <a:pt x="442" y="647"/>
                  </a:lnTo>
                  <a:lnTo>
                    <a:pt x="473" y="668"/>
                  </a:lnTo>
                  <a:lnTo>
                    <a:pt x="530" y="735"/>
                  </a:lnTo>
                  <a:lnTo>
                    <a:pt x="571" y="735"/>
                  </a:lnTo>
                  <a:lnTo>
                    <a:pt x="618" y="776"/>
                  </a:lnTo>
                  <a:lnTo>
                    <a:pt x="618" y="818"/>
                  </a:lnTo>
                  <a:lnTo>
                    <a:pt x="634" y="829"/>
                  </a:lnTo>
                  <a:lnTo>
                    <a:pt x="665" y="808"/>
                  </a:lnTo>
                  <a:lnTo>
                    <a:pt x="670" y="829"/>
                  </a:lnTo>
                  <a:lnTo>
                    <a:pt x="670" y="854"/>
                  </a:lnTo>
                  <a:lnTo>
                    <a:pt x="701" y="881"/>
                  </a:lnTo>
                  <a:lnTo>
                    <a:pt x="711" y="896"/>
                  </a:lnTo>
                  <a:lnTo>
                    <a:pt x="753" y="885"/>
                  </a:lnTo>
                  <a:lnTo>
                    <a:pt x="758" y="902"/>
                  </a:lnTo>
                  <a:lnTo>
                    <a:pt x="753" y="937"/>
                  </a:lnTo>
                  <a:lnTo>
                    <a:pt x="774" y="969"/>
                  </a:lnTo>
                  <a:lnTo>
                    <a:pt x="779" y="994"/>
                  </a:lnTo>
                  <a:lnTo>
                    <a:pt x="789" y="1021"/>
                  </a:lnTo>
                  <a:lnTo>
                    <a:pt x="784" y="1042"/>
                  </a:lnTo>
                  <a:lnTo>
                    <a:pt x="763" y="1063"/>
                  </a:lnTo>
                  <a:lnTo>
                    <a:pt x="758" y="1088"/>
                  </a:lnTo>
                  <a:lnTo>
                    <a:pt x="743" y="1119"/>
                  </a:lnTo>
                  <a:lnTo>
                    <a:pt x="747" y="114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sp>
        <p:nvSpPr>
          <p:cNvPr id="10282" name="Freeform 49"/>
          <p:cNvSpPr>
            <a:spLocks/>
          </p:cNvSpPr>
          <p:nvPr/>
        </p:nvSpPr>
        <p:spPr bwMode="auto">
          <a:xfrm>
            <a:off x="1233488" y="2309813"/>
            <a:ext cx="196850" cy="150812"/>
          </a:xfrm>
          <a:custGeom>
            <a:avLst/>
            <a:gdLst>
              <a:gd name="T0" fmla="*/ 2147483647 w 416"/>
              <a:gd name="T1" fmla="*/ 2147483647 h 272"/>
              <a:gd name="T2" fmla="*/ 2147483647 w 416"/>
              <a:gd name="T3" fmla="*/ 2147483647 h 272"/>
              <a:gd name="T4" fmla="*/ 2147483647 w 416"/>
              <a:gd name="T5" fmla="*/ 2147483647 h 272"/>
              <a:gd name="T6" fmla="*/ 2147483647 w 416"/>
              <a:gd name="T7" fmla="*/ 2147483647 h 272"/>
              <a:gd name="T8" fmla="*/ 2147483647 w 416"/>
              <a:gd name="T9" fmla="*/ 0 h 272"/>
              <a:gd name="T10" fmla="*/ 2147483647 w 416"/>
              <a:gd name="T11" fmla="*/ 2147483647 h 272"/>
              <a:gd name="T12" fmla="*/ 2147483647 w 416"/>
              <a:gd name="T13" fmla="*/ 2147483647 h 272"/>
              <a:gd name="T14" fmla="*/ 2147483647 w 416"/>
              <a:gd name="T15" fmla="*/ 2147483647 h 272"/>
              <a:gd name="T16" fmla="*/ 2147483647 w 416"/>
              <a:gd name="T17" fmla="*/ 2147483647 h 272"/>
              <a:gd name="T18" fmla="*/ 2147483647 w 416"/>
              <a:gd name="T19" fmla="*/ 2147483647 h 272"/>
              <a:gd name="T20" fmla="*/ 2147483647 w 416"/>
              <a:gd name="T21" fmla="*/ 2147483647 h 272"/>
              <a:gd name="T22" fmla="*/ 2147483647 w 416"/>
              <a:gd name="T23" fmla="*/ 2147483647 h 272"/>
              <a:gd name="T24" fmla="*/ 2147483647 w 416"/>
              <a:gd name="T25" fmla="*/ 2147483647 h 272"/>
              <a:gd name="T26" fmla="*/ 2147483647 w 416"/>
              <a:gd name="T27" fmla="*/ 2147483647 h 272"/>
              <a:gd name="T28" fmla="*/ 2147483647 w 416"/>
              <a:gd name="T29" fmla="*/ 2147483647 h 272"/>
              <a:gd name="T30" fmla="*/ 2147483647 w 416"/>
              <a:gd name="T31" fmla="*/ 2147483647 h 272"/>
              <a:gd name="T32" fmla="*/ 0 w 416"/>
              <a:gd name="T33" fmla="*/ 2147483647 h 272"/>
              <a:gd name="T34" fmla="*/ 2147483647 w 416"/>
              <a:gd name="T35" fmla="*/ 2147483647 h 272"/>
              <a:gd name="T36" fmla="*/ 2147483647 w 416"/>
              <a:gd name="T37" fmla="*/ 2147483647 h 272"/>
              <a:gd name="T38" fmla="*/ 2147483647 w 416"/>
              <a:gd name="T39" fmla="*/ 2147483647 h 272"/>
              <a:gd name="T40" fmla="*/ 2147483647 w 416"/>
              <a:gd name="T41" fmla="*/ 2147483647 h 272"/>
              <a:gd name="T42" fmla="*/ 2147483647 w 416"/>
              <a:gd name="T43" fmla="*/ 2147483647 h 272"/>
              <a:gd name="T44" fmla="*/ 2147483647 w 416"/>
              <a:gd name="T45" fmla="*/ 2147483647 h 272"/>
              <a:gd name="T46" fmla="*/ 2147483647 w 416"/>
              <a:gd name="T47" fmla="*/ 2147483647 h 272"/>
              <a:gd name="T48" fmla="*/ 2147483647 w 416"/>
              <a:gd name="T49" fmla="*/ 2147483647 h 272"/>
              <a:gd name="T50" fmla="*/ 2147483647 w 416"/>
              <a:gd name="T51" fmla="*/ 2147483647 h 272"/>
              <a:gd name="T52" fmla="*/ 2147483647 w 416"/>
              <a:gd name="T53" fmla="*/ 2147483647 h 272"/>
              <a:gd name="T54" fmla="*/ 2147483647 w 416"/>
              <a:gd name="T55" fmla="*/ 2147483647 h 272"/>
              <a:gd name="T56" fmla="*/ 2147483647 w 416"/>
              <a:gd name="T57" fmla="*/ 2147483647 h 272"/>
              <a:gd name="T58" fmla="*/ 2147483647 w 416"/>
              <a:gd name="T59" fmla="*/ 2147483647 h 272"/>
              <a:gd name="T60" fmla="*/ 2147483647 w 416"/>
              <a:gd name="T61" fmla="*/ 2147483647 h 272"/>
              <a:gd name="T62" fmla="*/ 2147483647 w 416"/>
              <a:gd name="T63" fmla="*/ 2147483647 h 272"/>
              <a:gd name="T64" fmla="*/ 2147483647 w 416"/>
              <a:gd name="T65" fmla="*/ 2147483647 h 272"/>
              <a:gd name="T66" fmla="*/ 2147483647 w 416"/>
              <a:gd name="T67" fmla="*/ 2147483647 h 272"/>
              <a:gd name="T68" fmla="*/ 2147483647 w 416"/>
              <a:gd name="T69" fmla="*/ 2147483647 h 272"/>
              <a:gd name="T70" fmla="*/ 2147483647 w 416"/>
              <a:gd name="T71" fmla="*/ 2147483647 h 272"/>
              <a:gd name="T72" fmla="*/ 2147483647 w 416"/>
              <a:gd name="T73" fmla="*/ 2147483647 h 272"/>
              <a:gd name="T74" fmla="*/ 2147483647 w 416"/>
              <a:gd name="T75" fmla="*/ 2147483647 h 272"/>
              <a:gd name="T76" fmla="*/ 2147483647 w 416"/>
              <a:gd name="T77" fmla="*/ 2147483647 h 272"/>
              <a:gd name="T78" fmla="*/ 2147483647 w 416"/>
              <a:gd name="T79" fmla="*/ 2147483647 h 272"/>
              <a:gd name="T80" fmla="*/ 2147483647 w 416"/>
              <a:gd name="T81" fmla="*/ 2147483647 h 272"/>
              <a:gd name="T82" fmla="*/ 2147483647 w 416"/>
              <a:gd name="T83" fmla="*/ 2147483647 h 272"/>
              <a:gd name="T84" fmla="*/ 2147483647 w 416"/>
              <a:gd name="T85" fmla="*/ 2147483647 h 272"/>
              <a:gd name="T86" fmla="*/ 2147483647 w 416"/>
              <a:gd name="T87" fmla="*/ 2147483647 h 272"/>
              <a:gd name="T88" fmla="*/ 2147483647 w 416"/>
              <a:gd name="T89" fmla="*/ 2147483647 h 272"/>
              <a:gd name="T90" fmla="*/ 2147483647 w 416"/>
              <a:gd name="T91" fmla="*/ 2147483647 h 272"/>
              <a:gd name="T92" fmla="*/ 2147483647 w 416"/>
              <a:gd name="T93" fmla="*/ 2147483647 h 272"/>
              <a:gd name="T94" fmla="*/ 2147483647 w 416"/>
              <a:gd name="T95" fmla="*/ 2147483647 h 272"/>
              <a:gd name="T96" fmla="*/ 2147483647 w 416"/>
              <a:gd name="T97" fmla="*/ 2147483647 h 272"/>
              <a:gd name="T98" fmla="*/ 2147483647 w 416"/>
              <a:gd name="T99" fmla="*/ 2147483647 h 272"/>
              <a:gd name="T100" fmla="*/ 2147483647 w 416"/>
              <a:gd name="T101" fmla="*/ 2147483647 h 272"/>
              <a:gd name="T102" fmla="*/ 2147483647 w 416"/>
              <a:gd name="T103" fmla="*/ 2147483647 h 272"/>
              <a:gd name="T104" fmla="*/ 2147483647 w 416"/>
              <a:gd name="T105" fmla="*/ 2147483647 h 272"/>
              <a:gd name="T106" fmla="*/ 2147483647 w 416"/>
              <a:gd name="T107" fmla="*/ 2147483647 h 272"/>
              <a:gd name="T108" fmla="*/ 2147483647 w 416"/>
              <a:gd name="T109" fmla="*/ 2147483647 h 272"/>
              <a:gd name="T110" fmla="*/ 2147483647 w 416"/>
              <a:gd name="T111" fmla="*/ 2147483647 h 272"/>
              <a:gd name="T112" fmla="*/ 2147483647 w 416"/>
              <a:gd name="T113" fmla="*/ 2147483647 h 272"/>
              <a:gd name="T114" fmla="*/ 2147483647 w 416"/>
              <a:gd name="T115" fmla="*/ 2147483647 h 272"/>
              <a:gd name="T116" fmla="*/ 2147483647 w 416"/>
              <a:gd name="T117" fmla="*/ 2147483647 h 272"/>
              <a:gd name="T118" fmla="*/ 2147483647 w 416"/>
              <a:gd name="T119" fmla="*/ 2147483647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
              <a:gd name="T181" fmla="*/ 0 h 272"/>
              <a:gd name="T182" fmla="*/ 416 w 416"/>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 h="272">
                <a:moveTo>
                  <a:pt x="218" y="52"/>
                </a:moveTo>
                <a:lnTo>
                  <a:pt x="197" y="34"/>
                </a:lnTo>
                <a:lnTo>
                  <a:pt x="200" y="27"/>
                </a:lnTo>
                <a:lnTo>
                  <a:pt x="188" y="15"/>
                </a:lnTo>
                <a:lnTo>
                  <a:pt x="176" y="0"/>
                </a:lnTo>
                <a:lnTo>
                  <a:pt x="164" y="15"/>
                </a:lnTo>
                <a:lnTo>
                  <a:pt x="155" y="10"/>
                </a:lnTo>
                <a:lnTo>
                  <a:pt x="140" y="24"/>
                </a:lnTo>
                <a:lnTo>
                  <a:pt x="140" y="31"/>
                </a:lnTo>
                <a:lnTo>
                  <a:pt x="122" y="39"/>
                </a:lnTo>
                <a:lnTo>
                  <a:pt x="75" y="76"/>
                </a:lnTo>
                <a:lnTo>
                  <a:pt x="63" y="91"/>
                </a:lnTo>
                <a:lnTo>
                  <a:pt x="63" y="109"/>
                </a:lnTo>
                <a:lnTo>
                  <a:pt x="46" y="115"/>
                </a:lnTo>
                <a:lnTo>
                  <a:pt x="12" y="151"/>
                </a:lnTo>
                <a:lnTo>
                  <a:pt x="12" y="164"/>
                </a:lnTo>
                <a:lnTo>
                  <a:pt x="0" y="179"/>
                </a:lnTo>
                <a:lnTo>
                  <a:pt x="5" y="197"/>
                </a:lnTo>
                <a:lnTo>
                  <a:pt x="21" y="188"/>
                </a:lnTo>
                <a:lnTo>
                  <a:pt x="36" y="171"/>
                </a:lnTo>
                <a:lnTo>
                  <a:pt x="60" y="167"/>
                </a:lnTo>
                <a:lnTo>
                  <a:pt x="75" y="171"/>
                </a:lnTo>
                <a:lnTo>
                  <a:pt x="81" y="197"/>
                </a:lnTo>
                <a:lnTo>
                  <a:pt x="78" y="216"/>
                </a:lnTo>
                <a:lnTo>
                  <a:pt x="88" y="228"/>
                </a:lnTo>
                <a:lnTo>
                  <a:pt x="101" y="237"/>
                </a:lnTo>
                <a:lnTo>
                  <a:pt x="127" y="239"/>
                </a:lnTo>
                <a:lnTo>
                  <a:pt x="185" y="246"/>
                </a:lnTo>
                <a:lnTo>
                  <a:pt x="197" y="239"/>
                </a:lnTo>
                <a:lnTo>
                  <a:pt x="206" y="228"/>
                </a:lnTo>
                <a:lnTo>
                  <a:pt x="211" y="204"/>
                </a:lnTo>
                <a:lnTo>
                  <a:pt x="232" y="203"/>
                </a:lnTo>
                <a:lnTo>
                  <a:pt x="239" y="218"/>
                </a:lnTo>
                <a:lnTo>
                  <a:pt x="239" y="253"/>
                </a:lnTo>
                <a:lnTo>
                  <a:pt x="266" y="272"/>
                </a:lnTo>
                <a:lnTo>
                  <a:pt x="286" y="241"/>
                </a:lnTo>
                <a:lnTo>
                  <a:pt x="307" y="231"/>
                </a:lnTo>
                <a:lnTo>
                  <a:pt x="331" y="234"/>
                </a:lnTo>
                <a:lnTo>
                  <a:pt x="349" y="244"/>
                </a:lnTo>
                <a:lnTo>
                  <a:pt x="356" y="252"/>
                </a:lnTo>
                <a:lnTo>
                  <a:pt x="361" y="225"/>
                </a:lnTo>
                <a:lnTo>
                  <a:pt x="375" y="195"/>
                </a:lnTo>
                <a:lnTo>
                  <a:pt x="406" y="189"/>
                </a:lnTo>
                <a:lnTo>
                  <a:pt x="416" y="169"/>
                </a:lnTo>
                <a:lnTo>
                  <a:pt x="406" y="153"/>
                </a:lnTo>
                <a:lnTo>
                  <a:pt x="392" y="146"/>
                </a:lnTo>
                <a:lnTo>
                  <a:pt x="353" y="139"/>
                </a:lnTo>
                <a:lnTo>
                  <a:pt x="352" y="119"/>
                </a:lnTo>
                <a:lnTo>
                  <a:pt x="352" y="98"/>
                </a:lnTo>
                <a:lnTo>
                  <a:pt x="352" y="83"/>
                </a:lnTo>
                <a:lnTo>
                  <a:pt x="328" y="70"/>
                </a:lnTo>
                <a:lnTo>
                  <a:pt x="315" y="76"/>
                </a:lnTo>
                <a:lnTo>
                  <a:pt x="294" y="60"/>
                </a:lnTo>
                <a:lnTo>
                  <a:pt x="291" y="49"/>
                </a:lnTo>
                <a:lnTo>
                  <a:pt x="283" y="36"/>
                </a:lnTo>
                <a:lnTo>
                  <a:pt x="283" y="31"/>
                </a:lnTo>
                <a:lnTo>
                  <a:pt x="260" y="24"/>
                </a:lnTo>
                <a:lnTo>
                  <a:pt x="252" y="34"/>
                </a:lnTo>
                <a:lnTo>
                  <a:pt x="237" y="45"/>
                </a:lnTo>
                <a:lnTo>
                  <a:pt x="218" y="52"/>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283" name="Freeform 50"/>
          <p:cNvSpPr>
            <a:spLocks/>
          </p:cNvSpPr>
          <p:nvPr/>
        </p:nvSpPr>
        <p:spPr bwMode="auto">
          <a:xfrm>
            <a:off x="1390650" y="2291755"/>
            <a:ext cx="298450" cy="161925"/>
          </a:xfrm>
          <a:custGeom>
            <a:avLst/>
            <a:gdLst>
              <a:gd name="T0" fmla="*/ 2147483647 w 634"/>
              <a:gd name="T1" fmla="*/ 2147483647 h 289"/>
              <a:gd name="T2" fmla="*/ 2147483647 w 634"/>
              <a:gd name="T3" fmla="*/ 2147483647 h 289"/>
              <a:gd name="T4" fmla="*/ 2147483647 w 634"/>
              <a:gd name="T5" fmla="*/ 2147483647 h 289"/>
              <a:gd name="T6" fmla="*/ 2147483647 w 634"/>
              <a:gd name="T7" fmla="*/ 2147483647 h 289"/>
              <a:gd name="T8" fmla="*/ 2147483647 w 634"/>
              <a:gd name="T9" fmla="*/ 2147483647 h 289"/>
              <a:gd name="T10" fmla="*/ 2147483647 w 634"/>
              <a:gd name="T11" fmla="*/ 2147483647 h 289"/>
              <a:gd name="T12" fmla="*/ 2147483647 w 634"/>
              <a:gd name="T13" fmla="*/ 2147483647 h 289"/>
              <a:gd name="T14" fmla="*/ 2147483647 w 634"/>
              <a:gd name="T15" fmla="*/ 2147483647 h 289"/>
              <a:gd name="T16" fmla="*/ 2147483647 w 634"/>
              <a:gd name="T17" fmla="*/ 2147483647 h 289"/>
              <a:gd name="T18" fmla="*/ 2147483647 w 634"/>
              <a:gd name="T19" fmla="*/ 2147483647 h 289"/>
              <a:gd name="T20" fmla="*/ 2147483647 w 634"/>
              <a:gd name="T21" fmla="*/ 2147483647 h 289"/>
              <a:gd name="T22" fmla="*/ 2147483647 w 634"/>
              <a:gd name="T23" fmla="*/ 2147483647 h 289"/>
              <a:gd name="T24" fmla="*/ 2147483647 w 634"/>
              <a:gd name="T25" fmla="*/ 2147483647 h 289"/>
              <a:gd name="T26" fmla="*/ 2147483647 w 634"/>
              <a:gd name="T27" fmla="*/ 2147483647 h 289"/>
              <a:gd name="T28" fmla="*/ 2147483647 w 634"/>
              <a:gd name="T29" fmla="*/ 2147483647 h 289"/>
              <a:gd name="T30" fmla="*/ 2147483647 w 634"/>
              <a:gd name="T31" fmla="*/ 2147483647 h 289"/>
              <a:gd name="T32" fmla="*/ 2147483647 w 634"/>
              <a:gd name="T33" fmla="*/ 2147483647 h 289"/>
              <a:gd name="T34" fmla="*/ 2147483647 w 634"/>
              <a:gd name="T35" fmla="*/ 2147483647 h 289"/>
              <a:gd name="T36" fmla="*/ 2147483647 w 634"/>
              <a:gd name="T37" fmla="*/ 2147483647 h 289"/>
              <a:gd name="T38" fmla="*/ 2147483647 w 634"/>
              <a:gd name="T39" fmla="*/ 2147483647 h 289"/>
              <a:gd name="T40" fmla="*/ 2147483647 w 634"/>
              <a:gd name="T41" fmla="*/ 2147483647 h 289"/>
              <a:gd name="T42" fmla="*/ 2147483647 w 634"/>
              <a:gd name="T43" fmla="*/ 2147483647 h 289"/>
              <a:gd name="T44" fmla="*/ 2147483647 w 634"/>
              <a:gd name="T45" fmla="*/ 2147483647 h 289"/>
              <a:gd name="T46" fmla="*/ 2147483647 w 634"/>
              <a:gd name="T47" fmla="*/ 2147483647 h 289"/>
              <a:gd name="T48" fmla="*/ 2147483647 w 634"/>
              <a:gd name="T49" fmla="*/ 2147483647 h 289"/>
              <a:gd name="T50" fmla="*/ 2147483647 w 634"/>
              <a:gd name="T51" fmla="*/ 2147483647 h 289"/>
              <a:gd name="T52" fmla="*/ 2147483647 w 634"/>
              <a:gd name="T53" fmla="*/ 2147483647 h 289"/>
              <a:gd name="T54" fmla="*/ 2147483647 w 634"/>
              <a:gd name="T55" fmla="*/ 2147483647 h 289"/>
              <a:gd name="T56" fmla="*/ 2147483647 w 634"/>
              <a:gd name="T57" fmla="*/ 2147483647 h 289"/>
              <a:gd name="T58" fmla="*/ 2147483647 w 634"/>
              <a:gd name="T59" fmla="*/ 2147483647 h 289"/>
              <a:gd name="T60" fmla="*/ 2147483647 w 634"/>
              <a:gd name="T61" fmla="*/ 2147483647 h 289"/>
              <a:gd name="T62" fmla="*/ 0 w 634"/>
              <a:gd name="T63" fmla="*/ 2147483647 h 2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4"/>
              <a:gd name="T97" fmla="*/ 0 h 289"/>
              <a:gd name="T98" fmla="*/ 634 w 634"/>
              <a:gd name="T99" fmla="*/ 289 h 2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4" h="289">
                <a:moveTo>
                  <a:pt x="0" y="104"/>
                </a:moveTo>
                <a:lnTo>
                  <a:pt x="27" y="101"/>
                </a:lnTo>
                <a:lnTo>
                  <a:pt x="37" y="98"/>
                </a:lnTo>
                <a:lnTo>
                  <a:pt x="51" y="115"/>
                </a:lnTo>
                <a:lnTo>
                  <a:pt x="68" y="109"/>
                </a:lnTo>
                <a:lnTo>
                  <a:pt x="89" y="112"/>
                </a:lnTo>
                <a:lnTo>
                  <a:pt x="101" y="122"/>
                </a:lnTo>
                <a:lnTo>
                  <a:pt x="124" y="109"/>
                </a:lnTo>
                <a:lnTo>
                  <a:pt x="153" y="111"/>
                </a:lnTo>
                <a:lnTo>
                  <a:pt x="166" y="123"/>
                </a:lnTo>
                <a:lnTo>
                  <a:pt x="184" y="128"/>
                </a:lnTo>
                <a:lnTo>
                  <a:pt x="194" y="119"/>
                </a:lnTo>
                <a:lnTo>
                  <a:pt x="226" y="114"/>
                </a:lnTo>
                <a:lnTo>
                  <a:pt x="241" y="114"/>
                </a:lnTo>
                <a:lnTo>
                  <a:pt x="265" y="122"/>
                </a:lnTo>
                <a:lnTo>
                  <a:pt x="293" y="140"/>
                </a:lnTo>
                <a:lnTo>
                  <a:pt x="314" y="132"/>
                </a:lnTo>
                <a:lnTo>
                  <a:pt x="318" y="114"/>
                </a:lnTo>
                <a:lnTo>
                  <a:pt x="304" y="90"/>
                </a:lnTo>
                <a:lnTo>
                  <a:pt x="297" y="56"/>
                </a:lnTo>
                <a:lnTo>
                  <a:pt x="369" y="7"/>
                </a:lnTo>
                <a:lnTo>
                  <a:pt x="384" y="7"/>
                </a:lnTo>
                <a:lnTo>
                  <a:pt x="387" y="24"/>
                </a:lnTo>
                <a:lnTo>
                  <a:pt x="408" y="28"/>
                </a:lnTo>
                <a:lnTo>
                  <a:pt x="453" y="23"/>
                </a:lnTo>
                <a:lnTo>
                  <a:pt x="471" y="3"/>
                </a:lnTo>
                <a:lnTo>
                  <a:pt x="527" y="0"/>
                </a:lnTo>
                <a:lnTo>
                  <a:pt x="540" y="24"/>
                </a:lnTo>
                <a:lnTo>
                  <a:pt x="562" y="24"/>
                </a:lnTo>
                <a:lnTo>
                  <a:pt x="583" y="11"/>
                </a:lnTo>
                <a:lnTo>
                  <a:pt x="618" y="34"/>
                </a:lnTo>
                <a:lnTo>
                  <a:pt x="618" y="73"/>
                </a:lnTo>
                <a:lnTo>
                  <a:pt x="634" y="90"/>
                </a:lnTo>
                <a:lnTo>
                  <a:pt x="630" y="115"/>
                </a:lnTo>
                <a:lnTo>
                  <a:pt x="618" y="140"/>
                </a:lnTo>
                <a:lnTo>
                  <a:pt x="600" y="140"/>
                </a:lnTo>
                <a:lnTo>
                  <a:pt x="593" y="147"/>
                </a:lnTo>
                <a:lnTo>
                  <a:pt x="604" y="168"/>
                </a:lnTo>
                <a:lnTo>
                  <a:pt x="604" y="189"/>
                </a:lnTo>
                <a:lnTo>
                  <a:pt x="593" y="207"/>
                </a:lnTo>
                <a:lnTo>
                  <a:pt x="562" y="223"/>
                </a:lnTo>
                <a:lnTo>
                  <a:pt x="561" y="241"/>
                </a:lnTo>
                <a:lnTo>
                  <a:pt x="561" y="259"/>
                </a:lnTo>
                <a:lnTo>
                  <a:pt x="533" y="265"/>
                </a:lnTo>
                <a:lnTo>
                  <a:pt x="485" y="262"/>
                </a:lnTo>
                <a:lnTo>
                  <a:pt x="463" y="269"/>
                </a:lnTo>
                <a:lnTo>
                  <a:pt x="422" y="269"/>
                </a:lnTo>
                <a:lnTo>
                  <a:pt x="405" y="289"/>
                </a:lnTo>
                <a:lnTo>
                  <a:pt x="341" y="268"/>
                </a:lnTo>
                <a:lnTo>
                  <a:pt x="309" y="269"/>
                </a:lnTo>
                <a:lnTo>
                  <a:pt x="227" y="251"/>
                </a:lnTo>
                <a:lnTo>
                  <a:pt x="216" y="231"/>
                </a:lnTo>
                <a:lnTo>
                  <a:pt x="216" y="210"/>
                </a:lnTo>
                <a:lnTo>
                  <a:pt x="211" y="198"/>
                </a:lnTo>
                <a:lnTo>
                  <a:pt x="201" y="192"/>
                </a:lnTo>
                <a:lnTo>
                  <a:pt x="150" y="195"/>
                </a:lnTo>
                <a:lnTo>
                  <a:pt x="80" y="202"/>
                </a:lnTo>
                <a:lnTo>
                  <a:pt x="73" y="185"/>
                </a:lnTo>
                <a:lnTo>
                  <a:pt x="61" y="179"/>
                </a:lnTo>
                <a:lnTo>
                  <a:pt x="40" y="172"/>
                </a:lnTo>
                <a:lnTo>
                  <a:pt x="19" y="167"/>
                </a:lnTo>
                <a:lnTo>
                  <a:pt x="19" y="147"/>
                </a:lnTo>
                <a:lnTo>
                  <a:pt x="19" y="119"/>
                </a:lnTo>
                <a:lnTo>
                  <a:pt x="0" y="104"/>
                </a:lnTo>
                <a:close/>
              </a:path>
            </a:pathLst>
          </a:custGeom>
          <a:solidFill>
            <a:srgbClr val="FFCC00"/>
          </a:solidFill>
          <a:ln w="9525">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284" name="Freeform 51"/>
          <p:cNvSpPr>
            <a:spLocks/>
          </p:cNvSpPr>
          <p:nvPr/>
        </p:nvSpPr>
        <p:spPr bwMode="auto">
          <a:xfrm>
            <a:off x="1652588" y="2312392"/>
            <a:ext cx="277812" cy="196850"/>
          </a:xfrm>
          <a:custGeom>
            <a:avLst/>
            <a:gdLst>
              <a:gd name="T0" fmla="*/ 2147483647 w 589"/>
              <a:gd name="T1" fmla="*/ 2147483647 h 355"/>
              <a:gd name="T2" fmla="*/ 2147483647 w 589"/>
              <a:gd name="T3" fmla="*/ 2147483647 h 355"/>
              <a:gd name="T4" fmla="*/ 2147483647 w 589"/>
              <a:gd name="T5" fmla="*/ 2147483647 h 355"/>
              <a:gd name="T6" fmla="*/ 2147483647 w 589"/>
              <a:gd name="T7" fmla="*/ 2147483647 h 355"/>
              <a:gd name="T8" fmla="*/ 2147483647 w 589"/>
              <a:gd name="T9" fmla="*/ 2147483647 h 355"/>
              <a:gd name="T10" fmla="*/ 2147483647 w 589"/>
              <a:gd name="T11" fmla="*/ 2147483647 h 355"/>
              <a:gd name="T12" fmla="*/ 2147483647 w 589"/>
              <a:gd name="T13" fmla="*/ 2147483647 h 355"/>
              <a:gd name="T14" fmla="*/ 2147483647 w 589"/>
              <a:gd name="T15" fmla="*/ 2147483647 h 355"/>
              <a:gd name="T16" fmla="*/ 2147483647 w 589"/>
              <a:gd name="T17" fmla="*/ 2147483647 h 355"/>
              <a:gd name="T18" fmla="*/ 2147483647 w 589"/>
              <a:gd name="T19" fmla="*/ 2147483647 h 355"/>
              <a:gd name="T20" fmla="*/ 2147483647 w 589"/>
              <a:gd name="T21" fmla="*/ 2147483647 h 355"/>
              <a:gd name="T22" fmla="*/ 2147483647 w 589"/>
              <a:gd name="T23" fmla="*/ 2147483647 h 355"/>
              <a:gd name="T24" fmla="*/ 2147483647 w 589"/>
              <a:gd name="T25" fmla="*/ 2147483647 h 355"/>
              <a:gd name="T26" fmla="*/ 2147483647 w 589"/>
              <a:gd name="T27" fmla="*/ 2147483647 h 355"/>
              <a:gd name="T28" fmla="*/ 2147483647 w 589"/>
              <a:gd name="T29" fmla="*/ 2147483647 h 355"/>
              <a:gd name="T30" fmla="*/ 2147483647 w 589"/>
              <a:gd name="T31" fmla="*/ 2147483647 h 355"/>
              <a:gd name="T32" fmla="*/ 2147483647 w 589"/>
              <a:gd name="T33" fmla="*/ 2147483647 h 355"/>
              <a:gd name="T34" fmla="*/ 2147483647 w 589"/>
              <a:gd name="T35" fmla="*/ 2147483647 h 355"/>
              <a:gd name="T36" fmla="*/ 2147483647 w 589"/>
              <a:gd name="T37" fmla="*/ 2147483647 h 355"/>
              <a:gd name="T38" fmla="*/ 2147483647 w 589"/>
              <a:gd name="T39" fmla="*/ 2147483647 h 355"/>
              <a:gd name="T40" fmla="*/ 2147483647 w 589"/>
              <a:gd name="T41" fmla="*/ 2147483647 h 355"/>
              <a:gd name="T42" fmla="*/ 2147483647 w 589"/>
              <a:gd name="T43" fmla="*/ 2147483647 h 355"/>
              <a:gd name="T44" fmla="*/ 2147483647 w 589"/>
              <a:gd name="T45" fmla="*/ 2147483647 h 355"/>
              <a:gd name="T46" fmla="*/ 2147483647 w 589"/>
              <a:gd name="T47" fmla="*/ 2147483647 h 355"/>
              <a:gd name="T48" fmla="*/ 2147483647 w 589"/>
              <a:gd name="T49" fmla="*/ 2147483647 h 355"/>
              <a:gd name="T50" fmla="*/ 2147483647 w 589"/>
              <a:gd name="T51" fmla="*/ 2147483647 h 355"/>
              <a:gd name="T52" fmla="*/ 2147483647 w 589"/>
              <a:gd name="T53" fmla="*/ 2147483647 h 355"/>
              <a:gd name="T54" fmla="*/ 2147483647 w 589"/>
              <a:gd name="T55" fmla="*/ 2147483647 h 355"/>
              <a:gd name="T56" fmla="*/ 2147483647 w 589"/>
              <a:gd name="T57" fmla="*/ 2147483647 h 355"/>
              <a:gd name="T58" fmla="*/ 2147483647 w 589"/>
              <a:gd name="T59" fmla="*/ 2147483647 h 355"/>
              <a:gd name="T60" fmla="*/ 2147483647 w 589"/>
              <a:gd name="T61" fmla="*/ 2147483647 h 355"/>
              <a:gd name="T62" fmla="*/ 2147483647 w 589"/>
              <a:gd name="T63" fmla="*/ 2147483647 h 355"/>
              <a:gd name="T64" fmla="*/ 2147483647 w 589"/>
              <a:gd name="T65" fmla="*/ 0 h 355"/>
              <a:gd name="T66" fmla="*/ 2147483647 w 589"/>
              <a:gd name="T67" fmla="*/ 2147483647 h 355"/>
              <a:gd name="T68" fmla="*/ 2147483647 w 589"/>
              <a:gd name="T69" fmla="*/ 2147483647 h 355"/>
              <a:gd name="T70" fmla="*/ 2147483647 w 589"/>
              <a:gd name="T71" fmla="*/ 2147483647 h 355"/>
              <a:gd name="T72" fmla="*/ 2147483647 w 589"/>
              <a:gd name="T73" fmla="*/ 2147483647 h 355"/>
              <a:gd name="T74" fmla="*/ 2147483647 w 589"/>
              <a:gd name="T75" fmla="*/ 2147483647 h 355"/>
              <a:gd name="T76" fmla="*/ 2147483647 w 589"/>
              <a:gd name="T77" fmla="*/ 2147483647 h 355"/>
              <a:gd name="T78" fmla="*/ 2147483647 w 589"/>
              <a:gd name="T79" fmla="*/ 2147483647 h 355"/>
              <a:gd name="T80" fmla="*/ 2147483647 w 589"/>
              <a:gd name="T81" fmla="*/ 2147483647 h 355"/>
              <a:gd name="T82" fmla="*/ 2147483647 w 589"/>
              <a:gd name="T83" fmla="*/ 2147483647 h 355"/>
              <a:gd name="T84" fmla="*/ 2147483647 w 589"/>
              <a:gd name="T85" fmla="*/ 2147483647 h 355"/>
              <a:gd name="T86" fmla="*/ 2147483647 w 589"/>
              <a:gd name="T87" fmla="*/ 2147483647 h 355"/>
              <a:gd name="T88" fmla="*/ 2147483647 w 589"/>
              <a:gd name="T89" fmla="*/ 2147483647 h 355"/>
              <a:gd name="T90" fmla="*/ 2147483647 w 589"/>
              <a:gd name="T91" fmla="*/ 2147483647 h 355"/>
              <a:gd name="T92" fmla="*/ 2147483647 w 589"/>
              <a:gd name="T93" fmla="*/ 2147483647 h 355"/>
              <a:gd name="T94" fmla="*/ 2147483647 w 589"/>
              <a:gd name="T95" fmla="*/ 2147483647 h 355"/>
              <a:gd name="T96" fmla="*/ 2147483647 w 589"/>
              <a:gd name="T97" fmla="*/ 2147483647 h 355"/>
              <a:gd name="T98" fmla="*/ 2147483647 w 589"/>
              <a:gd name="T99" fmla="*/ 2147483647 h 355"/>
              <a:gd name="T100" fmla="*/ 2147483647 w 589"/>
              <a:gd name="T101" fmla="*/ 2147483647 h 355"/>
              <a:gd name="T102" fmla="*/ 2147483647 w 589"/>
              <a:gd name="T103" fmla="*/ 2147483647 h 355"/>
              <a:gd name="T104" fmla="*/ 2147483647 w 589"/>
              <a:gd name="T105" fmla="*/ 2147483647 h 355"/>
              <a:gd name="T106" fmla="*/ 2147483647 w 589"/>
              <a:gd name="T107" fmla="*/ 2147483647 h 355"/>
              <a:gd name="T108" fmla="*/ 2147483647 w 589"/>
              <a:gd name="T109" fmla="*/ 2147483647 h 355"/>
              <a:gd name="T110" fmla="*/ 2147483647 w 589"/>
              <a:gd name="T111" fmla="*/ 2147483647 h 355"/>
              <a:gd name="T112" fmla="*/ 2147483647 w 589"/>
              <a:gd name="T113" fmla="*/ 2147483647 h 355"/>
              <a:gd name="T114" fmla="*/ 2147483647 w 589"/>
              <a:gd name="T115" fmla="*/ 2147483647 h 355"/>
              <a:gd name="T116" fmla="*/ 2147483647 w 589"/>
              <a:gd name="T117" fmla="*/ 2147483647 h 355"/>
              <a:gd name="T118" fmla="*/ 2147483647 w 589"/>
              <a:gd name="T119" fmla="*/ 2147483647 h 355"/>
              <a:gd name="T120" fmla="*/ 0 w 589"/>
              <a:gd name="T121" fmla="*/ 2147483647 h 355"/>
              <a:gd name="T122" fmla="*/ 2147483647 w 589"/>
              <a:gd name="T123" fmla="*/ 2147483647 h 3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9"/>
              <a:gd name="T187" fmla="*/ 0 h 355"/>
              <a:gd name="T188" fmla="*/ 589 w 589"/>
              <a:gd name="T189" fmla="*/ 355 h 3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9" h="355">
                <a:moveTo>
                  <a:pt x="3" y="225"/>
                </a:moveTo>
                <a:lnTo>
                  <a:pt x="21" y="240"/>
                </a:lnTo>
                <a:lnTo>
                  <a:pt x="18" y="249"/>
                </a:lnTo>
                <a:lnTo>
                  <a:pt x="24" y="264"/>
                </a:lnTo>
                <a:lnTo>
                  <a:pt x="39" y="264"/>
                </a:lnTo>
                <a:lnTo>
                  <a:pt x="98" y="322"/>
                </a:lnTo>
                <a:lnTo>
                  <a:pt x="116" y="324"/>
                </a:lnTo>
                <a:lnTo>
                  <a:pt x="164" y="355"/>
                </a:lnTo>
                <a:lnTo>
                  <a:pt x="186" y="337"/>
                </a:lnTo>
                <a:lnTo>
                  <a:pt x="220" y="340"/>
                </a:lnTo>
                <a:lnTo>
                  <a:pt x="231" y="347"/>
                </a:lnTo>
                <a:lnTo>
                  <a:pt x="257" y="337"/>
                </a:lnTo>
                <a:lnTo>
                  <a:pt x="308" y="316"/>
                </a:lnTo>
                <a:lnTo>
                  <a:pt x="369" y="306"/>
                </a:lnTo>
                <a:lnTo>
                  <a:pt x="394" y="310"/>
                </a:lnTo>
                <a:lnTo>
                  <a:pt x="402" y="324"/>
                </a:lnTo>
                <a:lnTo>
                  <a:pt x="423" y="301"/>
                </a:lnTo>
                <a:lnTo>
                  <a:pt x="451" y="291"/>
                </a:lnTo>
                <a:lnTo>
                  <a:pt x="478" y="287"/>
                </a:lnTo>
                <a:lnTo>
                  <a:pt x="524" y="240"/>
                </a:lnTo>
                <a:lnTo>
                  <a:pt x="537" y="212"/>
                </a:lnTo>
                <a:lnTo>
                  <a:pt x="542" y="158"/>
                </a:lnTo>
                <a:lnTo>
                  <a:pt x="548" y="113"/>
                </a:lnTo>
                <a:lnTo>
                  <a:pt x="566" y="112"/>
                </a:lnTo>
                <a:lnTo>
                  <a:pt x="580" y="95"/>
                </a:lnTo>
                <a:lnTo>
                  <a:pt x="589" y="82"/>
                </a:lnTo>
                <a:lnTo>
                  <a:pt x="570" y="70"/>
                </a:lnTo>
                <a:lnTo>
                  <a:pt x="561" y="75"/>
                </a:lnTo>
                <a:lnTo>
                  <a:pt x="534" y="70"/>
                </a:lnTo>
                <a:lnTo>
                  <a:pt x="519" y="49"/>
                </a:lnTo>
                <a:lnTo>
                  <a:pt x="503" y="21"/>
                </a:lnTo>
                <a:lnTo>
                  <a:pt x="485" y="21"/>
                </a:lnTo>
                <a:lnTo>
                  <a:pt x="457" y="0"/>
                </a:lnTo>
                <a:lnTo>
                  <a:pt x="442" y="2"/>
                </a:lnTo>
                <a:lnTo>
                  <a:pt x="384" y="9"/>
                </a:lnTo>
                <a:lnTo>
                  <a:pt x="373" y="26"/>
                </a:lnTo>
                <a:lnTo>
                  <a:pt x="357" y="46"/>
                </a:lnTo>
                <a:lnTo>
                  <a:pt x="336" y="57"/>
                </a:lnTo>
                <a:lnTo>
                  <a:pt x="317" y="61"/>
                </a:lnTo>
                <a:lnTo>
                  <a:pt x="303" y="57"/>
                </a:lnTo>
                <a:lnTo>
                  <a:pt x="290" y="49"/>
                </a:lnTo>
                <a:lnTo>
                  <a:pt x="280" y="46"/>
                </a:lnTo>
                <a:lnTo>
                  <a:pt x="262" y="54"/>
                </a:lnTo>
                <a:lnTo>
                  <a:pt x="238" y="67"/>
                </a:lnTo>
                <a:lnTo>
                  <a:pt x="189" y="88"/>
                </a:lnTo>
                <a:lnTo>
                  <a:pt x="168" y="91"/>
                </a:lnTo>
                <a:lnTo>
                  <a:pt x="116" y="88"/>
                </a:lnTo>
                <a:lnTo>
                  <a:pt x="109" y="85"/>
                </a:lnTo>
                <a:lnTo>
                  <a:pt x="95" y="64"/>
                </a:lnTo>
                <a:lnTo>
                  <a:pt x="79" y="54"/>
                </a:lnTo>
                <a:lnTo>
                  <a:pt x="73" y="61"/>
                </a:lnTo>
                <a:lnTo>
                  <a:pt x="70" y="82"/>
                </a:lnTo>
                <a:lnTo>
                  <a:pt x="60" y="103"/>
                </a:lnTo>
                <a:lnTo>
                  <a:pt x="42" y="103"/>
                </a:lnTo>
                <a:lnTo>
                  <a:pt x="37" y="109"/>
                </a:lnTo>
                <a:lnTo>
                  <a:pt x="46" y="130"/>
                </a:lnTo>
                <a:lnTo>
                  <a:pt x="44" y="151"/>
                </a:lnTo>
                <a:lnTo>
                  <a:pt x="31" y="170"/>
                </a:lnTo>
                <a:lnTo>
                  <a:pt x="21" y="179"/>
                </a:lnTo>
                <a:lnTo>
                  <a:pt x="6" y="186"/>
                </a:lnTo>
                <a:lnTo>
                  <a:pt x="0" y="203"/>
                </a:lnTo>
                <a:lnTo>
                  <a:pt x="3" y="22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85" name="Freeform 52"/>
          <p:cNvSpPr>
            <a:spLocks/>
          </p:cNvSpPr>
          <p:nvPr/>
        </p:nvSpPr>
        <p:spPr bwMode="auto">
          <a:xfrm>
            <a:off x="1535113" y="2429867"/>
            <a:ext cx="128587" cy="90488"/>
          </a:xfrm>
          <a:custGeom>
            <a:avLst/>
            <a:gdLst>
              <a:gd name="T0" fmla="*/ 2147483647 w 278"/>
              <a:gd name="T1" fmla="*/ 2147483647 h 161"/>
              <a:gd name="T2" fmla="*/ 2147483647 w 278"/>
              <a:gd name="T3" fmla="*/ 2147483647 h 161"/>
              <a:gd name="T4" fmla="*/ 2147483647 w 278"/>
              <a:gd name="T5" fmla="*/ 2147483647 h 161"/>
              <a:gd name="T6" fmla="*/ 2147483647 w 278"/>
              <a:gd name="T7" fmla="*/ 2147483647 h 161"/>
              <a:gd name="T8" fmla="*/ 2147483647 w 278"/>
              <a:gd name="T9" fmla="*/ 2147483647 h 161"/>
              <a:gd name="T10" fmla="*/ 0 w 278"/>
              <a:gd name="T11" fmla="*/ 2147483647 h 161"/>
              <a:gd name="T12" fmla="*/ 2147483647 w 278"/>
              <a:gd name="T13" fmla="*/ 2147483647 h 161"/>
              <a:gd name="T14" fmla="*/ 2147483647 w 278"/>
              <a:gd name="T15" fmla="*/ 2147483647 h 161"/>
              <a:gd name="T16" fmla="*/ 2147483647 w 278"/>
              <a:gd name="T17" fmla="*/ 2147483647 h 161"/>
              <a:gd name="T18" fmla="*/ 2147483647 w 278"/>
              <a:gd name="T19" fmla="*/ 2147483647 h 161"/>
              <a:gd name="T20" fmla="*/ 2147483647 w 278"/>
              <a:gd name="T21" fmla="*/ 2147483647 h 161"/>
              <a:gd name="T22" fmla="*/ 2147483647 w 278"/>
              <a:gd name="T23" fmla="*/ 2147483647 h 161"/>
              <a:gd name="T24" fmla="*/ 2147483647 w 278"/>
              <a:gd name="T25" fmla="*/ 2147483647 h 161"/>
              <a:gd name="T26" fmla="*/ 2147483647 w 278"/>
              <a:gd name="T27" fmla="*/ 2147483647 h 161"/>
              <a:gd name="T28" fmla="*/ 2147483647 w 278"/>
              <a:gd name="T29" fmla="*/ 2147483647 h 161"/>
              <a:gd name="T30" fmla="*/ 2147483647 w 278"/>
              <a:gd name="T31" fmla="*/ 2147483647 h 161"/>
              <a:gd name="T32" fmla="*/ 2147483647 w 278"/>
              <a:gd name="T33" fmla="*/ 0 h 161"/>
              <a:gd name="T34" fmla="*/ 2147483647 w 278"/>
              <a:gd name="T35" fmla="*/ 2147483647 h 161"/>
              <a:gd name="T36" fmla="*/ 2147483647 w 278"/>
              <a:gd name="T37" fmla="*/ 2147483647 h 161"/>
              <a:gd name="T38" fmla="*/ 2147483647 w 278"/>
              <a:gd name="T39" fmla="*/ 2147483647 h 161"/>
              <a:gd name="T40" fmla="*/ 2147483647 w 278"/>
              <a:gd name="T41" fmla="*/ 2147483647 h 161"/>
              <a:gd name="T42" fmla="*/ 2147483647 w 278"/>
              <a:gd name="T43" fmla="*/ 2147483647 h 161"/>
              <a:gd name="T44" fmla="*/ 2147483647 w 278"/>
              <a:gd name="T45" fmla="*/ 2147483647 h 161"/>
              <a:gd name="T46" fmla="*/ 2147483647 w 278"/>
              <a:gd name="T47" fmla="*/ 2147483647 h 161"/>
              <a:gd name="T48" fmla="*/ 2147483647 w 278"/>
              <a:gd name="T49" fmla="*/ 2147483647 h 161"/>
              <a:gd name="T50" fmla="*/ 2147483647 w 278"/>
              <a:gd name="T51" fmla="*/ 2147483647 h 161"/>
              <a:gd name="T52" fmla="*/ 2147483647 w 278"/>
              <a:gd name="T53" fmla="*/ 2147483647 h 161"/>
              <a:gd name="T54" fmla="*/ 2147483647 w 278"/>
              <a:gd name="T55" fmla="*/ 2147483647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161"/>
              <a:gd name="T86" fmla="*/ 278 w 278"/>
              <a:gd name="T87" fmla="*/ 161 h 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161">
                <a:moveTo>
                  <a:pt x="24" y="88"/>
                </a:moveTo>
                <a:lnTo>
                  <a:pt x="52" y="116"/>
                </a:lnTo>
                <a:lnTo>
                  <a:pt x="44" y="130"/>
                </a:lnTo>
                <a:lnTo>
                  <a:pt x="31" y="140"/>
                </a:lnTo>
                <a:lnTo>
                  <a:pt x="16" y="142"/>
                </a:lnTo>
                <a:lnTo>
                  <a:pt x="0" y="145"/>
                </a:lnTo>
                <a:lnTo>
                  <a:pt x="28" y="158"/>
                </a:lnTo>
                <a:lnTo>
                  <a:pt x="40" y="161"/>
                </a:lnTo>
                <a:lnTo>
                  <a:pt x="75" y="140"/>
                </a:lnTo>
                <a:lnTo>
                  <a:pt x="152" y="159"/>
                </a:lnTo>
                <a:lnTo>
                  <a:pt x="202" y="103"/>
                </a:lnTo>
                <a:lnTo>
                  <a:pt x="212" y="79"/>
                </a:lnTo>
                <a:lnTo>
                  <a:pt x="222" y="72"/>
                </a:lnTo>
                <a:lnTo>
                  <a:pt x="250" y="75"/>
                </a:lnTo>
                <a:lnTo>
                  <a:pt x="278" y="42"/>
                </a:lnTo>
                <a:lnTo>
                  <a:pt x="275" y="21"/>
                </a:lnTo>
                <a:lnTo>
                  <a:pt x="255" y="0"/>
                </a:lnTo>
                <a:lnTo>
                  <a:pt x="243" y="2"/>
                </a:lnTo>
                <a:lnTo>
                  <a:pt x="229" y="7"/>
                </a:lnTo>
                <a:lnTo>
                  <a:pt x="204" y="1"/>
                </a:lnTo>
                <a:lnTo>
                  <a:pt x="178" y="2"/>
                </a:lnTo>
                <a:lnTo>
                  <a:pt x="153" y="9"/>
                </a:lnTo>
                <a:lnTo>
                  <a:pt x="118" y="7"/>
                </a:lnTo>
                <a:lnTo>
                  <a:pt x="103" y="28"/>
                </a:lnTo>
                <a:lnTo>
                  <a:pt x="44" y="9"/>
                </a:lnTo>
                <a:lnTo>
                  <a:pt x="21" y="9"/>
                </a:lnTo>
                <a:lnTo>
                  <a:pt x="21" y="44"/>
                </a:lnTo>
                <a:lnTo>
                  <a:pt x="24" y="88"/>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86" name="Freeform 53"/>
          <p:cNvSpPr>
            <a:spLocks/>
          </p:cNvSpPr>
          <p:nvPr/>
        </p:nvSpPr>
        <p:spPr bwMode="auto">
          <a:xfrm>
            <a:off x="1917700" y="2585442"/>
            <a:ext cx="252413" cy="219075"/>
          </a:xfrm>
          <a:custGeom>
            <a:avLst/>
            <a:gdLst>
              <a:gd name="T0" fmla="*/ 2147483647 w 537"/>
              <a:gd name="T1" fmla="*/ 2147483647 h 392"/>
              <a:gd name="T2" fmla="*/ 2147483647 w 537"/>
              <a:gd name="T3" fmla="*/ 2147483647 h 392"/>
              <a:gd name="T4" fmla="*/ 2147483647 w 537"/>
              <a:gd name="T5" fmla="*/ 2147483647 h 392"/>
              <a:gd name="T6" fmla="*/ 2147483647 w 537"/>
              <a:gd name="T7" fmla="*/ 2147483647 h 392"/>
              <a:gd name="T8" fmla="*/ 2147483647 w 537"/>
              <a:gd name="T9" fmla="*/ 2147483647 h 392"/>
              <a:gd name="T10" fmla="*/ 2147483647 w 537"/>
              <a:gd name="T11" fmla="*/ 2147483647 h 392"/>
              <a:gd name="T12" fmla="*/ 2147483647 w 537"/>
              <a:gd name="T13" fmla="*/ 2147483647 h 392"/>
              <a:gd name="T14" fmla="*/ 2147483647 w 537"/>
              <a:gd name="T15" fmla="*/ 2147483647 h 392"/>
              <a:gd name="T16" fmla="*/ 2147483647 w 537"/>
              <a:gd name="T17" fmla="*/ 2147483647 h 392"/>
              <a:gd name="T18" fmla="*/ 2147483647 w 537"/>
              <a:gd name="T19" fmla="*/ 2147483647 h 392"/>
              <a:gd name="T20" fmla="*/ 2147483647 w 537"/>
              <a:gd name="T21" fmla="*/ 2147483647 h 392"/>
              <a:gd name="T22" fmla="*/ 2147483647 w 537"/>
              <a:gd name="T23" fmla="*/ 2147483647 h 392"/>
              <a:gd name="T24" fmla="*/ 2147483647 w 537"/>
              <a:gd name="T25" fmla="*/ 2147483647 h 392"/>
              <a:gd name="T26" fmla="*/ 2147483647 w 537"/>
              <a:gd name="T27" fmla="*/ 2147483647 h 392"/>
              <a:gd name="T28" fmla="*/ 2147483647 w 537"/>
              <a:gd name="T29" fmla="*/ 2147483647 h 392"/>
              <a:gd name="T30" fmla="*/ 2147483647 w 537"/>
              <a:gd name="T31" fmla="*/ 2147483647 h 392"/>
              <a:gd name="T32" fmla="*/ 2147483647 w 537"/>
              <a:gd name="T33" fmla="*/ 2147483647 h 392"/>
              <a:gd name="T34" fmla="*/ 2147483647 w 537"/>
              <a:gd name="T35" fmla="*/ 2147483647 h 392"/>
              <a:gd name="T36" fmla="*/ 2147483647 w 537"/>
              <a:gd name="T37" fmla="*/ 2147483647 h 392"/>
              <a:gd name="T38" fmla="*/ 2147483647 w 537"/>
              <a:gd name="T39" fmla="*/ 2147483647 h 392"/>
              <a:gd name="T40" fmla="*/ 2147483647 w 537"/>
              <a:gd name="T41" fmla="*/ 2147483647 h 392"/>
              <a:gd name="T42" fmla="*/ 2147483647 w 537"/>
              <a:gd name="T43" fmla="*/ 2147483647 h 392"/>
              <a:gd name="T44" fmla="*/ 2147483647 w 537"/>
              <a:gd name="T45" fmla="*/ 2147483647 h 392"/>
              <a:gd name="T46" fmla="*/ 2147483647 w 537"/>
              <a:gd name="T47" fmla="*/ 2147483647 h 392"/>
              <a:gd name="T48" fmla="*/ 2147483647 w 537"/>
              <a:gd name="T49" fmla="*/ 2147483647 h 392"/>
              <a:gd name="T50" fmla="*/ 2147483647 w 537"/>
              <a:gd name="T51" fmla="*/ 2147483647 h 392"/>
              <a:gd name="T52" fmla="*/ 2147483647 w 537"/>
              <a:gd name="T53" fmla="*/ 2147483647 h 392"/>
              <a:gd name="T54" fmla="*/ 2147483647 w 537"/>
              <a:gd name="T55" fmla="*/ 2147483647 h 392"/>
              <a:gd name="T56" fmla="*/ 2147483647 w 537"/>
              <a:gd name="T57" fmla="*/ 2147483647 h 392"/>
              <a:gd name="T58" fmla="*/ 2147483647 w 537"/>
              <a:gd name="T59" fmla="*/ 2147483647 h 392"/>
              <a:gd name="T60" fmla="*/ 2147483647 w 537"/>
              <a:gd name="T61" fmla="*/ 2147483647 h 392"/>
              <a:gd name="T62" fmla="*/ 2147483647 w 537"/>
              <a:gd name="T63" fmla="*/ 2147483647 h 392"/>
              <a:gd name="T64" fmla="*/ 2147483647 w 537"/>
              <a:gd name="T65" fmla="*/ 2147483647 h 392"/>
              <a:gd name="T66" fmla="*/ 2147483647 w 537"/>
              <a:gd name="T67" fmla="*/ 2147483647 h 392"/>
              <a:gd name="T68" fmla="*/ 2147483647 w 537"/>
              <a:gd name="T69" fmla="*/ 2147483647 h 392"/>
              <a:gd name="T70" fmla="*/ 2147483647 w 537"/>
              <a:gd name="T71" fmla="*/ 2147483647 h 3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7"/>
              <a:gd name="T109" fmla="*/ 0 h 392"/>
              <a:gd name="T110" fmla="*/ 537 w 537"/>
              <a:gd name="T111" fmla="*/ 392 h 3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7" h="392">
                <a:moveTo>
                  <a:pt x="13" y="46"/>
                </a:moveTo>
                <a:lnTo>
                  <a:pt x="10" y="54"/>
                </a:lnTo>
                <a:lnTo>
                  <a:pt x="0" y="64"/>
                </a:lnTo>
                <a:lnTo>
                  <a:pt x="3" y="82"/>
                </a:lnTo>
                <a:lnTo>
                  <a:pt x="18" y="112"/>
                </a:lnTo>
                <a:lnTo>
                  <a:pt x="39" y="115"/>
                </a:lnTo>
                <a:lnTo>
                  <a:pt x="43" y="127"/>
                </a:lnTo>
                <a:lnTo>
                  <a:pt x="42" y="161"/>
                </a:lnTo>
                <a:lnTo>
                  <a:pt x="34" y="171"/>
                </a:lnTo>
                <a:lnTo>
                  <a:pt x="8" y="187"/>
                </a:lnTo>
                <a:lnTo>
                  <a:pt x="6" y="196"/>
                </a:lnTo>
                <a:lnTo>
                  <a:pt x="13" y="221"/>
                </a:lnTo>
                <a:lnTo>
                  <a:pt x="15" y="241"/>
                </a:lnTo>
                <a:lnTo>
                  <a:pt x="8" y="259"/>
                </a:lnTo>
                <a:lnTo>
                  <a:pt x="0" y="273"/>
                </a:lnTo>
                <a:lnTo>
                  <a:pt x="13" y="291"/>
                </a:lnTo>
                <a:lnTo>
                  <a:pt x="24" y="288"/>
                </a:lnTo>
                <a:lnTo>
                  <a:pt x="42" y="309"/>
                </a:lnTo>
                <a:lnTo>
                  <a:pt x="43" y="329"/>
                </a:lnTo>
                <a:lnTo>
                  <a:pt x="43" y="356"/>
                </a:lnTo>
                <a:lnTo>
                  <a:pt x="42" y="368"/>
                </a:lnTo>
                <a:lnTo>
                  <a:pt x="62" y="392"/>
                </a:lnTo>
                <a:lnTo>
                  <a:pt x="104" y="384"/>
                </a:lnTo>
                <a:lnTo>
                  <a:pt x="153" y="368"/>
                </a:lnTo>
                <a:lnTo>
                  <a:pt x="189" y="346"/>
                </a:lnTo>
                <a:lnTo>
                  <a:pt x="207" y="329"/>
                </a:lnTo>
                <a:lnTo>
                  <a:pt x="231" y="361"/>
                </a:lnTo>
                <a:lnTo>
                  <a:pt x="249" y="353"/>
                </a:lnTo>
                <a:lnTo>
                  <a:pt x="275" y="361"/>
                </a:lnTo>
                <a:lnTo>
                  <a:pt x="290" y="365"/>
                </a:lnTo>
                <a:lnTo>
                  <a:pt x="321" y="353"/>
                </a:lnTo>
                <a:lnTo>
                  <a:pt x="339" y="347"/>
                </a:lnTo>
                <a:lnTo>
                  <a:pt x="339" y="332"/>
                </a:lnTo>
                <a:lnTo>
                  <a:pt x="342" y="307"/>
                </a:lnTo>
                <a:lnTo>
                  <a:pt x="357" y="298"/>
                </a:lnTo>
                <a:lnTo>
                  <a:pt x="378" y="307"/>
                </a:lnTo>
                <a:lnTo>
                  <a:pt x="381" y="316"/>
                </a:lnTo>
                <a:lnTo>
                  <a:pt x="397" y="295"/>
                </a:lnTo>
                <a:lnTo>
                  <a:pt x="436" y="277"/>
                </a:lnTo>
                <a:lnTo>
                  <a:pt x="470" y="273"/>
                </a:lnTo>
                <a:lnTo>
                  <a:pt x="500" y="273"/>
                </a:lnTo>
                <a:lnTo>
                  <a:pt x="495" y="243"/>
                </a:lnTo>
                <a:lnTo>
                  <a:pt x="491" y="228"/>
                </a:lnTo>
                <a:lnTo>
                  <a:pt x="458" y="204"/>
                </a:lnTo>
                <a:lnTo>
                  <a:pt x="457" y="197"/>
                </a:lnTo>
                <a:lnTo>
                  <a:pt x="475" y="173"/>
                </a:lnTo>
                <a:lnTo>
                  <a:pt x="493" y="169"/>
                </a:lnTo>
                <a:lnTo>
                  <a:pt x="488" y="155"/>
                </a:lnTo>
                <a:lnTo>
                  <a:pt x="498" y="130"/>
                </a:lnTo>
                <a:lnTo>
                  <a:pt x="498" y="115"/>
                </a:lnTo>
                <a:lnTo>
                  <a:pt x="503" y="85"/>
                </a:lnTo>
                <a:lnTo>
                  <a:pt x="509" y="73"/>
                </a:lnTo>
                <a:lnTo>
                  <a:pt x="527" y="75"/>
                </a:lnTo>
                <a:lnTo>
                  <a:pt x="537" y="54"/>
                </a:lnTo>
                <a:lnTo>
                  <a:pt x="527" y="36"/>
                </a:lnTo>
                <a:lnTo>
                  <a:pt x="521" y="12"/>
                </a:lnTo>
                <a:lnTo>
                  <a:pt x="509" y="15"/>
                </a:lnTo>
                <a:lnTo>
                  <a:pt x="448" y="3"/>
                </a:lnTo>
                <a:lnTo>
                  <a:pt x="409" y="0"/>
                </a:lnTo>
                <a:lnTo>
                  <a:pt x="371" y="8"/>
                </a:lnTo>
                <a:lnTo>
                  <a:pt x="338" y="24"/>
                </a:lnTo>
                <a:lnTo>
                  <a:pt x="299" y="45"/>
                </a:lnTo>
                <a:lnTo>
                  <a:pt x="269" y="67"/>
                </a:lnTo>
                <a:lnTo>
                  <a:pt x="241" y="70"/>
                </a:lnTo>
                <a:lnTo>
                  <a:pt x="202" y="63"/>
                </a:lnTo>
                <a:lnTo>
                  <a:pt x="165" y="75"/>
                </a:lnTo>
                <a:lnTo>
                  <a:pt x="143" y="81"/>
                </a:lnTo>
                <a:lnTo>
                  <a:pt x="116" y="73"/>
                </a:lnTo>
                <a:lnTo>
                  <a:pt x="79" y="57"/>
                </a:lnTo>
                <a:lnTo>
                  <a:pt x="58" y="52"/>
                </a:lnTo>
                <a:lnTo>
                  <a:pt x="28" y="46"/>
                </a:lnTo>
                <a:lnTo>
                  <a:pt x="13" y="46"/>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87" name="Freeform 54"/>
          <p:cNvSpPr>
            <a:spLocks/>
          </p:cNvSpPr>
          <p:nvPr/>
        </p:nvSpPr>
        <p:spPr bwMode="auto">
          <a:xfrm>
            <a:off x="1843088" y="2329855"/>
            <a:ext cx="363537" cy="311150"/>
          </a:xfrm>
          <a:custGeom>
            <a:avLst/>
            <a:gdLst>
              <a:gd name="T0" fmla="*/ 2147483647 w 769"/>
              <a:gd name="T1" fmla="*/ 2147483647 h 563"/>
              <a:gd name="T2" fmla="*/ 2147483647 w 769"/>
              <a:gd name="T3" fmla="*/ 2147483647 h 563"/>
              <a:gd name="T4" fmla="*/ 2147483647 w 769"/>
              <a:gd name="T5" fmla="*/ 2147483647 h 563"/>
              <a:gd name="T6" fmla="*/ 2147483647 w 769"/>
              <a:gd name="T7" fmla="*/ 2147483647 h 563"/>
              <a:gd name="T8" fmla="*/ 2147483647 w 769"/>
              <a:gd name="T9" fmla="*/ 2147483647 h 563"/>
              <a:gd name="T10" fmla="*/ 0 w 769"/>
              <a:gd name="T11" fmla="*/ 2147483647 h 563"/>
              <a:gd name="T12" fmla="*/ 2147483647 w 769"/>
              <a:gd name="T13" fmla="*/ 2147483647 h 563"/>
              <a:gd name="T14" fmla="*/ 2147483647 w 769"/>
              <a:gd name="T15" fmla="*/ 2147483647 h 563"/>
              <a:gd name="T16" fmla="*/ 2147483647 w 769"/>
              <a:gd name="T17" fmla="*/ 2147483647 h 563"/>
              <a:gd name="T18" fmla="*/ 2147483647 w 769"/>
              <a:gd name="T19" fmla="*/ 2147483647 h 563"/>
              <a:gd name="T20" fmla="*/ 2147483647 w 769"/>
              <a:gd name="T21" fmla="*/ 2147483647 h 563"/>
              <a:gd name="T22" fmla="*/ 2147483647 w 769"/>
              <a:gd name="T23" fmla="*/ 2147483647 h 563"/>
              <a:gd name="T24" fmla="*/ 2147483647 w 769"/>
              <a:gd name="T25" fmla="*/ 2147483647 h 563"/>
              <a:gd name="T26" fmla="*/ 2147483647 w 769"/>
              <a:gd name="T27" fmla="*/ 2147483647 h 563"/>
              <a:gd name="T28" fmla="*/ 2147483647 w 769"/>
              <a:gd name="T29" fmla="*/ 2147483647 h 563"/>
              <a:gd name="T30" fmla="*/ 2147483647 w 769"/>
              <a:gd name="T31" fmla="*/ 2147483647 h 563"/>
              <a:gd name="T32" fmla="*/ 2147483647 w 769"/>
              <a:gd name="T33" fmla="*/ 2147483647 h 563"/>
              <a:gd name="T34" fmla="*/ 2147483647 w 769"/>
              <a:gd name="T35" fmla="*/ 2147483647 h 563"/>
              <a:gd name="T36" fmla="*/ 2147483647 w 769"/>
              <a:gd name="T37" fmla="*/ 2147483647 h 563"/>
              <a:gd name="T38" fmla="*/ 2147483647 w 769"/>
              <a:gd name="T39" fmla="*/ 2147483647 h 563"/>
              <a:gd name="T40" fmla="*/ 2147483647 w 769"/>
              <a:gd name="T41" fmla="*/ 2147483647 h 563"/>
              <a:gd name="T42" fmla="*/ 2147483647 w 769"/>
              <a:gd name="T43" fmla="*/ 2147483647 h 563"/>
              <a:gd name="T44" fmla="*/ 2147483647 w 769"/>
              <a:gd name="T45" fmla="*/ 2147483647 h 563"/>
              <a:gd name="T46" fmla="*/ 2147483647 w 769"/>
              <a:gd name="T47" fmla="*/ 2147483647 h 563"/>
              <a:gd name="T48" fmla="*/ 2147483647 w 769"/>
              <a:gd name="T49" fmla="*/ 2147483647 h 563"/>
              <a:gd name="T50" fmla="*/ 2147483647 w 769"/>
              <a:gd name="T51" fmla="*/ 2147483647 h 563"/>
              <a:gd name="T52" fmla="*/ 2147483647 w 769"/>
              <a:gd name="T53" fmla="*/ 2147483647 h 563"/>
              <a:gd name="T54" fmla="*/ 2147483647 w 769"/>
              <a:gd name="T55" fmla="*/ 2147483647 h 563"/>
              <a:gd name="T56" fmla="*/ 2147483647 w 769"/>
              <a:gd name="T57" fmla="*/ 2147483647 h 563"/>
              <a:gd name="T58" fmla="*/ 2147483647 w 769"/>
              <a:gd name="T59" fmla="*/ 2147483647 h 563"/>
              <a:gd name="T60" fmla="*/ 2147483647 w 769"/>
              <a:gd name="T61" fmla="*/ 2147483647 h 563"/>
              <a:gd name="T62" fmla="*/ 2147483647 w 769"/>
              <a:gd name="T63" fmla="*/ 2147483647 h 563"/>
              <a:gd name="T64" fmla="*/ 2147483647 w 769"/>
              <a:gd name="T65" fmla="*/ 2147483647 h 563"/>
              <a:gd name="T66" fmla="*/ 2147483647 w 769"/>
              <a:gd name="T67" fmla="*/ 2147483647 h 563"/>
              <a:gd name="T68" fmla="*/ 2147483647 w 769"/>
              <a:gd name="T69" fmla="*/ 2147483647 h 563"/>
              <a:gd name="T70" fmla="*/ 2147483647 w 769"/>
              <a:gd name="T71" fmla="*/ 2147483647 h 563"/>
              <a:gd name="T72" fmla="*/ 2147483647 w 769"/>
              <a:gd name="T73" fmla="*/ 2147483647 h 563"/>
              <a:gd name="T74" fmla="*/ 2147483647 w 769"/>
              <a:gd name="T75" fmla="*/ 2147483647 h 563"/>
              <a:gd name="T76" fmla="*/ 2147483647 w 769"/>
              <a:gd name="T77" fmla="*/ 2147483647 h 563"/>
              <a:gd name="T78" fmla="*/ 2147483647 w 769"/>
              <a:gd name="T79" fmla="*/ 2147483647 h 563"/>
              <a:gd name="T80" fmla="*/ 2147483647 w 769"/>
              <a:gd name="T81" fmla="*/ 2147483647 h 563"/>
              <a:gd name="T82" fmla="*/ 2147483647 w 769"/>
              <a:gd name="T83" fmla="*/ 0 h 563"/>
              <a:gd name="T84" fmla="*/ 2147483647 w 769"/>
              <a:gd name="T85" fmla="*/ 2147483647 h 563"/>
              <a:gd name="T86" fmla="*/ 2147483647 w 769"/>
              <a:gd name="T87" fmla="*/ 2147483647 h 563"/>
              <a:gd name="T88" fmla="*/ 2147483647 w 769"/>
              <a:gd name="T89" fmla="*/ 2147483647 h 563"/>
              <a:gd name="T90" fmla="*/ 2147483647 w 769"/>
              <a:gd name="T91" fmla="*/ 2147483647 h 563"/>
              <a:gd name="T92" fmla="*/ 2147483647 w 769"/>
              <a:gd name="T93" fmla="*/ 2147483647 h 563"/>
              <a:gd name="T94" fmla="*/ 2147483647 w 769"/>
              <a:gd name="T95" fmla="*/ 2147483647 h 563"/>
              <a:gd name="T96" fmla="*/ 2147483647 w 769"/>
              <a:gd name="T97" fmla="*/ 2147483647 h 563"/>
              <a:gd name="T98" fmla="*/ 2147483647 w 769"/>
              <a:gd name="T99" fmla="*/ 2147483647 h 563"/>
              <a:gd name="T100" fmla="*/ 2147483647 w 769"/>
              <a:gd name="T101" fmla="*/ 2147483647 h 563"/>
              <a:gd name="T102" fmla="*/ 2147483647 w 769"/>
              <a:gd name="T103" fmla="*/ 2147483647 h 5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9"/>
              <a:gd name="T157" fmla="*/ 0 h 563"/>
              <a:gd name="T158" fmla="*/ 769 w 769"/>
              <a:gd name="T159" fmla="*/ 563 h 5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9" h="563">
                <a:moveTo>
                  <a:pt x="185" y="49"/>
                </a:moveTo>
                <a:lnTo>
                  <a:pt x="171" y="65"/>
                </a:lnTo>
                <a:lnTo>
                  <a:pt x="161" y="76"/>
                </a:lnTo>
                <a:lnTo>
                  <a:pt x="143" y="80"/>
                </a:lnTo>
                <a:lnTo>
                  <a:pt x="135" y="167"/>
                </a:lnTo>
                <a:lnTo>
                  <a:pt x="133" y="182"/>
                </a:lnTo>
                <a:lnTo>
                  <a:pt x="112" y="216"/>
                </a:lnTo>
                <a:lnTo>
                  <a:pt x="87" y="237"/>
                </a:lnTo>
                <a:lnTo>
                  <a:pt x="70" y="255"/>
                </a:lnTo>
                <a:lnTo>
                  <a:pt x="27" y="265"/>
                </a:lnTo>
                <a:lnTo>
                  <a:pt x="4" y="284"/>
                </a:lnTo>
                <a:lnTo>
                  <a:pt x="0" y="301"/>
                </a:lnTo>
                <a:lnTo>
                  <a:pt x="16" y="314"/>
                </a:lnTo>
                <a:lnTo>
                  <a:pt x="24" y="332"/>
                </a:lnTo>
                <a:lnTo>
                  <a:pt x="21" y="345"/>
                </a:lnTo>
                <a:lnTo>
                  <a:pt x="24" y="362"/>
                </a:lnTo>
                <a:lnTo>
                  <a:pt x="37" y="369"/>
                </a:lnTo>
                <a:lnTo>
                  <a:pt x="58" y="369"/>
                </a:lnTo>
                <a:lnTo>
                  <a:pt x="65" y="384"/>
                </a:lnTo>
                <a:lnTo>
                  <a:pt x="73" y="413"/>
                </a:lnTo>
                <a:lnTo>
                  <a:pt x="76" y="436"/>
                </a:lnTo>
                <a:lnTo>
                  <a:pt x="83" y="454"/>
                </a:lnTo>
                <a:lnTo>
                  <a:pt x="97" y="460"/>
                </a:lnTo>
                <a:lnTo>
                  <a:pt x="107" y="454"/>
                </a:lnTo>
                <a:lnTo>
                  <a:pt x="125" y="441"/>
                </a:lnTo>
                <a:lnTo>
                  <a:pt x="146" y="457"/>
                </a:lnTo>
                <a:lnTo>
                  <a:pt x="143" y="472"/>
                </a:lnTo>
                <a:lnTo>
                  <a:pt x="146" y="481"/>
                </a:lnTo>
                <a:lnTo>
                  <a:pt x="156" y="485"/>
                </a:lnTo>
                <a:lnTo>
                  <a:pt x="171" y="502"/>
                </a:lnTo>
                <a:lnTo>
                  <a:pt x="167" y="520"/>
                </a:lnTo>
                <a:lnTo>
                  <a:pt x="171" y="530"/>
                </a:lnTo>
                <a:lnTo>
                  <a:pt x="195" y="530"/>
                </a:lnTo>
                <a:lnTo>
                  <a:pt x="224" y="542"/>
                </a:lnTo>
                <a:lnTo>
                  <a:pt x="278" y="563"/>
                </a:lnTo>
                <a:lnTo>
                  <a:pt x="299" y="563"/>
                </a:lnTo>
                <a:lnTo>
                  <a:pt x="328" y="558"/>
                </a:lnTo>
                <a:lnTo>
                  <a:pt x="353" y="548"/>
                </a:lnTo>
                <a:lnTo>
                  <a:pt x="395" y="555"/>
                </a:lnTo>
                <a:lnTo>
                  <a:pt x="416" y="553"/>
                </a:lnTo>
                <a:lnTo>
                  <a:pt x="426" y="551"/>
                </a:lnTo>
                <a:lnTo>
                  <a:pt x="453" y="532"/>
                </a:lnTo>
                <a:lnTo>
                  <a:pt x="512" y="499"/>
                </a:lnTo>
                <a:lnTo>
                  <a:pt x="556" y="485"/>
                </a:lnTo>
                <a:lnTo>
                  <a:pt x="580" y="483"/>
                </a:lnTo>
                <a:lnTo>
                  <a:pt x="617" y="490"/>
                </a:lnTo>
                <a:lnTo>
                  <a:pt x="648" y="493"/>
                </a:lnTo>
                <a:lnTo>
                  <a:pt x="663" y="499"/>
                </a:lnTo>
                <a:lnTo>
                  <a:pt x="687" y="496"/>
                </a:lnTo>
                <a:lnTo>
                  <a:pt x="691" y="475"/>
                </a:lnTo>
                <a:lnTo>
                  <a:pt x="691" y="436"/>
                </a:lnTo>
                <a:lnTo>
                  <a:pt x="694" y="395"/>
                </a:lnTo>
                <a:lnTo>
                  <a:pt x="706" y="374"/>
                </a:lnTo>
                <a:lnTo>
                  <a:pt x="720" y="369"/>
                </a:lnTo>
                <a:lnTo>
                  <a:pt x="733" y="377"/>
                </a:lnTo>
                <a:lnTo>
                  <a:pt x="746" y="369"/>
                </a:lnTo>
                <a:lnTo>
                  <a:pt x="754" y="359"/>
                </a:lnTo>
                <a:lnTo>
                  <a:pt x="751" y="348"/>
                </a:lnTo>
                <a:lnTo>
                  <a:pt x="767" y="343"/>
                </a:lnTo>
                <a:lnTo>
                  <a:pt x="769" y="329"/>
                </a:lnTo>
                <a:lnTo>
                  <a:pt x="754" y="322"/>
                </a:lnTo>
                <a:lnTo>
                  <a:pt x="730" y="317"/>
                </a:lnTo>
                <a:lnTo>
                  <a:pt x="712" y="322"/>
                </a:lnTo>
                <a:lnTo>
                  <a:pt x="684" y="326"/>
                </a:lnTo>
                <a:lnTo>
                  <a:pt x="657" y="326"/>
                </a:lnTo>
                <a:lnTo>
                  <a:pt x="639" y="317"/>
                </a:lnTo>
                <a:lnTo>
                  <a:pt x="632" y="301"/>
                </a:lnTo>
                <a:lnTo>
                  <a:pt x="632" y="280"/>
                </a:lnTo>
                <a:lnTo>
                  <a:pt x="629" y="259"/>
                </a:lnTo>
                <a:lnTo>
                  <a:pt x="617" y="244"/>
                </a:lnTo>
                <a:lnTo>
                  <a:pt x="608" y="228"/>
                </a:lnTo>
                <a:lnTo>
                  <a:pt x="608" y="207"/>
                </a:lnTo>
                <a:lnTo>
                  <a:pt x="611" y="186"/>
                </a:lnTo>
                <a:lnTo>
                  <a:pt x="611" y="174"/>
                </a:lnTo>
                <a:lnTo>
                  <a:pt x="598" y="143"/>
                </a:lnTo>
                <a:lnTo>
                  <a:pt x="577" y="122"/>
                </a:lnTo>
                <a:lnTo>
                  <a:pt x="569" y="101"/>
                </a:lnTo>
                <a:lnTo>
                  <a:pt x="566" y="86"/>
                </a:lnTo>
                <a:lnTo>
                  <a:pt x="562" y="79"/>
                </a:lnTo>
                <a:lnTo>
                  <a:pt x="533" y="58"/>
                </a:lnTo>
                <a:lnTo>
                  <a:pt x="523" y="39"/>
                </a:lnTo>
                <a:lnTo>
                  <a:pt x="510" y="13"/>
                </a:lnTo>
                <a:lnTo>
                  <a:pt x="499" y="3"/>
                </a:lnTo>
                <a:lnTo>
                  <a:pt x="486" y="0"/>
                </a:lnTo>
                <a:lnTo>
                  <a:pt x="474" y="6"/>
                </a:lnTo>
                <a:lnTo>
                  <a:pt x="460" y="18"/>
                </a:lnTo>
                <a:lnTo>
                  <a:pt x="453" y="21"/>
                </a:lnTo>
                <a:lnTo>
                  <a:pt x="429" y="21"/>
                </a:lnTo>
                <a:lnTo>
                  <a:pt x="413" y="24"/>
                </a:lnTo>
                <a:lnTo>
                  <a:pt x="402" y="37"/>
                </a:lnTo>
                <a:lnTo>
                  <a:pt x="383" y="44"/>
                </a:lnTo>
                <a:lnTo>
                  <a:pt x="362" y="42"/>
                </a:lnTo>
                <a:lnTo>
                  <a:pt x="350" y="31"/>
                </a:lnTo>
                <a:lnTo>
                  <a:pt x="328" y="18"/>
                </a:lnTo>
                <a:lnTo>
                  <a:pt x="310" y="24"/>
                </a:lnTo>
                <a:lnTo>
                  <a:pt x="286" y="34"/>
                </a:lnTo>
                <a:lnTo>
                  <a:pt x="268" y="37"/>
                </a:lnTo>
                <a:lnTo>
                  <a:pt x="252" y="31"/>
                </a:lnTo>
                <a:lnTo>
                  <a:pt x="234" y="21"/>
                </a:lnTo>
                <a:lnTo>
                  <a:pt x="210" y="28"/>
                </a:lnTo>
                <a:lnTo>
                  <a:pt x="195" y="37"/>
                </a:lnTo>
                <a:lnTo>
                  <a:pt x="189" y="39"/>
                </a:lnTo>
                <a:lnTo>
                  <a:pt x="185" y="42"/>
                </a:lnTo>
                <a:lnTo>
                  <a:pt x="179" y="44"/>
                </a:lnTo>
                <a:lnTo>
                  <a:pt x="185" y="49"/>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754" name="Freeform 55"/>
          <p:cNvSpPr>
            <a:spLocks/>
          </p:cNvSpPr>
          <p:nvPr/>
        </p:nvSpPr>
        <p:spPr bwMode="auto">
          <a:xfrm>
            <a:off x="1168400" y="2046288"/>
            <a:ext cx="138113" cy="142875"/>
          </a:xfrm>
          <a:custGeom>
            <a:avLst/>
            <a:gdLst>
              <a:gd name="T0" fmla="*/ 0 w 294"/>
              <a:gd name="T1" fmla="*/ 2147483647 h 259"/>
              <a:gd name="T2" fmla="*/ 2147483647 w 294"/>
              <a:gd name="T3" fmla="*/ 2147483647 h 259"/>
              <a:gd name="T4" fmla="*/ 2147483647 w 294"/>
              <a:gd name="T5" fmla="*/ 2147483647 h 259"/>
              <a:gd name="T6" fmla="*/ 2147483647 w 294"/>
              <a:gd name="T7" fmla="*/ 0 h 259"/>
              <a:gd name="T8" fmla="*/ 2147483647 w 294"/>
              <a:gd name="T9" fmla="*/ 2147483647 h 259"/>
              <a:gd name="T10" fmla="*/ 2147483647 w 294"/>
              <a:gd name="T11" fmla="*/ 2147483647 h 259"/>
              <a:gd name="T12" fmla="*/ 2147483647 w 294"/>
              <a:gd name="T13" fmla="*/ 2147483647 h 259"/>
              <a:gd name="T14" fmla="*/ 2147483647 w 294"/>
              <a:gd name="T15" fmla="*/ 2147483647 h 259"/>
              <a:gd name="T16" fmla="*/ 2147483647 w 294"/>
              <a:gd name="T17" fmla="*/ 2147483647 h 259"/>
              <a:gd name="T18" fmla="*/ 2147483647 w 294"/>
              <a:gd name="T19" fmla="*/ 2147483647 h 259"/>
              <a:gd name="T20" fmla="*/ 2147483647 w 294"/>
              <a:gd name="T21" fmla="*/ 2147483647 h 259"/>
              <a:gd name="T22" fmla="*/ 2147483647 w 294"/>
              <a:gd name="T23" fmla="*/ 2147483647 h 259"/>
              <a:gd name="T24" fmla="*/ 2147483647 w 294"/>
              <a:gd name="T25" fmla="*/ 2147483647 h 259"/>
              <a:gd name="T26" fmla="*/ 2147483647 w 294"/>
              <a:gd name="T27" fmla="*/ 2147483647 h 259"/>
              <a:gd name="T28" fmla="*/ 2147483647 w 294"/>
              <a:gd name="T29" fmla="*/ 2147483647 h 259"/>
              <a:gd name="T30" fmla="*/ 2147483647 w 294"/>
              <a:gd name="T31" fmla="*/ 2147483647 h 259"/>
              <a:gd name="T32" fmla="*/ 2147483647 w 294"/>
              <a:gd name="T33" fmla="*/ 2147483647 h 259"/>
              <a:gd name="T34" fmla="*/ 2147483647 w 294"/>
              <a:gd name="T35" fmla="*/ 2147483647 h 259"/>
              <a:gd name="T36" fmla="*/ 2147483647 w 294"/>
              <a:gd name="T37" fmla="*/ 2147483647 h 259"/>
              <a:gd name="T38" fmla="*/ 2147483647 w 294"/>
              <a:gd name="T39" fmla="*/ 2147483647 h 259"/>
              <a:gd name="T40" fmla="*/ 2147483647 w 294"/>
              <a:gd name="T41" fmla="*/ 2147483647 h 259"/>
              <a:gd name="T42" fmla="*/ 2147483647 w 294"/>
              <a:gd name="T43" fmla="*/ 2147483647 h 259"/>
              <a:gd name="T44" fmla="*/ 2147483647 w 294"/>
              <a:gd name="T45" fmla="*/ 2147483647 h 259"/>
              <a:gd name="T46" fmla="*/ 2147483647 w 294"/>
              <a:gd name="T47" fmla="*/ 2147483647 h 259"/>
              <a:gd name="T48" fmla="*/ 2147483647 w 294"/>
              <a:gd name="T49" fmla="*/ 2147483647 h 259"/>
              <a:gd name="T50" fmla="*/ 2147483647 w 294"/>
              <a:gd name="T51" fmla="*/ 2147483647 h 259"/>
              <a:gd name="T52" fmla="*/ 2147483647 w 294"/>
              <a:gd name="T53" fmla="*/ 2147483647 h 259"/>
              <a:gd name="T54" fmla="*/ 2147483647 w 294"/>
              <a:gd name="T55" fmla="*/ 2147483647 h 259"/>
              <a:gd name="T56" fmla="*/ 2147483647 w 294"/>
              <a:gd name="T57" fmla="*/ 2147483647 h 259"/>
              <a:gd name="T58" fmla="*/ 2147483647 w 294"/>
              <a:gd name="T59" fmla="*/ 2147483647 h 259"/>
              <a:gd name="T60" fmla="*/ 2147483647 w 294"/>
              <a:gd name="T61" fmla="*/ 2147483647 h 259"/>
              <a:gd name="T62" fmla="*/ 2147483647 w 294"/>
              <a:gd name="T63" fmla="*/ 2147483647 h 259"/>
              <a:gd name="T64" fmla="*/ 2147483647 w 294"/>
              <a:gd name="T65" fmla="*/ 2147483647 h 259"/>
              <a:gd name="T66" fmla="*/ 2147483647 w 294"/>
              <a:gd name="T67" fmla="*/ 2147483647 h 259"/>
              <a:gd name="T68" fmla="*/ 2147483647 w 294"/>
              <a:gd name="T69" fmla="*/ 2147483647 h 259"/>
              <a:gd name="T70" fmla="*/ 2147483647 w 294"/>
              <a:gd name="T71" fmla="*/ 2147483647 h 259"/>
              <a:gd name="T72" fmla="*/ 2147483647 w 294"/>
              <a:gd name="T73" fmla="*/ 2147483647 h 259"/>
              <a:gd name="T74" fmla="*/ 2147483647 w 294"/>
              <a:gd name="T75" fmla="*/ 2147483647 h 259"/>
              <a:gd name="T76" fmla="*/ 2147483647 w 294"/>
              <a:gd name="T77" fmla="*/ 2147483647 h 259"/>
              <a:gd name="T78" fmla="*/ 0 w 294"/>
              <a:gd name="T79" fmla="*/ 2147483647 h 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4"/>
              <a:gd name="T121" fmla="*/ 0 h 259"/>
              <a:gd name="T122" fmla="*/ 294 w 294"/>
              <a:gd name="T123" fmla="*/ 259 h 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4" h="259">
                <a:moveTo>
                  <a:pt x="0" y="46"/>
                </a:moveTo>
                <a:lnTo>
                  <a:pt x="7" y="36"/>
                </a:lnTo>
                <a:lnTo>
                  <a:pt x="4" y="24"/>
                </a:lnTo>
                <a:lnTo>
                  <a:pt x="49" y="0"/>
                </a:lnTo>
                <a:lnTo>
                  <a:pt x="53" y="8"/>
                </a:lnTo>
                <a:lnTo>
                  <a:pt x="85" y="3"/>
                </a:lnTo>
                <a:lnTo>
                  <a:pt x="110" y="4"/>
                </a:lnTo>
                <a:lnTo>
                  <a:pt x="101" y="17"/>
                </a:lnTo>
                <a:lnTo>
                  <a:pt x="106" y="33"/>
                </a:lnTo>
                <a:lnTo>
                  <a:pt x="127" y="40"/>
                </a:lnTo>
                <a:lnTo>
                  <a:pt x="148" y="39"/>
                </a:lnTo>
                <a:lnTo>
                  <a:pt x="165" y="26"/>
                </a:lnTo>
                <a:lnTo>
                  <a:pt x="193" y="24"/>
                </a:lnTo>
                <a:lnTo>
                  <a:pt x="201" y="35"/>
                </a:lnTo>
                <a:lnTo>
                  <a:pt x="218" y="45"/>
                </a:lnTo>
                <a:lnTo>
                  <a:pt x="242" y="46"/>
                </a:lnTo>
                <a:lnTo>
                  <a:pt x="238" y="66"/>
                </a:lnTo>
                <a:lnTo>
                  <a:pt x="239" y="105"/>
                </a:lnTo>
                <a:lnTo>
                  <a:pt x="244" y="129"/>
                </a:lnTo>
                <a:lnTo>
                  <a:pt x="270" y="126"/>
                </a:lnTo>
                <a:lnTo>
                  <a:pt x="279" y="143"/>
                </a:lnTo>
                <a:lnTo>
                  <a:pt x="280" y="157"/>
                </a:lnTo>
                <a:lnTo>
                  <a:pt x="294" y="176"/>
                </a:lnTo>
                <a:lnTo>
                  <a:pt x="277" y="190"/>
                </a:lnTo>
                <a:lnTo>
                  <a:pt x="262" y="201"/>
                </a:lnTo>
                <a:lnTo>
                  <a:pt x="245" y="201"/>
                </a:lnTo>
                <a:lnTo>
                  <a:pt x="225" y="207"/>
                </a:lnTo>
                <a:lnTo>
                  <a:pt x="225" y="228"/>
                </a:lnTo>
                <a:lnTo>
                  <a:pt x="217" y="242"/>
                </a:lnTo>
                <a:lnTo>
                  <a:pt x="196" y="259"/>
                </a:lnTo>
                <a:lnTo>
                  <a:pt x="161" y="232"/>
                </a:lnTo>
                <a:lnTo>
                  <a:pt x="151" y="208"/>
                </a:lnTo>
                <a:lnTo>
                  <a:pt x="119" y="201"/>
                </a:lnTo>
                <a:lnTo>
                  <a:pt x="108" y="171"/>
                </a:lnTo>
                <a:lnTo>
                  <a:pt x="85" y="152"/>
                </a:lnTo>
                <a:lnTo>
                  <a:pt x="77" y="130"/>
                </a:lnTo>
                <a:lnTo>
                  <a:pt x="59" y="108"/>
                </a:lnTo>
                <a:lnTo>
                  <a:pt x="46" y="85"/>
                </a:lnTo>
                <a:lnTo>
                  <a:pt x="22" y="68"/>
                </a:lnTo>
                <a:lnTo>
                  <a:pt x="0" y="46"/>
                </a:lnTo>
                <a:close/>
              </a:path>
            </a:pathLst>
          </a:custGeom>
          <a:solidFill>
            <a:srgbClr val="FF9900"/>
          </a:solidFill>
          <a:ln w="12700">
            <a:solidFill>
              <a:schemeClr val="tx2"/>
            </a:solidFill>
            <a:miter lim="800000"/>
            <a:headEnd/>
            <a:tailEnd/>
          </a:ln>
        </p:spPr>
        <p:txBody>
          <a:bodyPr wrap="none" anchor="ctr">
            <a:prstTxWarp prst="textNoShape">
              <a:avLst/>
            </a:prstTxWarp>
          </a:bodyPr>
          <a:lstStyle/>
          <a:p>
            <a:endParaRPr lang="it-IT"/>
          </a:p>
        </p:txBody>
      </p:sp>
      <p:sp>
        <p:nvSpPr>
          <p:cNvPr id="28755" name="Freeform 56"/>
          <p:cNvSpPr>
            <a:spLocks/>
          </p:cNvSpPr>
          <p:nvPr/>
        </p:nvSpPr>
        <p:spPr bwMode="auto">
          <a:xfrm>
            <a:off x="1262063" y="2152650"/>
            <a:ext cx="38100" cy="74613"/>
          </a:xfrm>
          <a:custGeom>
            <a:avLst/>
            <a:gdLst>
              <a:gd name="T0" fmla="*/ 2147483647 w 80"/>
              <a:gd name="T1" fmla="*/ 2147483647 h 100"/>
              <a:gd name="T2" fmla="*/ 2147483647 w 80"/>
              <a:gd name="T3" fmla="*/ 2147483647 h 100"/>
              <a:gd name="T4" fmla="*/ 2147483647 w 80"/>
              <a:gd name="T5" fmla="*/ 2147483647 h 100"/>
              <a:gd name="T6" fmla="*/ 2147483647 w 80"/>
              <a:gd name="T7" fmla="*/ 2147483647 h 100"/>
              <a:gd name="T8" fmla="*/ 2147483647 w 80"/>
              <a:gd name="T9" fmla="*/ 2147483647 h 100"/>
              <a:gd name="T10" fmla="*/ 2147483647 w 80"/>
              <a:gd name="T11" fmla="*/ 2147483647 h 100"/>
              <a:gd name="T12" fmla="*/ 2147483647 w 80"/>
              <a:gd name="T13" fmla="*/ 0 h 100"/>
              <a:gd name="T14" fmla="*/ 2147483647 w 80"/>
              <a:gd name="T15" fmla="*/ 0 h 100"/>
              <a:gd name="T16" fmla="*/ 2147483647 w 80"/>
              <a:gd name="T17" fmla="*/ 2147483647 h 100"/>
              <a:gd name="T18" fmla="*/ 2147483647 w 80"/>
              <a:gd name="T19" fmla="*/ 2147483647 h 100"/>
              <a:gd name="T20" fmla="*/ 2147483647 w 80"/>
              <a:gd name="T21" fmla="*/ 2147483647 h 100"/>
              <a:gd name="T22" fmla="*/ 0 w 80"/>
              <a:gd name="T23" fmla="*/ 2147483647 h 100"/>
              <a:gd name="T24" fmla="*/ 2147483647 w 80"/>
              <a:gd name="T25" fmla="*/ 2147483647 h 100"/>
              <a:gd name="T26" fmla="*/ 2147483647 w 80"/>
              <a:gd name="T27" fmla="*/ 2147483647 h 100"/>
              <a:gd name="T28" fmla="*/ 2147483647 w 80"/>
              <a:gd name="T29" fmla="*/ 2147483647 h 100"/>
              <a:gd name="T30" fmla="*/ 2147483647 w 80"/>
              <a:gd name="T31" fmla="*/ 2147483647 h 100"/>
              <a:gd name="T32" fmla="*/ 2147483647 w 80"/>
              <a:gd name="T33" fmla="*/ 2147483647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00"/>
              <a:gd name="T53" fmla="*/ 80 w 80"/>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00">
                <a:moveTo>
                  <a:pt x="58" y="100"/>
                </a:moveTo>
                <a:lnTo>
                  <a:pt x="62" y="68"/>
                </a:lnTo>
                <a:lnTo>
                  <a:pt x="80" y="55"/>
                </a:lnTo>
                <a:lnTo>
                  <a:pt x="80" y="40"/>
                </a:lnTo>
                <a:lnTo>
                  <a:pt x="70" y="28"/>
                </a:lnTo>
                <a:lnTo>
                  <a:pt x="60" y="13"/>
                </a:lnTo>
                <a:lnTo>
                  <a:pt x="55" y="0"/>
                </a:lnTo>
                <a:lnTo>
                  <a:pt x="37" y="0"/>
                </a:lnTo>
                <a:lnTo>
                  <a:pt x="24" y="6"/>
                </a:lnTo>
                <a:lnTo>
                  <a:pt x="24" y="27"/>
                </a:lnTo>
                <a:lnTo>
                  <a:pt x="13" y="45"/>
                </a:lnTo>
                <a:lnTo>
                  <a:pt x="0" y="51"/>
                </a:lnTo>
                <a:lnTo>
                  <a:pt x="6" y="66"/>
                </a:lnTo>
                <a:lnTo>
                  <a:pt x="22" y="70"/>
                </a:lnTo>
                <a:lnTo>
                  <a:pt x="39" y="75"/>
                </a:lnTo>
                <a:lnTo>
                  <a:pt x="49" y="84"/>
                </a:lnTo>
                <a:lnTo>
                  <a:pt x="58" y="100"/>
                </a:lnTo>
                <a:close/>
              </a:path>
            </a:pathLst>
          </a:custGeom>
          <a:solidFill>
            <a:schemeClr val="bg1"/>
          </a:solidFill>
          <a:ln w="6350">
            <a:solidFill>
              <a:srgbClr val="000000"/>
            </a:solidFill>
            <a:round/>
            <a:headEnd/>
            <a:tailEnd/>
          </a:ln>
        </p:spPr>
        <p:txBody>
          <a:bodyPr>
            <a:prstTxWarp prst="textNoShape">
              <a:avLst/>
            </a:prstTxWarp>
          </a:bodyPr>
          <a:lstStyle/>
          <a:p>
            <a:endParaRPr lang="it-IT"/>
          </a:p>
        </p:txBody>
      </p:sp>
      <p:sp>
        <p:nvSpPr>
          <p:cNvPr id="10290" name="Freeform 57"/>
          <p:cNvSpPr>
            <a:spLocks/>
          </p:cNvSpPr>
          <p:nvPr/>
        </p:nvSpPr>
        <p:spPr bwMode="auto">
          <a:xfrm>
            <a:off x="1217613" y="1945680"/>
            <a:ext cx="139700" cy="176212"/>
          </a:xfrm>
          <a:custGeom>
            <a:avLst/>
            <a:gdLst>
              <a:gd name="T0" fmla="*/ 2147483647 w 300"/>
              <a:gd name="T1" fmla="*/ 2147483647 h 318"/>
              <a:gd name="T2" fmla="*/ 2147483647 w 300"/>
              <a:gd name="T3" fmla="*/ 2147483647 h 318"/>
              <a:gd name="T4" fmla="*/ 2147483647 w 300"/>
              <a:gd name="T5" fmla="*/ 2147483647 h 318"/>
              <a:gd name="T6" fmla="*/ 2147483647 w 300"/>
              <a:gd name="T7" fmla="*/ 2147483647 h 318"/>
              <a:gd name="T8" fmla="*/ 2147483647 w 300"/>
              <a:gd name="T9" fmla="*/ 2147483647 h 318"/>
              <a:gd name="T10" fmla="*/ 2147483647 w 300"/>
              <a:gd name="T11" fmla="*/ 2147483647 h 318"/>
              <a:gd name="T12" fmla="*/ 2147483647 w 300"/>
              <a:gd name="T13" fmla="*/ 2147483647 h 318"/>
              <a:gd name="T14" fmla="*/ 2147483647 w 300"/>
              <a:gd name="T15" fmla="*/ 2147483647 h 318"/>
              <a:gd name="T16" fmla="*/ 2147483647 w 300"/>
              <a:gd name="T17" fmla="*/ 2147483647 h 318"/>
              <a:gd name="T18" fmla="*/ 2147483647 w 300"/>
              <a:gd name="T19" fmla="*/ 2147483647 h 318"/>
              <a:gd name="T20" fmla="*/ 2147483647 w 300"/>
              <a:gd name="T21" fmla="*/ 2147483647 h 318"/>
              <a:gd name="T22" fmla="*/ 2147483647 w 300"/>
              <a:gd name="T23" fmla="*/ 2147483647 h 318"/>
              <a:gd name="T24" fmla="*/ 2147483647 w 300"/>
              <a:gd name="T25" fmla="*/ 2147483647 h 318"/>
              <a:gd name="T26" fmla="*/ 0 w 300"/>
              <a:gd name="T27" fmla="*/ 2147483647 h 318"/>
              <a:gd name="T28" fmla="*/ 2147483647 w 300"/>
              <a:gd name="T29" fmla="*/ 2147483647 h 318"/>
              <a:gd name="T30" fmla="*/ 2147483647 w 300"/>
              <a:gd name="T31" fmla="*/ 2147483647 h 318"/>
              <a:gd name="T32" fmla="*/ 2147483647 w 300"/>
              <a:gd name="T33" fmla="*/ 2147483647 h 318"/>
              <a:gd name="T34" fmla="*/ 2147483647 w 300"/>
              <a:gd name="T35" fmla="*/ 2147483647 h 318"/>
              <a:gd name="T36" fmla="*/ 2147483647 w 300"/>
              <a:gd name="T37" fmla="*/ 2147483647 h 318"/>
              <a:gd name="T38" fmla="*/ 2147483647 w 300"/>
              <a:gd name="T39" fmla="*/ 2147483647 h 318"/>
              <a:gd name="T40" fmla="*/ 2147483647 w 300"/>
              <a:gd name="T41" fmla="*/ 2147483647 h 318"/>
              <a:gd name="T42" fmla="*/ 2147483647 w 300"/>
              <a:gd name="T43" fmla="*/ 2147483647 h 318"/>
              <a:gd name="T44" fmla="*/ 2147483647 w 300"/>
              <a:gd name="T45" fmla="*/ 2147483647 h 318"/>
              <a:gd name="T46" fmla="*/ 2147483647 w 300"/>
              <a:gd name="T47" fmla="*/ 2147483647 h 318"/>
              <a:gd name="T48" fmla="*/ 2147483647 w 300"/>
              <a:gd name="T49" fmla="*/ 2147483647 h 318"/>
              <a:gd name="T50" fmla="*/ 2147483647 w 300"/>
              <a:gd name="T51" fmla="*/ 2147483647 h 318"/>
              <a:gd name="T52" fmla="*/ 2147483647 w 300"/>
              <a:gd name="T53" fmla="*/ 2147483647 h 318"/>
              <a:gd name="T54" fmla="*/ 2147483647 w 300"/>
              <a:gd name="T55" fmla="*/ 2147483647 h 318"/>
              <a:gd name="T56" fmla="*/ 2147483647 w 300"/>
              <a:gd name="T57" fmla="*/ 2147483647 h 318"/>
              <a:gd name="T58" fmla="*/ 2147483647 w 300"/>
              <a:gd name="T59" fmla="*/ 2147483647 h 318"/>
              <a:gd name="T60" fmla="*/ 2147483647 w 300"/>
              <a:gd name="T61" fmla="*/ 2147483647 h 318"/>
              <a:gd name="T62" fmla="*/ 2147483647 w 300"/>
              <a:gd name="T63" fmla="*/ 2147483647 h 318"/>
              <a:gd name="T64" fmla="*/ 2147483647 w 300"/>
              <a:gd name="T65" fmla="*/ 2147483647 h 318"/>
              <a:gd name="T66" fmla="*/ 2147483647 w 300"/>
              <a:gd name="T67" fmla="*/ 2147483647 h 318"/>
              <a:gd name="T68" fmla="*/ 2147483647 w 300"/>
              <a:gd name="T69" fmla="*/ 2147483647 h 318"/>
              <a:gd name="T70" fmla="*/ 2147483647 w 300"/>
              <a:gd name="T71" fmla="*/ 2147483647 h 318"/>
              <a:gd name="T72" fmla="*/ 2147483647 w 300"/>
              <a:gd name="T73" fmla="*/ 2147483647 h 318"/>
              <a:gd name="T74" fmla="*/ 2147483647 w 300"/>
              <a:gd name="T75" fmla="*/ 2147483647 h 318"/>
              <a:gd name="T76" fmla="*/ 2147483647 w 300"/>
              <a:gd name="T77" fmla="*/ 2147483647 h 318"/>
              <a:gd name="T78" fmla="*/ 2147483647 w 300"/>
              <a:gd name="T79" fmla="*/ 0 h 318"/>
              <a:gd name="T80" fmla="*/ 2147483647 w 300"/>
              <a:gd name="T81" fmla="*/ 0 h 318"/>
              <a:gd name="T82" fmla="*/ 2147483647 w 300"/>
              <a:gd name="T83" fmla="*/ 2147483647 h 318"/>
              <a:gd name="T84" fmla="*/ 2147483647 w 300"/>
              <a:gd name="T85" fmla="*/ 2147483647 h 318"/>
              <a:gd name="T86" fmla="*/ 2147483647 w 300"/>
              <a:gd name="T87" fmla="*/ 2147483647 h 318"/>
              <a:gd name="T88" fmla="*/ 2147483647 w 300"/>
              <a:gd name="T89" fmla="*/ 2147483647 h 318"/>
              <a:gd name="T90" fmla="*/ 2147483647 w 300"/>
              <a:gd name="T91" fmla="*/ 2147483647 h 318"/>
              <a:gd name="T92" fmla="*/ 2147483647 w 300"/>
              <a:gd name="T93" fmla="*/ 2147483647 h 318"/>
              <a:gd name="T94" fmla="*/ 2147483647 w 300"/>
              <a:gd name="T95" fmla="*/ 2147483647 h 318"/>
              <a:gd name="T96" fmla="*/ 2147483647 w 300"/>
              <a:gd name="T97" fmla="*/ 2147483647 h 318"/>
              <a:gd name="T98" fmla="*/ 2147483647 w 300"/>
              <a:gd name="T99" fmla="*/ 2147483647 h 318"/>
              <a:gd name="T100" fmla="*/ 2147483647 w 300"/>
              <a:gd name="T101" fmla="*/ 2147483647 h 318"/>
              <a:gd name="T102" fmla="*/ 2147483647 w 300"/>
              <a:gd name="T103" fmla="*/ 2147483647 h 318"/>
              <a:gd name="T104" fmla="*/ 2147483647 w 300"/>
              <a:gd name="T105" fmla="*/ 2147483647 h 318"/>
              <a:gd name="T106" fmla="*/ 2147483647 w 300"/>
              <a:gd name="T107" fmla="*/ 2147483647 h 318"/>
              <a:gd name="T108" fmla="*/ 2147483647 w 300"/>
              <a:gd name="T109" fmla="*/ 2147483647 h 318"/>
              <a:gd name="T110" fmla="*/ 2147483647 w 300"/>
              <a:gd name="T111" fmla="*/ 2147483647 h 3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0"/>
              <a:gd name="T169" fmla="*/ 0 h 318"/>
              <a:gd name="T170" fmla="*/ 300 w 300"/>
              <a:gd name="T171" fmla="*/ 318 h 3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0" h="318">
                <a:moveTo>
                  <a:pt x="125" y="8"/>
                </a:moveTo>
                <a:lnTo>
                  <a:pt x="94" y="46"/>
                </a:lnTo>
                <a:lnTo>
                  <a:pt x="94" y="57"/>
                </a:lnTo>
                <a:lnTo>
                  <a:pt x="76" y="75"/>
                </a:lnTo>
                <a:lnTo>
                  <a:pt x="78" y="79"/>
                </a:lnTo>
                <a:lnTo>
                  <a:pt x="73" y="92"/>
                </a:lnTo>
                <a:lnTo>
                  <a:pt x="55" y="110"/>
                </a:lnTo>
                <a:lnTo>
                  <a:pt x="36" y="131"/>
                </a:lnTo>
                <a:lnTo>
                  <a:pt x="29" y="142"/>
                </a:lnTo>
                <a:lnTo>
                  <a:pt x="36" y="152"/>
                </a:lnTo>
                <a:lnTo>
                  <a:pt x="31" y="168"/>
                </a:lnTo>
                <a:lnTo>
                  <a:pt x="21" y="180"/>
                </a:lnTo>
                <a:lnTo>
                  <a:pt x="13" y="186"/>
                </a:lnTo>
                <a:lnTo>
                  <a:pt x="0" y="201"/>
                </a:lnTo>
                <a:lnTo>
                  <a:pt x="1" y="217"/>
                </a:lnTo>
                <a:lnTo>
                  <a:pt x="15" y="225"/>
                </a:lnTo>
                <a:lnTo>
                  <a:pt x="49" y="225"/>
                </a:lnTo>
                <a:lnTo>
                  <a:pt x="69" y="214"/>
                </a:lnTo>
                <a:lnTo>
                  <a:pt x="88" y="211"/>
                </a:lnTo>
                <a:lnTo>
                  <a:pt x="104" y="225"/>
                </a:lnTo>
                <a:lnTo>
                  <a:pt x="119" y="232"/>
                </a:lnTo>
                <a:lnTo>
                  <a:pt x="140" y="235"/>
                </a:lnTo>
                <a:lnTo>
                  <a:pt x="135" y="259"/>
                </a:lnTo>
                <a:lnTo>
                  <a:pt x="142" y="318"/>
                </a:lnTo>
                <a:lnTo>
                  <a:pt x="160" y="316"/>
                </a:lnTo>
                <a:lnTo>
                  <a:pt x="171" y="315"/>
                </a:lnTo>
                <a:lnTo>
                  <a:pt x="175" y="298"/>
                </a:lnTo>
                <a:lnTo>
                  <a:pt x="178" y="263"/>
                </a:lnTo>
                <a:lnTo>
                  <a:pt x="192" y="245"/>
                </a:lnTo>
                <a:lnTo>
                  <a:pt x="192" y="214"/>
                </a:lnTo>
                <a:lnTo>
                  <a:pt x="203" y="196"/>
                </a:lnTo>
                <a:lnTo>
                  <a:pt x="226" y="186"/>
                </a:lnTo>
                <a:lnTo>
                  <a:pt x="269" y="137"/>
                </a:lnTo>
                <a:lnTo>
                  <a:pt x="275" y="116"/>
                </a:lnTo>
                <a:lnTo>
                  <a:pt x="268" y="82"/>
                </a:lnTo>
                <a:lnTo>
                  <a:pt x="296" y="60"/>
                </a:lnTo>
                <a:lnTo>
                  <a:pt x="300" y="22"/>
                </a:lnTo>
                <a:lnTo>
                  <a:pt x="280" y="5"/>
                </a:lnTo>
                <a:lnTo>
                  <a:pt x="268" y="2"/>
                </a:lnTo>
                <a:lnTo>
                  <a:pt x="244" y="0"/>
                </a:lnTo>
                <a:lnTo>
                  <a:pt x="192" y="0"/>
                </a:lnTo>
                <a:lnTo>
                  <a:pt x="177" y="12"/>
                </a:lnTo>
                <a:lnTo>
                  <a:pt x="164" y="28"/>
                </a:lnTo>
                <a:lnTo>
                  <a:pt x="167" y="42"/>
                </a:lnTo>
                <a:lnTo>
                  <a:pt x="185" y="54"/>
                </a:lnTo>
                <a:lnTo>
                  <a:pt x="198" y="70"/>
                </a:lnTo>
                <a:lnTo>
                  <a:pt x="198" y="91"/>
                </a:lnTo>
                <a:lnTo>
                  <a:pt x="177" y="106"/>
                </a:lnTo>
                <a:lnTo>
                  <a:pt x="156" y="110"/>
                </a:lnTo>
                <a:lnTo>
                  <a:pt x="140" y="113"/>
                </a:lnTo>
                <a:lnTo>
                  <a:pt x="133" y="100"/>
                </a:lnTo>
                <a:lnTo>
                  <a:pt x="127" y="82"/>
                </a:lnTo>
                <a:lnTo>
                  <a:pt x="137" y="67"/>
                </a:lnTo>
                <a:lnTo>
                  <a:pt x="135" y="49"/>
                </a:lnTo>
                <a:lnTo>
                  <a:pt x="133" y="30"/>
                </a:lnTo>
                <a:lnTo>
                  <a:pt x="125" y="8"/>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291" name="Freeform 58"/>
          <p:cNvSpPr>
            <a:spLocks/>
          </p:cNvSpPr>
          <p:nvPr/>
        </p:nvSpPr>
        <p:spPr bwMode="auto">
          <a:xfrm>
            <a:off x="735013" y="1682155"/>
            <a:ext cx="201612" cy="214312"/>
          </a:xfrm>
          <a:custGeom>
            <a:avLst/>
            <a:gdLst>
              <a:gd name="T0" fmla="*/ 2147483647 w 425"/>
              <a:gd name="T1" fmla="*/ 2147483647 h 387"/>
              <a:gd name="T2" fmla="*/ 2147483647 w 425"/>
              <a:gd name="T3" fmla="*/ 2147483647 h 387"/>
              <a:gd name="T4" fmla="*/ 2147483647 w 425"/>
              <a:gd name="T5" fmla="*/ 2147483647 h 387"/>
              <a:gd name="T6" fmla="*/ 2147483647 w 425"/>
              <a:gd name="T7" fmla="*/ 2147483647 h 387"/>
              <a:gd name="T8" fmla="*/ 2147483647 w 425"/>
              <a:gd name="T9" fmla="*/ 2147483647 h 387"/>
              <a:gd name="T10" fmla="*/ 2147483647 w 425"/>
              <a:gd name="T11" fmla="*/ 2147483647 h 387"/>
              <a:gd name="T12" fmla="*/ 2147483647 w 425"/>
              <a:gd name="T13" fmla="*/ 2147483647 h 387"/>
              <a:gd name="T14" fmla="*/ 2147483647 w 425"/>
              <a:gd name="T15" fmla="*/ 2147483647 h 387"/>
              <a:gd name="T16" fmla="*/ 2147483647 w 425"/>
              <a:gd name="T17" fmla="*/ 2147483647 h 387"/>
              <a:gd name="T18" fmla="*/ 2147483647 w 425"/>
              <a:gd name="T19" fmla="*/ 2147483647 h 387"/>
              <a:gd name="T20" fmla="*/ 2147483647 w 425"/>
              <a:gd name="T21" fmla="*/ 2147483647 h 387"/>
              <a:gd name="T22" fmla="*/ 2147483647 w 425"/>
              <a:gd name="T23" fmla="*/ 2147483647 h 387"/>
              <a:gd name="T24" fmla="*/ 2147483647 w 425"/>
              <a:gd name="T25" fmla="*/ 2147483647 h 387"/>
              <a:gd name="T26" fmla="*/ 2147483647 w 425"/>
              <a:gd name="T27" fmla="*/ 2147483647 h 387"/>
              <a:gd name="T28" fmla="*/ 2147483647 w 425"/>
              <a:gd name="T29" fmla="*/ 2147483647 h 387"/>
              <a:gd name="T30" fmla="*/ 2147483647 w 425"/>
              <a:gd name="T31" fmla="*/ 2147483647 h 387"/>
              <a:gd name="T32" fmla="*/ 2147483647 w 425"/>
              <a:gd name="T33" fmla="*/ 2147483647 h 387"/>
              <a:gd name="T34" fmla="*/ 2147483647 w 425"/>
              <a:gd name="T35" fmla="*/ 2147483647 h 387"/>
              <a:gd name="T36" fmla="*/ 2147483647 w 425"/>
              <a:gd name="T37" fmla="*/ 2147483647 h 387"/>
              <a:gd name="T38" fmla="*/ 2147483647 w 425"/>
              <a:gd name="T39" fmla="*/ 2147483647 h 387"/>
              <a:gd name="T40" fmla="*/ 2147483647 w 425"/>
              <a:gd name="T41" fmla="*/ 2147483647 h 387"/>
              <a:gd name="T42" fmla="*/ 2147483647 w 425"/>
              <a:gd name="T43" fmla="*/ 2147483647 h 387"/>
              <a:gd name="T44" fmla="*/ 2147483647 w 425"/>
              <a:gd name="T45" fmla="*/ 2147483647 h 387"/>
              <a:gd name="T46" fmla="*/ 2147483647 w 425"/>
              <a:gd name="T47" fmla="*/ 2147483647 h 387"/>
              <a:gd name="T48" fmla="*/ 2147483647 w 425"/>
              <a:gd name="T49" fmla="*/ 0 h 387"/>
              <a:gd name="T50" fmla="*/ 2147483647 w 425"/>
              <a:gd name="T51" fmla="*/ 2147483647 h 387"/>
              <a:gd name="T52" fmla="*/ 2147483647 w 425"/>
              <a:gd name="T53" fmla="*/ 2147483647 h 387"/>
              <a:gd name="T54" fmla="*/ 2147483647 w 425"/>
              <a:gd name="T55" fmla="*/ 2147483647 h 387"/>
              <a:gd name="T56" fmla="*/ 2147483647 w 425"/>
              <a:gd name="T57" fmla="*/ 2147483647 h 387"/>
              <a:gd name="T58" fmla="*/ 2147483647 w 425"/>
              <a:gd name="T59" fmla="*/ 2147483647 h 387"/>
              <a:gd name="T60" fmla="*/ 2147483647 w 425"/>
              <a:gd name="T61" fmla="*/ 2147483647 h 387"/>
              <a:gd name="T62" fmla="*/ 2147483647 w 425"/>
              <a:gd name="T63" fmla="*/ 2147483647 h 387"/>
              <a:gd name="T64" fmla="*/ 2147483647 w 425"/>
              <a:gd name="T65" fmla="*/ 2147483647 h 387"/>
              <a:gd name="T66" fmla="*/ 2147483647 w 425"/>
              <a:gd name="T67" fmla="*/ 2147483647 h 387"/>
              <a:gd name="T68" fmla="*/ 2147483647 w 425"/>
              <a:gd name="T69" fmla="*/ 2147483647 h 387"/>
              <a:gd name="T70" fmla="*/ 2147483647 w 425"/>
              <a:gd name="T71" fmla="*/ 2147483647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387"/>
              <a:gd name="T110" fmla="*/ 425 w 425"/>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387">
                <a:moveTo>
                  <a:pt x="157" y="146"/>
                </a:moveTo>
                <a:lnTo>
                  <a:pt x="152" y="161"/>
                </a:lnTo>
                <a:lnTo>
                  <a:pt x="157" y="182"/>
                </a:lnTo>
                <a:lnTo>
                  <a:pt x="149" y="195"/>
                </a:lnTo>
                <a:lnTo>
                  <a:pt x="136" y="186"/>
                </a:lnTo>
                <a:lnTo>
                  <a:pt x="121" y="189"/>
                </a:lnTo>
                <a:lnTo>
                  <a:pt x="121" y="204"/>
                </a:lnTo>
                <a:lnTo>
                  <a:pt x="89" y="234"/>
                </a:lnTo>
                <a:lnTo>
                  <a:pt x="70" y="241"/>
                </a:lnTo>
                <a:lnTo>
                  <a:pt x="47" y="268"/>
                </a:lnTo>
                <a:lnTo>
                  <a:pt x="31" y="275"/>
                </a:lnTo>
                <a:lnTo>
                  <a:pt x="19" y="273"/>
                </a:lnTo>
                <a:lnTo>
                  <a:pt x="13" y="277"/>
                </a:lnTo>
                <a:lnTo>
                  <a:pt x="9" y="282"/>
                </a:lnTo>
                <a:lnTo>
                  <a:pt x="16" y="290"/>
                </a:lnTo>
                <a:lnTo>
                  <a:pt x="16" y="308"/>
                </a:lnTo>
                <a:lnTo>
                  <a:pt x="0" y="325"/>
                </a:lnTo>
                <a:lnTo>
                  <a:pt x="6" y="342"/>
                </a:lnTo>
                <a:lnTo>
                  <a:pt x="24" y="342"/>
                </a:lnTo>
                <a:lnTo>
                  <a:pt x="31" y="329"/>
                </a:lnTo>
                <a:lnTo>
                  <a:pt x="42" y="340"/>
                </a:lnTo>
                <a:lnTo>
                  <a:pt x="28" y="350"/>
                </a:lnTo>
                <a:lnTo>
                  <a:pt x="34" y="366"/>
                </a:lnTo>
                <a:lnTo>
                  <a:pt x="42" y="368"/>
                </a:lnTo>
                <a:lnTo>
                  <a:pt x="76" y="374"/>
                </a:lnTo>
                <a:lnTo>
                  <a:pt x="82" y="377"/>
                </a:lnTo>
                <a:lnTo>
                  <a:pt x="112" y="387"/>
                </a:lnTo>
                <a:lnTo>
                  <a:pt x="125" y="381"/>
                </a:lnTo>
                <a:lnTo>
                  <a:pt x="152" y="366"/>
                </a:lnTo>
                <a:lnTo>
                  <a:pt x="191" y="374"/>
                </a:lnTo>
                <a:lnTo>
                  <a:pt x="261" y="374"/>
                </a:lnTo>
                <a:lnTo>
                  <a:pt x="300" y="366"/>
                </a:lnTo>
                <a:lnTo>
                  <a:pt x="318" y="338"/>
                </a:lnTo>
                <a:lnTo>
                  <a:pt x="342" y="325"/>
                </a:lnTo>
                <a:lnTo>
                  <a:pt x="349" y="308"/>
                </a:lnTo>
                <a:lnTo>
                  <a:pt x="358" y="286"/>
                </a:lnTo>
                <a:lnTo>
                  <a:pt x="376" y="273"/>
                </a:lnTo>
                <a:lnTo>
                  <a:pt x="391" y="234"/>
                </a:lnTo>
                <a:lnTo>
                  <a:pt x="389" y="189"/>
                </a:lnTo>
                <a:lnTo>
                  <a:pt x="425" y="168"/>
                </a:lnTo>
                <a:lnTo>
                  <a:pt x="404" y="150"/>
                </a:lnTo>
                <a:lnTo>
                  <a:pt x="397" y="119"/>
                </a:lnTo>
                <a:lnTo>
                  <a:pt x="383" y="106"/>
                </a:lnTo>
                <a:lnTo>
                  <a:pt x="368" y="106"/>
                </a:lnTo>
                <a:lnTo>
                  <a:pt x="352" y="98"/>
                </a:lnTo>
                <a:lnTo>
                  <a:pt x="324" y="64"/>
                </a:lnTo>
                <a:lnTo>
                  <a:pt x="337" y="57"/>
                </a:lnTo>
                <a:lnTo>
                  <a:pt x="386" y="13"/>
                </a:lnTo>
                <a:lnTo>
                  <a:pt x="380" y="0"/>
                </a:lnTo>
                <a:lnTo>
                  <a:pt x="365" y="3"/>
                </a:lnTo>
                <a:lnTo>
                  <a:pt x="313" y="6"/>
                </a:lnTo>
                <a:lnTo>
                  <a:pt x="295" y="18"/>
                </a:lnTo>
                <a:lnTo>
                  <a:pt x="282" y="27"/>
                </a:lnTo>
                <a:lnTo>
                  <a:pt x="264" y="24"/>
                </a:lnTo>
                <a:lnTo>
                  <a:pt x="253" y="31"/>
                </a:lnTo>
                <a:lnTo>
                  <a:pt x="261" y="45"/>
                </a:lnTo>
                <a:lnTo>
                  <a:pt x="286" y="62"/>
                </a:lnTo>
                <a:lnTo>
                  <a:pt x="268" y="64"/>
                </a:lnTo>
                <a:lnTo>
                  <a:pt x="222" y="70"/>
                </a:lnTo>
                <a:lnTo>
                  <a:pt x="191" y="57"/>
                </a:lnTo>
                <a:lnTo>
                  <a:pt x="159" y="45"/>
                </a:lnTo>
                <a:lnTo>
                  <a:pt x="149" y="52"/>
                </a:lnTo>
                <a:lnTo>
                  <a:pt x="141" y="76"/>
                </a:lnTo>
                <a:lnTo>
                  <a:pt x="143" y="88"/>
                </a:lnTo>
                <a:lnTo>
                  <a:pt x="139" y="94"/>
                </a:lnTo>
                <a:lnTo>
                  <a:pt x="121" y="101"/>
                </a:lnTo>
                <a:lnTo>
                  <a:pt x="122" y="125"/>
                </a:lnTo>
                <a:lnTo>
                  <a:pt x="121" y="130"/>
                </a:lnTo>
                <a:lnTo>
                  <a:pt x="101" y="155"/>
                </a:lnTo>
                <a:lnTo>
                  <a:pt x="118" y="179"/>
                </a:lnTo>
                <a:lnTo>
                  <a:pt x="125" y="176"/>
                </a:lnTo>
                <a:lnTo>
                  <a:pt x="157" y="14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nvGrpSpPr>
          <p:cNvPr id="4" name="Group 59"/>
          <p:cNvGrpSpPr>
            <a:grpSpLocks/>
          </p:cNvGrpSpPr>
          <p:nvPr/>
        </p:nvGrpSpPr>
        <p:grpSpPr bwMode="auto">
          <a:xfrm>
            <a:off x="1414463" y="1696442"/>
            <a:ext cx="225425" cy="211138"/>
            <a:chOff x="1151" y="1689"/>
            <a:chExt cx="160" cy="127"/>
          </a:xfrm>
          <a:solidFill>
            <a:srgbClr val="009900"/>
          </a:solidFill>
        </p:grpSpPr>
        <p:sp>
          <p:nvSpPr>
            <p:cNvPr id="10575" name="Freeform 60"/>
            <p:cNvSpPr>
              <a:spLocks/>
            </p:cNvSpPr>
            <p:nvPr/>
          </p:nvSpPr>
          <p:spPr bwMode="auto">
            <a:xfrm>
              <a:off x="1151" y="1715"/>
              <a:ext cx="68" cy="83"/>
            </a:xfrm>
            <a:custGeom>
              <a:avLst/>
              <a:gdLst>
                <a:gd name="T0" fmla="*/ 0 w 204"/>
                <a:gd name="T1" fmla="*/ 0 h 249"/>
                <a:gd name="T2" fmla="*/ 0 w 204"/>
                <a:gd name="T3" fmla="*/ 0 h 249"/>
                <a:gd name="T4" fmla="*/ 0 w 204"/>
                <a:gd name="T5" fmla="*/ 0 h 249"/>
                <a:gd name="T6" fmla="*/ 0 w 204"/>
                <a:gd name="T7" fmla="*/ 0 h 249"/>
                <a:gd name="T8" fmla="*/ 0 w 204"/>
                <a:gd name="T9" fmla="*/ 0 h 249"/>
                <a:gd name="T10" fmla="*/ 0 w 204"/>
                <a:gd name="T11" fmla="*/ 0 h 249"/>
                <a:gd name="T12" fmla="*/ 0 w 204"/>
                <a:gd name="T13" fmla="*/ 0 h 249"/>
                <a:gd name="T14" fmla="*/ 0 w 204"/>
                <a:gd name="T15" fmla="*/ 0 h 249"/>
                <a:gd name="T16" fmla="*/ 0 w 204"/>
                <a:gd name="T17" fmla="*/ 0 h 249"/>
                <a:gd name="T18" fmla="*/ 0 w 204"/>
                <a:gd name="T19" fmla="*/ 0 h 249"/>
                <a:gd name="T20" fmla="*/ 0 w 204"/>
                <a:gd name="T21" fmla="*/ 0 h 249"/>
                <a:gd name="T22" fmla="*/ 0 w 204"/>
                <a:gd name="T23" fmla="*/ 0 h 249"/>
                <a:gd name="T24" fmla="*/ 0 w 204"/>
                <a:gd name="T25" fmla="*/ 0 h 249"/>
                <a:gd name="T26" fmla="*/ 0 w 204"/>
                <a:gd name="T27" fmla="*/ 0 h 249"/>
                <a:gd name="T28" fmla="*/ 0 w 204"/>
                <a:gd name="T29" fmla="*/ 0 h 249"/>
                <a:gd name="T30" fmla="*/ 0 w 204"/>
                <a:gd name="T31" fmla="*/ 0 h 249"/>
                <a:gd name="T32" fmla="*/ 0 w 204"/>
                <a:gd name="T33" fmla="*/ 0 h 249"/>
                <a:gd name="T34" fmla="*/ 0 w 204"/>
                <a:gd name="T35" fmla="*/ 0 h 249"/>
                <a:gd name="T36" fmla="*/ 0 w 204"/>
                <a:gd name="T37" fmla="*/ 0 h 249"/>
                <a:gd name="T38" fmla="*/ 0 w 204"/>
                <a:gd name="T39" fmla="*/ 0 h 249"/>
                <a:gd name="T40" fmla="*/ 0 w 204"/>
                <a:gd name="T41" fmla="*/ 0 h 249"/>
                <a:gd name="T42" fmla="*/ 0 w 204"/>
                <a:gd name="T43" fmla="*/ 0 h 249"/>
                <a:gd name="T44" fmla="*/ 0 w 204"/>
                <a:gd name="T45" fmla="*/ 0 h 249"/>
                <a:gd name="T46" fmla="*/ 0 w 204"/>
                <a:gd name="T47" fmla="*/ 0 h 249"/>
                <a:gd name="T48" fmla="*/ 0 w 204"/>
                <a:gd name="T49" fmla="*/ 0 h 249"/>
                <a:gd name="T50" fmla="*/ 0 w 204"/>
                <a:gd name="T51" fmla="*/ 0 h 249"/>
                <a:gd name="T52" fmla="*/ 0 w 204"/>
                <a:gd name="T53" fmla="*/ 0 h 249"/>
                <a:gd name="T54" fmla="*/ 0 w 204"/>
                <a:gd name="T55" fmla="*/ 0 h 249"/>
                <a:gd name="T56" fmla="*/ 0 w 204"/>
                <a:gd name="T57" fmla="*/ 0 h 249"/>
                <a:gd name="T58" fmla="*/ 0 w 204"/>
                <a:gd name="T59" fmla="*/ 0 h 249"/>
                <a:gd name="T60" fmla="*/ 0 w 204"/>
                <a:gd name="T61" fmla="*/ 0 h 249"/>
                <a:gd name="T62" fmla="*/ 0 w 204"/>
                <a:gd name="T63" fmla="*/ 0 h 249"/>
                <a:gd name="T64" fmla="*/ 0 w 204"/>
                <a:gd name="T65" fmla="*/ 0 h 249"/>
                <a:gd name="T66" fmla="*/ 0 w 204"/>
                <a:gd name="T67" fmla="*/ 0 h 249"/>
                <a:gd name="T68" fmla="*/ 0 w 204"/>
                <a:gd name="T69" fmla="*/ 0 h 249"/>
                <a:gd name="T70" fmla="*/ 0 w 204"/>
                <a:gd name="T71" fmla="*/ 0 h 249"/>
                <a:gd name="T72" fmla="*/ 0 w 204"/>
                <a:gd name="T73" fmla="*/ 0 h 249"/>
                <a:gd name="T74" fmla="*/ 0 w 204"/>
                <a:gd name="T75" fmla="*/ 0 h 249"/>
                <a:gd name="T76" fmla="*/ 0 w 204"/>
                <a:gd name="T77" fmla="*/ 0 h 249"/>
                <a:gd name="T78" fmla="*/ 0 w 204"/>
                <a:gd name="T79" fmla="*/ 0 h 249"/>
                <a:gd name="T80" fmla="*/ 0 w 204"/>
                <a:gd name="T81" fmla="*/ 0 h 249"/>
                <a:gd name="T82" fmla="*/ 0 w 204"/>
                <a:gd name="T83" fmla="*/ 0 h 249"/>
                <a:gd name="T84" fmla="*/ 0 w 204"/>
                <a:gd name="T85" fmla="*/ 0 h 249"/>
                <a:gd name="T86" fmla="*/ 0 w 204"/>
                <a:gd name="T87" fmla="*/ 0 h 249"/>
                <a:gd name="T88" fmla="*/ 0 w 204"/>
                <a:gd name="T89" fmla="*/ 0 h 249"/>
                <a:gd name="T90" fmla="*/ 0 w 204"/>
                <a:gd name="T91" fmla="*/ 0 h 249"/>
                <a:gd name="T92" fmla="*/ 0 w 204"/>
                <a:gd name="T93" fmla="*/ 0 h 249"/>
                <a:gd name="T94" fmla="*/ 0 w 204"/>
                <a:gd name="T95" fmla="*/ 0 h 249"/>
                <a:gd name="T96" fmla="*/ 0 w 204"/>
                <a:gd name="T97" fmla="*/ 0 h 249"/>
                <a:gd name="T98" fmla="*/ 0 w 204"/>
                <a:gd name="T99" fmla="*/ 0 h 249"/>
                <a:gd name="T100" fmla="*/ 0 w 204"/>
                <a:gd name="T101" fmla="*/ 0 h 249"/>
                <a:gd name="T102" fmla="*/ 0 w 204"/>
                <a:gd name="T103" fmla="*/ 0 h 249"/>
                <a:gd name="T104" fmla="*/ 0 w 204"/>
                <a:gd name="T105" fmla="*/ 0 h 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249"/>
                <a:gd name="T161" fmla="*/ 204 w 204"/>
                <a:gd name="T162" fmla="*/ 249 h 2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249">
                  <a:moveTo>
                    <a:pt x="16" y="213"/>
                  </a:moveTo>
                  <a:lnTo>
                    <a:pt x="27" y="231"/>
                  </a:lnTo>
                  <a:lnTo>
                    <a:pt x="49" y="231"/>
                  </a:lnTo>
                  <a:lnTo>
                    <a:pt x="70" y="237"/>
                  </a:lnTo>
                  <a:lnTo>
                    <a:pt x="86" y="249"/>
                  </a:lnTo>
                  <a:lnTo>
                    <a:pt x="103" y="249"/>
                  </a:lnTo>
                  <a:lnTo>
                    <a:pt x="91" y="234"/>
                  </a:lnTo>
                  <a:lnTo>
                    <a:pt x="100" y="213"/>
                  </a:lnTo>
                  <a:lnTo>
                    <a:pt x="110" y="189"/>
                  </a:lnTo>
                  <a:lnTo>
                    <a:pt x="115" y="164"/>
                  </a:lnTo>
                  <a:lnTo>
                    <a:pt x="139" y="149"/>
                  </a:lnTo>
                  <a:lnTo>
                    <a:pt x="159" y="137"/>
                  </a:lnTo>
                  <a:lnTo>
                    <a:pt x="157" y="122"/>
                  </a:lnTo>
                  <a:lnTo>
                    <a:pt x="157" y="97"/>
                  </a:lnTo>
                  <a:lnTo>
                    <a:pt x="162" y="85"/>
                  </a:lnTo>
                  <a:lnTo>
                    <a:pt x="180" y="83"/>
                  </a:lnTo>
                  <a:lnTo>
                    <a:pt x="188" y="88"/>
                  </a:lnTo>
                  <a:lnTo>
                    <a:pt x="204" y="70"/>
                  </a:lnTo>
                  <a:lnTo>
                    <a:pt x="198" y="55"/>
                  </a:lnTo>
                  <a:lnTo>
                    <a:pt x="188" y="52"/>
                  </a:lnTo>
                  <a:lnTo>
                    <a:pt x="170" y="52"/>
                  </a:lnTo>
                  <a:lnTo>
                    <a:pt x="162" y="52"/>
                  </a:lnTo>
                  <a:lnTo>
                    <a:pt x="157" y="28"/>
                  </a:lnTo>
                  <a:lnTo>
                    <a:pt x="159" y="6"/>
                  </a:lnTo>
                  <a:lnTo>
                    <a:pt x="146" y="0"/>
                  </a:lnTo>
                  <a:lnTo>
                    <a:pt x="141" y="8"/>
                  </a:lnTo>
                  <a:lnTo>
                    <a:pt x="110" y="3"/>
                  </a:lnTo>
                  <a:lnTo>
                    <a:pt x="103" y="10"/>
                  </a:lnTo>
                  <a:lnTo>
                    <a:pt x="110" y="31"/>
                  </a:lnTo>
                  <a:lnTo>
                    <a:pt x="107" y="52"/>
                  </a:lnTo>
                  <a:lnTo>
                    <a:pt x="94" y="36"/>
                  </a:lnTo>
                  <a:lnTo>
                    <a:pt x="89" y="24"/>
                  </a:lnTo>
                  <a:lnTo>
                    <a:pt x="70" y="27"/>
                  </a:lnTo>
                  <a:lnTo>
                    <a:pt x="63" y="39"/>
                  </a:lnTo>
                  <a:lnTo>
                    <a:pt x="58" y="45"/>
                  </a:lnTo>
                  <a:lnTo>
                    <a:pt x="58" y="63"/>
                  </a:lnTo>
                  <a:lnTo>
                    <a:pt x="55" y="60"/>
                  </a:lnTo>
                  <a:lnTo>
                    <a:pt x="40" y="36"/>
                  </a:lnTo>
                  <a:lnTo>
                    <a:pt x="31" y="28"/>
                  </a:lnTo>
                  <a:lnTo>
                    <a:pt x="21" y="34"/>
                  </a:lnTo>
                  <a:lnTo>
                    <a:pt x="24" y="46"/>
                  </a:lnTo>
                  <a:lnTo>
                    <a:pt x="24" y="55"/>
                  </a:lnTo>
                  <a:lnTo>
                    <a:pt x="10" y="60"/>
                  </a:lnTo>
                  <a:lnTo>
                    <a:pt x="10" y="78"/>
                  </a:lnTo>
                  <a:lnTo>
                    <a:pt x="21" y="97"/>
                  </a:lnTo>
                  <a:lnTo>
                    <a:pt x="21" y="109"/>
                  </a:lnTo>
                  <a:lnTo>
                    <a:pt x="16" y="122"/>
                  </a:lnTo>
                  <a:lnTo>
                    <a:pt x="0" y="134"/>
                  </a:lnTo>
                  <a:lnTo>
                    <a:pt x="3" y="149"/>
                  </a:lnTo>
                  <a:lnTo>
                    <a:pt x="19" y="161"/>
                  </a:lnTo>
                  <a:lnTo>
                    <a:pt x="24" y="174"/>
                  </a:lnTo>
                  <a:lnTo>
                    <a:pt x="21" y="198"/>
                  </a:lnTo>
                  <a:lnTo>
                    <a:pt x="16" y="213"/>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76" name="Freeform 61"/>
            <p:cNvSpPr>
              <a:spLocks/>
            </p:cNvSpPr>
            <p:nvPr/>
          </p:nvSpPr>
          <p:spPr bwMode="auto">
            <a:xfrm>
              <a:off x="1165" y="1689"/>
              <a:ext cx="51" cy="32"/>
            </a:xfrm>
            <a:custGeom>
              <a:avLst/>
              <a:gdLst>
                <a:gd name="T0" fmla="*/ 0 w 153"/>
                <a:gd name="T1" fmla="*/ 0 h 95"/>
                <a:gd name="T2" fmla="*/ 0 w 153"/>
                <a:gd name="T3" fmla="*/ 0 h 95"/>
                <a:gd name="T4" fmla="*/ 0 w 153"/>
                <a:gd name="T5" fmla="*/ 0 h 95"/>
                <a:gd name="T6" fmla="*/ 0 w 153"/>
                <a:gd name="T7" fmla="*/ 0 h 95"/>
                <a:gd name="T8" fmla="*/ 0 w 153"/>
                <a:gd name="T9" fmla="*/ 0 h 95"/>
                <a:gd name="T10" fmla="*/ 0 w 153"/>
                <a:gd name="T11" fmla="*/ 0 h 95"/>
                <a:gd name="T12" fmla="*/ 0 w 153"/>
                <a:gd name="T13" fmla="*/ 0 h 95"/>
                <a:gd name="T14" fmla="*/ 0 w 153"/>
                <a:gd name="T15" fmla="*/ 0 h 95"/>
                <a:gd name="T16" fmla="*/ 0 w 153"/>
                <a:gd name="T17" fmla="*/ 0 h 95"/>
                <a:gd name="T18" fmla="*/ 0 w 153"/>
                <a:gd name="T19" fmla="*/ 0 h 95"/>
                <a:gd name="T20" fmla="*/ 0 w 153"/>
                <a:gd name="T21" fmla="*/ 0 h 95"/>
                <a:gd name="T22" fmla="*/ 0 w 153"/>
                <a:gd name="T23" fmla="*/ 0 h 95"/>
                <a:gd name="T24" fmla="*/ 0 w 153"/>
                <a:gd name="T25" fmla="*/ 0 h 95"/>
                <a:gd name="T26" fmla="*/ 0 w 153"/>
                <a:gd name="T27" fmla="*/ 0 h 95"/>
                <a:gd name="T28" fmla="*/ 0 w 153"/>
                <a:gd name="T29" fmla="*/ 0 h 95"/>
                <a:gd name="T30" fmla="*/ 0 w 153"/>
                <a:gd name="T31" fmla="*/ 0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95"/>
                <a:gd name="T50" fmla="*/ 153 w 153"/>
                <a:gd name="T51" fmla="*/ 95 h 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95">
                  <a:moveTo>
                    <a:pt x="0" y="92"/>
                  </a:moveTo>
                  <a:lnTo>
                    <a:pt x="13" y="95"/>
                  </a:lnTo>
                  <a:lnTo>
                    <a:pt x="28" y="84"/>
                  </a:lnTo>
                  <a:lnTo>
                    <a:pt x="44" y="66"/>
                  </a:lnTo>
                  <a:lnTo>
                    <a:pt x="86" y="66"/>
                  </a:lnTo>
                  <a:lnTo>
                    <a:pt x="122" y="59"/>
                  </a:lnTo>
                  <a:lnTo>
                    <a:pt x="143" y="42"/>
                  </a:lnTo>
                  <a:lnTo>
                    <a:pt x="150" y="21"/>
                  </a:lnTo>
                  <a:lnTo>
                    <a:pt x="153" y="0"/>
                  </a:lnTo>
                  <a:lnTo>
                    <a:pt x="125" y="13"/>
                  </a:lnTo>
                  <a:lnTo>
                    <a:pt x="73" y="36"/>
                  </a:lnTo>
                  <a:lnTo>
                    <a:pt x="59" y="39"/>
                  </a:lnTo>
                  <a:lnTo>
                    <a:pt x="44" y="50"/>
                  </a:lnTo>
                  <a:lnTo>
                    <a:pt x="13" y="56"/>
                  </a:lnTo>
                  <a:lnTo>
                    <a:pt x="0" y="63"/>
                  </a:lnTo>
                  <a:lnTo>
                    <a:pt x="0" y="92"/>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77" name="Freeform 62"/>
            <p:cNvSpPr>
              <a:spLocks/>
            </p:cNvSpPr>
            <p:nvPr/>
          </p:nvSpPr>
          <p:spPr bwMode="auto">
            <a:xfrm>
              <a:off x="1191" y="1767"/>
              <a:ext cx="22" cy="26"/>
            </a:xfrm>
            <a:custGeom>
              <a:avLst/>
              <a:gdLst>
                <a:gd name="T0" fmla="*/ 0 w 66"/>
                <a:gd name="T1" fmla="*/ 0 h 78"/>
                <a:gd name="T2" fmla="*/ 0 w 66"/>
                <a:gd name="T3" fmla="*/ 0 h 78"/>
                <a:gd name="T4" fmla="*/ 0 w 66"/>
                <a:gd name="T5" fmla="*/ 0 h 78"/>
                <a:gd name="T6" fmla="*/ 0 w 66"/>
                <a:gd name="T7" fmla="*/ 0 h 78"/>
                <a:gd name="T8" fmla="*/ 0 w 66"/>
                <a:gd name="T9" fmla="*/ 0 h 78"/>
                <a:gd name="T10" fmla="*/ 0 w 66"/>
                <a:gd name="T11" fmla="*/ 0 h 78"/>
                <a:gd name="T12" fmla="*/ 0 w 66"/>
                <a:gd name="T13" fmla="*/ 0 h 78"/>
                <a:gd name="T14" fmla="*/ 0 w 66"/>
                <a:gd name="T15" fmla="*/ 0 h 78"/>
                <a:gd name="T16" fmla="*/ 0 w 66"/>
                <a:gd name="T17" fmla="*/ 0 h 78"/>
                <a:gd name="T18" fmla="*/ 0 w 66"/>
                <a:gd name="T19" fmla="*/ 0 h 78"/>
                <a:gd name="T20" fmla="*/ 0 w 66"/>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78"/>
                <a:gd name="T35" fmla="*/ 66 w 6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78">
                  <a:moveTo>
                    <a:pt x="21" y="0"/>
                  </a:moveTo>
                  <a:lnTo>
                    <a:pt x="63" y="27"/>
                  </a:lnTo>
                  <a:lnTo>
                    <a:pt x="66" y="39"/>
                  </a:lnTo>
                  <a:lnTo>
                    <a:pt x="50" y="55"/>
                  </a:lnTo>
                  <a:lnTo>
                    <a:pt x="36" y="66"/>
                  </a:lnTo>
                  <a:lnTo>
                    <a:pt x="39" y="78"/>
                  </a:lnTo>
                  <a:lnTo>
                    <a:pt x="21" y="76"/>
                  </a:lnTo>
                  <a:lnTo>
                    <a:pt x="3" y="55"/>
                  </a:lnTo>
                  <a:lnTo>
                    <a:pt x="0" y="39"/>
                  </a:lnTo>
                  <a:lnTo>
                    <a:pt x="8" y="22"/>
                  </a:lnTo>
                  <a:lnTo>
                    <a:pt x="21" y="0"/>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78" name="Freeform 63"/>
            <p:cNvSpPr>
              <a:spLocks/>
            </p:cNvSpPr>
            <p:nvPr/>
          </p:nvSpPr>
          <p:spPr bwMode="auto">
            <a:xfrm>
              <a:off x="1219" y="1759"/>
              <a:ext cx="32" cy="39"/>
            </a:xfrm>
            <a:custGeom>
              <a:avLst/>
              <a:gdLst>
                <a:gd name="T0" fmla="*/ 0 w 96"/>
                <a:gd name="T1" fmla="*/ 0 h 115"/>
                <a:gd name="T2" fmla="*/ 0 w 96"/>
                <a:gd name="T3" fmla="*/ 0 h 115"/>
                <a:gd name="T4" fmla="*/ 0 w 96"/>
                <a:gd name="T5" fmla="*/ 0 h 115"/>
                <a:gd name="T6" fmla="*/ 0 w 96"/>
                <a:gd name="T7" fmla="*/ 0 h 115"/>
                <a:gd name="T8" fmla="*/ 0 w 96"/>
                <a:gd name="T9" fmla="*/ 0 h 115"/>
                <a:gd name="T10" fmla="*/ 0 w 96"/>
                <a:gd name="T11" fmla="*/ 0 h 115"/>
                <a:gd name="T12" fmla="*/ 0 w 96"/>
                <a:gd name="T13" fmla="*/ 0 h 115"/>
                <a:gd name="T14" fmla="*/ 0 w 96"/>
                <a:gd name="T15" fmla="*/ 0 h 115"/>
                <a:gd name="T16" fmla="*/ 0 w 96"/>
                <a:gd name="T17" fmla="*/ 0 h 115"/>
                <a:gd name="T18" fmla="*/ 0 w 96"/>
                <a:gd name="T19" fmla="*/ 0 h 115"/>
                <a:gd name="T20" fmla="*/ 0 w 96"/>
                <a:gd name="T21" fmla="*/ 0 h 115"/>
                <a:gd name="T22" fmla="*/ 0 w 96"/>
                <a:gd name="T23" fmla="*/ 0 h 115"/>
                <a:gd name="T24" fmla="*/ 0 w 96"/>
                <a:gd name="T25" fmla="*/ 0 h 115"/>
                <a:gd name="T26" fmla="*/ 0 w 96"/>
                <a:gd name="T27" fmla="*/ 0 h 115"/>
                <a:gd name="T28" fmla="*/ 0 w 96"/>
                <a:gd name="T29" fmla="*/ 0 h 115"/>
                <a:gd name="T30" fmla="*/ 0 w 96"/>
                <a:gd name="T31" fmla="*/ 0 h 115"/>
                <a:gd name="T32" fmla="*/ 0 w 96"/>
                <a:gd name="T33" fmla="*/ 0 h 115"/>
                <a:gd name="T34" fmla="*/ 0 w 96"/>
                <a:gd name="T35" fmla="*/ 0 h 115"/>
                <a:gd name="T36" fmla="*/ 0 w 96"/>
                <a:gd name="T37" fmla="*/ 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15"/>
                <a:gd name="T59" fmla="*/ 96 w 96"/>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15">
                  <a:moveTo>
                    <a:pt x="91" y="0"/>
                  </a:moveTo>
                  <a:lnTo>
                    <a:pt x="96" y="6"/>
                  </a:lnTo>
                  <a:lnTo>
                    <a:pt x="91" y="13"/>
                  </a:lnTo>
                  <a:lnTo>
                    <a:pt x="96" y="26"/>
                  </a:lnTo>
                  <a:lnTo>
                    <a:pt x="89" y="41"/>
                  </a:lnTo>
                  <a:lnTo>
                    <a:pt x="75" y="51"/>
                  </a:lnTo>
                  <a:lnTo>
                    <a:pt x="81" y="64"/>
                  </a:lnTo>
                  <a:lnTo>
                    <a:pt x="75" y="75"/>
                  </a:lnTo>
                  <a:lnTo>
                    <a:pt x="81" y="87"/>
                  </a:lnTo>
                  <a:lnTo>
                    <a:pt x="63" y="115"/>
                  </a:lnTo>
                  <a:lnTo>
                    <a:pt x="22" y="87"/>
                  </a:lnTo>
                  <a:lnTo>
                    <a:pt x="0" y="72"/>
                  </a:lnTo>
                  <a:lnTo>
                    <a:pt x="12" y="64"/>
                  </a:lnTo>
                  <a:lnTo>
                    <a:pt x="12" y="45"/>
                  </a:lnTo>
                  <a:lnTo>
                    <a:pt x="37" y="31"/>
                  </a:lnTo>
                  <a:lnTo>
                    <a:pt x="50" y="37"/>
                  </a:lnTo>
                  <a:lnTo>
                    <a:pt x="63" y="31"/>
                  </a:lnTo>
                  <a:lnTo>
                    <a:pt x="84" y="16"/>
                  </a:lnTo>
                  <a:lnTo>
                    <a:pt x="91" y="0"/>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79" name="Freeform 64"/>
            <p:cNvSpPr>
              <a:spLocks/>
            </p:cNvSpPr>
            <p:nvPr/>
          </p:nvSpPr>
          <p:spPr bwMode="auto">
            <a:xfrm>
              <a:off x="1214" y="1799"/>
              <a:ext cx="13" cy="17"/>
            </a:xfrm>
            <a:custGeom>
              <a:avLst/>
              <a:gdLst>
                <a:gd name="T0" fmla="*/ 0 w 39"/>
                <a:gd name="T1" fmla="*/ 0 h 49"/>
                <a:gd name="T2" fmla="*/ 0 w 39"/>
                <a:gd name="T3" fmla="*/ 0 h 49"/>
                <a:gd name="T4" fmla="*/ 0 w 39"/>
                <a:gd name="T5" fmla="*/ 0 h 49"/>
                <a:gd name="T6" fmla="*/ 0 w 39"/>
                <a:gd name="T7" fmla="*/ 0 h 49"/>
                <a:gd name="T8" fmla="*/ 0 w 39"/>
                <a:gd name="T9" fmla="*/ 0 h 49"/>
                <a:gd name="T10" fmla="*/ 0 w 39"/>
                <a:gd name="T11" fmla="*/ 0 h 49"/>
                <a:gd name="T12" fmla="*/ 0 w 39"/>
                <a:gd name="T13" fmla="*/ 0 h 49"/>
                <a:gd name="T14" fmla="*/ 0 w 39"/>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9"/>
                <a:gd name="T26" fmla="*/ 39 w 3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9">
                  <a:moveTo>
                    <a:pt x="0" y="0"/>
                  </a:moveTo>
                  <a:lnTo>
                    <a:pt x="27" y="8"/>
                  </a:lnTo>
                  <a:lnTo>
                    <a:pt x="36" y="21"/>
                  </a:lnTo>
                  <a:lnTo>
                    <a:pt x="39" y="39"/>
                  </a:lnTo>
                  <a:lnTo>
                    <a:pt x="27" y="49"/>
                  </a:lnTo>
                  <a:lnTo>
                    <a:pt x="7" y="40"/>
                  </a:lnTo>
                  <a:lnTo>
                    <a:pt x="3" y="28"/>
                  </a:lnTo>
                  <a:lnTo>
                    <a:pt x="0" y="0"/>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80" name="Freeform 65"/>
            <p:cNvSpPr>
              <a:spLocks/>
            </p:cNvSpPr>
            <p:nvPr/>
          </p:nvSpPr>
          <p:spPr bwMode="auto">
            <a:xfrm>
              <a:off x="1304" y="1795"/>
              <a:ext cx="7" cy="14"/>
            </a:xfrm>
            <a:custGeom>
              <a:avLst/>
              <a:gdLst>
                <a:gd name="T0" fmla="*/ 0 w 22"/>
                <a:gd name="T1" fmla="*/ 0 h 41"/>
                <a:gd name="T2" fmla="*/ 0 w 22"/>
                <a:gd name="T3" fmla="*/ 0 h 41"/>
                <a:gd name="T4" fmla="*/ 0 w 22"/>
                <a:gd name="T5" fmla="*/ 0 h 41"/>
                <a:gd name="T6" fmla="*/ 0 w 22"/>
                <a:gd name="T7" fmla="*/ 0 h 41"/>
                <a:gd name="T8" fmla="*/ 0 w 22"/>
                <a:gd name="T9" fmla="*/ 0 h 41"/>
                <a:gd name="T10" fmla="*/ 0 w 22"/>
                <a:gd name="T11" fmla="*/ 0 h 41"/>
                <a:gd name="T12" fmla="*/ 0 60000 65536"/>
                <a:gd name="T13" fmla="*/ 0 60000 65536"/>
                <a:gd name="T14" fmla="*/ 0 60000 65536"/>
                <a:gd name="T15" fmla="*/ 0 60000 65536"/>
                <a:gd name="T16" fmla="*/ 0 60000 65536"/>
                <a:gd name="T17" fmla="*/ 0 60000 65536"/>
                <a:gd name="T18" fmla="*/ 0 w 22"/>
                <a:gd name="T19" fmla="*/ 0 h 41"/>
                <a:gd name="T20" fmla="*/ 22 w 2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2" h="41">
                  <a:moveTo>
                    <a:pt x="7" y="0"/>
                  </a:moveTo>
                  <a:lnTo>
                    <a:pt x="0" y="7"/>
                  </a:lnTo>
                  <a:lnTo>
                    <a:pt x="0" y="28"/>
                  </a:lnTo>
                  <a:lnTo>
                    <a:pt x="15" y="41"/>
                  </a:lnTo>
                  <a:lnTo>
                    <a:pt x="22" y="22"/>
                  </a:lnTo>
                  <a:lnTo>
                    <a:pt x="7" y="0"/>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grpSp>
        <p:nvGrpSpPr>
          <p:cNvPr id="5" name="Group 66"/>
          <p:cNvGrpSpPr>
            <a:grpSpLocks/>
          </p:cNvGrpSpPr>
          <p:nvPr/>
        </p:nvGrpSpPr>
        <p:grpSpPr bwMode="auto">
          <a:xfrm>
            <a:off x="1289050" y="1858367"/>
            <a:ext cx="334963" cy="531813"/>
            <a:chOff x="1062" y="1791"/>
            <a:chExt cx="238" cy="319"/>
          </a:xfrm>
          <a:solidFill>
            <a:srgbClr val="CCFFFF"/>
          </a:solidFill>
        </p:grpSpPr>
        <p:sp>
          <p:nvSpPr>
            <p:cNvPr id="10573" name="Freeform 67"/>
            <p:cNvSpPr>
              <a:spLocks/>
            </p:cNvSpPr>
            <p:nvPr/>
          </p:nvSpPr>
          <p:spPr bwMode="auto">
            <a:xfrm>
              <a:off x="1264" y="1822"/>
              <a:ext cx="11" cy="10"/>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60000 65536"/>
                <a:gd name="T13" fmla="*/ 0 60000 65536"/>
                <a:gd name="T14" fmla="*/ 0 60000 65536"/>
                <a:gd name="T15" fmla="*/ 0 60000 65536"/>
                <a:gd name="T16" fmla="*/ 0 60000 65536"/>
                <a:gd name="T17" fmla="*/ 0 60000 65536"/>
                <a:gd name="T18" fmla="*/ 0 w 33"/>
                <a:gd name="T19" fmla="*/ 0 h 31"/>
                <a:gd name="T20" fmla="*/ 33 w 3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3" h="31">
                  <a:moveTo>
                    <a:pt x="2" y="0"/>
                  </a:moveTo>
                  <a:lnTo>
                    <a:pt x="0" y="5"/>
                  </a:lnTo>
                  <a:lnTo>
                    <a:pt x="2" y="21"/>
                  </a:lnTo>
                  <a:lnTo>
                    <a:pt x="21" y="31"/>
                  </a:lnTo>
                  <a:lnTo>
                    <a:pt x="33" y="18"/>
                  </a:lnTo>
                  <a:lnTo>
                    <a:pt x="2"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574" name="Freeform 68"/>
            <p:cNvSpPr>
              <a:spLocks/>
            </p:cNvSpPr>
            <p:nvPr/>
          </p:nvSpPr>
          <p:spPr bwMode="auto">
            <a:xfrm>
              <a:off x="1062" y="1791"/>
              <a:ext cx="238" cy="319"/>
            </a:xfrm>
            <a:custGeom>
              <a:avLst/>
              <a:gdLst>
                <a:gd name="T0" fmla="*/ 0 w 716"/>
                <a:gd name="T1" fmla="*/ 0 h 956"/>
                <a:gd name="T2" fmla="*/ 0 w 716"/>
                <a:gd name="T3" fmla="*/ 0 h 956"/>
                <a:gd name="T4" fmla="*/ 0 w 716"/>
                <a:gd name="T5" fmla="*/ 0 h 956"/>
                <a:gd name="T6" fmla="*/ 0 w 716"/>
                <a:gd name="T7" fmla="*/ 0 h 956"/>
                <a:gd name="T8" fmla="*/ 0 w 716"/>
                <a:gd name="T9" fmla="*/ 0 h 956"/>
                <a:gd name="T10" fmla="*/ 0 w 716"/>
                <a:gd name="T11" fmla="*/ 0 h 956"/>
                <a:gd name="T12" fmla="*/ 0 w 716"/>
                <a:gd name="T13" fmla="*/ 0 h 956"/>
                <a:gd name="T14" fmla="*/ 0 w 716"/>
                <a:gd name="T15" fmla="*/ 0 h 956"/>
                <a:gd name="T16" fmla="*/ 0 w 716"/>
                <a:gd name="T17" fmla="*/ 0 h 956"/>
                <a:gd name="T18" fmla="*/ 0 w 716"/>
                <a:gd name="T19" fmla="*/ 0 h 956"/>
                <a:gd name="T20" fmla="*/ 0 w 716"/>
                <a:gd name="T21" fmla="*/ 0 h 956"/>
                <a:gd name="T22" fmla="*/ 0 w 716"/>
                <a:gd name="T23" fmla="*/ 0 h 956"/>
                <a:gd name="T24" fmla="*/ 0 w 716"/>
                <a:gd name="T25" fmla="*/ 0 h 956"/>
                <a:gd name="T26" fmla="*/ 0 w 716"/>
                <a:gd name="T27" fmla="*/ 0 h 956"/>
                <a:gd name="T28" fmla="*/ 0 w 716"/>
                <a:gd name="T29" fmla="*/ 0 h 956"/>
                <a:gd name="T30" fmla="*/ 0 w 716"/>
                <a:gd name="T31" fmla="*/ 0 h 956"/>
                <a:gd name="T32" fmla="*/ 0 w 716"/>
                <a:gd name="T33" fmla="*/ 0 h 956"/>
                <a:gd name="T34" fmla="*/ 0 w 716"/>
                <a:gd name="T35" fmla="*/ 0 h 956"/>
                <a:gd name="T36" fmla="*/ 0 w 716"/>
                <a:gd name="T37" fmla="*/ 0 h 956"/>
                <a:gd name="T38" fmla="*/ 0 w 716"/>
                <a:gd name="T39" fmla="*/ 0 h 956"/>
                <a:gd name="T40" fmla="*/ 0 w 716"/>
                <a:gd name="T41" fmla="*/ 0 h 956"/>
                <a:gd name="T42" fmla="*/ 0 w 716"/>
                <a:gd name="T43" fmla="*/ 0 h 956"/>
                <a:gd name="T44" fmla="*/ 0 w 716"/>
                <a:gd name="T45" fmla="*/ 0 h 956"/>
                <a:gd name="T46" fmla="*/ 0 w 716"/>
                <a:gd name="T47" fmla="*/ 0 h 956"/>
                <a:gd name="T48" fmla="*/ 0 w 716"/>
                <a:gd name="T49" fmla="*/ 0 h 956"/>
                <a:gd name="T50" fmla="*/ 0 w 716"/>
                <a:gd name="T51" fmla="*/ 0 h 956"/>
                <a:gd name="T52" fmla="*/ 0 w 716"/>
                <a:gd name="T53" fmla="*/ 0 h 956"/>
                <a:gd name="T54" fmla="*/ 0 w 716"/>
                <a:gd name="T55" fmla="*/ 0 h 956"/>
                <a:gd name="T56" fmla="*/ 0 w 716"/>
                <a:gd name="T57" fmla="*/ 0 h 956"/>
                <a:gd name="T58" fmla="*/ 0 w 716"/>
                <a:gd name="T59" fmla="*/ 0 h 956"/>
                <a:gd name="T60" fmla="*/ 0 w 716"/>
                <a:gd name="T61" fmla="*/ 0 h 956"/>
                <a:gd name="T62" fmla="*/ 0 w 716"/>
                <a:gd name="T63" fmla="*/ 0 h 956"/>
                <a:gd name="T64" fmla="*/ 0 w 716"/>
                <a:gd name="T65" fmla="*/ 0 h 956"/>
                <a:gd name="T66" fmla="*/ 0 w 716"/>
                <a:gd name="T67" fmla="*/ 0 h 956"/>
                <a:gd name="T68" fmla="*/ 0 w 716"/>
                <a:gd name="T69" fmla="*/ 0 h 956"/>
                <a:gd name="T70" fmla="*/ 0 w 716"/>
                <a:gd name="T71" fmla="*/ 0 h 956"/>
                <a:gd name="T72" fmla="*/ 0 w 716"/>
                <a:gd name="T73" fmla="*/ 0 h 956"/>
                <a:gd name="T74" fmla="*/ 0 w 716"/>
                <a:gd name="T75" fmla="*/ 0 h 956"/>
                <a:gd name="T76" fmla="*/ 0 w 716"/>
                <a:gd name="T77" fmla="*/ 0 h 956"/>
                <a:gd name="T78" fmla="*/ 0 w 716"/>
                <a:gd name="T79" fmla="*/ 0 h 956"/>
                <a:gd name="T80" fmla="*/ 0 w 716"/>
                <a:gd name="T81" fmla="*/ 0 h 956"/>
                <a:gd name="T82" fmla="*/ 0 w 716"/>
                <a:gd name="T83" fmla="*/ 0 h 956"/>
                <a:gd name="T84" fmla="*/ 0 w 716"/>
                <a:gd name="T85" fmla="*/ 0 h 956"/>
                <a:gd name="T86" fmla="*/ 0 w 716"/>
                <a:gd name="T87" fmla="*/ 0 h 956"/>
                <a:gd name="T88" fmla="*/ 0 w 716"/>
                <a:gd name="T89" fmla="*/ 0 h 956"/>
                <a:gd name="T90" fmla="*/ 0 w 716"/>
                <a:gd name="T91" fmla="*/ 0 h 956"/>
                <a:gd name="T92" fmla="*/ 0 w 716"/>
                <a:gd name="T93" fmla="*/ 0 h 956"/>
                <a:gd name="T94" fmla="*/ 0 w 716"/>
                <a:gd name="T95" fmla="*/ 0 h 956"/>
                <a:gd name="T96" fmla="*/ 0 w 716"/>
                <a:gd name="T97" fmla="*/ 0 h 956"/>
                <a:gd name="T98" fmla="*/ 0 w 716"/>
                <a:gd name="T99" fmla="*/ 0 h 956"/>
                <a:gd name="T100" fmla="*/ 0 w 716"/>
                <a:gd name="T101" fmla="*/ 0 h 956"/>
                <a:gd name="T102" fmla="*/ 0 w 716"/>
                <a:gd name="T103" fmla="*/ 0 h 956"/>
                <a:gd name="T104" fmla="*/ 0 w 716"/>
                <a:gd name="T105" fmla="*/ 0 h 9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6"/>
                <a:gd name="T160" fmla="*/ 0 h 956"/>
                <a:gd name="T161" fmla="*/ 716 w 716"/>
                <a:gd name="T162" fmla="*/ 956 h 9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6" h="956">
                  <a:moveTo>
                    <a:pt x="295" y="0"/>
                  </a:moveTo>
                  <a:lnTo>
                    <a:pt x="280" y="10"/>
                  </a:lnTo>
                  <a:lnTo>
                    <a:pt x="280" y="21"/>
                  </a:lnTo>
                  <a:lnTo>
                    <a:pt x="283" y="31"/>
                  </a:lnTo>
                  <a:lnTo>
                    <a:pt x="286" y="46"/>
                  </a:lnTo>
                  <a:lnTo>
                    <a:pt x="288" y="67"/>
                  </a:lnTo>
                  <a:lnTo>
                    <a:pt x="280" y="75"/>
                  </a:lnTo>
                  <a:lnTo>
                    <a:pt x="280" y="88"/>
                  </a:lnTo>
                  <a:lnTo>
                    <a:pt x="283" y="101"/>
                  </a:lnTo>
                  <a:lnTo>
                    <a:pt x="304" y="119"/>
                  </a:lnTo>
                  <a:lnTo>
                    <a:pt x="316" y="122"/>
                  </a:lnTo>
                  <a:lnTo>
                    <a:pt x="322" y="150"/>
                  </a:lnTo>
                  <a:lnTo>
                    <a:pt x="293" y="143"/>
                  </a:lnTo>
                  <a:lnTo>
                    <a:pt x="277" y="127"/>
                  </a:lnTo>
                  <a:lnTo>
                    <a:pt x="265" y="134"/>
                  </a:lnTo>
                  <a:lnTo>
                    <a:pt x="241" y="164"/>
                  </a:lnTo>
                  <a:lnTo>
                    <a:pt x="231" y="173"/>
                  </a:lnTo>
                  <a:lnTo>
                    <a:pt x="220" y="171"/>
                  </a:lnTo>
                  <a:lnTo>
                    <a:pt x="218" y="158"/>
                  </a:lnTo>
                  <a:lnTo>
                    <a:pt x="210" y="148"/>
                  </a:lnTo>
                  <a:lnTo>
                    <a:pt x="189" y="140"/>
                  </a:lnTo>
                  <a:lnTo>
                    <a:pt x="158" y="140"/>
                  </a:lnTo>
                  <a:lnTo>
                    <a:pt x="148" y="152"/>
                  </a:lnTo>
                  <a:lnTo>
                    <a:pt x="131" y="171"/>
                  </a:lnTo>
                  <a:lnTo>
                    <a:pt x="145" y="183"/>
                  </a:lnTo>
                  <a:lnTo>
                    <a:pt x="145" y="207"/>
                  </a:lnTo>
                  <a:lnTo>
                    <a:pt x="143" y="220"/>
                  </a:lnTo>
                  <a:lnTo>
                    <a:pt x="137" y="231"/>
                  </a:lnTo>
                  <a:lnTo>
                    <a:pt x="119" y="243"/>
                  </a:lnTo>
                  <a:lnTo>
                    <a:pt x="113" y="246"/>
                  </a:lnTo>
                  <a:lnTo>
                    <a:pt x="116" y="264"/>
                  </a:lnTo>
                  <a:lnTo>
                    <a:pt x="124" y="277"/>
                  </a:lnTo>
                  <a:lnTo>
                    <a:pt x="119" y="292"/>
                  </a:lnTo>
                  <a:lnTo>
                    <a:pt x="106" y="311"/>
                  </a:lnTo>
                  <a:lnTo>
                    <a:pt x="91" y="329"/>
                  </a:lnTo>
                  <a:lnTo>
                    <a:pt x="80" y="341"/>
                  </a:lnTo>
                  <a:lnTo>
                    <a:pt x="61" y="356"/>
                  </a:lnTo>
                  <a:lnTo>
                    <a:pt x="49" y="360"/>
                  </a:lnTo>
                  <a:lnTo>
                    <a:pt x="39" y="381"/>
                  </a:lnTo>
                  <a:lnTo>
                    <a:pt x="36" y="412"/>
                  </a:lnTo>
                  <a:lnTo>
                    <a:pt x="26" y="430"/>
                  </a:lnTo>
                  <a:lnTo>
                    <a:pt x="26" y="456"/>
                  </a:lnTo>
                  <a:lnTo>
                    <a:pt x="15" y="469"/>
                  </a:lnTo>
                  <a:lnTo>
                    <a:pt x="12" y="477"/>
                  </a:lnTo>
                  <a:lnTo>
                    <a:pt x="21" y="490"/>
                  </a:lnTo>
                  <a:lnTo>
                    <a:pt x="26" y="511"/>
                  </a:lnTo>
                  <a:lnTo>
                    <a:pt x="39" y="529"/>
                  </a:lnTo>
                  <a:lnTo>
                    <a:pt x="3" y="560"/>
                  </a:lnTo>
                  <a:lnTo>
                    <a:pt x="10" y="578"/>
                  </a:lnTo>
                  <a:lnTo>
                    <a:pt x="24" y="591"/>
                  </a:lnTo>
                  <a:lnTo>
                    <a:pt x="26" y="594"/>
                  </a:lnTo>
                  <a:lnTo>
                    <a:pt x="26" y="606"/>
                  </a:lnTo>
                  <a:lnTo>
                    <a:pt x="8" y="619"/>
                  </a:lnTo>
                  <a:lnTo>
                    <a:pt x="0" y="637"/>
                  </a:lnTo>
                  <a:lnTo>
                    <a:pt x="8" y="661"/>
                  </a:lnTo>
                  <a:lnTo>
                    <a:pt x="18" y="676"/>
                  </a:lnTo>
                  <a:lnTo>
                    <a:pt x="39" y="685"/>
                  </a:lnTo>
                  <a:lnTo>
                    <a:pt x="64" y="689"/>
                  </a:lnTo>
                  <a:lnTo>
                    <a:pt x="91" y="692"/>
                  </a:lnTo>
                  <a:lnTo>
                    <a:pt x="112" y="694"/>
                  </a:lnTo>
                  <a:lnTo>
                    <a:pt x="127" y="706"/>
                  </a:lnTo>
                  <a:lnTo>
                    <a:pt x="143" y="718"/>
                  </a:lnTo>
                  <a:lnTo>
                    <a:pt x="124" y="728"/>
                  </a:lnTo>
                  <a:lnTo>
                    <a:pt x="109" y="743"/>
                  </a:lnTo>
                  <a:lnTo>
                    <a:pt x="94" y="756"/>
                  </a:lnTo>
                  <a:lnTo>
                    <a:pt x="91" y="773"/>
                  </a:lnTo>
                  <a:lnTo>
                    <a:pt x="82" y="811"/>
                  </a:lnTo>
                  <a:lnTo>
                    <a:pt x="70" y="835"/>
                  </a:lnTo>
                  <a:lnTo>
                    <a:pt x="61" y="850"/>
                  </a:lnTo>
                  <a:lnTo>
                    <a:pt x="82" y="878"/>
                  </a:lnTo>
                  <a:lnTo>
                    <a:pt x="88" y="886"/>
                  </a:lnTo>
                  <a:lnTo>
                    <a:pt x="101" y="896"/>
                  </a:lnTo>
                  <a:lnTo>
                    <a:pt x="113" y="895"/>
                  </a:lnTo>
                  <a:lnTo>
                    <a:pt x="130" y="886"/>
                  </a:lnTo>
                  <a:lnTo>
                    <a:pt x="137" y="878"/>
                  </a:lnTo>
                  <a:lnTo>
                    <a:pt x="140" y="874"/>
                  </a:lnTo>
                  <a:lnTo>
                    <a:pt x="164" y="878"/>
                  </a:lnTo>
                  <a:lnTo>
                    <a:pt x="173" y="892"/>
                  </a:lnTo>
                  <a:lnTo>
                    <a:pt x="182" y="907"/>
                  </a:lnTo>
                  <a:lnTo>
                    <a:pt x="192" y="920"/>
                  </a:lnTo>
                  <a:lnTo>
                    <a:pt x="207" y="923"/>
                  </a:lnTo>
                  <a:lnTo>
                    <a:pt x="238" y="920"/>
                  </a:lnTo>
                  <a:lnTo>
                    <a:pt x="253" y="917"/>
                  </a:lnTo>
                  <a:lnTo>
                    <a:pt x="274" y="933"/>
                  </a:lnTo>
                  <a:lnTo>
                    <a:pt x="290" y="926"/>
                  </a:lnTo>
                  <a:lnTo>
                    <a:pt x="305" y="930"/>
                  </a:lnTo>
                  <a:lnTo>
                    <a:pt x="319" y="941"/>
                  </a:lnTo>
                  <a:lnTo>
                    <a:pt x="344" y="930"/>
                  </a:lnTo>
                  <a:lnTo>
                    <a:pt x="368" y="930"/>
                  </a:lnTo>
                  <a:lnTo>
                    <a:pt x="387" y="941"/>
                  </a:lnTo>
                  <a:lnTo>
                    <a:pt x="399" y="947"/>
                  </a:lnTo>
                  <a:lnTo>
                    <a:pt x="415" y="935"/>
                  </a:lnTo>
                  <a:lnTo>
                    <a:pt x="430" y="935"/>
                  </a:lnTo>
                  <a:lnTo>
                    <a:pt x="457" y="930"/>
                  </a:lnTo>
                  <a:lnTo>
                    <a:pt x="475" y="941"/>
                  </a:lnTo>
                  <a:lnTo>
                    <a:pt x="478" y="935"/>
                  </a:lnTo>
                  <a:lnTo>
                    <a:pt x="497" y="948"/>
                  </a:lnTo>
                  <a:lnTo>
                    <a:pt x="514" y="956"/>
                  </a:lnTo>
                  <a:lnTo>
                    <a:pt x="534" y="948"/>
                  </a:lnTo>
                  <a:lnTo>
                    <a:pt x="536" y="935"/>
                  </a:lnTo>
                  <a:lnTo>
                    <a:pt x="524" y="917"/>
                  </a:lnTo>
                  <a:lnTo>
                    <a:pt x="521" y="907"/>
                  </a:lnTo>
                  <a:lnTo>
                    <a:pt x="514" y="877"/>
                  </a:lnTo>
                  <a:lnTo>
                    <a:pt x="586" y="829"/>
                  </a:lnTo>
                  <a:lnTo>
                    <a:pt x="604" y="829"/>
                  </a:lnTo>
                  <a:lnTo>
                    <a:pt x="607" y="822"/>
                  </a:lnTo>
                  <a:lnTo>
                    <a:pt x="581" y="812"/>
                  </a:lnTo>
                  <a:lnTo>
                    <a:pt x="563" y="793"/>
                  </a:lnTo>
                  <a:lnTo>
                    <a:pt x="517" y="752"/>
                  </a:lnTo>
                  <a:lnTo>
                    <a:pt x="511" y="721"/>
                  </a:lnTo>
                  <a:lnTo>
                    <a:pt x="485" y="715"/>
                  </a:lnTo>
                  <a:lnTo>
                    <a:pt x="482" y="685"/>
                  </a:lnTo>
                  <a:lnTo>
                    <a:pt x="476" y="658"/>
                  </a:lnTo>
                  <a:lnTo>
                    <a:pt x="465" y="645"/>
                  </a:lnTo>
                  <a:lnTo>
                    <a:pt x="472" y="633"/>
                  </a:lnTo>
                  <a:lnTo>
                    <a:pt x="478" y="627"/>
                  </a:lnTo>
                  <a:lnTo>
                    <a:pt x="492" y="629"/>
                  </a:lnTo>
                  <a:lnTo>
                    <a:pt x="535" y="616"/>
                  </a:lnTo>
                  <a:lnTo>
                    <a:pt x="628" y="568"/>
                  </a:lnTo>
                  <a:lnTo>
                    <a:pt x="647" y="560"/>
                  </a:lnTo>
                  <a:lnTo>
                    <a:pt x="667" y="547"/>
                  </a:lnTo>
                  <a:lnTo>
                    <a:pt x="682" y="564"/>
                  </a:lnTo>
                  <a:lnTo>
                    <a:pt x="703" y="556"/>
                  </a:lnTo>
                  <a:lnTo>
                    <a:pt x="709" y="535"/>
                  </a:lnTo>
                  <a:lnTo>
                    <a:pt x="707" y="522"/>
                  </a:lnTo>
                  <a:lnTo>
                    <a:pt x="716" y="508"/>
                  </a:lnTo>
                  <a:lnTo>
                    <a:pt x="705" y="491"/>
                  </a:lnTo>
                  <a:lnTo>
                    <a:pt x="692" y="462"/>
                  </a:lnTo>
                  <a:lnTo>
                    <a:pt x="700" y="420"/>
                  </a:lnTo>
                  <a:lnTo>
                    <a:pt x="686" y="399"/>
                  </a:lnTo>
                  <a:lnTo>
                    <a:pt x="681" y="378"/>
                  </a:lnTo>
                  <a:lnTo>
                    <a:pt x="688" y="358"/>
                  </a:lnTo>
                  <a:lnTo>
                    <a:pt x="684" y="341"/>
                  </a:lnTo>
                  <a:lnTo>
                    <a:pt x="654" y="309"/>
                  </a:lnTo>
                  <a:lnTo>
                    <a:pt x="670" y="290"/>
                  </a:lnTo>
                  <a:lnTo>
                    <a:pt x="670" y="256"/>
                  </a:lnTo>
                  <a:lnTo>
                    <a:pt x="672" y="217"/>
                  </a:lnTo>
                  <a:lnTo>
                    <a:pt x="640" y="182"/>
                  </a:lnTo>
                  <a:lnTo>
                    <a:pt x="625" y="161"/>
                  </a:lnTo>
                  <a:lnTo>
                    <a:pt x="607" y="143"/>
                  </a:lnTo>
                  <a:lnTo>
                    <a:pt x="578" y="119"/>
                  </a:lnTo>
                  <a:lnTo>
                    <a:pt x="560" y="106"/>
                  </a:lnTo>
                  <a:lnTo>
                    <a:pt x="548" y="103"/>
                  </a:lnTo>
                  <a:lnTo>
                    <a:pt x="529" y="116"/>
                  </a:lnTo>
                  <a:lnTo>
                    <a:pt x="515" y="124"/>
                  </a:lnTo>
                  <a:lnTo>
                    <a:pt x="475" y="155"/>
                  </a:lnTo>
                  <a:lnTo>
                    <a:pt x="445" y="148"/>
                  </a:lnTo>
                  <a:lnTo>
                    <a:pt x="433" y="148"/>
                  </a:lnTo>
                  <a:lnTo>
                    <a:pt x="433" y="137"/>
                  </a:lnTo>
                  <a:lnTo>
                    <a:pt x="438" y="122"/>
                  </a:lnTo>
                  <a:lnTo>
                    <a:pt x="445" y="109"/>
                  </a:lnTo>
                  <a:lnTo>
                    <a:pt x="408" y="85"/>
                  </a:lnTo>
                  <a:lnTo>
                    <a:pt x="396" y="82"/>
                  </a:lnTo>
                  <a:lnTo>
                    <a:pt x="378" y="67"/>
                  </a:lnTo>
                  <a:lnTo>
                    <a:pt x="371" y="39"/>
                  </a:lnTo>
                  <a:lnTo>
                    <a:pt x="363" y="21"/>
                  </a:lnTo>
                  <a:lnTo>
                    <a:pt x="350" y="24"/>
                  </a:lnTo>
                  <a:lnTo>
                    <a:pt x="335" y="5"/>
                  </a:lnTo>
                  <a:lnTo>
                    <a:pt x="314" y="3"/>
                  </a:lnTo>
                  <a:lnTo>
                    <a:pt x="295"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grpSp>
      <p:sp>
        <p:nvSpPr>
          <p:cNvPr id="10294" name="Freeform 69"/>
          <p:cNvSpPr>
            <a:spLocks/>
          </p:cNvSpPr>
          <p:nvPr/>
        </p:nvSpPr>
        <p:spPr bwMode="auto">
          <a:xfrm>
            <a:off x="1597025" y="1899642"/>
            <a:ext cx="361950" cy="401638"/>
          </a:xfrm>
          <a:custGeom>
            <a:avLst/>
            <a:gdLst>
              <a:gd name="T0" fmla="*/ 2147483647 w 771"/>
              <a:gd name="T1" fmla="*/ 2147483647 h 724"/>
              <a:gd name="T2" fmla="*/ 0 w 771"/>
              <a:gd name="T3" fmla="*/ 2147483647 h 724"/>
              <a:gd name="T4" fmla="*/ 2147483647 w 771"/>
              <a:gd name="T5" fmla="*/ 2147483647 h 724"/>
              <a:gd name="T6" fmla="*/ 2147483647 w 771"/>
              <a:gd name="T7" fmla="*/ 2147483647 h 724"/>
              <a:gd name="T8" fmla="*/ 2147483647 w 771"/>
              <a:gd name="T9" fmla="*/ 2147483647 h 724"/>
              <a:gd name="T10" fmla="*/ 2147483647 w 771"/>
              <a:gd name="T11" fmla="*/ 2147483647 h 724"/>
              <a:gd name="T12" fmla="*/ 2147483647 w 771"/>
              <a:gd name="T13" fmla="*/ 2147483647 h 724"/>
              <a:gd name="T14" fmla="*/ 2147483647 w 771"/>
              <a:gd name="T15" fmla="*/ 2147483647 h 724"/>
              <a:gd name="T16" fmla="*/ 2147483647 w 771"/>
              <a:gd name="T17" fmla="*/ 2147483647 h 724"/>
              <a:gd name="T18" fmla="*/ 2147483647 w 771"/>
              <a:gd name="T19" fmla="*/ 2147483647 h 724"/>
              <a:gd name="T20" fmla="*/ 2147483647 w 771"/>
              <a:gd name="T21" fmla="*/ 2147483647 h 724"/>
              <a:gd name="T22" fmla="*/ 2147483647 w 771"/>
              <a:gd name="T23" fmla="*/ 2147483647 h 724"/>
              <a:gd name="T24" fmla="*/ 2147483647 w 771"/>
              <a:gd name="T25" fmla="*/ 2147483647 h 724"/>
              <a:gd name="T26" fmla="*/ 2147483647 w 771"/>
              <a:gd name="T27" fmla="*/ 2147483647 h 724"/>
              <a:gd name="T28" fmla="*/ 2147483647 w 771"/>
              <a:gd name="T29" fmla="*/ 2147483647 h 724"/>
              <a:gd name="T30" fmla="*/ 2147483647 w 771"/>
              <a:gd name="T31" fmla="*/ 2147483647 h 724"/>
              <a:gd name="T32" fmla="*/ 2147483647 w 771"/>
              <a:gd name="T33" fmla="*/ 2147483647 h 724"/>
              <a:gd name="T34" fmla="*/ 2147483647 w 771"/>
              <a:gd name="T35" fmla="*/ 2147483647 h 724"/>
              <a:gd name="T36" fmla="*/ 2147483647 w 771"/>
              <a:gd name="T37" fmla="*/ 2147483647 h 724"/>
              <a:gd name="T38" fmla="*/ 2147483647 w 771"/>
              <a:gd name="T39" fmla="*/ 2147483647 h 724"/>
              <a:gd name="T40" fmla="*/ 2147483647 w 771"/>
              <a:gd name="T41" fmla="*/ 2147483647 h 724"/>
              <a:gd name="T42" fmla="*/ 2147483647 w 771"/>
              <a:gd name="T43" fmla="*/ 2147483647 h 724"/>
              <a:gd name="T44" fmla="*/ 2147483647 w 771"/>
              <a:gd name="T45" fmla="*/ 2147483647 h 724"/>
              <a:gd name="T46" fmla="*/ 2147483647 w 771"/>
              <a:gd name="T47" fmla="*/ 2147483647 h 724"/>
              <a:gd name="T48" fmla="*/ 2147483647 w 771"/>
              <a:gd name="T49" fmla="*/ 2147483647 h 724"/>
              <a:gd name="T50" fmla="*/ 2147483647 w 771"/>
              <a:gd name="T51" fmla="*/ 2147483647 h 724"/>
              <a:gd name="T52" fmla="*/ 2147483647 w 771"/>
              <a:gd name="T53" fmla="*/ 2147483647 h 724"/>
              <a:gd name="T54" fmla="*/ 2147483647 w 771"/>
              <a:gd name="T55" fmla="*/ 2147483647 h 724"/>
              <a:gd name="T56" fmla="*/ 2147483647 w 771"/>
              <a:gd name="T57" fmla="*/ 2147483647 h 724"/>
              <a:gd name="T58" fmla="*/ 2147483647 w 771"/>
              <a:gd name="T59" fmla="*/ 2147483647 h 724"/>
              <a:gd name="T60" fmla="*/ 2147483647 w 771"/>
              <a:gd name="T61" fmla="*/ 2147483647 h 724"/>
              <a:gd name="T62" fmla="*/ 2147483647 w 771"/>
              <a:gd name="T63" fmla="*/ 2147483647 h 724"/>
              <a:gd name="T64" fmla="*/ 2147483647 w 771"/>
              <a:gd name="T65" fmla="*/ 2147483647 h 724"/>
              <a:gd name="T66" fmla="*/ 2147483647 w 771"/>
              <a:gd name="T67" fmla="*/ 2147483647 h 724"/>
              <a:gd name="T68" fmla="*/ 2147483647 w 771"/>
              <a:gd name="T69" fmla="*/ 2147483647 h 724"/>
              <a:gd name="T70" fmla="*/ 2147483647 w 771"/>
              <a:gd name="T71" fmla="*/ 2147483647 h 724"/>
              <a:gd name="T72" fmla="*/ 2147483647 w 771"/>
              <a:gd name="T73" fmla="*/ 2147483647 h 724"/>
              <a:gd name="T74" fmla="*/ 2147483647 w 771"/>
              <a:gd name="T75" fmla="*/ 2147483647 h 724"/>
              <a:gd name="T76" fmla="*/ 2147483647 w 771"/>
              <a:gd name="T77" fmla="*/ 2147483647 h 724"/>
              <a:gd name="T78" fmla="*/ 2147483647 w 771"/>
              <a:gd name="T79" fmla="*/ 2147483647 h 724"/>
              <a:gd name="T80" fmla="*/ 2147483647 w 771"/>
              <a:gd name="T81" fmla="*/ 2147483647 h 724"/>
              <a:gd name="T82" fmla="*/ 2147483647 w 771"/>
              <a:gd name="T83" fmla="*/ 2147483647 h 724"/>
              <a:gd name="T84" fmla="*/ 2147483647 w 771"/>
              <a:gd name="T85" fmla="*/ 2147483647 h 724"/>
              <a:gd name="T86" fmla="*/ 2147483647 w 771"/>
              <a:gd name="T87" fmla="*/ 2147483647 h 724"/>
              <a:gd name="T88" fmla="*/ 2147483647 w 771"/>
              <a:gd name="T89" fmla="*/ 2147483647 h 724"/>
              <a:gd name="T90" fmla="*/ 2147483647 w 771"/>
              <a:gd name="T91" fmla="*/ 2147483647 h 724"/>
              <a:gd name="T92" fmla="*/ 2147483647 w 771"/>
              <a:gd name="T93" fmla="*/ 2147483647 h 724"/>
              <a:gd name="T94" fmla="*/ 2147483647 w 771"/>
              <a:gd name="T95" fmla="*/ 2147483647 h 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1"/>
              <a:gd name="T145" fmla="*/ 0 h 724"/>
              <a:gd name="T146" fmla="*/ 771 w 771"/>
              <a:gd name="T147" fmla="*/ 724 h 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1" h="724">
                <a:moveTo>
                  <a:pt x="18" y="137"/>
                </a:moveTo>
                <a:lnTo>
                  <a:pt x="16" y="182"/>
                </a:lnTo>
                <a:lnTo>
                  <a:pt x="16" y="210"/>
                </a:lnTo>
                <a:lnTo>
                  <a:pt x="0" y="231"/>
                </a:lnTo>
                <a:lnTo>
                  <a:pt x="31" y="267"/>
                </a:lnTo>
                <a:lnTo>
                  <a:pt x="34" y="277"/>
                </a:lnTo>
                <a:lnTo>
                  <a:pt x="27" y="301"/>
                </a:lnTo>
                <a:lnTo>
                  <a:pt x="28" y="316"/>
                </a:lnTo>
                <a:lnTo>
                  <a:pt x="44" y="337"/>
                </a:lnTo>
                <a:lnTo>
                  <a:pt x="42" y="350"/>
                </a:lnTo>
                <a:lnTo>
                  <a:pt x="39" y="389"/>
                </a:lnTo>
                <a:lnTo>
                  <a:pt x="52" y="416"/>
                </a:lnTo>
                <a:lnTo>
                  <a:pt x="62" y="431"/>
                </a:lnTo>
                <a:lnTo>
                  <a:pt x="55" y="441"/>
                </a:lnTo>
                <a:lnTo>
                  <a:pt x="55" y="456"/>
                </a:lnTo>
                <a:lnTo>
                  <a:pt x="46" y="465"/>
                </a:lnTo>
                <a:lnTo>
                  <a:pt x="46" y="475"/>
                </a:lnTo>
                <a:lnTo>
                  <a:pt x="67" y="477"/>
                </a:lnTo>
                <a:lnTo>
                  <a:pt x="83" y="483"/>
                </a:lnTo>
                <a:lnTo>
                  <a:pt x="88" y="493"/>
                </a:lnTo>
                <a:lnTo>
                  <a:pt x="88" y="511"/>
                </a:lnTo>
                <a:lnTo>
                  <a:pt x="109" y="532"/>
                </a:lnTo>
                <a:lnTo>
                  <a:pt x="128" y="540"/>
                </a:lnTo>
                <a:lnTo>
                  <a:pt x="132" y="559"/>
                </a:lnTo>
                <a:lnTo>
                  <a:pt x="156" y="589"/>
                </a:lnTo>
                <a:lnTo>
                  <a:pt x="177" y="571"/>
                </a:lnTo>
                <a:lnTo>
                  <a:pt x="195" y="566"/>
                </a:lnTo>
                <a:lnTo>
                  <a:pt x="208" y="568"/>
                </a:lnTo>
                <a:lnTo>
                  <a:pt x="244" y="608"/>
                </a:lnTo>
                <a:lnTo>
                  <a:pt x="252" y="610"/>
                </a:lnTo>
                <a:lnTo>
                  <a:pt x="296" y="630"/>
                </a:lnTo>
                <a:lnTo>
                  <a:pt x="306" y="633"/>
                </a:lnTo>
                <a:lnTo>
                  <a:pt x="324" y="629"/>
                </a:lnTo>
                <a:lnTo>
                  <a:pt x="345" y="626"/>
                </a:lnTo>
                <a:lnTo>
                  <a:pt x="363" y="633"/>
                </a:lnTo>
                <a:lnTo>
                  <a:pt x="387" y="654"/>
                </a:lnTo>
                <a:lnTo>
                  <a:pt x="397" y="665"/>
                </a:lnTo>
                <a:lnTo>
                  <a:pt x="408" y="657"/>
                </a:lnTo>
                <a:lnTo>
                  <a:pt x="421" y="654"/>
                </a:lnTo>
                <a:lnTo>
                  <a:pt x="439" y="669"/>
                </a:lnTo>
                <a:lnTo>
                  <a:pt x="460" y="685"/>
                </a:lnTo>
                <a:lnTo>
                  <a:pt x="475" y="696"/>
                </a:lnTo>
                <a:lnTo>
                  <a:pt x="496" y="703"/>
                </a:lnTo>
                <a:lnTo>
                  <a:pt x="506" y="700"/>
                </a:lnTo>
                <a:lnTo>
                  <a:pt x="516" y="690"/>
                </a:lnTo>
                <a:lnTo>
                  <a:pt x="530" y="685"/>
                </a:lnTo>
                <a:lnTo>
                  <a:pt x="555" y="693"/>
                </a:lnTo>
                <a:lnTo>
                  <a:pt x="674" y="724"/>
                </a:lnTo>
                <a:lnTo>
                  <a:pt x="692" y="708"/>
                </a:lnTo>
                <a:lnTo>
                  <a:pt x="680" y="685"/>
                </a:lnTo>
                <a:lnTo>
                  <a:pt x="667" y="647"/>
                </a:lnTo>
                <a:lnTo>
                  <a:pt x="750" y="571"/>
                </a:lnTo>
                <a:lnTo>
                  <a:pt x="765" y="553"/>
                </a:lnTo>
                <a:lnTo>
                  <a:pt x="771" y="524"/>
                </a:lnTo>
                <a:lnTo>
                  <a:pt x="758" y="486"/>
                </a:lnTo>
                <a:lnTo>
                  <a:pt x="744" y="454"/>
                </a:lnTo>
                <a:lnTo>
                  <a:pt x="722" y="417"/>
                </a:lnTo>
                <a:lnTo>
                  <a:pt x="706" y="402"/>
                </a:lnTo>
                <a:lnTo>
                  <a:pt x="704" y="379"/>
                </a:lnTo>
                <a:lnTo>
                  <a:pt x="706" y="356"/>
                </a:lnTo>
                <a:lnTo>
                  <a:pt x="713" y="332"/>
                </a:lnTo>
                <a:lnTo>
                  <a:pt x="704" y="316"/>
                </a:lnTo>
                <a:lnTo>
                  <a:pt x="691" y="307"/>
                </a:lnTo>
                <a:lnTo>
                  <a:pt x="704" y="291"/>
                </a:lnTo>
                <a:lnTo>
                  <a:pt x="725" y="262"/>
                </a:lnTo>
                <a:lnTo>
                  <a:pt x="732" y="255"/>
                </a:lnTo>
                <a:lnTo>
                  <a:pt x="727" y="204"/>
                </a:lnTo>
                <a:lnTo>
                  <a:pt x="719" y="179"/>
                </a:lnTo>
                <a:lnTo>
                  <a:pt x="711" y="152"/>
                </a:lnTo>
                <a:lnTo>
                  <a:pt x="711" y="127"/>
                </a:lnTo>
                <a:lnTo>
                  <a:pt x="695" y="103"/>
                </a:lnTo>
                <a:lnTo>
                  <a:pt x="674" y="82"/>
                </a:lnTo>
                <a:lnTo>
                  <a:pt x="652" y="80"/>
                </a:lnTo>
                <a:lnTo>
                  <a:pt x="585" y="78"/>
                </a:lnTo>
                <a:lnTo>
                  <a:pt x="548" y="75"/>
                </a:lnTo>
                <a:lnTo>
                  <a:pt x="481" y="70"/>
                </a:lnTo>
                <a:lnTo>
                  <a:pt x="454" y="57"/>
                </a:lnTo>
                <a:lnTo>
                  <a:pt x="426" y="54"/>
                </a:lnTo>
                <a:lnTo>
                  <a:pt x="411" y="60"/>
                </a:lnTo>
                <a:lnTo>
                  <a:pt x="393" y="73"/>
                </a:lnTo>
                <a:lnTo>
                  <a:pt x="376" y="67"/>
                </a:lnTo>
                <a:lnTo>
                  <a:pt x="360" y="52"/>
                </a:lnTo>
                <a:lnTo>
                  <a:pt x="342" y="52"/>
                </a:lnTo>
                <a:lnTo>
                  <a:pt x="335" y="45"/>
                </a:lnTo>
                <a:lnTo>
                  <a:pt x="329" y="21"/>
                </a:lnTo>
                <a:lnTo>
                  <a:pt x="306" y="3"/>
                </a:lnTo>
                <a:lnTo>
                  <a:pt x="289" y="0"/>
                </a:lnTo>
                <a:lnTo>
                  <a:pt x="257" y="8"/>
                </a:lnTo>
                <a:lnTo>
                  <a:pt x="231" y="15"/>
                </a:lnTo>
                <a:lnTo>
                  <a:pt x="210" y="28"/>
                </a:lnTo>
                <a:lnTo>
                  <a:pt x="174" y="49"/>
                </a:lnTo>
                <a:lnTo>
                  <a:pt x="138" y="60"/>
                </a:lnTo>
                <a:lnTo>
                  <a:pt x="107" y="73"/>
                </a:lnTo>
                <a:lnTo>
                  <a:pt x="73" y="88"/>
                </a:lnTo>
                <a:lnTo>
                  <a:pt x="55" y="109"/>
                </a:lnTo>
                <a:lnTo>
                  <a:pt x="34" y="127"/>
                </a:lnTo>
                <a:lnTo>
                  <a:pt x="18" y="137"/>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95" name="Freeform 70"/>
          <p:cNvSpPr>
            <a:spLocks/>
          </p:cNvSpPr>
          <p:nvPr/>
        </p:nvSpPr>
        <p:spPr bwMode="auto">
          <a:xfrm>
            <a:off x="1839913" y="1804392"/>
            <a:ext cx="188912" cy="173038"/>
          </a:xfrm>
          <a:custGeom>
            <a:avLst/>
            <a:gdLst>
              <a:gd name="T0" fmla="*/ 2147483647 w 402"/>
              <a:gd name="T1" fmla="*/ 2147483647 h 314"/>
              <a:gd name="T2" fmla="*/ 0 w 402"/>
              <a:gd name="T3" fmla="*/ 2147483647 h 314"/>
              <a:gd name="T4" fmla="*/ 2147483647 w 402"/>
              <a:gd name="T5" fmla="*/ 2147483647 h 314"/>
              <a:gd name="T6" fmla="*/ 2147483647 w 402"/>
              <a:gd name="T7" fmla="*/ 2147483647 h 314"/>
              <a:gd name="T8" fmla="*/ 2147483647 w 402"/>
              <a:gd name="T9" fmla="*/ 2147483647 h 314"/>
              <a:gd name="T10" fmla="*/ 2147483647 w 402"/>
              <a:gd name="T11" fmla="*/ 2147483647 h 314"/>
              <a:gd name="T12" fmla="*/ 2147483647 w 402"/>
              <a:gd name="T13" fmla="*/ 2147483647 h 314"/>
              <a:gd name="T14" fmla="*/ 2147483647 w 402"/>
              <a:gd name="T15" fmla="*/ 2147483647 h 314"/>
              <a:gd name="T16" fmla="*/ 2147483647 w 402"/>
              <a:gd name="T17" fmla="*/ 2147483647 h 314"/>
              <a:gd name="T18" fmla="*/ 2147483647 w 402"/>
              <a:gd name="T19" fmla="*/ 2147483647 h 314"/>
              <a:gd name="T20" fmla="*/ 2147483647 w 402"/>
              <a:gd name="T21" fmla="*/ 2147483647 h 314"/>
              <a:gd name="T22" fmla="*/ 2147483647 w 402"/>
              <a:gd name="T23" fmla="*/ 2147483647 h 314"/>
              <a:gd name="T24" fmla="*/ 2147483647 w 402"/>
              <a:gd name="T25" fmla="*/ 2147483647 h 314"/>
              <a:gd name="T26" fmla="*/ 2147483647 w 402"/>
              <a:gd name="T27" fmla="*/ 2147483647 h 314"/>
              <a:gd name="T28" fmla="*/ 2147483647 w 402"/>
              <a:gd name="T29" fmla="*/ 2147483647 h 314"/>
              <a:gd name="T30" fmla="*/ 2147483647 w 402"/>
              <a:gd name="T31" fmla="*/ 2147483647 h 314"/>
              <a:gd name="T32" fmla="*/ 2147483647 w 402"/>
              <a:gd name="T33" fmla="*/ 2147483647 h 314"/>
              <a:gd name="T34" fmla="*/ 2147483647 w 402"/>
              <a:gd name="T35" fmla="*/ 2147483647 h 314"/>
              <a:gd name="T36" fmla="*/ 2147483647 w 402"/>
              <a:gd name="T37" fmla="*/ 2147483647 h 314"/>
              <a:gd name="T38" fmla="*/ 2147483647 w 402"/>
              <a:gd name="T39" fmla="*/ 2147483647 h 314"/>
              <a:gd name="T40" fmla="*/ 2147483647 w 402"/>
              <a:gd name="T41" fmla="*/ 2147483647 h 314"/>
              <a:gd name="T42" fmla="*/ 2147483647 w 402"/>
              <a:gd name="T43" fmla="*/ 2147483647 h 314"/>
              <a:gd name="T44" fmla="*/ 2147483647 w 402"/>
              <a:gd name="T45" fmla="*/ 2147483647 h 314"/>
              <a:gd name="T46" fmla="*/ 2147483647 w 402"/>
              <a:gd name="T47" fmla="*/ 2147483647 h 314"/>
              <a:gd name="T48" fmla="*/ 2147483647 w 402"/>
              <a:gd name="T49" fmla="*/ 2147483647 h 314"/>
              <a:gd name="T50" fmla="*/ 2147483647 w 402"/>
              <a:gd name="T51" fmla="*/ 2147483647 h 314"/>
              <a:gd name="T52" fmla="*/ 2147483647 w 402"/>
              <a:gd name="T53" fmla="*/ 2147483647 h 314"/>
              <a:gd name="T54" fmla="*/ 2147483647 w 402"/>
              <a:gd name="T55" fmla="*/ 2147483647 h 314"/>
              <a:gd name="T56" fmla="*/ 2147483647 w 402"/>
              <a:gd name="T57" fmla="*/ 2147483647 h 314"/>
              <a:gd name="T58" fmla="*/ 2147483647 w 402"/>
              <a:gd name="T59" fmla="*/ 2147483647 h 314"/>
              <a:gd name="T60" fmla="*/ 2147483647 w 402"/>
              <a:gd name="T61" fmla="*/ 2147483647 h 314"/>
              <a:gd name="T62" fmla="*/ 2147483647 w 402"/>
              <a:gd name="T63" fmla="*/ 2147483647 h 314"/>
              <a:gd name="T64" fmla="*/ 2147483647 w 402"/>
              <a:gd name="T65" fmla="*/ 2147483647 h 314"/>
              <a:gd name="T66" fmla="*/ 2147483647 w 402"/>
              <a:gd name="T67" fmla="*/ 2147483647 h 314"/>
              <a:gd name="T68" fmla="*/ 2147483647 w 402"/>
              <a:gd name="T69" fmla="*/ 2147483647 h 314"/>
              <a:gd name="T70" fmla="*/ 2147483647 w 402"/>
              <a:gd name="T71" fmla="*/ 2147483647 h 314"/>
              <a:gd name="T72" fmla="*/ 2147483647 w 402"/>
              <a:gd name="T73" fmla="*/ 2147483647 h 314"/>
              <a:gd name="T74" fmla="*/ 2147483647 w 402"/>
              <a:gd name="T75" fmla="*/ 2147483647 h 314"/>
              <a:gd name="T76" fmla="*/ 2147483647 w 402"/>
              <a:gd name="T77" fmla="*/ 0 h 314"/>
              <a:gd name="T78" fmla="*/ 2147483647 w 402"/>
              <a:gd name="T79" fmla="*/ 0 h 314"/>
              <a:gd name="T80" fmla="*/ 2147483647 w 402"/>
              <a:gd name="T81" fmla="*/ 2147483647 h 314"/>
              <a:gd name="T82" fmla="*/ 2147483647 w 402"/>
              <a:gd name="T83" fmla="*/ 2147483647 h 314"/>
              <a:gd name="T84" fmla="*/ 2147483647 w 402"/>
              <a:gd name="T85" fmla="*/ 2147483647 h 314"/>
              <a:gd name="T86" fmla="*/ 2147483647 w 402"/>
              <a:gd name="T87" fmla="*/ 2147483647 h 314"/>
              <a:gd name="T88" fmla="*/ 2147483647 w 402"/>
              <a:gd name="T89" fmla="*/ 2147483647 h 314"/>
              <a:gd name="T90" fmla="*/ 2147483647 w 402"/>
              <a:gd name="T91" fmla="*/ 2147483647 h 314"/>
              <a:gd name="T92" fmla="*/ 2147483647 w 402"/>
              <a:gd name="T93" fmla="*/ 2147483647 h 314"/>
              <a:gd name="T94" fmla="*/ 2147483647 w 402"/>
              <a:gd name="T95" fmla="*/ 2147483647 h 314"/>
              <a:gd name="T96" fmla="*/ 2147483647 w 402"/>
              <a:gd name="T97" fmla="*/ 0 h 314"/>
              <a:gd name="T98" fmla="*/ 2147483647 w 402"/>
              <a:gd name="T99" fmla="*/ 2147483647 h 314"/>
              <a:gd name="T100" fmla="*/ 2147483647 w 402"/>
              <a:gd name="T101" fmla="*/ 2147483647 h 314"/>
              <a:gd name="T102" fmla="*/ 2147483647 w 402"/>
              <a:gd name="T103" fmla="*/ 2147483647 h 3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2"/>
              <a:gd name="T157" fmla="*/ 0 h 314"/>
              <a:gd name="T158" fmla="*/ 402 w 402"/>
              <a:gd name="T159" fmla="*/ 314 h 3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2" h="314">
                <a:moveTo>
                  <a:pt x="3" y="34"/>
                </a:moveTo>
                <a:lnTo>
                  <a:pt x="0" y="44"/>
                </a:lnTo>
                <a:lnTo>
                  <a:pt x="6" y="80"/>
                </a:lnTo>
                <a:lnTo>
                  <a:pt x="24" y="135"/>
                </a:lnTo>
                <a:lnTo>
                  <a:pt x="40" y="150"/>
                </a:lnTo>
                <a:lnTo>
                  <a:pt x="76" y="164"/>
                </a:lnTo>
                <a:lnTo>
                  <a:pt x="91" y="168"/>
                </a:lnTo>
                <a:lnTo>
                  <a:pt x="94" y="186"/>
                </a:lnTo>
                <a:lnTo>
                  <a:pt x="94" y="217"/>
                </a:lnTo>
                <a:lnTo>
                  <a:pt x="131" y="254"/>
                </a:lnTo>
                <a:lnTo>
                  <a:pt x="153" y="265"/>
                </a:lnTo>
                <a:lnTo>
                  <a:pt x="164" y="270"/>
                </a:lnTo>
                <a:lnTo>
                  <a:pt x="195" y="308"/>
                </a:lnTo>
                <a:lnTo>
                  <a:pt x="205" y="301"/>
                </a:lnTo>
                <a:lnTo>
                  <a:pt x="226" y="298"/>
                </a:lnTo>
                <a:lnTo>
                  <a:pt x="250" y="314"/>
                </a:lnTo>
                <a:lnTo>
                  <a:pt x="268" y="304"/>
                </a:lnTo>
                <a:lnTo>
                  <a:pt x="293" y="275"/>
                </a:lnTo>
                <a:lnTo>
                  <a:pt x="311" y="265"/>
                </a:lnTo>
                <a:lnTo>
                  <a:pt x="330" y="272"/>
                </a:lnTo>
                <a:lnTo>
                  <a:pt x="341" y="268"/>
                </a:lnTo>
                <a:lnTo>
                  <a:pt x="342" y="256"/>
                </a:lnTo>
                <a:lnTo>
                  <a:pt x="345" y="198"/>
                </a:lnTo>
                <a:lnTo>
                  <a:pt x="356" y="179"/>
                </a:lnTo>
                <a:lnTo>
                  <a:pt x="356" y="153"/>
                </a:lnTo>
                <a:lnTo>
                  <a:pt x="360" y="143"/>
                </a:lnTo>
                <a:lnTo>
                  <a:pt x="381" y="128"/>
                </a:lnTo>
                <a:lnTo>
                  <a:pt x="402" y="125"/>
                </a:lnTo>
                <a:lnTo>
                  <a:pt x="402" y="95"/>
                </a:lnTo>
                <a:lnTo>
                  <a:pt x="397" y="73"/>
                </a:lnTo>
                <a:lnTo>
                  <a:pt x="381" y="65"/>
                </a:lnTo>
                <a:lnTo>
                  <a:pt x="374" y="67"/>
                </a:lnTo>
                <a:lnTo>
                  <a:pt x="348" y="44"/>
                </a:lnTo>
                <a:lnTo>
                  <a:pt x="332" y="27"/>
                </a:lnTo>
                <a:lnTo>
                  <a:pt x="314" y="27"/>
                </a:lnTo>
                <a:lnTo>
                  <a:pt x="278" y="27"/>
                </a:lnTo>
                <a:lnTo>
                  <a:pt x="271" y="21"/>
                </a:lnTo>
                <a:lnTo>
                  <a:pt x="262" y="3"/>
                </a:lnTo>
                <a:lnTo>
                  <a:pt x="253" y="0"/>
                </a:lnTo>
                <a:lnTo>
                  <a:pt x="220" y="0"/>
                </a:lnTo>
                <a:lnTo>
                  <a:pt x="208" y="16"/>
                </a:lnTo>
                <a:lnTo>
                  <a:pt x="195" y="13"/>
                </a:lnTo>
                <a:lnTo>
                  <a:pt x="174" y="8"/>
                </a:lnTo>
                <a:lnTo>
                  <a:pt x="164" y="6"/>
                </a:lnTo>
                <a:lnTo>
                  <a:pt x="149" y="10"/>
                </a:lnTo>
                <a:lnTo>
                  <a:pt x="138" y="18"/>
                </a:lnTo>
                <a:lnTo>
                  <a:pt x="117" y="10"/>
                </a:lnTo>
                <a:lnTo>
                  <a:pt x="73" y="3"/>
                </a:lnTo>
                <a:lnTo>
                  <a:pt x="62" y="0"/>
                </a:lnTo>
                <a:lnTo>
                  <a:pt x="49" y="10"/>
                </a:lnTo>
                <a:lnTo>
                  <a:pt x="28" y="24"/>
                </a:lnTo>
                <a:lnTo>
                  <a:pt x="3" y="34"/>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nvGrpSpPr>
          <p:cNvPr id="6" name="Group 71"/>
          <p:cNvGrpSpPr>
            <a:grpSpLocks/>
          </p:cNvGrpSpPr>
          <p:nvPr/>
        </p:nvGrpSpPr>
        <p:grpSpPr bwMode="auto">
          <a:xfrm>
            <a:off x="1852613" y="1579563"/>
            <a:ext cx="190500" cy="147637"/>
            <a:chOff x="1462" y="1615"/>
            <a:chExt cx="135" cy="89"/>
          </a:xfrm>
        </p:grpSpPr>
        <p:sp>
          <p:nvSpPr>
            <p:cNvPr id="10570" name="Freeform 72"/>
            <p:cNvSpPr>
              <a:spLocks/>
            </p:cNvSpPr>
            <p:nvPr/>
          </p:nvSpPr>
          <p:spPr bwMode="auto">
            <a:xfrm>
              <a:off x="1468" y="1644"/>
              <a:ext cx="21" cy="17"/>
            </a:xfrm>
            <a:custGeom>
              <a:avLst/>
              <a:gdLst>
                <a:gd name="T0" fmla="*/ 0 w 62"/>
                <a:gd name="T1" fmla="*/ 0 h 51"/>
                <a:gd name="T2" fmla="*/ 0 w 62"/>
                <a:gd name="T3" fmla="*/ 0 h 51"/>
                <a:gd name="T4" fmla="*/ 0 w 62"/>
                <a:gd name="T5" fmla="*/ 0 h 51"/>
                <a:gd name="T6" fmla="*/ 0 w 62"/>
                <a:gd name="T7" fmla="*/ 0 h 51"/>
                <a:gd name="T8" fmla="*/ 0 w 62"/>
                <a:gd name="T9" fmla="*/ 0 h 51"/>
                <a:gd name="T10" fmla="*/ 0 w 62"/>
                <a:gd name="T11" fmla="*/ 0 h 51"/>
                <a:gd name="T12" fmla="*/ 0 w 62"/>
                <a:gd name="T13" fmla="*/ 0 h 51"/>
                <a:gd name="T14" fmla="*/ 0 w 62"/>
                <a:gd name="T15" fmla="*/ 0 h 51"/>
                <a:gd name="T16" fmla="*/ 0 w 62"/>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1"/>
                <a:gd name="T29" fmla="*/ 62 w 62"/>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1">
                  <a:moveTo>
                    <a:pt x="37" y="0"/>
                  </a:moveTo>
                  <a:lnTo>
                    <a:pt x="9" y="18"/>
                  </a:lnTo>
                  <a:lnTo>
                    <a:pt x="0" y="28"/>
                  </a:lnTo>
                  <a:lnTo>
                    <a:pt x="19" y="33"/>
                  </a:lnTo>
                  <a:lnTo>
                    <a:pt x="34" y="51"/>
                  </a:lnTo>
                  <a:lnTo>
                    <a:pt x="47" y="39"/>
                  </a:lnTo>
                  <a:lnTo>
                    <a:pt x="62" y="28"/>
                  </a:lnTo>
                  <a:lnTo>
                    <a:pt x="49" y="15"/>
                  </a:lnTo>
                  <a:lnTo>
                    <a:pt x="37"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71" name="Freeform 73"/>
            <p:cNvSpPr>
              <a:spLocks/>
            </p:cNvSpPr>
            <p:nvPr/>
          </p:nvSpPr>
          <p:spPr bwMode="auto">
            <a:xfrm>
              <a:off x="1462" y="1664"/>
              <a:ext cx="31" cy="32"/>
            </a:xfrm>
            <a:custGeom>
              <a:avLst/>
              <a:gdLst>
                <a:gd name="T0" fmla="*/ 0 w 91"/>
                <a:gd name="T1" fmla="*/ 0 h 94"/>
                <a:gd name="T2" fmla="*/ 0 w 91"/>
                <a:gd name="T3" fmla="*/ 0 h 94"/>
                <a:gd name="T4" fmla="*/ 0 w 91"/>
                <a:gd name="T5" fmla="*/ 0 h 94"/>
                <a:gd name="T6" fmla="*/ 0 w 91"/>
                <a:gd name="T7" fmla="*/ 0 h 94"/>
                <a:gd name="T8" fmla="*/ 0 w 91"/>
                <a:gd name="T9" fmla="*/ 0 h 94"/>
                <a:gd name="T10" fmla="*/ 0 w 91"/>
                <a:gd name="T11" fmla="*/ 0 h 94"/>
                <a:gd name="T12" fmla="*/ 0 w 91"/>
                <a:gd name="T13" fmla="*/ 0 h 94"/>
                <a:gd name="T14" fmla="*/ 0 w 91"/>
                <a:gd name="T15" fmla="*/ 0 h 94"/>
                <a:gd name="T16" fmla="*/ 0 w 91"/>
                <a:gd name="T17" fmla="*/ 0 h 94"/>
                <a:gd name="T18" fmla="*/ 0 w 91"/>
                <a:gd name="T19" fmla="*/ 0 h 94"/>
                <a:gd name="T20" fmla="*/ 0 w 91"/>
                <a:gd name="T21" fmla="*/ 0 h 94"/>
                <a:gd name="T22" fmla="*/ 0 w 91"/>
                <a:gd name="T23" fmla="*/ 0 h 94"/>
                <a:gd name="T24" fmla="*/ 0 w 91"/>
                <a:gd name="T25" fmla="*/ 0 h 94"/>
                <a:gd name="T26" fmla="*/ 0 w 91"/>
                <a:gd name="T27" fmla="*/ 0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94"/>
                <a:gd name="T44" fmla="*/ 91 w 91"/>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94">
                  <a:moveTo>
                    <a:pt x="76" y="0"/>
                  </a:moveTo>
                  <a:lnTo>
                    <a:pt x="45" y="5"/>
                  </a:lnTo>
                  <a:lnTo>
                    <a:pt x="34" y="0"/>
                  </a:lnTo>
                  <a:lnTo>
                    <a:pt x="16" y="24"/>
                  </a:lnTo>
                  <a:lnTo>
                    <a:pt x="9" y="18"/>
                  </a:lnTo>
                  <a:lnTo>
                    <a:pt x="0" y="33"/>
                  </a:lnTo>
                  <a:lnTo>
                    <a:pt x="10" y="42"/>
                  </a:lnTo>
                  <a:lnTo>
                    <a:pt x="10" y="81"/>
                  </a:lnTo>
                  <a:lnTo>
                    <a:pt x="18" y="94"/>
                  </a:lnTo>
                  <a:lnTo>
                    <a:pt x="65" y="42"/>
                  </a:lnTo>
                  <a:lnTo>
                    <a:pt x="83" y="42"/>
                  </a:lnTo>
                  <a:lnTo>
                    <a:pt x="91" y="28"/>
                  </a:lnTo>
                  <a:lnTo>
                    <a:pt x="88" y="21"/>
                  </a:lnTo>
                  <a:lnTo>
                    <a:pt x="76"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72" name="Freeform 74"/>
            <p:cNvSpPr>
              <a:spLocks/>
            </p:cNvSpPr>
            <p:nvPr/>
          </p:nvSpPr>
          <p:spPr bwMode="auto">
            <a:xfrm>
              <a:off x="1497" y="1615"/>
              <a:ext cx="100" cy="89"/>
            </a:xfrm>
            <a:custGeom>
              <a:avLst/>
              <a:gdLst>
                <a:gd name="T0" fmla="*/ 0 w 300"/>
                <a:gd name="T1" fmla="*/ 0 h 268"/>
                <a:gd name="T2" fmla="*/ 0 w 300"/>
                <a:gd name="T3" fmla="*/ 0 h 268"/>
                <a:gd name="T4" fmla="*/ 0 w 300"/>
                <a:gd name="T5" fmla="*/ 0 h 268"/>
                <a:gd name="T6" fmla="*/ 0 w 300"/>
                <a:gd name="T7" fmla="*/ 0 h 268"/>
                <a:gd name="T8" fmla="*/ 0 w 300"/>
                <a:gd name="T9" fmla="*/ 0 h 268"/>
                <a:gd name="T10" fmla="*/ 0 w 300"/>
                <a:gd name="T11" fmla="*/ 0 h 268"/>
                <a:gd name="T12" fmla="*/ 0 w 300"/>
                <a:gd name="T13" fmla="*/ 0 h 268"/>
                <a:gd name="T14" fmla="*/ 0 w 300"/>
                <a:gd name="T15" fmla="*/ 0 h 268"/>
                <a:gd name="T16" fmla="*/ 0 w 300"/>
                <a:gd name="T17" fmla="*/ 0 h 268"/>
                <a:gd name="T18" fmla="*/ 0 w 300"/>
                <a:gd name="T19" fmla="*/ 0 h 268"/>
                <a:gd name="T20" fmla="*/ 0 w 300"/>
                <a:gd name="T21" fmla="*/ 0 h 268"/>
                <a:gd name="T22" fmla="*/ 0 w 300"/>
                <a:gd name="T23" fmla="*/ 0 h 268"/>
                <a:gd name="T24" fmla="*/ 0 w 300"/>
                <a:gd name="T25" fmla="*/ 0 h 268"/>
                <a:gd name="T26" fmla="*/ 0 w 300"/>
                <a:gd name="T27" fmla="*/ 0 h 268"/>
                <a:gd name="T28" fmla="*/ 0 w 300"/>
                <a:gd name="T29" fmla="*/ 0 h 268"/>
                <a:gd name="T30" fmla="*/ 0 w 300"/>
                <a:gd name="T31" fmla="*/ 0 h 268"/>
                <a:gd name="T32" fmla="*/ 0 w 300"/>
                <a:gd name="T33" fmla="*/ 0 h 268"/>
                <a:gd name="T34" fmla="*/ 0 w 300"/>
                <a:gd name="T35" fmla="*/ 0 h 268"/>
                <a:gd name="T36" fmla="*/ 0 w 300"/>
                <a:gd name="T37" fmla="*/ 0 h 268"/>
                <a:gd name="T38" fmla="*/ 0 w 300"/>
                <a:gd name="T39" fmla="*/ 0 h 268"/>
                <a:gd name="T40" fmla="*/ 0 w 300"/>
                <a:gd name="T41" fmla="*/ 0 h 268"/>
                <a:gd name="T42" fmla="*/ 0 w 300"/>
                <a:gd name="T43" fmla="*/ 0 h 268"/>
                <a:gd name="T44" fmla="*/ 0 w 300"/>
                <a:gd name="T45" fmla="*/ 0 h 268"/>
                <a:gd name="T46" fmla="*/ 0 w 300"/>
                <a:gd name="T47" fmla="*/ 0 h 268"/>
                <a:gd name="T48" fmla="*/ 0 w 300"/>
                <a:gd name="T49" fmla="*/ 0 h 268"/>
                <a:gd name="T50" fmla="*/ 0 w 300"/>
                <a:gd name="T51" fmla="*/ 0 h 268"/>
                <a:gd name="T52" fmla="*/ 0 w 300"/>
                <a:gd name="T53" fmla="*/ 0 h 268"/>
                <a:gd name="T54" fmla="*/ 0 w 300"/>
                <a:gd name="T55" fmla="*/ 0 h 268"/>
                <a:gd name="T56" fmla="*/ 0 w 300"/>
                <a:gd name="T57" fmla="*/ 0 h 268"/>
                <a:gd name="T58" fmla="*/ 0 w 300"/>
                <a:gd name="T59" fmla="*/ 0 h 268"/>
                <a:gd name="T60" fmla="*/ 0 w 300"/>
                <a:gd name="T61" fmla="*/ 0 h 268"/>
                <a:gd name="T62" fmla="*/ 0 w 300"/>
                <a:gd name="T63" fmla="*/ 0 h 268"/>
                <a:gd name="T64" fmla="*/ 0 w 300"/>
                <a:gd name="T65" fmla="*/ 0 h 268"/>
                <a:gd name="T66" fmla="*/ 0 w 300"/>
                <a:gd name="T67" fmla="*/ 0 h 268"/>
                <a:gd name="T68" fmla="*/ 0 w 300"/>
                <a:gd name="T69" fmla="*/ 0 h 268"/>
                <a:gd name="T70" fmla="*/ 0 w 300"/>
                <a:gd name="T71" fmla="*/ 0 h 268"/>
                <a:gd name="T72" fmla="*/ 0 w 300"/>
                <a:gd name="T73" fmla="*/ 0 h 268"/>
                <a:gd name="T74" fmla="*/ 0 w 300"/>
                <a:gd name="T75" fmla="*/ 0 h 268"/>
                <a:gd name="T76" fmla="*/ 0 w 300"/>
                <a:gd name="T77" fmla="*/ 0 h 268"/>
                <a:gd name="T78" fmla="*/ 0 w 300"/>
                <a:gd name="T79" fmla="*/ 0 h 268"/>
                <a:gd name="T80" fmla="*/ 0 w 300"/>
                <a:gd name="T81" fmla="*/ 0 h 268"/>
                <a:gd name="T82" fmla="*/ 0 w 300"/>
                <a:gd name="T83" fmla="*/ 0 h 268"/>
                <a:gd name="T84" fmla="*/ 0 w 300"/>
                <a:gd name="T85" fmla="*/ 0 h 268"/>
                <a:gd name="T86" fmla="*/ 0 w 300"/>
                <a:gd name="T87" fmla="*/ 0 h 268"/>
                <a:gd name="T88" fmla="*/ 0 w 300"/>
                <a:gd name="T89" fmla="*/ 0 h 268"/>
                <a:gd name="T90" fmla="*/ 0 w 300"/>
                <a:gd name="T91" fmla="*/ 0 h 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68"/>
                <a:gd name="T140" fmla="*/ 300 w 300"/>
                <a:gd name="T141" fmla="*/ 268 h 2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68">
                  <a:moveTo>
                    <a:pt x="290" y="252"/>
                  </a:moveTo>
                  <a:lnTo>
                    <a:pt x="287" y="237"/>
                  </a:lnTo>
                  <a:lnTo>
                    <a:pt x="297" y="223"/>
                  </a:lnTo>
                  <a:lnTo>
                    <a:pt x="297" y="203"/>
                  </a:lnTo>
                  <a:lnTo>
                    <a:pt x="276" y="188"/>
                  </a:lnTo>
                  <a:lnTo>
                    <a:pt x="269" y="180"/>
                  </a:lnTo>
                  <a:lnTo>
                    <a:pt x="264" y="153"/>
                  </a:lnTo>
                  <a:lnTo>
                    <a:pt x="251" y="131"/>
                  </a:lnTo>
                  <a:lnTo>
                    <a:pt x="237" y="112"/>
                  </a:lnTo>
                  <a:lnTo>
                    <a:pt x="237" y="97"/>
                  </a:lnTo>
                  <a:lnTo>
                    <a:pt x="245" y="86"/>
                  </a:lnTo>
                  <a:lnTo>
                    <a:pt x="279" y="89"/>
                  </a:lnTo>
                  <a:lnTo>
                    <a:pt x="292" y="73"/>
                  </a:lnTo>
                  <a:lnTo>
                    <a:pt x="300" y="34"/>
                  </a:lnTo>
                  <a:lnTo>
                    <a:pt x="297" y="21"/>
                  </a:lnTo>
                  <a:lnTo>
                    <a:pt x="282" y="19"/>
                  </a:lnTo>
                  <a:lnTo>
                    <a:pt x="254" y="21"/>
                  </a:lnTo>
                  <a:lnTo>
                    <a:pt x="215" y="21"/>
                  </a:lnTo>
                  <a:lnTo>
                    <a:pt x="185" y="9"/>
                  </a:lnTo>
                  <a:lnTo>
                    <a:pt x="164" y="3"/>
                  </a:lnTo>
                  <a:lnTo>
                    <a:pt x="146" y="0"/>
                  </a:lnTo>
                  <a:lnTo>
                    <a:pt x="128" y="24"/>
                  </a:lnTo>
                  <a:lnTo>
                    <a:pt x="107" y="40"/>
                  </a:lnTo>
                  <a:lnTo>
                    <a:pt x="76" y="37"/>
                  </a:lnTo>
                  <a:lnTo>
                    <a:pt x="58" y="49"/>
                  </a:lnTo>
                  <a:lnTo>
                    <a:pt x="28" y="79"/>
                  </a:lnTo>
                  <a:lnTo>
                    <a:pt x="6" y="97"/>
                  </a:lnTo>
                  <a:lnTo>
                    <a:pt x="0" y="110"/>
                  </a:lnTo>
                  <a:lnTo>
                    <a:pt x="13" y="133"/>
                  </a:lnTo>
                  <a:lnTo>
                    <a:pt x="27" y="164"/>
                  </a:lnTo>
                  <a:lnTo>
                    <a:pt x="42" y="182"/>
                  </a:lnTo>
                  <a:lnTo>
                    <a:pt x="58" y="177"/>
                  </a:lnTo>
                  <a:lnTo>
                    <a:pt x="84" y="167"/>
                  </a:lnTo>
                  <a:lnTo>
                    <a:pt x="81" y="192"/>
                  </a:lnTo>
                  <a:lnTo>
                    <a:pt x="73" y="223"/>
                  </a:lnTo>
                  <a:lnTo>
                    <a:pt x="76" y="229"/>
                  </a:lnTo>
                  <a:lnTo>
                    <a:pt x="89" y="229"/>
                  </a:lnTo>
                  <a:lnTo>
                    <a:pt x="107" y="223"/>
                  </a:lnTo>
                  <a:lnTo>
                    <a:pt x="146" y="227"/>
                  </a:lnTo>
                  <a:lnTo>
                    <a:pt x="157" y="241"/>
                  </a:lnTo>
                  <a:lnTo>
                    <a:pt x="180" y="250"/>
                  </a:lnTo>
                  <a:lnTo>
                    <a:pt x="198" y="268"/>
                  </a:lnTo>
                  <a:lnTo>
                    <a:pt x="210" y="265"/>
                  </a:lnTo>
                  <a:lnTo>
                    <a:pt x="234" y="252"/>
                  </a:lnTo>
                  <a:lnTo>
                    <a:pt x="258" y="250"/>
                  </a:lnTo>
                  <a:lnTo>
                    <a:pt x="290" y="252"/>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grpSp>
      <p:grpSp>
        <p:nvGrpSpPr>
          <p:cNvPr id="7" name="Group 75"/>
          <p:cNvGrpSpPr>
            <a:grpSpLocks/>
          </p:cNvGrpSpPr>
          <p:nvPr/>
        </p:nvGrpSpPr>
        <p:grpSpPr bwMode="auto">
          <a:xfrm>
            <a:off x="1795463" y="909042"/>
            <a:ext cx="306387" cy="701675"/>
            <a:chOff x="1421" y="1193"/>
            <a:chExt cx="217" cy="421"/>
          </a:xfrm>
          <a:solidFill>
            <a:srgbClr val="009900"/>
          </a:solidFill>
        </p:grpSpPr>
        <p:grpSp>
          <p:nvGrpSpPr>
            <p:cNvPr id="8" name="Group 76"/>
            <p:cNvGrpSpPr>
              <a:grpSpLocks/>
            </p:cNvGrpSpPr>
            <p:nvPr/>
          </p:nvGrpSpPr>
          <p:grpSpPr bwMode="auto">
            <a:xfrm>
              <a:off x="1421" y="1193"/>
              <a:ext cx="217" cy="421"/>
              <a:chOff x="1421" y="1193"/>
              <a:chExt cx="217" cy="421"/>
            </a:xfrm>
            <a:grpFill/>
          </p:grpSpPr>
          <p:sp>
            <p:nvSpPr>
              <p:cNvPr id="10568" name="Freeform 77"/>
              <p:cNvSpPr>
                <a:spLocks/>
              </p:cNvSpPr>
              <p:nvPr/>
            </p:nvSpPr>
            <p:spPr bwMode="auto">
              <a:xfrm>
                <a:off x="1421" y="1588"/>
                <a:ext cx="13" cy="12"/>
              </a:xfrm>
              <a:custGeom>
                <a:avLst/>
                <a:gdLst>
                  <a:gd name="T0" fmla="*/ 0 w 40"/>
                  <a:gd name="T1" fmla="*/ 0 h 37"/>
                  <a:gd name="T2" fmla="*/ 0 w 40"/>
                  <a:gd name="T3" fmla="*/ 0 h 37"/>
                  <a:gd name="T4" fmla="*/ 0 w 40"/>
                  <a:gd name="T5" fmla="*/ 0 h 37"/>
                  <a:gd name="T6" fmla="*/ 0 w 40"/>
                  <a:gd name="T7" fmla="*/ 0 h 37"/>
                  <a:gd name="T8" fmla="*/ 0 w 40"/>
                  <a:gd name="T9" fmla="*/ 0 h 37"/>
                  <a:gd name="T10" fmla="*/ 0 w 40"/>
                  <a:gd name="T11" fmla="*/ 0 h 37"/>
                  <a:gd name="T12" fmla="*/ 0 w 40"/>
                  <a:gd name="T13" fmla="*/ 0 h 37"/>
                  <a:gd name="T14" fmla="*/ 0 60000 65536"/>
                  <a:gd name="T15" fmla="*/ 0 60000 65536"/>
                  <a:gd name="T16" fmla="*/ 0 60000 65536"/>
                  <a:gd name="T17" fmla="*/ 0 60000 65536"/>
                  <a:gd name="T18" fmla="*/ 0 60000 65536"/>
                  <a:gd name="T19" fmla="*/ 0 60000 65536"/>
                  <a:gd name="T20" fmla="*/ 0 60000 65536"/>
                  <a:gd name="T21" fmla="*/ 0 w 40"/>
                  <a:gd name="T22" fmla="*/ 0 h 37"/>
                  <a:gd name="T23" fmla="*/ 40 w 4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7">
                    <a:moveTo>
                      <a:pt x="34" y="0"/>
                    </a:moveTo>
                    <a:lnTo>
                      <a:pt x="19" y="9"/>
                    </a:lnTo>
                    <a:lnTo>
                      <a:pt x="0" y="24"/>
                    </a:lnTo>
                    <a:lnTo>
                      <a:pt x="3" y="37"/>
                    </a:lnTo>
                    <a:lnTo>
                      <a:pt x="13" y="37"/>
                    </a:lnTo>
                    <a:lnTo>
                      <a:pt x="40" y="19"/>
                    </a:lnTo>
                    <a:lnTo>
                      <a:pt x="34"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9" name="Freeform 78"/>
              <p:cNvSpPr>
                <a:spLocks/>
              </p:cNvSpPr>
              <p:nvPr/>
            </p:nvSpPr>
            <p:spPr bwMode="auto">
              <a:xfrm>
                <a:off x="1434" y="1193"/>
                <a:ext cx="204" cy="421"/>
              </a:xfrm>
              <a:custGeom>
                <a:avLst/>
                <a:gdLst>
                  <a:gd name="T0" fmla="*/ 0 w 612"/>
                  <a:gd name="T1" fmla="*/ 0 h 1261"/>
                  <a:gd name="T2" fmla="*/ 0 w 612"/>
                  <a:gd name="T3" fmla="*/ 0 h 1261"/>
                  <a:gd name="T4" fmla="*/ 0 w 612"/>
                  <a:gd name="T5" fmla="*/ 0 h 1261"/>
                  <a:gd name="T6" fmla="*/ 0 w 612"/>
                  <a:gd name="T7" fmla="*/ 0 h 1261"/>
                  <a:gd name="T8" fmla="*/ 0 w 612"/>
                  <a:gd name="T9" fmla="*/ 0 h 1261"/>
                  <a:gd name="T10" fmla="*/ 0 w 612"/>
                  <a:gd name="T11" fmla="*/ 0 h 1261"/>
                  <a:gd name="T12" fmla="*/ 0 w 612"/>
                  <a:gd name="T13" fmla="*/ 0 h 1261"/>
                  <a:gd name="T14" fmla="*/ 0 w 612"/>
                  <a:gd name="T15" fmla="*/ 0 h 1261"/>
                  <a:gd name="T16" fmla="*/ 0 w 612"/>
                  <a:gd name="T17" fmla="*/ 0 h 1261"/>
                  <a:gd name="T18" fmla="*/ 0 w 612"/>
                  <a:gd name="T19" fmla="*/ 0 h 1261"/>
                  <a:gd name="T20" fmla="*/ 0 w 612"/>
                  <a:gd name="T21" fmla="*/ 0 h 1261"/>
                  <a:gd name="T22" fmla="*/ 0 w 612"/>
                  <a:gd name="T23" fmla="*/ 0 h 1261"/>
                  <a:gd name="T24" fmla="*/ 0 w 612"/>
                  <a:gd name="T25" fmla="*/ 0 h 1261"/>
                  <a:gd name="T26" fmla="*/ 0 w 612"/>
                  <a:gd name="T27" fmla="*/ 0 h 1261"/>
                  <a:gd name="T28" fmla="*/ 0 w 612"/>
                  <a:gd name="T29" fmla="*/ 0 h 1261"/>
                  <a:gd name="T30" fmla="*/ 0 w 612"/>
                  <a:gd name="T31" fmla="*/ 0 h 1261"/>
                  <a:gd name="T32" fmla="*/ 0 w 612"/>
                  <a:gd name="T33" fmla="*/ 0 h 1261"/>
                  <a:gd name="T34" fmla="*/ 0 w 612"/>
                  <a:gd name="T35" fmla="*/ 0 h 1261"/>
                  <a:gd name="T36" fmla="*/ 0 w 612"/>
                  <a:gd name="T37" fmla="*/ 0 h 1261"/>
                  <a:gd name="T38" fmla="*/ 0 w 612"/>
                  <a:gd name="T39" fmla="*/ 0 h 1261"/>
                  <a:gd name="T40" fmla="*/ 0 w 612"/>
                  <a:gd name="T41" fmla="*/ 0 h 1261"/>
                  <a:gd name="T42" fmla="*/ 0 w 612"/>
                  <a:gd name="T43" fmla="*/ 0 h 1261"/>
                  <a:gd name="T44" fmla="*/ 0 w 612"/>
                  <a:gd name="T45" fmla="*/ 0 h 1261"/>
                  <a:gd name="T46" fmla="*/ 0 w 612"/>
                  <a:gd name="T47" fmla="*/ 0 h 1261"/>
                  <a:gd name="T48" fmla="*/ 0 w 612"/>
                  <a:gd name="T49" fmla="*/ 0 h 1261"/>
                  <a:gd name="T50" fmla="*/ 0 w 612"/>
                  <a:gd name="T51" fmla="*/ 0 h 1261"/>
                  <a:gd name="T52" fmla="*/ 0 w 612"/>
                  <a:gd name="T53" fmla="*/ 0 h 1261"/>
                  <a:gd name="T54" fmla="*/ 0 w 612"/>
                  <a:gd name="T55" fmla="*/ 0 h 1261"/>
                  <a:gd name="T56" fmla="*/ 0 w 612"/>
                  <a:gd name="T57" fmla="*/ 0 h 1261"/>
                  <a:gd name="T58" fmla="*/ 0 w 612"/>
                  <a:gd name="T59" fmla="*/ 0 h 1261"/>
                  <a:gd name="T60" fmla="*/ 0 w 612"/>
                  <a:gd name="T61" fmla="*/ 0 h 1261"/>
                  <a:gd name="T62" fmla="*/ 0 w 612"/>
                  <a:gd name="T63" fmla="*/ 0 h 1261"/>
                  <a:gd name="T64" fmla="*/ 0 w 612"/>
                  <a:gd name="T65" fmla="*/ 0 h 1261"/>
                  <a:gd name="T66" fmla="*/ 0 w 612"/>
                  <a:gd name="T67" fmla="*/ 0 h 1261"/>
                  <a:gd name="T68" fmla="*/ 0 w 612"/>
                  <a:gd name="T69" fmla="*/ 0 h 1261"/>
                  <a:gd name="T70" fmla="*/ 0 w 612"/>
                  <a:gd name="T71" fmla="*/ 0 h 1261"/>
                  <a:gd name="T72" fmla="*/ 0 w 612"/>
                  <a:gd name="T73" fmla="*/ 0 h 1261"/>
                  <a:gd name="T74" fmla="*/ 0 w 612"/>
                  <a:gd name="T75" fmla="*/ 0 h 1261"/>
                  <a:gd name="T76" fmla="*/ 0 w 612"/>
                  <a:gd name="T77" fmla="*/ 0 h 1261"/>
                  <a:gd name="T78" fmla="*/ 0 w 612"/>
                  <a:gd name="T79" fmla="*/ 0 h 1261"/>
                  <a:gd name="T80" fmla="*/ 0 w 612"/>
                  <a:gd name="T81" fmla="*/ 0 h 1261"/>
                  <a:gd name="T82" fmla="*/ 0 w 612"/>
                  <a:gd name="T83" fmla="*/ 0 h 1261"/>
                  <a:gd name="T84" fmla="*/ 0 w 612"/>
                  <a:gd name="T85" fmla="*/ 0 h 1261"/>
                  <a:gd name="T86" fmla="*/ 0 w 612"/>
                  <a:gd name="T87" fmla="*/ 0 h 1261"/>
                  <a:gd name="T88" fmla="*/ 0 w 612"/>
                  <a:gd name="T89" fmla="*/ 0 h 1261"/>
                  <a:gd name="T90" fmla="*/ 0 w 612"/>
                  <a:gd name="T91" fmla="*/ 0 h 1261"/>
                  <a:gd name="T92" fmla="*/ 0 w 612"/>
                  <a:gd name="T93" fmla="*/ 0 h 1261"/>
                  <a:gd name="T94" fmla="*/ 0 w 612"/>
                  <a:gd name="T95" fmla="*/ 0 h 1261"/>
                  <a:gd name="T96" fmla="*/ 0 w 612"/>
                  <a:gd name="T97" fmla="*/ 0 h 1261"/>
                  <a:gd name="T98" fmla="*/ 0 w 612"/>
                  <a:gd name="T99" fmla="*/ 0 h 1261"/>
                  <a:gd name="T100" fmla="*/ 0 w 612"/>
                  <a:gd name="T101" fmla="*/ 0 h 1261"/>
                  <a:gd name="T102" fmla="*/ 0 w 612"/>
                  <a:gd name="T103" fmla="*/ 0 h 1261"/>
                  <a:gd name="T104" fmla="*/ 0 w 612"/>
                  <a:gd name="T105" fmla="*/ 0 h 1261"/>
                  <a:gd name="T106" fmla="*/ 0 w 612"/>
                  <a:gd name="T107" fmla="*/ 0 h 1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1261"/>
                  <a:gd name="T164" fmla="*/ 612 w 612"/>
                  <a:gd name="T165" fmla="*/ 1261 h 1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1261">
                    <a:moveTo>
                      <a:pt x="171" y="1261"/>
                    </a:moveTo>
                    <a:lnTo>
                      <a:pt x="166" y="1219"/>
                    </a:lnTo>
                    <a:lnTo>
                      <a:pt x="145" y="1198"/>
                    </a:lnTo>
                    <a:lnTo>
                      <a:pt x="130" y="1189"/>
                    </a:lnTo>
                    <a:lnTo>
                      <a:pt x="103" y="1179"/>
                    </a:lnTo>
                    <a:lnTo>
                      <a:pt x="82" y="1179"/>
                    </a:lnTo>
                    <a:lnTo>
                      <a:pt x="72" y="1158"/>
                    </a:lnTo>
                    <a:lnTo>
                      <a:pt x="82" y="1079"/>
                    </a:lnTo>
                    <a:lnTo>
                      <a:pt x="78" y="1033"/>
                    </a:lnTo>
                    <a:lnTo>
                      <a:pt x="61" y="1012"/>
                    </a:lnTo>
                    <a:lnTo>
                      <a:pt x="51" y="1002"/>
                    </a:lnTo>
                    <a:lnTo>
                      <a:pt x="57" y="960"/>
                    </a:lnTo>
                    <a:lnTo>
                      <a:pt x="51" y="935"/>
                    </a:lnTo>
                    <a:lnTo>
                      <a:pt x="42" y="916"/>
                    </a:lnTo>
                    <a:lnTo>
                      <a:pt x="57" y="869"/>
                    </a:lnTo>
                    <a:lnTo>
                      <a:pt x="72" y="869"/>
                    </a:lnTo>
                    <a:lnTo>
                      <a:pt x="82" y="860"/>
                    </a:lnTo>
                    <a:lnTo>
                      <a:pt x="88" y="827"/>
                    </a:lnTo>
                    <a:lnTo>
                      <a:pt x="119" y="802"/>
                    </a:lnTo>
                    <a:lnTo>
                      <a:pt x="150" y="775"/>
                    </a:lnTo>
                    <a:lnTo>
                      <a:pt x="155" y="745"/>
                    </a:lnTo>
                    <a:lnTo>
                      <a:pt x="192" y="714"/>
                    </a:lnTo>
                    <a:lnTo>
                      <a:pt x="228" y="677"/>
                    </a:lnTo>
                    <a:lnTo>
                      <a:pt x="222" y="662"/>
                    </a:lnTo>
                    <a:lnTo>
                      <a:pt x="222" y="641"/>
                    </a:lnTo>
                    <a:lnTo>
                      <a:pt x="249" y="626"/>
                    </a:lnTo>
                    <a:lnTo>
                      <a:pt x="259" y="620"/>
                    </a:lnTo>
                    <a:lnTo>
                      <a:pt x="253" y="589"/>
                    </a:lnTo>
                    <a:lnTo>
                      <a:pt x="253" y="558"/>
                    </a:lnTo>
                    <a:lnTo>
                      <a:pt x="243" y="553"/>
                    </a:lnTo>
                    <a:lnTo>
                      <a:pt x="228" y="558"/>
                    </a:lnTo>
                    <a:lnTo>
                      <a:pt x="213" y="537"/>
                    </a:lnTo>
                    <a:lnTo>
                      <a:pt x="197" y="480"/>
                    </a:lnTo>
                    <a:lnTo>
                      <a:pt x="166" y="438"/>
                    </a:lnTo>
                    <a:lnTo>
                      <a:pt x="176" y="380"/>
                    </a:lnTo>
                    <a:lnTo>
                      <a:pt x="171" y="355"/>
                    </a:lnTo>
                    <a:lnTo>
                      <a:pt x="134" y="319"/>
                    </a:lnTo>
                    <a:lnTo>
                      <a:pt x="150" y="273"/>
                    </a:lnTo>
                    <a:lnTo>
                      <a:pt x="140" y="246"/>
                    </a:lnTo>
                    <a:lnTo>
                      <a:pt x="113" y="219"/>
                    </a:lnTo>
                    <a:lnTo>
                      <a:pt x="98" y="236"/>
                    </a:lnTo>
                    <a:lnTo>
                      <a:pt x="42" y="179"/>
                    </a:lnTo>
                    <a:lnTo>
                      <a:pt x="26" y="158"/>
                    </a:lnTo>
                    <a:lnTo>
                      <a:pt x="15" y="137"/>
                    </a:lnTo>
                    <a:lnTo>
                      <a:pt x="0" y="128"/>
                    </a:lnTo>
                    <a:lnTo>
                      <a:pt x="21" y="109"/>
                    </a:lnTo>
                    <a:lnTo>
                      <a:pt x="51" y="109"/>
                    </a:lnTo>
                    <a:lnTo>
                      <a:pt x="67" y="133"/>
                    </a:lnTo>
                    <a:lnTo>
                      <a:pt x="109" y="179"/>
                    </a:lnTo>
                    <a:lnTo>
                      <a:pt x="150" y="152"/>
                    </a:lnTo>
                    <a:lnTo>
                      <a:pt x="176" y="158"/>
                    </a:lnTo>
                    <a:lnTo>
                      <a:pt x="182" y="173"/>
                    </a:lnTo>
                    <a:lnTo>
                      <a:pt x="213" y="179"/>
                    </a:lnTo>
                    <a:lnTo>
                      <a:pt x="222" y="137"/>
                    </a:lnTo>
                    <a:lnTo>
                      <a:pt x="238" y="124"/>
                    </a:lnTo>
                    <a:lnTo>
                      <a:pt x="249" y="109"/>
                    </a:lnTo>
                    <a:lnTo>
                      <a:pt x="249" y="93"/>
                    </a:lnTo>
                    <a:lnTo>
                      <a:pt x="243" y="51"/>
                    </a:lnTo>
                    <a:lnTo>
                      <a:pt x="270" y="26"/>
                    </a:lnTo>
                    <a:lnTo>
                      <a:pt x="286" y="26"/>
                    </a:lnTo>
                    <a:lnTo>
                      <a:pt x="311" y="0"/>
                    </a:lnTo>
                    <a:lnTo>
                      <a:pt x="342" y="36"/>
                    </a:lnTo>
                    <a:lnTo>
                      <a:pt x="353" y="51"/>
                    </a:lnTo>
                    <a:lnTo>
                      <a:pt x="342" y="82"/>
                    </a:lnTo>
                    <a:lnTo>
                      <a:pt x="316" y="103"/>
                    </a:lnTo>
                    <a:lnTo>
                      <a:pt x="295" y="128"/>
                    </a:lnTo>
                    <a:lnTo>
                      <a:pt x="301" y="152"/>
                    </a:lnTo>
                    <a:lnTo>
                      <a:pt x="347" y="119"/>
                    </a:lnTo>
                    <a:lnTo>
                      <a:pt x="347" y="88"/>
                    </a:lnTo>
                    <a:lnTo>
                      <a:pt x="353" y="42"/>
                    </a:lnTo>
                    <a:lnTo>
                      <a:pt x="368" y="30"/>
                    </a:lnTo>
                    <a:lnTo>
                      <a:pt x="384" y="88"/>
                    </a:lnTo>
                    <a:lnTo>
                      <a:pt x="384" y="137"/>
                    </a:lnTo>
                    <a:lnTo>
                      <a:pt x="374" y="158"/>
                    </a:lnTo>
                    <a:lnTo>
                      <a:pt x="374" y="189"/>
                    </a:lnTo>
                    <a:lnTo>
                      <a:pt x="414" y="219"/>
                    </a:lnTo>
                    <a:lnTo>
                      <a:pt x="414" y="240"/>
                    </a:lnTo>
                    <a:lnTo>
                      <a:pt x="441" y="277"/>
                    </a:lnTo>
                    <a:lnTo>
                      <a:pt x="451" y="303"/>
                    </a:lnTo>
                    <a:lnTo>
                      <a:pt x="445" y="365"/>
                    </a:lnTo>
                    <a:lnTo>
                      <a:pt x="462" y="434"/>
                    </a:lnTo>
                    <a:lnTo>
                      <a:pt x="487" y="490"/>
                    </a:lnTo>
                    <a:lnTo>
                      <a:pt x="482" y="574"/>
                    </a:lnTo>
                    <a:lnTo>
                      <a:pt x="503" y="626"/>
                    </a:lnTo>
                    <a:lnTo>
                      <a:pt x="514" y="647"/>
                    </a:lnTo>
                    <a:lnTo>
                      <a:pt x="524" y="724"/>
                    </a:lnTo>
                    <a:lnTo>
                      <a:pt x="534" y="756"/>
                    </a:lnTo>
                    <a:lnTo>
                      <a:pt x="585" y="791"/>
                    </a:lnTo>
                    <a:lnTo>
                      <a:pt x="612" y="823"/>
                    </a:lnTo>
                    <a:lnTo>
                      <a:pt x="612" y="844"/>
                    </a:lnTo>
                    <a:lnTo>
                      <a:pt x="591" y="939"/>
                    </a:lnTo>
                    <a:lnTo>
                      <a:pt x="581" y="949"/>
                    </a:lnTo>
                    <a:lnTo>
                      <a:pt x="591" y="970"/>
                    </a:lnTo>
                    <a:lnTo>
                      <a:pt x="566" y="1007"/>
                    </a:lnTo>
                    <a:lnTo>
                      <a:pt x="534" y="1022"/>
                    </a:lnTo>
                    <a:lnTo>
                      <a:pt x="534" y="1039"/>
                    </a:lnTo>
                    <a:lnTo>
                      <a:pt x="487" y="1100"/>
                    </a:lnTo>
                    <a:lnTo>
                      <a:pt x="456" y="1116"/>
                    </a:lnTo>
                    <a:lnTo>
                      <a:pt x="451" y="1152"/>
                    </a:lnTo>
                    <a:lnTo>
                      <a:pt x="420" y="1152"/>
                    </a:lnTo>
                    <a:lnTo>
                      <a:pt x="405" y="1163"/>
                    </a:lnTo>
                    <a:lnTo>
                      <a:pt x="374" y="1173"/>
                    </a:lnTo>
                    <a:lnTo>
                      <a:pt x="332" y="1168"/>
                    </a:lnTo>
                    <a:lnTo>
                      <a:pt x="301" y="1194"/>
                    </a:lnTo>
                    <a:lnTo>
                      <a:pt x="264" y="1215"/>
                    </a:lnTo>
                    <a:lnTo>
                      <a:pt x="228" y="1225"/>
                    </a:lnTo>
                    <a:lnTo>
                      <a:pt x="201" y="1246"/>
                    </a:lnTo>
                    <a:lnTo>
                      <a:pt x="171" y="1261"/>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grpSp>
          <p:nvGrpSpPr>
            <p:cNvPr id="9" name="Group 79"/>
            <p:cNvGrpSpPr>
              <a:grpSpLocks/>
            </p:cNvGrpSpPr>
            <p:nvPr/>
          </p:nvGrpSpPr>
          <p:grpSpPr bwMode="auto">
            <a:xfrm>
              <a:off x="1493" y="1343"/>
              <a:ext cx="132" cy="214"/>
              <a:chOff x="1493" y="1343"/>
              <a:chExt cx="132" cy="214"/>
            </a:xfrm>
            <a:grpFill/>
          </p:grpSpPr>
          <p:sp>
            <p:nvSpPr>
              <p:cNvPr id="10556" name="Freeform 80"/>
              <p:cNvSpPr>
                <a:spLocks/>
              </p:cNvSpPr>
              <p:nvPr/>
            </p:nvSpPr>
            <p:spPr bwMode="auto">
              <a:xfrm>
                <a:off x="1567" y="1343"/>
                <a:ext cx="8" cy="10"/>
              </a:xfrm>
              <a:custGeom>
                <a:avLst/>
                <a:gdLst>
                  <a:gd name="T0" fmla="*/ 0 w 23"/>
                  <a:gd name="T1" fmla="*/ 0 h 31"/>
                  <a:gd name="T2" fmla="*/ 0 w 23"/>
                  <a:gd name="T3" fmla="*/ 0 h 31"/>
                  <a:gd name="T4" fmla="*/ 0 w 23"/>
                  <a:gd name="T5" fmla="*/ 0 h 31"/>
                  <a:gd name="T6" fmla="*/ 0 w 23"/>
                  <a:gd name="T7" fmla="*/ 0 h 31"/>
                  <a:gd name="T8" fmla="*/ 0 w 23"/>
                  <a:gd name="T9" fmla="*/ 0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14" y="3"/>
                    </a:moveTo>
                    <a:lnTo>
                      <a:pt x="0" y="0"/>
                    </a:lnTo>
                    <a:lnTo>
                      <a:pt x="12" y="31"/>
                    </a:lnTo>
                    <a:lnTo>
                      <a:pt x="23" y="24"/>
                    </a:lnTo>
                    <a:lnTo>
                      <a:pt x="14" y="3"/>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57" name="Freeform 81"/>
              <p:cNvSpPr>
                <a:spLocks/>
              </p:cNvSpPr>
              <p:nvPr/>
            </p:nvSpPr>
            <p:spPr bwMode="auto">
              <a:xfrm>
                <a:off x="1582" y="1381"/>
                <a:ext cx="7" cy="21"/>
              </a:xfrm>
              <a:custGeom>
                <a:avLst/>
                <a:gdLst>
                  <a:gd name="T0" fmla="*/ 0 w 22"/>
                  <a:gd name="T1" fmla="*/ 0 h 63"/>
                  <a:gd name="T2" fmla="*/ 0 w 22"/>
                  <a:gd name="T3" fmla="*/ 0 h 63"/>
                  <a:gd name="T4" fmla="*/ 0 w 22"/>
                  <a:gd name="T5" fmla="*/ 0 h 63"/>
                  <a:gd name="T6" fmla="*/ 0 w 22"/>
                  <a:gd name="T7" fmla="*/ 0 h 63"/>
                  <a:gd name="T8" fmla="*/ 0 w 22"/>
                  <a:gd name="T9" fmla="*/ 0 h 63"/>
                  <a:gd name="T10" fmla="*/ 0 w 22"/>
                  <a:gd name="T11" fmla="*/ 0 h 63"/>
                  <a:gd name="T12" fmla="*/ 0 w 22"/>
                  <a:gd name="T13" fmla="*/ 0 h 63"/>
                  <a:gd name="T14" fmla="*/ 0 60000 65536"/>
                  <a:gd name="T15" fmla="*/ 0 60000 65536"/>
                  <a:gd name="T16" fmla="*/ 0 60000 65536"/>
                  <a:gd name="T17" fmla="*/ 0 60000 65536"/>
                  <a:gd name="T18" fmla="*/ 0 60000 65536"/>
                  <a:gd name="T19" fmla="*/ 0 60000 65536"/>
                  <a:gd name="T20" fmla="*/ 0 60000 65536"/>
                  <a:gd name="T21" fmla="*/ 0 w 22"/>
                  <a:gd name="T22" fmla="*/ 0 h 63"/>
                  <a:gd name="T23" fmla="*/ 22 w 2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63">
                    <a:moveTo>
                      <a:pt x="22" y="0"/>
                    </a:moveTo>
                    <a:lnTo>
                      <a:pt x="0" y="13"/>
                    </a:lnTo>
                    <a:lnTo>
                      <a:pt x="0" y="63"/>
                    </a:lnTo>
                    <a:lnTo>
                      <a:pt x="11" y="39"/>
                    </a:lnTo>
                    <a:lnTo>
                      <a:pt x="15" y="13"/>
                    </a:lnTo>
                    <a:lnTo>
                      <a:pt x="7" y="11"/>
                    </a:lnTo>
                    <a:lnTo>
                      <a:pt x="22"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58" name="Freeform 82"/>
              <p:cNvSpPr>
                <a:spLocks/>
              </p:cNvSpPr>
              <p:nvPr/>
            </p:nvSpPr>
            <p:spPr bwMode="auto">
              <a:xfrm>
                <a:off x="1594" y="1412"/>
                <a:ext cx="9" cy="12"/>
              </a:xfrm>
              <a:custGeom>
                <a:avLst/>
                <a:gdLst>
                  <a:gd name="T0" fmla="*/ 0 w 27"/>
                  <a:gd name="T1" fmla="*/ 0 h 36"/>
                  <a:gd name="T2" fmla="*/ 0 w 27"/>
                  <a:gd name="T3" fmla="*/ 0 h 36"/>
                  <a:gd name="T4" fmla="*/ 0 w 27"/>
                  <a:gd name="T5" fmla="*/ 0 h 36"/>
                  <a:gd name="T6" fmla="*/ 0 w 27"/>
                  <a:gd name="T7" fmla="*/ 0 h 36"/>
                  <a:gd name="T8" fmla="*/ 0 w 27"/>
                  <a:gd name="T9" fmla="*/ 0 h 36"/>
                  <a:gd name="T10" fmla="*/ 0 w 27"/>
                  <a:gd name="T11" fmla="*/ 0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6" y="0"/>
                    </a:moveTo>
                    <a:lnTo>
                      <a:pt x="0" y="10"/>
                    </a:lnTo>
                    <a:lnTo>
                      <a:pt x="8" y="36"/>
                    </a:lnTo>
                    <a:lnTo>
                      <a:pt x="24" y="28"/>
                    </a:lnTo>
                    <a:lnTo>
                      <a:pt x="27" y="15"/>
                    </a:lnTo>
                    <a:lnTo>
                      <a:pt x="6"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59" name="Freeform 83"/>
              <p:cNvSpPr>
                <a:spLocks/>
              </p:cNvSpPr>
              <p:nvPr/>
            </p:nvSpPr>
            <p:spPr bwMode="auto">
              <a:xfrm>
                <a:off x="1545" y="1410"/>
                <a:ext cx="19" cy="18"/>
              </a:xfrm>
              <a:custGeom>
                <a:avLst/>
                <a:gdLst>
                  <a:gd name="T0" fmla="*/ 0 w 58"/>
                  <a:gd name="T1" fmla="*/ 0 h 55"/>
                  <a:gd name="T2" fmla="*/ 0 w 58"/>
                  <a:gd name="T3" fmla="*/ 0 h 55"/>
                  <a:gd name="T4" fmla="*/ 0 w 58"/>
                  <a:gd name="T5" fmla="*/ 0 h 55"/>
                  <a:gd name="T6" fmla="*/ 0 w 58"/>
                  <a:gd name="T7" fmla="*/ 0 h 55"/>
                  <a:gd name="T8" fmla="*/ 0 w 58"/>
                  <a:gd name="T9" fmla="*/ 0 h 55"/>
                  <a:gd name="T10" fmla="*/ 0 w 58"/>
                  <a:gd name="T11" fmla="*/ 0 h 55"/>
                  <a:gd name="T12" fmla="*/ 0 w 58"/>
                  <a:gd name="T13" fmla="*/ 0 h 55"/>
                  <a:gd name="T14" fmla="*/ 0 w 58"/>
                  <a:gd name="T15" fmla="*/ 0 h 55"/>
                  <a:gd name="T16" fmla="*/ 0 w 58"/>
                  <a:gd name="T17" fmla="*/ 0 h 55"/>
                  <a:gd name="T18" fmla="*/ 0 w 58"/>
                  <a:gd name="T19" fmla="*/ 0 h 55"/>
                  <a:gd name="T20" fmla="*/ 0 w 58"/>
                  <a:gd name="T21" fmla="*/ 0 h 55"/>
                  <a:gd name="T22" fmla="*/ 0 w 58"/>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5"/>
                  <a:gd name="T38" fmla="*/ 58 w 58"/>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5">
                    <a:moveTo>
                      <a:pt x="58" y="24"/>
                    </a:moveTo>
                    <a:lnTo>
                      <a:pt x="45" y="24"/>
                    </a:lnTo>
                    <a:lnTo>
                      <a:pt x="30" y="0"/>
                    </a:lnTo>
                    <a:lnTo>
                      <a:pt x="18" y="16"/>
                    </a:lnTo>
                    <a:lnTo>
                      <a:pt x="3" y="10"/>
                    </a:lnTo>
                    <a:lnTo>
                      <a:pt x="0" y="24"/>
                    </a:lnTo>
                    <a:lnTo>
                      <a:pt x="9" y="34"/>
                    </a:lnTo>
                    <a:lnTo>
                      <a:pt x="9" y="45"/>
                    </a:lnTo>
                    <a:lnTo>
                      <a:pt x="18" y="55"/>
                    </a:lnTo>
                    <a:lnTo>
                      <a:pt x="30" y="47"/>
                    </a:lnTo>
                    <a:lnTo>
                      <a:pt x="49" y="52"/>
                    </a:lnTo>
                    <a:lnTo>
                      <a:pt x="58" y="24"/>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0" name="Freeform 84"/>
              <p:cNvSpPr>
                <a:spLocks/>
              </p:cNvSpPr>
              <p:nvPr/>
            </p:nvSpPr>
            <p:spPr bwMode="auto">
              <a:xfrm>
                <a:off x="1589" y="1455"/>
                <a:ext cx="28" cy="19"/>
              </a:xfrm>
              <a:custGeom>
                <a:avLst/>
                <a:gdLst>
                  <a:gd name="T0" fmla="*/ 0 w 82"/>
                  <a:gd name="T1" fmla="*/ 0 h 56"/>
                  <a:gd name="T2" fmla="*/ 0 w 82"/>
                  <a:gd name="T3" fmla="*/ 0 h 56"/>
                  <a:gd name="T4" fmla="*/ 0 w 82"/>
                  <a:gd name="T5" fmla="*/ 0 h 56"/>
                  <a:gd name="T6" fmla="*/ 0 w 82"/>
                  <a:gd name="T7" fmla="*/ 0 h 56"/>
                  <a:gd name="T8" fmla="*/ 0 w 82"/>
                  <a:gd name="T9" fmla="*/ 0 h 56"/>
                  <a:gd name="T10" fmla="*/ 0 w 82"/>
                  <a:gd name="T11" fmla="*/ 0 h 56"/>
                  <a:gd name="T12" fmla="*/ 0 w 82"/>
                  <a:gd name="T13" fmla="*/ 0 h 56"/>
                  <a:gd name="T14" fmla="*/ 0 w 82"/>
                  <a:gd name="T15" fmla="*/ 0 h 56"/>
                  <a:gd name="T16" fmla="*/ 0 w 82"/>
                  <a:gd name="T17" fmla="*/ 0 h 56"/>
                  <a:gd name="T18" fmla="*/ 0 w 82"/>
                  <a:gd name="T19" fmla="*/ 0 h 56"/>
                  <a:gd name="T20" fmla="*/ 0 w 8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56"/>
                  <a:gd name="T35" fmla="*/ 82 w 8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56">
                    <a:moveTo>
                      <a:pt x="10" y="0"/>
                    </a:moveTo>
                    <a:lnTo>
                      <a:pt x="0" y="6"/>
                    </a:lnTo>
                    <a:lnTo>
                      <a:pt x="30" y="34"/>
                    </a:lnTo>
                    <a:lnTo>
                      <a:pt x="40" y="34"/>
                    </a:lnTo>
                    <a:lnTo>
                      <a:pt x="72" y="56"/>
                    </a:lnTo>
                    <a:lnTo>
                      <a:pt x="82" y="47"/>
                    </a:lnTo>
                    <a:lnTo>
                      <a:pt x="73" y="23"/>
                    </a:lnTo>
                    <a:lnTo>
                      <a:pt x="72" y="10"/>
                    </a:lnTo>
                    <a:lnTo>
                      <a:pt x="48" y="10"/>
                    </a:lnTo>
                    <a:lnTo>
                      <a:pt x="30" y="0"/>
                    </a:lnTo>
                    <a:lnTo>
                      <a:pt x="10"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1" name="Freeform 85"/>
              <p:cNvSpPr>
                <a:spLocks/>
              </p:cNvSpPr>
              <p:nvPr/>
            </p:nvSpPr>
            <p:spPr bwMode="auto">
              <a:xfrm>
                <a:off x="1532" y="1466"/>
                <a:ext cx="18" cy="28"/>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83"/>
                  <a:gd name="T41" fmla="*/ 52 w 5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83">
                    <a:moveTo>
                      <a:pt x="47" y="0"/>
                    </a:moveTo>
                    <a:lnTo>
                      <a:pt x="52" y="15"/>
                    </a:lnTo>
                    <a:lnTo>
                      <a:pt x="27" y="55"/>
                    </a:lnTo>
                    <a:lnTo>
                      <a:pt x="28" y="67"/>
                    </a:lnTo>
                    <a:lnTo>
                      <a:pt x="13" y="83"/>
                    </a:lnTo>
                    <a:lnTo>
                      <a:pt x="0" y="70"/>
                    </a:lnTo>
                    <a:lnTo>
                      <a:pt x="6" y="59"/>
                    </a:lnTo>
                    <a:lnTo>
                      <a:pt x="9" y="34"/>
                    </a:lnTo>
                    <a:lnTo>
                      <a:pt x="21" y="18"/>
                    </a:lnTo>
                    <a:lnTo>
                      <a:pt x="6" y="5"/>
                    </a:lnTo>
                    <a:lnTo>
                      <a:pt x="16" y="0"/>
                    </a:lnTo>
                    <a:lnTo>
                      <a:pt x="31" y="8"/>
                    </a:lnTo>
                    <a:lnTo>
                      <a:pt x="47"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2" name="Freeform 86"/>
              <p:cNvSpPr>
                <a:spLocks/>
              </p:cNvSpPr>
              <p:nvPr/>
            </p:nvSpPr>
            <p:spPr bwMode="auto">
              <a:xfrm>
                <a:off x="1541" y="1484"/>
                <a:ext cx="15" cy="25"/>
              </a:xfrm>
              <a:custGeom>
                <a:avLst/>
                <a:gdLst>
                  <a:gd name="T0" fmla="*/ 0 w 44"/>
                  <a:gd name="T1" fmla="*/ 0 h 75"/>
                  <a:gd name="T2" fmla="*/ 0 w 44"/>
                  <a:gd name="T3" fmla="*/ 0 h 75"/>
                  <a:gd name="T4" fmla="*/ 0 w 44"/>
                  <a:gd name="T5" fmla="*/ 0 h 75"/>
                  <a:gd name="T6" fmla="*/ 0 w 44"/>
                  <a:gd name="T7" fmla="*/ 0 h 75"/>
                  <a:gd name="T8" fmla="*/ 0 w 44"/>
                  <a:gd name="T9" fmla="*/ 0 h 75"/>
                  <a:gd name="T10" fmla="*/ 0 w 44"/>
                  <a:gd name="T11" fmla="*/ 0 h 75"/>
                  <a:gd name="T12" fmla="*/ 0 w 44"/>
                  <a:gd name="T13" fmla="*/ 0 h 75"/>
                  <a:gd name="T14" fmla="*/ 0 w 44"/>
                  <a:gd name="T15" fmla="*/ 0 h 75"/>
                  <a:gd name="T16" fmla="*/ 0 w 44"/>
                  <a:gd name="T17" fmla="*/ 0 h 75"/>
                  <a:gd name="T18" fmla="*/ 0 w 44"/>
                  <a:gd name="T19" fmla="*/ 0 h 75"/>
                  <a:gd name="T20" fmla="*/ 0 w 44"/>
                  <a:gd name="T21" fmla="*/ 0 h 75"/>
                  <a:gd name="T22" fmla="*/ 0 w 44"/>
                  <a:gd name="T23" fmla="*/ 0 h 75"/>
                  <a:gd name="T24" fmla="*/ 0 w 44"/>
                  <a:gd name="T25" fmla="*/ 0 h 75"/>
                  <a:gd name="T26" fmla="*/ 0 w 44"/>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5"/>
                  <a:gd name="T44" fmla="*/ 44 w 44"/>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5">
                    <a:moveTo>
                      <a:pt x="39" y="0"/>
                    </a:moveTo>
                    <a:lnTo>
                      <a:pt x="29" y="0"/>
                    </a:lnTo>
                    <a:lnTo>
                      <a:pt x="29" y="5"/>
                    </a:lnTo>
                    <a:lnTo>
                      <a:pt x="29" y="10"/>
                    </a:lnTo>
                    <a:lnTo>
                      <a:pt x="29" y="15"/>
                    </a:lnTo>
                    <a:lnTo>
                      <a:pt x="21" y="29"/>
                    </a:lnTo>
                    <a:lnTo>
                      <a:pt x="8" y="42"/>
                    </a:lnTo>
                    <a:lnTo>
                      <a:pt x="11" y="52"/>
                    </a:lnTo>
                    <a:lnTo>
                      <a:pt x="0" y="67"/>
                    </a:lnTo>
                    <a:lnTo>
                      <a:pt x="11" y="75"/>
                    </a:lnTo>
                    <a:lnTo>
                      <a:pt x="39" y="36"/>
                    </a:lnTo>
                    <a:lnTo>
                      <a:pt x="39" y="26"/>
                    </a:lnTo>
                    <a:lnTo>
                      <a:pt x="44" y="15"/>
                    </a:lnTo>
                    <a:lnTo>
                      <a:pt x="39"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3" name="Freeform 87"/>
              <p:cNvSpPr>
                <a:spLocks/>
              </p:cNvSpPr>
              <p:nvPr/>
            </p:nvSpPr>
            <p:spPr bwMode="auto">
              <a:xfrm>
                <a:off x="1493" y="1515"/>
                <a:ext cx="21" cy="37"/>
              </a:xfrm>
              <a:custGeom>
                <a:avLst/>
                <a:gdLst>
                  <a:gd name="T0" fmla="*/ 0 w 61"/>
                  <a:gd name="T1" fmla="*/ 0 h 110"/>
                  <a:gd name="T2" fmla="*/ 0 w 61"/>
                  <a:gd name="T3" fmla="*/ 0 h 110"/>
                  <a:gd name="T4" fmla="*/ 0 w 61"/>
                  <a:gd name="T5" fmla="*/ 0 h 110"/>
                  <a:gd name="T6" fmla="*/ 0 w 61"/>
                  <a:gd name="T7" fmla="*/ 0 h 110"/>
                  <a:gd name="T8" fmla="*/ 0 w 61"/>
                  <a:gd name="T9" fmla="*/ 0 h 110"/>
                  <a:gd name="T10" fmla="*/ 0 w 61"/>
                  <a:gd name="T11" fmla="*/ 0 h 110"/>
                  <a:gd name="T12" fmla="*/ 0 w 61"/>
                  <a:gd name="T13" fmla="*/ 0 h 110"/>
                  <a:gd name="T14" fmla="*/ 0 w 61"/>
                  <a:gd name="T15" fmla="*/ 0 h 110"/>
                  <a:gd name="T16" fmla="*/ 0 w 61"/>
                  <a:gd name="T17" fmla="*/ 0 h 110"/>
                  <a:gd name="T18" fmla="*/ 0 w 61"/>
                  <a:gd name="T19" fmla="*/ 0 h 110"/>
                  <a:gd name="T20" fmla="*/ 0 w 61"/>
                  <a:gd name="T21" fmla="*/ 0 h 110"/>
                  <a:gd name="T22" fmla="*/ 0 w 61"/>
                  <a:gd name="T23" fmla="*/ 0 h 110"/>
                  <a:gd name="T24" fmla="*/ 0 w 61"/>
                  <a:gd name="T25" fmla="*/ 0 h 110"/>
                  <a:gd name="T26" fmla="*/ 0 w 61"/>
                  <a:gd name="T27" fmla="*/ 0 h 110"/>
                  <a:gd name="T28" fmla="*/ 0 w 61"/>
                  <a:gd name="T29" fmla="*/ 0 h 110"/>
                  <a:gd name="T30" fmla="*/ 0 w 61"/>
                  <a:gd name="T31" fmla="*/ 0 h 110"/>
                  <a:gd name="T32" fmla="*/ 0 w 61"/>
                  <a:gd name="T33" fmla="*/ 0 h 110"/>
                  <a:gd name="T34" fmla="*/ 0 w 61"/>
                  <a:gd name="T35" fmla="*/ 0 h 110"/>
                  <a:gd name="T36" fmla="*/ 0 w 61"/>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110"/>
                  <a:gd name="T59" fmla="*/ 61 w 61"/>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110">
                    <a:moveTo>
                      <a:pt x="40" y="2"/>
                    </a:moveTo>
                    <a:lnTo>
                      <a:pt x="35" y="5"/>
                    </a:lnTo>
                    <a:lnTo>
                      <a:pt x="23" y="0"/>
                    </a:lnTo>
                    <a:lnTo>
                      <a:pt x="5" y="2"/>
                    </a:lnTo>
                    <a:lnTo>
                      <a:pt x="5" y="28"/>
                    </a:lnTo>
                    <a:lnTo>
                      <a:pt x="15" y="30"/>
                    </a:lnTo>
                    <a:lnTo>
                      <a:pt x="15" y="21"/>
                    </a:lnTo>
                    <a:lnTo>
                      <a:pt x="32" y="39"/>
                    </a:lnTo>
                    <a:lnTo>
                      <a:pt x="26" y="54"/>
                    </a:lnTo>
                    <a:lnTo>
                      <a:pt x="14" y="64"/>
                    </a:lnTo>
                    <a:lnTo>
                      <a:pt x="8" y="86"/>
                    </a:lnTo>
                    <a:lnTo>
                      <a:pt x="0" y="98"/>
                    </a:lnTo>
                    <a:lnTo>
                      <a:pt x="11" y="110"/>
                    </a:lnTo>
                    <a:lnTo>
                      <a:pt x="43" y="89"/>
                    </a:lnTo>
                    <a:lnTo>
                      <a:pt x="32" y="74"/>
                    </a:lnTo>
                    <a:lnTo>
                      <a:pt x="40" y="49"/>
                    </a:lnTo>
                    <a:lnTo>
                      <a:pt x="58" y="36"/>
                    </a:lnTo>
                    <a:lnTo>
                      <a:pt x="61" y="18"/>
                    </a:lnTo>
                    <a:lnTo>
                      <a:pt x="40" y="2"/>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4" name="Freeform 88"/>
              <p:cNvSpPr>
                <a:spLocks/>
              </p:cNvSpPr>
              <p:nvPr/>
            </p:nvSpPr>
            <p:spPr bwMode="auto">
              <a:xfrm>
                <a:off x="1505" y="1535"/>
                <a:ext cx="13" cy="22"/>
              </a:xfrm>
              <a:custGeom>
                <a:avLst/>
                <a:gdLst>
                  <a:gd name="T0" fmla="*/ 0 w 38"/>
                  <a:gd name="T1" fmla="*/ 0 h 66"/>
                  <a:gd name="T2" fmla="*/ 0 w 38"/>
                  <a:gd name="T3" fmla="*/ 0 h 66"/>
                  <a:gd name="T4" fmla="*/ 0 w 38"/>
                  <a:gd name="T5" fmla="*/ 0 h 66"/>
                  <a:gd name="T6" fmla="*/ 0 w 38"/>
                  <a:gd name="T7" fmla="*/ 0 h 66"/>
                  <a:gd name="T8" fmla="*/ 0 w 38"/>
                  <a:gd name="T9" fmla="*/ 0 h 66"/>
                  <a:gd name="T10" fmla="*/ 0 w 38"/>
                  <a:gd name="T11" fmla="*/ 0 h 66"/>
                  <a:gd name="T12" fmla="*/ 0 w 38"/>
                  <a:gd name="T13" fmla="*/ 0 h 66"/>
                  <a:gd name="T14" fmla="*/ 0 w 38"/>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24" y="0"/>
                    </a:moveTo>
                    <a:lnTo>
                      <a:pt x="38" y="15"/>
                    </a:lnTo>
                    <a:lnTo>
                      <a:pt x="29" y="32"/>
                    </a:lnTo>
                    <a:lnTo>
                      <a:pt x="27" y="47"/>
                    </a:lnTo>
                    <a:lnTo>
                      <a:pt x="8" y="66"/>
                    </a:lnTo>
                    <a:lnTo>
                      <a:pt x="0" y="53"/>
                    </a:lnTo>
                    <a:lnTo>
                      <a:pt x="8" y="29"/>
                    </a:lnTo>
                    <a:lnTo>
                      <a:pt x="24"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5" name="Freeform 89"/>
              <p:cNvSpPr>
                <a:spLocks/>
              </p:cNvSpPr>
              <p:nvPr/>
            </p:nvSpPr>
            <p:spPr bwMode="auto">
              <a:xfrm>
                <a:off x="1528" y="1515"/>
                <a:ext cx="13" cy="33"/>
              </a:xfrm>
              <a:custGeom>
                <a:avLst/>
                <a:gdLst>
                  <a:gd name="T0" fmla="*/ 0 w 40"/>
                  <a:gd name="T1" fmla="*/ 0 h 98"/>
                  <a:gd name="T2" fmla="*/ 0 w 40"/>
                  <a:gd name="T3" fmla="*/ 0 h 98"/>
                  <a:gd name="T4" fmla="*/ 0 w 40"/>
                  <a:gd name="T5" fmla="*/ 0 h 98"/>
                  <a:gd name="T6" fmla="*/ 0 w 40"/>
                  <a:gd name="T7" fmla="*/ 0 h 98"/>
                  <a:gd name="T8" fmla="*/ 0 w 40"/>
                  <a:gd name="T9" fmla="*/ 0 h 98"/>
                  <a:gd name="T10" fmla="*/ 0 w 40"/>
                  <a:gd name="T11" fmla="*/ 0 h 98"/>
                  <a:gd name="T12" fmla="*/ 0 w 40"/>
                  <a:gd name="T13" fmla="*/ 0 h 98"/>
                  <a:gd name="T14" fmla="*/ 0 w 40"/>
                  <a:gd name="T15" fmla="*/ 0 h 98"/>
                  <a:gd name="T16" fmla="*/ 0 w 40"/>
                  <a:gd name="T17" fmla="*/ 0 h 98"/>
                  <a:gd name="T18" fmla="*/ 0 w 40"/>
                  <a:gd name="T19" fmla="*/ 0 h 98"/>
                  <a:gd name="T20" fmla="*/ 0 w 40"/>
                  <a:gd name="T21" fmla="*/ 0 h 98"/>
                  <a:gd name="T22" fmla="*/ 0 w 40"/>
                  <a:gd name="T23" fmla="*/ 0 h 98"/>
                  <a:gd name="T24" fmla="*/ 0 w 40"/>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98"/>
                  <a:gd name="T41" fmla="*/ 40 w 40"/>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98">
                    <a:moveTo>
                      <a:pt x="19" y="0"/>
                    </a:moveTo>
                    <a:lnTo>
                      <a:pt x="37" y="18"/>
                    </a:lnTo>
                    <a:lnTo>
                      <a:pt x="34" y="30"/>
                    </a:lnTo>
                    <a:lnTo>
                      <a:pt x="27" y="40"/>
                    </a:lnTo>
                    <a:lnTo>
                      <a:pt x="37" y="67"/>
                    </a:lnTo>
                    <a:lnTo>
                      <a:pt x="40" y="79"/>
                    </a:lnTo>
                    <a:lnTo>
                      <a:pt x="30" y="95"/>
                    </a:lnTo>
                    <a:lnTo>
                      <a:pt x="13" y="98"/>
                    </a:lnTo>
                    <a:lnTo>
                      <a:pt x="0" y="77"/>
                    </a:lnTo>
                    <a:lnTo>
                      <a:pt x="9" y="58"/>
                    </a:lnTo>
                    <a:lnTo>
                      <a:pt x="19" y="40"/>
                    </a:lnTo>
                    <a:lnTo>
                      <a:pt x="19" y="21"/>
                    </a:lnTo>
                    <a:lnTo>
                      <a:pt x="19"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6" name="Freeform 90"/>
              <p:cNvSpPr>
                <a:spLocks/>
              </p:cNvSpPr>
              <p:nvPr/>
            </p:nvSpPr>
            <p:spPr bwMode="auto">
              <a:xfrm>
                <a:off x="1554" y="1464"/>
                <a:ext cx="71" cy="93"/>
              </a:xfrm>
              <a:custGeom>
                <a:avLst/>
                <a:gdLst>
                  <a:gd name="T0" fmla="*/ 0 w 213"/>
                  <a:gd name="T1" fmla="*/ 0 h 278"/>
                  <a:gd name="T2" fmla="*/ 0 w 213"/>
                  <a:gd name="T3" fmla="*/ 0 h 278"/>
                  <a:gd name="T4" fmla="*/ 0 w 213"/>
                  <a:gd name="T5" fmla="*/ 0 h 278"/>
                  <a:gd name="T6" fmla="*/ 0 w 213"/>
                  <a:gd name="T7" fmla="*/ 0 h 278"/>
                  <a:gd name="T8" fmla="*/ 0 w 213"/>
                  <a:gd name="T9" fmla="*/ 0 h 278"/>
                  <a:gd name="T10" fmla="*/ 0 w 213"/>
                  <a:gd name="T11" fmla="*/ 0 h 278"/>
                  <a:gd name="T12" fmla="*/ 0 w 213"/>
                  <a:gd name="T13" fmla="*/ 0 h 278"/>
                  <a:gd name="T14" fmla="*/ 0 w 213"/>
                  <a:gd name="T15" fmla="*/ 0 h 278"/>
                  <a:gd name="T16" fmla="*/ 0 w 213"/>
                  <a:gd name="T17" fmla="*/ 0 h 278"/>
                  <a:gd name="T18" fmla="*/ 0 w 213"/>
                  <a:gd name="T19" fmla="*/ 0 h 278"/>
                  <a:gd name="T20" fmla="*/ 0 w 213"/>
                  <a:gd name="T21" fmla="*/ 0 h 278"/>
                  <a:gd name="T22" fmla="*/ 0 w 213"/>
                  <a:gd name="T23" fmla="*/ 0 h 278"/>
                  <a:gd name="T24" fmla="*/ 0 w 213"/>
                  <a:gd name="T25" fmla="*/ 0 h 278"/>
                  <a:gd name="T26" fmla="*/ 0 w 213"/>
                  <a:gd name="T27" fmla="*/ 0 h 278"/>
                  <a:gd name="T28" fmla="*/ 0 w 213"/>
                  <a:gd name="T29" fmla="*/ 0 h 278"/>
                  <a:gd name="T30" fmla="*/ 0 w 213"/>
                  <a:gd name="T31" fmla="*/ 0 h 278"/>
                  <a:gd name="T32" fmla="*/ 0 w 213"/>
                  <a:gd name="T33" fmla="*/ 0 h 278"/>
                  <a:gd name="T34" fmla="*/ 0 w 213"/>
                  <a:gd name="T35" fmla="*/ 0 h 278"/>
                  <a:gd name="T36" fmla="*/ 0 w 213"/>
                  <a:gd name="T37" fmla="*/ 0 h 278"/>
                  <a:gd name="T38" fmla="*/ 0 w 213"/>
                  <a:gd name="T39" fmla="*/ 0 h 278"/>
                  <a:gd name="T40" fmla="*/ 0 w 213"/>
                  <a:gd name="T41" fmla="*/ 0 h 278"/>
                  <a:gd name="T42" fmla="*/ 0 w 213"/>
                  <a:gd name="T43" fmla="*/ 0 h 278"/>
                  <a:gd name="T44" fmla="*/ 0 w 213"/>
                  <a:gd name="T45" fmla="*/ 0 h 278"/>
                  <a:gd name="T46" fmla="*/ 0 w 213"/>
                  <a:gd name="T47" fmla="*/ 0 h 278"/>
                  <a:gd name="T48" fmla="*/ 0 w 213"/>
                  <a:gd name="T49" fmla="*/ 0 h 278"/>
                  <a:gd name="T50" fmla="*/ 0 w 213"/>
                  <a:gd name="T51" fmla="*/ 0 h 278"/>
                  <a:gd name="T52" fmla="*/ 0 w 213"/>
                  <a:gd name="T53" fmla="*/ 0 h 278"/>
                  <a:gd name="T54" fmla="*/ 0 w 213"/>
                  <a:gd name="T55" fmla="*/ 0 h 278"/>
                  <a:gd name="T56" fmla="*/ 0 w 213"/>
                  <a:gd name="T57" fmla="*/ 0 h 278"/>
                  <a:gd name="T58" fmla="*/ 0 w 213"/>
                  <a:gd name="T59" fmla="*/ 0 h 278"/>
                  <a:gd name="T60" fmla="*/ 0 w 213"/>
                  <a:gd name="T61" fmla="*/ 0 h 278"/>
                  <a:gd name="T62" fmla="*/ 0 w 213"/>
                  <a:gd name="T63" fmla="*/ 0 h 278"/>
                  <a:gd name="T64" fmla="*/ 0 w 213"/>
                  <a:gd name="T65" fmla="*/ 0 h 278"/>
                  <a:gd name="T66" fmla="*/ 0 w 213"/>
                  <a:gd name="T67" fmla="*/ 0 h 278"/>
                  <a:gd name="T68" fmla="*/ 0 w 213"/>
                  <a:gd name="T69" fmla="*/ 0 h 278"/>
                  <a:gd name="T70" fmla="*/ 0 w 213"/>
                  <a:gd name="T71" fmla="*/ 0 h 278"/>
                  <a:gd name="T72" fmla="*/ 0 w 213"/>
                  <a:gd name="T73" fmla="*/ 0 h 278"/>
                  <a:gd name="T74" fmla="*/ 0 w 213"/>
                  <a:gd name="T75" fmla="*/ 0 h 278"/>
                  <a:gd name="T76" fmla="*/ 0 w 213"/>
                  <a:gd name="T77" fmla="*/ 0 h 278"/>
                  <a:gd name="T78" fmla="*/ 0 w 213"/>
                  <a:gd name="T79" fmla="*/ 0 h 278"/>
                  <a:gd name="T80" fmla="*/ 0 w 213"/>
                  <a:gd name="T81" fmla="*/ 0 h 278"/>
                  <a:gd name="T82" fmla="*/ 0 w 213"/>
                  <a:gd name="T83" fmla="*/ 0 h 278"/>
                  <a:gd name="T84" fmla="*/ 0 w 213"/>
                  <a:gd name="T85" fmla="*/ 0 h 278"/>
                  <a:gd name="T86" fmla="*/ 0 w 213"/>
                  <a:gd name="T87" fmla="*/ 0 h 278"/>
                  <a:gd name="T88" fmla="*/ 0 w 213"/>
                  <a:gd name="T89" fmla="*/ 0 h 278"/>
                  <a:gd name="T90" fmla="*/ 0 w 213"/>
                  <a:gd name="T91" fmla="*/ 0 h 278"/>
                  <a:gd name="T92" fmla="*/ 0 w 213"/>
                  <a:gd name="T93" fmla="*/ 0 h 278"/>
                  <a:gd name="T94" fmla="*/ 0 w 213"/>
                  <a:gd name="T95" fmla="*/ 0 h 278"/>
                  <a:gd name="T96" fmla="*/ 0 w 213"/>
                  <a:gd name="T97" fmla="*/ 0 h 278"/>
                  <a:gd name="T98" fmla="*/ 0 w 213"/>
                  <a:gd name="T99" fmla="*/ 0 h 278"/>
                  <a:gd name="T100" fmla="*/ 0 w 213"/>
                  <a:gd name="T101" fmla="*/ 0 h 278"/>
                  <a:gd name="T102" fmla="*/ 0 w 213"/>
                  <a:gd name="T103" fmla="*/ 0 h 278"/>
                  <a:gd name="T104" fmla="*/ 0 w 213"/>
                  <a:gd name="T105" fmla="*/ 0 h 278"/>
                  <a:gd name="T106" fmla="*/ 0 w 213"/>
                  <a:gd name="T107" fmla="*/ 0 h 278"/>
                  <a:gd name="T108" fmla="*/ 0 w 213"/>
                  <a:gd name="T109" fmla="*/ 0 h 278"/>
                  <a:gd name="T110" fmla="*/ 0 w 213"/>
                  <a:gd name="T111" fmla="*/ 0 h 278"/>
                  <a:gd name="T112" fmla="*/ 0 w 213"/>
                  <a:gd name="T113" fmla="*/ 0 h 278"/>
                  <a:gd name="T114" fmla="*/ 0 w 213"/>
                  <a:gd name="T115" fmla="*/ 0 h 278"/>
                  <a:gd name="T116" fmla="*/ 0 w 213"/>
                  <a:gd name="T117" fmla="*/ 0 h 278"/>
                  <a:gd name="T118" fmla="*/ 0 w 213"/>
                  <a:gd name="T119" fmla="*/ 0 h 278"/>
                  <a:gd name="T120" fmla="*/ 0 w 213"/>
                  <a:gd name="T121" fmla="*/ 0 h 278"/>
                  <a:gd name="T122" fmla="*/ 0 w 213"/>
                  <a:gd name="T123" fmla="*/ 0 h 278"/>
                  <a:gd name="T124" fmla="*/ 0 w 213"/>
                  <a:gd name="T125" fmla="*/ 0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
                  <a:gd name="T190" fmla="*/ 0 h 278"/>
                  <a:gd name="T191" fmla="*/ 213 w 213"/>
                  <a:gd name="T192" fmla="*/ 278 h 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 h="278">
                    <a:moveTo>
                      <a:pt x="61" y="3"/>
                    </a:moveTo>
                    <a:lnTo>
                      <a:pt x="39" y="27"/>
                    </a:lnTo>
                    <a:lnTo>
                      <a:pt x="28" y="10"/>
                    </a:lnTo>
                    <a:lnTo>
                      <a:pt x="26" y="0"/>
                    </a:lnTo>
                    <a:lnTo>
                      <a:pt x="8" y="3"/>
                    </a:lnTo>
                    <a:lnTo>
                      <a:pt x="0" y="21"/>
                    </a:lnTo>
                    <a:lnTo>
                      <a:pt x="15" y="44"/>
                    </a:lnTo>
                    <a:lnTo>
                      <a:pt x="18" y="70"/>
                    </a:lnTo>
                    <a:lnTo>
                      <a:pt x="39" y="104"/>
                    </a:lnTo>
                    <a:lnTo>
                      <a:pt x="57" y="119"/>
                    </a:lnTo>
                    <a:lnTo>
                      <a:pt x="54" y="129"/>
                    </a:lnTo>
                    <a:lnTo>
                      <a:pt x="57" y="138"/>
                    </a:lnTo>
                    <a:lnTo>
                      <a:pt x="57" y="150"/>
                    </a:lnTo>
                    <a:lnTo>
                      <a:pt x="82" y="150"/>
                    </a:lnTo>
                    <a:lnTo>
                      <a:pt x="103" y="177"/>
                    </a:lnTo>
                    <a:lnTo>
                      <a:pt x="101" y="181"/>
                    </a:lnTo>
                    <a:lnTo>
                      <a:pt x="94" y="199"/>
                    </a:lnTo>
                    <a:lnTo>
                      <a:pt x="80" y="198"/>
                    </a:lnTo>
                    <a:lnTo>
                      <a:pt x="61" y="195"/>
                    </a:lnTo>
                    <a:lnTo>
                      <a:pt x="49" y="205"/>
                    </a:lnTo>
                    <a:lnTo>
                      <a:pt x="54" y="226"/>
                    </a:lnTo>
                    <a:lnTo>
                      <a:pt x="67" y="254"/>
                    </a:lnTo>
                    <a:lnTo>
                      <a:pt x="101" y="278"/>
                    </a:lnTo>
                    <a:lnTo>
                      <a:pt x="130" y="257"/>
                    </a:lnTo>
                    <a:lnTo>
                      <a:pt x="127" y="236"/>
                    </a:lnTo>
                    <a:lnTo>
                      <a:pt x="125" y="220"/>
                    </a:lnTo>
                    <a:lnTo>
                      <a:pt x="127" y="202"/>
                    </a:lnTo>
                    <a:lnTo>
                      <a:pt x="140" y="205"/>
                    </a:lnTo>
                    <a:lnTo>
                      <a:pt x="151" y="189"/>
                    </a:lnTo>
                    <a:lnTo>
                      <a:pt x="167" y="187"/>
                    </a:lnTo>
                    <a:lnTo>
                      <a:pt x="182" y="166"/>
                    </a:lnTo>
                    <a:lnTo>
                      <a:pt x="161" y="146"/>
                    </a:lnTo>
                    <a:lnTo>
                      <a:pt x="146" y="161"/>
                    </a:lnTo>
                    <a:lnTo>
                      <a:pt x="140" y="166"/>
                    </a:lnTo>
                    <a:lnTo>
                      <a:pt x="125" y="147"/>
                    </a:lnTo>
                    <a:lnTo>
                      <a:pt x="134" y="135"/>
                    </a:lnTo>
                    <a:lnTo>
                      <a:pt x="146" y="146"/>
                    </a:lnTo>
                    <a:lnTo>
                      <a:pt x="158" y="129"/>
                    </a:lnTo>
                    <a:lnTo>
                      <a:pt x="176" y="128"/>
                    </a:lnTo>
                    <a:lnTo>
                      <a:pt x="185" y="150"/>
                    </a:lnTo>
                    <a:lnTo>
                      <a:pt x="200" y="156"/>
                    </a:lnTo>
                    <a:lnTo>
                      <a:pt x="213" y="140"/>
                    </a:lnTo>
                    <a:lnTo>
                      <a:pt x="182" y="110"/>
                    </a:lnTo>
                    <a:lnTo>
                      <a:pt x="186" y="97"/>
                    </a:lnTo>
                    <a:lnTo>
                      <a:pt x="176" y="94"/>
                    </a:lnTo>
                    <a:lnTo>
                      <a:pt x="186" y="70"/>
                    </a:lnTo>
                    <a:lnTo>
                      <a:pt x="171" y="73"/>
                    </a:lnTo>
                    <a:lnTo>
                      <a:pt x="137" y="86"/>
                    </a:lnTo>
                    <a:lnTo>
                      <a:pt x="137" y="114"/>
                    </a:lnTo>
                    <a:lnTo>
                      <a:pt x="125" y="107"/>
                    </a:lnTo>
                    <a:lnTo>
                      <a:pt x="112" y="117"/>
                    </a:lnTo>
                    <a:lnTo>
                      <a:pt x="85" y="112"/>
                    </a:lnTo>
                    <a:lnTo>
                      <a:pt x="80" y="94"/>
                    </a:lnTo>
                    <a:lnTo>
                      <a:pt x="73" y="73"/>
                    </a:lnTo>
                    <a:lnTo>
                      <a:pt x="91" y="89"/>
                    </a:lnTo>
                    <a:lnTo>
                      <a:pt x="112" y="79"/>
                    </a:lnTo>
                    <a:lnTo>
                      <a:pt x="115" y="73"/>
                    </a:lnTo>
                    <a:lnTo>
                      <a:pt x="112" y="58"/>
                    </a:lnTo>
                    <a:lnTo>
                      <a:pt x="88" y="44"/>
                    </a:lnTo>
                    <a:lnTo>
                      <a:pt x="75" y="40"/>
                    </a:lnTo>
                    <a:lnTo>
                      <a:pt x="80" y="24"/>
                    </a:lnTo>
                    <a:lnTo>
                      <a:pt x="80" y="9"/>
                    </a:lnTo>
                    <a:lnTo>
                      <a:pt x="61" y="3"/>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67" name="Freeform 91"/>
              <p:cNvSpPr>
                <a:spLocks/>
              </p:cNvSpPr>
              <p:nvPr/>
            </p:nvSpPr>
            <p:spPr bwMode="auto">
              <a:xfrm>
                <a:off x="1544" y="1513"/>
                <a:ext cx="23" cy="23"/>
              </a:xfrm>
              <a:custGeom>
                <a:avLst/>
                <a:gdLst>
                  <a:gd name="T0" fmla="*/ 0 w 69"/>
                  <a:gd name="T1" fmla="*/ 0 h 70"/>
                  <a:gd name="T2" fmla="*/ 0 w 69"/>
                  <a:gd name="T3" fmla="*/ 0 h 70"/>
                  <a:gd name="T4" fmla="*/ 0 w 69"/>
                  <a:gd name="T5" fmla="*/ 0 h 70"/>
                  <a:gd name="T6" fmla="*/ 0 w 69"/>
                  <a:gd name="T7" fmla="*/ 0 h 70"/>
                  <a:gd name="T8" fmla="*/ 0 w 69"/>
                  <a:gd name="T9" fmla="*/ 0 h 70"/>
                  <a:gd name="T10" fmla="*/ 0 w 69"/>
                  <a:gd name="T11" fmla="*/ 0 h 70"/>
                  <a:gd name="T12" fmla="*/ 0 w 69"/>
                  <a:gd name="T13" fmla="*/ 0 h 70"/>
                  <a:gd name="T14" fmla="*/ 0 w 69"/>
                  <a:gd name="T15" fmla="*/ 0 h 70"/>
                  <a:gd name="T16" fmla="*/ 0 w 69"/>
                  <a:gd name="T17" fmla="*/ 0 h 70"/>
                  <a:gd name="T18" fmla="*/ 0 w 69"/>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0"/>
                  <a:gd name="T32" fmla="*/ 69 w 6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0">
                    <a:moveTo>
                      <a:pt x="62" y="0"/>
                    </a:moveTo>
                    <a:lnTo>
                      <a:pt x="69" y="8"/>
                    </a:lnTo>
                    <a:lnTo>
                      <a:pt x="69" y="24"/>
                    </a:lnTo>
                    <a:lnTo>
                      <a:pt x="66" y="36"/>
                    </a:lnTo>
                    <a:lnTo>
                      <a:pt x="34" y="60"/>
                    </a:lnTo>
                    <a:lnTo>
                      <a:pt x="16" y="70"/>
                    </a:lnTo>
                    <a:lnTo>
                      <a:pt x="0" y="55"/>
                    </a:lnTo>
                    <a:lnTo>
                      <a:pt x="13" y="34"/>
                    </a:lnTo>
                    <a:lnTo>
                      <a:pt x="28" y="24"/>
                    </a:lnTo>
                    <a:lnTo>
                      <a:pt x="62"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grpSp>
      <p:sp>
        <p:nvSpPr>
          <p:cNvPr id="10298" name="Freeform 92"/>
          <p:cNvSpPr>
            <a:spLocks/>
          </p:cNvSpPr>
          <p:nvPr/>
        </p:nvSpPr>
        <p:spPr bwMode="auto">
          <a:xfrm>
            <a:off x="1508125" y="2147292"/>
            <a:ext cx="265113" cy="171450"/>
          </a:xfrm>
          <a:custGeom>
            <a:avLst/>
            <a:gdLst>
              <a:gd name="T0" fmla="*/ 2147483647 w 564"/>
              <a:gd name="T1" fmla="*/ 2147483647 h 307"/>
              <a:gd name="T2" fmla="*/ 2147483647 w 564"/>
              <a:gd name="T3" fmla="*/ 2147483647 h 307"/>
              <a:gd name="T4" fmla="*/ 2147483647 w 564"/>
              <a:gd name="T5" fmla="*/ 2147483647 h 307"/>
              <a:gd name="T6" fmla="*/ 2147483647 w 564"/>
              <a:gd name="T7" fmla="*/ 2147483647 h 307"/>
              <a:gd name="T8" fmla="*/ 2147483647 w 564"/>
              <a:gd name="T9" fmla="*/ 2147483647 h 307"/>
              <a:gd name="T10" fmla="*/ 2147483647 w 564"/>
              <a:gd name="T11" fmla="*/ 2147483647 h 307"/>
              <a:gd name="T12" fmla="*/ 2147483647 w 564"/>
              <a:gd name="T13" fmla="*/ 2147483647 h 307"/>
              <a:gd name="T14" fmla="*/ 2147483647 w 564"/>
              <a:gd name="T15" fmla="*/ 2147483647 h 307"/>
              <a:gd name="T16" fmla="*/ 0 w 564"/>
              <a:gd name="T17" fmla="*/ 2147483647 h 307"/>
              <a:gd name="T18" fmla="*/ 2147483647 w 564"/>
              <a:gd name="T19" fmla="*/ 2147483647 h 307"/>
              <a:gd name="T20" fmla="*/ 2147483647 w 564"/>
              <a:gd name="T21" fmla="*/ 2147483647 h 307"/>
              <a:gd name="T22" fmla="*/ 2147483647 w 564"/>
              <a:gd name="T23" fmla="*/ 2147483647 h 307"/>
              <a:gd name="T24" fmla="*/ 2147483647 w 564"/>
              <a:gd name="T25" fmla="*/ 2147483647 h 307"/>
              <a:gd name="T26" fmla="*/ 2147483647 w 564"/>
              <a:gd name="T27" fmla="*/ 0 h 307"/>
              <a:gd name="T28" fmla="*/ 2147483647 w 564"/>
              <a:gd name="T29" fmla="*/ 2147483647 h 307"/>
              <a:gd name="T30" fmla="*/ 2147483647 w 564"/>
              <a:gd name="T31" fmla="*/ 2147483647 h 307"/>
              <a:gd name="T32" fmla="*/ 2147483647 w 564"/>
              <a:gd name="T33" fmla="*/ 2147483647 h 307"/>
              <a:gd name="T34" fmla="*/ 2147483647 w 564"/>
              <a:gd name="T35" fmla="*/ 2147483647 h 307"/>
              <a:gd name="T36" fmla="*/ 2147483647 w 564"/>
              <a:gd name="T37" fmla="*/ 2147483647 h 307"/>
              <a:gd name="T38" fmla="*/ 2147483647 w 564"/>
              <a:gd name="T39" fmla="*/ 2147483647 h 307"/>
              <a:gd name="T40" fmla="*/ 2147483647 w 564"/>
              <a:gd name="T41" fmla="*/ 2147483647 h 307"/>
              <a:gd name="T42" fmla="*/ 2147483647 w 564"/>
              <a:gd name="T43" fmla="*/ 2147483647 h 307"/>
              <a:gd name="T44" fmla="*/ 2147483647 w 564"/>
              <a:gd name="T45" fmla="*/ 2147483647 h 307"/>
              <a:gd name="T46" fmla="*/ 2147483647 w 564"/>
              <a:gd name="T47" fmla="*/ 2147483647 h 307"/>
              <a:gd name="T48" fmla="*/ 2147483647 w 564"/>
              <a:gd name="T49" fmla="*/ 2147483647 h 307"/>
              <a:gd name="T50" fmla="*/ 2147483647 w 564"/>
              <a:gd name="T51" fmla="*/ 2147483647 h 307"/>
              <a:gd name="T52" fmla="*/ 2147483647 w 564"/>
              <a:gd name="T53" fmla="*/ 2147483647 h 307"/>
              <a:gd name="T54" fmla="*/ 2147483647 w 564"/>
              <a:gd name="T55" fmla="*/ 2147483647 h 307"/>
              <a:gd name="T56" fmla="*/ 2147483647 w 564"/>
              <a:gd name="T57" fmla="*/ 2147483647 h 307"/>
              <a:gd name="T58" fmla="*/ 2147483647 w 564"/>
              <a:gd name="T59" fmla="*/ 2147483647 h 307"/>
              <a:gd name="T60" fmla="*/ 2147483647 w 564"/>
              <a:gd name="T61" fmla="*/ 2147483647 h 307"/>
              <a:gd name="T62" fmla="*/ 2147483647 w 564"/>
              <a:gd name="T63" fmla="*/ 2147483647 h 307"/>
              <a:gd name="T64" fmla="*/ 2147483647 w 564"/>
              <a:gd name="T65" fmla="*/ 2147483647 h 307"/>
              <a:gd name="T66" fmla="*/ 2147483647 w 564"/>
              <a:gd name="T67" fmla="*/ 2147483647 h 307"/>
              <a:gd name="T68" fmla="*/ 2147483647 w 564"/>
              <a:gd name="T69" fmla="*/ 2147483647 h 307"/>
              <a:gd name="T70" fmla="*/ 2147483647 w 564"/>
              <a:gd name="T71" fmla="*/ 2147483647 h 307"/>
              <a:gd name="T72" fmla="*/ 2147483647 w 564"/>
              <a:gd name="T73" fmla="*/ 2147483647 h 307"/>
              <a:gd name="T74" fmla="*/ 2147483647 w 564"/>
              <a:gd name="T75" fmla="*/ 2147483647 h 307"/>
              <a:gd name="T76" fmla="*/ 2147483647 w 564"/>
              <a:gd name="T77" fmla="*/ 2147483647 h 307"/>
              <a:gd name="T78" fmla="*/ 2147483647 w 564"/>
              <a:gd name="T79" fmla="*/ 2147483647 h 307"/>
              <a:gd name="T80" fmla="*/ 2147483647 w 564"/>
              <a:gd name="T81" fmla="*/ 2147483647 h 307"/>
              <a:gd name="T82" fmla="*/ 2147483647 w 564"/>
              <a:gd name="T83" fmla="*/ 2147483647 h 307"/>
              <a:gd name="T84" fmla="*/ 2147483647 w 564"/>
              <a:gd name="T85" fmla="*/ 2147483647 h 307"/>
              <a:gd name="T86" fmla="*/ 2147483647 w 564"/>
              <a:gd name="T87" fmla="*/ 2147483647 h 307"/>
              <a:gd name="T88" fmla="*/ 2147483647 w 564"/>
              <a:gd name="T89" fmla="*/ 2147483647 h 307"/>
              <a:gd name="T90" fmla="*/ 2147483647 w 564"/>
              <a:gd name="T91" fmla="*/ 2147483647 h 307"/>
              <a:gd name="T92" fmla="*/ 2147483647 w 564"/>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4"/>
              <a:gd name="T142" fmla="*/ 0 h 307"/>
              <a:gd name="T143" fmla="*/ 564 w 564"/>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4" h="307">
                <a:moveTo>
                  <a:pt x="139" y="294"/>
                </a:moveTo>
                <a:lnTo>
                  <a:pt x="135" y="277"/>
                </a:lnTo>
                <a:lnTo>
                  <a:pt x="117" y="268"/>
                </a:lnTo>
                <a:lnTo>
                  <a:pt x="51" y="207"/>
                </a:lnTo>
                <a:lnTo>
                  <a:pt x="47" y="176"/>
                </a:lnTo>
                <a:lnTo>
                  <a:pt x="17" y="172"/>
                </a:lnTo>
                <a:lnTo>
                  <a:pt x="19" y="143"/>
                </a:lnTo>
                <a:lnTo>
                  <a:pt x="9" y="115"/>
                </a:lnTo>
                <a:lnTo>
                  <a:pt x="0" y="99"/>
                </a:lnTo>
                <a:lnTo>
                  <a:pt x="6" y="83"/>
                </a:lnTo>
                <a:lnTo>
                  <a:pt x="27" y="83"/>
                </a:lnTo>
                <a:lnTo>
                  <a:pt x="63" y="74"/>
                </a:lnTo>
                <a:lnTo>
                  <a:pt x="177" y="15"/>
                </a:lnTo>
                <a:lnTo>
                  <a:pt x="201" y="0"/>
                </a:lnTo>
                <a:lnTo>
                  <a:pt x="216" y="18"/>
                </a:lnTo>
                <a:lnTo>
                  <a:pt x="240" y="8"/>
                </a:lnTo>
                <a:lnTo>
                  <a:pt x="262" y="10"/>
                </a:lnTo>
                <a:lnTo>
                  <a:pt x="276" y="20"/>
                </a:lnTo>
                <a:lnTo>
                  <a:pt x="276" y="46"/>
                </a:lnTo>
                <a:lnTo>
                  <a:pt x="317" y="73"/>
                </a:lnTo>
                <a:lnTo>
                  <a:pt x="320" y="91"/>
                </a:lnTo>
                <a:lnTo>
                  <a:pt x="335" y="112"/>
                </a:lnTo>
                <a:lnTo>
                  <a:pt x="347" y="120"/>
                </a:lnTo>
                <a:lnTo>
                  <a:pt x="354" y="112"/>
                </a:lnTo>
                <a:lnTo>
                  <a:pt x="383" y="97"/>
                </a:lnTo>
                <a:lnTo>
                  <a:pt x="396" y="99"/>
                </a:lnTo>
                <a:lnTo>
                  <a:pt x="432" y="140"/>
                </a:lnTo>
                <a:lnTo>
                  <a:pt x="440" y="139"/>
                </a:lnTo>
                <a:lnTo>
                  <a:pt x="478" y="161"/>
                </a:lnTo>
                <a:lnTo>
                  <a:pt x="534" y="158"/>
                </a:lnTo>
                <a:lnTo>
                  <a:pt x="564" y="176"/>
                </a:lnTo>
                <a:lnTo>
                  <a:pt x="502" y="210"/>
                </a:lnTo>
                <a:lnTo>
                  <a:pt x="499" y="252"/>
                </a:lnTo>
                <a:lnTo>
                  <a:pt x="461" y="287"/>
                </a:lnTo>
                <a:lnTo>
                  <a:pt x="421" y="286"/>
                </a:lnTo>
                <a:lnTo>
                  <a:pt x="398" y="296"/>
                </a:lnTo>
                <a:lnTo>
                  <a:pt x="370" y="307"/>
                </a:lnTo>
                <a:lnTo>
                  <a:pt x="335" y="284"/>
                </a:lnTo>
                <a:lnTo>
                  <a:pt x="313" y="296"/>
                </a:lnTo>
                <a:lnTo>
                  <a:pt x="293" y="300"/>
                </a:lnTo>
                <a:lnTo>
                  <a:pt x="276" y="273"/>
                </a:lnTo>
                <a:lnTo>
                  <a:pt x="227" y="275"/>
                </a:lnTo>
                <a:lnTo>
                  <a:pt x="212" y="286"/>
                </a:lnTo>
                <a:lnTo>
                  <a:pt x="201" y="297"/>
                </a:lnTo>
                <a:lnTo>
                  <a:pt x="180" y="297"/>
                </a:lnTo>
                <a:lnTo>
                  <a:pt x="157" y="301"/>
                </a:lnTo>
                <a:lnTo>
                  <a:pt x="139" y="294"/>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299" name="Freeform 93"/>
          <p:cNvSpPr>
            <a:spLocks/>
          </p:cNvSpPr>
          <p:nvPr/>
        </p:nvSpPr>
        <p:spPr bwMode="auto">
          <a:xfrm>
            <a:off x="1535113" y="2451100"/>
            <a:ext cx="238125" cy="276225"/>
          </a:xfrm>
          <a:custGeom>
            <a:avLst/>
            <a:gdLst>
              <a:gd name="T0" fmla="*/ 2147483647 w 509"/>
              <a:gd name="T1" fmla="*/ 2147483647 h 499"/>
              <a:gd name="T2" fmla="*/ 2147483647 w 509"/>
              <a:gd name="T3" fmla="*/ 2147483647 h 499"/>
              <a:gd name="T4" fmla="*/ 2147483647 w 509"/>
              <a:gd name="T5" fmla="*/ 2147483647 h 499"/>
              <a:gd name="T6" fmla="*/ 2147483647 w 509"/>
              <a:gd name="T7" fmla="*/ 2147483647 h 499"/>
              <a:gd name="T8" fmla="*/ 2147483647 w 509"/>
              <a:gd name="T9" fmla="*/ 2147483647 h 499"/>
              <a:gd name="T10" fmla="*/ 2147483647 w 509"/>
              <a:gd name="T11" fmla="*/ 2147483647 h 499"/>
              <a:gd name="T12" fmla="*/ 2147483647 w 509"/>
              <a:gd name="T13" fmla="*/ 2147483647 h 499"/>
              <a:gd name="T14" fmla="*/ 2147483647 w 509"/>
              <a:gd name="T15" fmla="*/ 2147483647 h 499"/>
              <a:gd name="T16" fmla="*/ 2147483647 w 509"/>
              <a:gd name="T17" fmla="*/ 2147483647 h 499"/>
              <a:gd name="T18" fmla="*/ 2147483647 w 509"/>
              <a:gd name="T19" fmla="*/ 2147483647 h 499"/>
              <a:gd name="T20" fmla="*/ 2147483647 w 509"/>
              <a:gd name="T21" fmla="*/ 2147483647 h 499"/>
              <a:gd name="T22" fmla="*/ 2147483647 w 509"/>
              <a:gd name="T23" fmla="*/ 2147483647 h 499"/>
              <a:gd name="T24" fmla="*/ 2147483647 w 509"/>
              <a:gd name="T25" fmla="*/ 2147483647 h 499"/>
              <a:gd name="T26" fmla="*/ 2147483647 w 509"/>
              <a:gd name="T27" fmla="*/ 2147483647 h 499"/>
              <a:gd name="T28" fmla="*/ 2147483647 w 509"/>
              <a:gd name="T29" fmla="*/ 2147483647 h 499"/>
              <a:gd name="T30" fmla="*/ 2147483647 w 509"/>
              <a:gd name="T31" fmla="*/ 2147483647 h 499"/>
              <a:gd name="T32" fmla="*/ 2147483647 w 509"/>
              <a:gd name="T33" fmla="*/ 2147483647 h 499"/>
              <a:gd name="T34" fmla="*/ 2147483647 w 509"/>
              <a:gd name="T35" fmla="*/ 2147483647 h 499"/>
              <a:gd name="T36" fmla="*/ 2147483647 w 509"/>
              <a:gd name="T37" fmla="*/ 2147483647 h 499"/>
              <a:gd name="T38" fmla="*/ 2147483647 w 509"/>
              <a:gd name="T39" fmla="*/ 2147483647 h 499"/>
              <a:gd name="T40" fmla="*/ 2147483647 w 509"/>
              <a:gd name="T41" fmla="*/ 2147483647 h 499"/>
              <a:gd name="T42" fmla="*/ 2147483647 w 509"/>
              <a:gd name="T43" fmla="*/ 2147483647 h 499"/>
              <a:gd name="T44" fmla="*/ 2147483647 w 509"/>
              <a:gd name="T45" fmla="*/ 2147483647 h 499"/>
              <a:gd name="T46" fmla="*/ 2147483647 w 509"/>
              <a:gd name="T47" fmla="*/ 2147483647 h 499"/>
              <a:gd name="T48" fmla="*/ 2147483647 w 509"/>
              <a:gd name="T49" fmla="*/ 2147483647 h 499"/>
              <a:gd name="T50" fmla="*/ 2147483647 w 509"/>
              <a:gd name="T51" fmla="*/ 2147483647 h 499"/>
              <a:gd name="T52" fmla="*/ 2147483647 w 509"/>
              <a:gd name="T53" fmla="*/ 2147483647 h 499"/>
              <a:gd name="T54" fmla="*/ 2147483647 w 509"/>
              <a:gd name="T55" fmla="*/ 2147483647 h 499"/>
              <a:gd name="T56" fmla="*/ 2147483647 w 509"/>
              <a:gd name="T57" fmla="*/ 2147483647 h 499"/>
              <a:gd name="T58" fmla="*/ 2147483647 w 509"/>
              <a:gd name="T59" fmla="*/ 2147483647 h 499"/>
              <a:gd name="T60" fmla="*/ 2147483647 w 509"/>
              <a:gd name="T61" fmla="*/ 2147483647 h 499"/>
              <a:gd name="T62" fmla="*/ 2147483647 w 509"/>
              <a:gd name="T63" fmla="*/ 2147483647 h 499"/>
              <a:gd name="T64" fmla="*/ 2147483647 w 509"/>
              <a:gd name="T65" fmla="*/ 2147483647 h 499"/>
              <a:gd name="T66" fmla="*/ 2147483647 w 509"/>
              <a:gd name="T67" fmla="*/ 2147483647 h 499"/>
              <a:gd name="T68" fmla="*/ 2147483647 w 509"/>
              <a:gd name="T69" fmla="*/ 2147483647 h 499"/>
              <a:gd name="T70" fmla="*/ 2147483647 w 509"/>
              <a:gd name="T71" fmla="*/ 2147483647 h 499"/>
              <a:gd name="T72" fmla="*/ 2147483647 w 509"/>
              <a:gd name="T73" fmla="*/ 2147483647 h 499"/>
              <a:gd name="T74" fmla="*/ 2147483647 w 509"/>
              <a:gd name="T75" fmla="*/ 2147483647 h 499"/>
              <a:gd name="T76" fmla="*/ 2147483647 w 509"/>
              <a:gd name="T77" fmla="*/ 2147483647 h 499"/>
              <a:gd name="T78" fmla="*/ 2147483647 w 509"/>
              <a:gd name="T79" fmla="*/ 0 h 499"/>
              <a:gd name="T80" fmla="*/ 2147483647 w 509"/>
              <a:gd name="T81" fmla="*/ 2147483647 h 499"/>
              <a:gd name="T82" fmla="*/ 2147483647 w 509"/>
              <a:gd name="T83" fmla="*/ 2147483647 h 499"/>
              <a:gd name="T84" fmla="*/ 2147483647 w 509"/>
              <a:gd name="T85" fmla="*/ 2147483647 h 499"/>
              <a:gd name="T86" fmla="*/ 2147483647 w 509"/>
              <a:gd name="T87" fmla="*/ 2147483647 h 499"/>
              <a:gd name="T88" fmla="*/ 0 w 509"/>
              <a:gd name="T89" fmla="*/ 2147483647 h 4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9"/>
              <a:gd name="T136" fmla="*/ 0 h 499"/>
              <a:gd name="T137" fmla="*/ 509 w 509"/>
              <a:gd name="T138" fmla="*/ 499 h 4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9" h="499">
                <a:moveTo>
                  <a:pt x="0" y="113"/>
                </a:moveTo>
                <a:lnTo>
                  <a:pt x="10" y="143"/>
                </a:lnTo>
                <a:lnTo>
                  <a:pt x="21" y="167"/>
                </a:lnTo>
                <a:lnTo>
                  <a:pt x="31" y="183"/>
                </a:lnTo>
                <a:lnTo>
                  <a:pt x="44" y="185"/>
                </a:lnTo>
                <a:lnTo>
                  <a:pt x="58" y="177"/>
                </a:lnTo>
                <a:lnTo>
                  <a:pt x="65" y="162"/>
                </a:lnTo>
                <a:lnTo>
                  <a:pt x="79" y="138"/>
                </a:lnTo>
                <a:lnTo>
                  <a:pt x="97" y="152"/>
                </a:lnTo>
                <a:lnTo>
                  <a:pt x="115" y="156"/>
                </a:lnTo>
                <a:lnTo>
                  <a:pt x="128" y="164"/>
                </a:lnTo>
                <a:lnTo>
                  <a:pt x="125" y="190"/>
                </a:lnTo>
                <a:lnTo>
                  <a:pt x="125" y="206"/>
                </a:lnTo>
                <a:lnTo>
                  <a:pt x="143" y="234"/>
                </a:lnTo>
                <a:lnTo>
                  <a:pt x="164" y="258"/>
                </a:lnTo>
                <a:lnTo>
                  <a:pt x="162" y="265"/>
                </a:lnTo>
                <a:lnTo>
                  <a:pt x="138" y="265"/>
                </a:lnTo>
                <a:lnTo>
                  <a:pt x="149" y="279"/>
                </a:lnTo>
                <a:lnTo>
                  <a:pt x="219" y="359"/>
                </a:lnTo>
                <a:lnTo>
                  <a:pt x="226" y="365"/>
                </a:lnTo>
                <a:lnTo>
                  <a:pt x="247" y="365"/>
                </a:lnTo>
                <a:lnTo>
                  <a:pt x="262" y="369"/>
                </a:lnTo>
                <a:lnTo>
                  <a:pt x="293" y="383"/>
                </a:lnTo>
                <a:lnTo>
                  <a:pt x="320" y="408"/>
                </a:lnTo>
                <a:lnTo>
                  <a:pt x="326" y="419"/>
                </a:lnTo>
                <a:lnTo>
                  <a:pt x="335" y="439"/>
                </a:lnTo>
                <a:lnTo>
                  <a:pt x="344" y="437"/>
                </a:lnTo>
                <a:lnTo>
                  <a:pt x="351" y="437"/>
                </a:lnTo>
                <a:lnTo>
                  <a:pt x="372" y="446"/>
                </a:lnTo>
                <a:lnTo>
                  <a:pt x="384" y="456"/>
                </a:lnTo>
                <a:lnTo>
                  <a:pt x="424" y="499"/>
                </a:lnTo>
                <a:lnTo>
                  <a:pt x="407" y="454"/>
                </a:lnTo>
                <a:lnTo>
                  <a:pt x="397" y="437"/>
                </a:lnTo>
                <a:lnTo>
                  <a:pt x="405" y="422"/>
                </a:lnTo>
                <a:lnTo>
                  <a:pt x="400" y="408"/>
                </a:lnTo>
                <a:lnTo>
                  <a:pt x="380" y="386"/>
                </a:lnTo>
                <a:lnTo>
                  <a:pt x="344" y="344"/>
                </a:lnTo>
                <a:lnTo>
                  <a:pt x="320" y="325"/>
                </a:lnTo>
                <a:lnTo>
                  <a:pt x="312" y="317"/>
                </a:lnTo>
                <a:lnTo>
                  <a:pt x="299" y="320"/>
                </a:lnTo>
                <a:lnTo>
                  <a:pt x="281" y="304"/>
                </a:lnTo>
                <a:lnTo>
                  <a:pt x="278" y="304"/>
                </a:lnTo>
                <a:lnTo>
                  <a:pt x="268" y="295"/>
                </a:lnTo>
                <a:lnTo>
                  <a:pt x="262" y="276"/>
                </a:lnTo>
                <a:lnTo>
                  <a:pt x="257" y="258"/>
                </a:lnTo>
                <a:lnTo>
                  <a:pt x="237" y="232"/>
                </a:lnTo>
                <a:lnTo>
                  <a:pt x="195" y="188"/>
                </a:lnTo>
                <a:lnTo>
                  <a:pt x="192" y="177"/>
                </a:lnTo>
                <a:lnTo>
                  <a:pt x="195" y="171"/>
                </a:lnTo>
                <a:lnTo>
                  <a:pt x="216" y="167"/>
                </a:lnTo>
                <a:lnTo>
                  <a:pt x="274" y="185"/>
                </a:lnTo>
                <a:lnTo>
                  <a:pt x="312" y="143"/>
                </a:lnTo>
                <a:lnTo>
                  <a:pt x="344" y="170"/>
                </a:lnTo>
                <a:lnTo>
                  <a:pt x="356" y="171"/>
                </a:lnTo>
                <a:lnTo>
                  <a:pt x="363" y="183"/>
                </a:lnTo>
                <a:lnTo>
                  <a:pt x="375" y="171"/>
                </a:lnTo>
                <a:lnTo>
                  <a:pt x="396" y="171"/>
                </a:lnTo>
                <a:lnTo>
                  <a:pt x="414" y="174"/>
                </a:lnTo>
                <a:lnTo>
                  <a:pt x="439" y="162"/>
                </a:lnTo>
                <a:lnTo>
                  <a:pt x="466" y="171"/>
                </a:lnTo>
                <a:lnTo>
                  <a:pt x="481" y="185"/>
                </a:lnTo>
                <a:lnTo>
                  <a:pt x="499" y="190"/>
                </a:lnTo>
                <a:lnTo>
                  <a:pt x="501" y="177"/>
                </a:lnTo>
                <a:lnTo>
                  <a:pt x="509" y="156"/>
                </a:lnTo>
                <a:lnTo>
                  <a:pt x="499" y="146"/>
                </a:lnTo>
                <a:lnTo>
                  <a:pt x="483" y="128"/>
                </a:lnTo>
                <a:lnTo>
                  <a:pt x="481" y="110"/>
                </a:lnTo>
                <a:lnTo>
                  <a:pt x="481" y="97"/>
                </a:lnTo>
                <a:lnTo>
                  <a:pt x="483" y="82"/>
                </a:lnTo>
                <a:lnTo>
                  <a:pt x="460" y="76"/>
                </a:lnTo>
                <a:lnTo>
                  <a:pt x="449" y="73"/>
                </a:lnTo>
                <a:lnTo>
                  <a:pt x="438" y="82"/>
                </a:lnTo>
                <a:lnTo>
                  <a:pt x="424" y="91"/>
                </a:lnTo>
                <a:lnTo>
                  <a:pt x="411" y="91"/>
                </a:lnTo>
                <a:lnTo>
                  <a:pt x="390" y="70"/>
                </a:lnTo>
                <a:lnTo>
                  <a:pt x="372" y="61"/>
                </a:lnTo>
                <a:lnTo>
                  <a:pt x="354" y="63"/>
                </a:lnTo>
                <a:lnTo>
                  <a:pt x="338" y="47"/>
                </a:lnTo>
                <a:lnTo>
                  <a:pt x="296" y="3"/>
                </a:lnTo>
                <a:lnTo>
                  <a:pt x="278" y="0"/>
                </a:lnTo>
                <a:lnTo>
                  <a:pt x="250" y="37"/>
                </a:lnTo>
                <a:lnTo>
                  <a:pt x="220" y="34"/>
                </a:lnTo>
                <a:lnTo>
                  <a:pt x="208" y="47"/>
                </a:lnTo>
                <a:lnTo>
                  <a:pt x="204" y="63"/>
                </a:lnTo>
                <a:lnTo>
                  <a:pt x="149" y="122"/>
                </a:lnTo>
                <a:lnTo>
                  <a:pt x="113" y="113"/>
                </a:lnTo>
                <a:lnTo>
                  <a:pt x="76" y="104"/>
                </a:lnTo>
                <a:lnTo>
                  <a:pt x="58" y="113"/>
                </a:lnTo>
                <a:lnTo>
                  <a:pt x="34" y="122"/>
                </a:lnTo>
                <a:lnTo>
                  <a:pt x="0" y="113"/>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776" name="Freeform 95"/>
          <p:cNvSpPr>
            <a:spLocks/>
          </p:cNvSpPr>
          <p:nvPr/>
        </p:nvSpPr>
        <p:spPr bwMode="auto">
          <a:xfrm>
            <a:off x="1822450" y="2994025"/>
            <a:ext cx="15875" cy="20638"/>
          </a:xfrm>
          <a:custGeom>
            <a:avLst/>
            <a:gdLst>
              <a:gd name="T0" fmla="*/ 0 w 33"/>
              <a:gd name="T1" fmla="*/ 0 h 35"/>
              <a:gd name="T2" fmla="*/ 0 w 33"/>
              <a:gd name="T3" fmla="*/ 0 h 35"/>
              <a:gd name="T4" fmla="*/ 0 w 33"/>
              <a:gd name="T5" fmla="*/ 0 h 35"/>
              <a:gd name="T6" fmla="*/ 0 w 33"/>
              <a:gd name="T7" fmla="*/ 0 h 35"/>
              <a:gd name="T8" fmla="*/ 0 w 33"/>
              <a:gd name="T9" fmla="*/ 0 h 35"/>
              <a:gd name="T10" fmla="*/ 0 w 33"/>
              <a:gd name="T11" fmla="*/ 0 h 35"/>
              <a:gd name="T12" fmla="*/ 0 w 33"/>
              <a:gd name="T13" fmla="*/ 0 h 35"/>
              <a:gd name="T14" fmla="*/ 0 w 3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5"/>
              <a:gd name="T26" fmla="*/ 33 w 3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5">
                <a:moveTo>
                  <a:pt x="25" y="0"/>
                </a:moveTo>
                <a:lnTo>
                  <a:pt x="33" y="10"/>
                </a:lnTo>
                <a:lnTo>
                  <a:pt x="31" y="23"/>
                </a:lnTo>
                <a:lnTo>
                  <a:pt x="33" y="32"/>
                </a:lnTo>
                <a:lnTo>
                  <a:pt x="25" y="35"/>
                </a:lnTo>
                <a:lnTo>
                  <a:pt x="10" y="32"/>
                </a:lnTo>
                <a:lnTo>
                  <a:pt x="0" y="20"/>
                </a:lnTo>
                <a:lnTo>
                  <a:pt x="25" y="0"/>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sp>
        <p:nvSpPr>
          <p:cNvPr id="10546" name="Freeform 96"/>
          <p:cNvSpPr>
            <a:spLocks/>
          </p:cNvSpPr>
          <p:nvPr/>
        </p:nvSpPr>
        <p:spPr bwMode="auto">
          <a:xfrm>
            <a:off x="1855323" y="3002307"/>
            <a:ext cx="121022" cy="124932"/>
          </a:xfrm>
          <a:custGeom>
            <a:avLst/>
            <a:gdLst>
              <a:gd name="T0" fmla="*/ 0 w 257"/>
              <a:gd name="T1" fmla="*/ 0 h 227"/>
              <a:gd name="T2" fmla="*/ 0 w 257"/>
              <a:gd name="T3" fmla="*/ 0 h 227"/>
              <a:gd name="T4" fmla="*/ 0 w 257"/>
              <a:gd name="T5" fmla="*/ 0 h 227"/>
              <a:gd name="T6" fmla="*/ 0 w 257"/>
              <a:gd name="T7" fmla="*/ 0 h 227"/>
              <a:gd name="T8" fmla="*/ 0 w 257"/>
              <a:gd name="T9" fmla="*/ 0 h 227"/>
              <a:gd name="T10" fmla="*/ 0 w 257"/>
              <a:gd name="T11" fmla="*/ 0 h 227"/>
              <a:gd name="T12" fmla="*/ 0 w 257"/>
              <a:gd name="T13" fmla="*/ 0 h 227"/>
              <a:gd name="T14" fmla="*/ 0 w 257"/>
              <a:gd name="T15" fmla="*/ 0 h 227"/>
              <a:gd name="T16" fmla="*/ 0 w 257"/>
              <a:gd name="T17" fmla="*/ 0 h 227"/>
              <a:gd name="T18" fmla="*/ 0 w 257"/>
              <a:gd name="T19" fmla="*/ 0 h 227"/>
              <a:gd name="T20" fmla="*/ 0 w 257"/>
              <a:gd name="T21" fmla="*/ 0 h 227"/>
              <a:gd name="T22" fmla="*/ 0 w 257"/>
              <a:gd name="T23" fmla="*/ 0 h 227"/>
              <a:gd name="T24" fmla="*/ 0 w 257"/>
              <a:gd name="T25" fmla="*/ 0 h 227"/>
              <a:gd name="T26" fmla="*/ 0 w 257"/>
              <a:gd name="T27" fmla="*/ 0 h 227"/>
              <a:gd name="T28" fmla="*/ 0 w 257"/>
              <a:gd name="T29" fmla="*/ 0 h 227"/>
              <a:gd name="T30" fmla="*/ 0 w 257"/>
              <a:gd name="T31" fmla="*/ 0 h 227"/>
              <a:gd name="T32" fmla="*/ 0 w 257"/>
              <a:gd name="T33" fmla="*/ 0 h 227"/>
              <a:gd name="T34" fmla="*/ 0 w 257"/>
              <a:gd name="T35" fmla="*/ 0 h 227"/>
              <a:gd name="T36" fmla="*/ 0 w 257"/>
              <a:gd name="T37" fmla="*/ 0 h 227"/>
              <a:gd name="T38" fmla="*/ 0 w 257"/>
              <a:gd name="T39" fmla="*/ 0 h 227"/>
              <a:gd name="T40" fmla="*/ 0 w 257"/>
              <a:gd name="T41" fmla="*/ 0 h 227"/>
              <a:gd name="T42" fmla="*/ 0 w 257"/>
              <a:gd name="T43" fmla="*/ 0 h 227"/>
              <a:gd name="T44" fmla="*/ 0 w 257"/>
              <a:gd name="T45" fmla="*/ 0 h 227"/>
              <a:gd name="T46" fmla="*/ 0 w 257"/>
              <a:gd name="T47" fmla="*/ 0 h 227"/>
              <a:gd name="T48" fmla="*/ 0 w 257"/>
              <a:gd name="T49" fmla="*/ 0 h 227"/>
              <a:gd name="T50" fmla="*/ 0 w 257"/>
              <a:gd name="T51" fmla="*/ 0 h 227"/>
              <a:gd name="T52" fmla="*/ 0 w 257"/>
              <a:gd name="T53" fmla="*/ 0 h 227"/>
              <a:gd name="T54" fmla="*/ 0 w 257"/>
              <a:gd name="T55" fmla="*/ 0 h 227"/>
              <a:gd name="T56" fmla="*/ 0 w 257"/>
              <a:gd name="T57" fmla="*/ 0 h 227"/>
              <a:gd name="T58" fmla="*/ 0 w 257"/>
              <a:gd name="T59" fmla="*/ 0 h 227"/>
              <a:gd name="T60" fmla="*/ 0 w 257"/>
              <a:gd name="T61" fmla="*/ 0 h 227"/>
              <a:gd name="T62" fmla="*/ 0 w 257"/>
              <a:gd name="T63" fmla="*/ 0 h 227"/>
              <a:gd name="T64" fmla="*/ 0 w 257"/>
              <a:gd name="T65" fmla="*/ 0 h 227"/>
              <a:gd name="T66" fmla="*/ 0 w 257"/>
              <a:gd name="T67" fmla="*/ 0 h 227"/>
              <a:gd name="T68" fmla="*/ 0 w 257"/>
              <a:gd name="T69" fmla="*/ 0 h 227"/>
              <a:gd name="T70" fmla="*/ 0 w 257"/>
              <a:gd name="T71" fmla="*/ 0 h 227"/>
              <a:gd name="T72" fmla="*/ 0 w 257"/>
              <a:gd name="T73" fmla="*/ 0 h 227"/>
              <a:gd name="T74" fmla="*/ 0 w 257"/>
              <a:gd name="T75" fmla="*/ 0 h 227"/>
              <a:gd name="T76" fmla="*/ 0 w 257"/>
              <a:gd name="T77" fmla="*/ 0 h 227"/>
              <a:gd name="T78" fmla="*/ 0 w 257"/>
              <a:gd name="T79" fmla="*/ 0 h 227"/>
              <a:gd name="T80" fmla="*/ 0 w 257"/>
              <a:gd name="T81" fmla="*/ 0 h 227"/>
              <a:gd name="T82" fmla="*/ 0 w 257"/>
              <a:gd name="T83" fmla="*/ 0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27"/>
              <a:gd name="T128" fmla="*/ 257 w 257"/>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27">
                <a:moveTo>
                  <a:pt x="36" y="10"/>
                </a:moveTo>
                <a:lnTo>
                  <a:pt x="23" y="16"/>
                </a:lnTo>
                <a:lnTo>
                  <a:pt x="28" y="28"/>
                </a:lnTo>
                <a:lnTo>
                  <a:pt x="15" y="44"/>
                </a:lnTo>
                <a:lnTo>
                  <a:pt x="5" y="42"/>
                </a:lnTo>
                <a:lnTo>
                  <a:pt x="0" y="49"/>
                </a:lnTo>
                <a:lnTo>
                  <a:pt x="2" y="65"/>
                </a:lnTo>
                <a:lnTo>
                  <a:pt x="44" y="80"/>
                </a:lnTo>
                <a:lnTo>
                  <a:pt x="54" y="115"/>
                </a:lnTo>
                <a:lnTo>
                  <a:pt x="67" y="158"/>
                </a:lnTo>
                <a:lnTo>
                  <a:pt x="82" y="182"/>
                </a:lnTo>
                <a:lnTo>
                  <a:pt x="100" y="167"/>
                </a:lnTo>
                <a:lnTo>
                  <a:pt x="124" y="198"/>
                </a:lnTo>
                <a:lnTo>
                  <a:pt x="148" y="227"/>
                </a:lnTo>
                <a:lnTo>
                  <a:pt x="158" y="205"/>
                </a:lnTo>
                <a:lnTo>
                  <a:pt x="151" y="189"/>
                </a:lnTo>
                <a:lnTo>
                  <a:pt x="161" y="182"/>
                </a:lnTo>
                <a:lnTo>
                  <a:pt x="197" y="210"/>
                </a:lnTo>
                <a:lnTo>
                  <a:pt x="208" y="202"/>
                </a:lnTo>
                <a:lnTo>
                  <a:pt x="211" y="192"/>
                </a:lnTo>
                <a:lnTo>
                  <a:pt x="193" y="156"/>
                </a:lnTo>
                <a:lnTo>
                  <a:pt x="193" y="149"/>
                </a:lnTo>
                <a:lnTo>
                  <a:pt x="176" y="119"/>
                </a:lnTo>
                <a:lnTo>
                  <a:pt x="169" y="98"/>
                </a:lnTo>
                <a:lnTo>
                  <a:pt x="176" y="97"/>
                </a:lnTo>
                <a:lnTo>
                  <a:pt x="197" y="101"/>
                </a:lnTo>
                <a:lnTo>
                  <a:pt x="221" y="122"/>
                </a:lnTo>
                <a:lnTo>
                  <a:pt x="234" y="107"/>
                </a:lnTo>
                <a:lnTo>
                  <a:pt x="255" y="109"/>
                </a:lnTo>
                <a:lnTo>
                  <a:pt x="257" y="104"/>
                </a:lnTo>
                <a:lnTo>
                  <a:pt x="231" y="70"/>
                </a:lnTo>
                <a:lnTo>
                  <a:pt x="211" y="73"/>
                </a:lnTo>
                <a:lnTo>
                  <a:pt x="206" y="62"/>
                </a:lnTo>
                <a:lnTo>
                  <a:pt x="193" y="37"/>
                </a:lnTo>
                <a:lnTo>
                  <a:pt x="182" y="46"/>
                </a:lnTo>
                <a:lnTo>
                  <a:pt x="156" y="37"/>
                </a:lnTo>
                <a:lnTo>
                  <a:pt x="140" y="10"/>
                </a:lnTo>
                <a:lnTo>
                  <a:pt x="109" y="13"/>
                </a:lnTo>
                <a:lnTo>
                  <a:pt x="85" y="16"/>
                </a:lnTo>
                <a:lnTo>
                  <a:pt x="70" y="0"/>
                </a:lnTo>
                <a:lnTo>
                  <a:pt x="57" y="9"/>
                </a:lnTo>
                <a:lnTo>
                  <a:pt x="36" y="1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47" name="Freeform 97"/>
          <p:cNvSpPr>
            <a:spLocks/>
          </p:cNvSpPr>
          <p:nvPr/>
        </p:nvSpPr>
        <p:spPr bwMode="auto">
          <a:xfrm>
            <a:off x="1814513" y="2745780"/>
            <a:ext cx="281447" cy="299836"/>
          </a:xfrm>
          <a:custGeom>
            <a:avLst/>
            <a:gdLst>
              <a:gd name="T0" fmla="*/ 0 w 601"/>
              <a:gd name="T1" fmla="*/ 0 h 541"/>
              <a:gd name="T2" fmla="*/ 0 w 601"/>
              <a:gd name="T3" fmla="*/ 0 h 541"/>
              <a:gd name="T4" fmla="*/ 0 w 601"/>
              <a:gd name="T5" fmla="*/ 0 h 541"/>
              <a:gd name="T6" fmla="*/ 0 w 601"/>
              <a:gd name="T7" fmla="*/ 0 h 541"/>
              <a:gd name="T8" fmla="*/ 0 w 601"/>
              <a:gd name="T9" fmla="*/ 0 h 541"/>
              <a:gd name="T10" fmla="*/ 0 w 601"/>
              <a:gd name="T11" fmla="*/ 0 h 541"/>
              <a:gd name="T12" fmla="*/ 0 w 601"/>
              <a:gd name="T13" fmla="*/ 0 h 541"/>
              <a:gd name="T14" fmla="*/ 0 w 601"/>
              <a:gd name="T15" fmla="*/ 0 h 541"/>
              <a:gd name="T16" fmla="*/ 0 w 601"/>
              <a:gd name="T17" fmla="*/ 0 h 541"/>
              <a:gd name="T18" fmla="*/ 0 w 601"/>
              <a:gd name="T19" fmla="*/ 0 h 541"/>
              <a:gd name="T20" fmla="*/ 0 w 601"/>
              <a:gd name="T21" fmla="*/ 0 h 541"/>
              <a:gd name="T22" fmla="*/ 0 w 601"/>
              <a:gd name="T23" fmla="*/ 0 h 541"/>
              <a:gd name="T24" fmla="*/ 0 w 601"/>
              <a:gd name="T25" fmla="*/ 0 h 541"/>
              <a:gd name="T26" fmla="*/ 0 w 601"/>
              <a:gd name="T27" fmla="*/ 0 h 541"/>
              <a:gd name="T28" fmla="*/ 0 w 601"/>
              <a:gd name="T29" fmla="*/ 0 h 541"/>
              <a:gd name="T30" fmla="*/ 0 w 601"/>
              <a:gd name="T31" fmla="*/ 0 h 541"/>
              <a:gd name="T32" fmla="*/ 0 w 601"/>
              <a:gd name="T33" fmla="*/ 0 h 541"/>
              <a:gd name="T34" fmla="*/ 0 w 601"/>
              <a:gd name="T35" fmla="*/ 0 h 541"/>
              <a:gd name="T36" fmla="*/ 0 w 601"/>
              <a:gd name="T37" fmla="*/ 0 h 541"/>
              <a:gd name="T38" fmla="*/ 0 w 601"/>
              <a:gd name="T39" fmla="*/ 0 h 541"/>
              <a:gd name="T40" fmla="*/ 0 w 601"/>
              <a:gd name="T41" fmla="*/ 0 h 541"/>
              <a:gd name="T42" fmla="*/ 0 w 601"/>
              <a:gd name="T43" fmla="*/ 0 h 541"/>
              <a:gd name="T44" fmla="*/ 0 w 601"/>
              <a:gd name="T45" fmla="*/ 0 h 541"/>
              <a:gd name="T46" fmla="*/ 0 w 601"/>
              <a:gd name="T47" fmla="*/ 0 h 541"/>
              <a:gd name="T48" fmla="*/ 0 w 601"/>
              <a:gd name="T49" fmla="*/ 0 h 541"/>
              <a:gd name="T50" fmla="*/ 0 w 601"/>
              <a:gd name="T51" fmla="*/ 0 h 541"/>
              <a:gd name="T52" fmla="*/ 0 w 601"/>
              <a:gd name="T53" fmla="*/ 0 h 541"/>
              <a:gd name="T54" fmla="*/ 0 w 601"/>
              <a:gd name="T55" fmla="*/ 0 h 541"/>
              <a:gd name="T56" fmla="*/ 0 w 601"/>
              <a:gd name="T57" fmla="*/ 0 h 541"/>
              <a:gd name="T58" fmla="*/ 0 w 601"/>
              <a:gd name="T59" fmla="*/ 0 h 541"/>
              <a:gd name="T60" fmla="*/ 0 w 601"/>
              <a:gd name="T61" fmla="*/ 0 h 541"/>
              <a:gd name="T62" fmla="*/ 0 w 601"/>
              <a:gd name="T63" fmla="*/ 0 h 541"/>
              <a:gd name="T64" fmla="*/ 0 w 601"/>
              <a:gd name="T65" fmla="*/ 0 h 541"/>
              <a:gd name="T66" fmla="*/ 0 w 601"/>
              <a:gd name="T67" fmla="*/ 0 h 541"/>
              <a:gd name="T68" fmla="*/ 0 w 601"/>
              <a:gd name="T69" fmla="*/ 0 h 541"/>
              <a:gd name="T70" fmla="*/ 0 w 601"/>
              <a:gd name="T71" fmla="*/ 0 h 541"/>
              <a:gd name="T72" fmla="*/ 0 w 601"/>
              <a:gd name="T73" fmla="*/ 0 h 541"/>
              <a:gd name="T74" fmla="*/ 0 w 601"/>
              <a:gd name="T75" fmla="*/ 0 h 541"/>
              <a:gd name="T76" fmla="*/ 0 w 601"/>
              <a:gd name="T77" fmla="*/ 0 h 541"/>
              <a:gd name="T78" fmla="*/ 0 w 601"/>
              <a:gd name="T79" fmla="*/ 0 h 541"/>
              <a:gd name="T80" fmla="*/ 0 w 601"/>
              <a:gd name="T81" fmla="*/ 0 h 541"/>
              <a:gd name="T82" fmla="*/ 0 w 601"/>
              <a:gd name="T83" fmla="*/ 0 h 541"/>
              <a:gd name="T84" fmla="*/ 0 w 601"/>
              <a:gd name="T85" fmla="*/ 0 h 541"/>
              <a:gd name="T86" fmla="*/ 0 w 601"/>
              <a:gd name="T87" fmla="*/ 0 h 541"/>
              <a:gd name="T88" fmla="*/ 0 w 601"/>
              <a:gd name="T89" fmla="*/ 0 h 541"/>
              <a:gd name="T90" fmla="*/ 0 w 601"/>
              <a:gd name="T91" fmla="*/ 0 h 541"/>
              <a:gd name="T92" fmla="*/ 0 w 601"/>
              <a:gd name="T93" fmla="*/ 0 h 541"/>
              <a:gd name="T94" fmla="*/ 0 w 601"/>
              <a:gd name="T95" fmla="*/ 0 h 541"/>
              <a:gd name="T96" fmla="*/ 0 w 601"/>
              <a:gd name="T97" fmla="*/ 0 h 541"/>
              <a:gd name="T98" fmla="*/ 0 w 601"/>
              <a:gd name="T99" fmla="*/ 0 h 541"/>
              <a:gd name="T100" fmla="*/ 0 w 601"/>
              <a:gd name="T101" fmla="*/ 0 h 541"/>
              <a:gd name="T102" fmla="*/ 0 w 601"/>
              <a:gd name="T103" fmla="*/ 0 h 541"/>
              <a:gd name="T104" fmla="*/ 0 w 601"/>
              <a:gd name="T105" fmla="*/ 0 h 541"/>
              <a:gd name="T106" fmla="*/ 0 w 601"/>
              <a:gd name="T107" fmla="*/ 0 h 541"/>
              <a:gd name="T108" fmla="*/ 0 w 601"/>
              <a:gd name="T109" fmla="*/ 0 h 541"/>
              <a:gd name="T110" fmla="*/ 0 w 601"/>
              <a:gd name="T111" fmla="*/ 0 h 541"/>
              <a:gd name="T112" fmla="*/ 0 w 601"/>
              <a:gd name="T113" fmla="*/ 0 h 541"/>
              <a:gd name="T114" fmla="*/ 0 w 601"/>
              <a:gd name="T115" fmla="*/ 0 h 541"/>
              <a:gd name="T116" fmla="*/ 0 w 601"/>
              <a:gd name="T117" fmla="*/ 0 h 541"/>
              <a:gd name="T118" fmla="*/ 0 w 601"/>
              <a:gd name="T119" fmla="*/ 0 h 541"/>
              <a:gd name="T120" fmla="*/ 0 w 601"/>
              <a:gd name="T121" fmla="*/ 0 h 5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1"/>
              <a:gd name="T184" fmla="*/ 0 h 541"/>
              <a:gd name="T185" fmla="*/ 601 w 601"/>
              <a:gd name="T186" fmla="*/ 541 h 5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1" h="541">
                <a:moveTo>
                  <a:pt x="122" y="133"/>
                </a:moveTo>
                <a:lnTo>
                  <a:pt x="109" y="143"/>
                </a:lnTo>
                <a:lnTo>
                  <a:pt x="95" y="189"/>
                </a:lnTo>
                <a:lnTo>
                  <a:pt x="77" y="234"/>
                </a:lnTo>
                <a:lnTo>
                  <a:pt x="70" y="239"/>
                </a:lnTo>
                <a:lnTo>
                  <a:pt x="61" y="255"/>
                </a:lnTo>
                <a:lnTo>
                  <a:pt x="51" y="270"/>
                </a:lnTo>
                <a:lnTo>
                  <a:pt x="33" y="280"/>
                </a:lnTo>
                <a:lnTo>
                  <a:pt x="18" y="286"/>
                </a:lnTo>
                <a:lnTo>
                  <a:pt x="0" y="286"/>
                </a:lnTo>
                <a:lnTo>
                  <a:pt x="23" y="337"/>
                </a:lnTo>
                <a:lnTo>
                  <a:pt x="43" y="364"/>
                </a:lnTo>
                <a:lnTo>
                  <a:pt x="61" y="364"/>
                </a:lnTo>
                <a:lnTo>
                  <a:pt x="80" y="364"/>
                </a:lnTo>
                <a:lnTo>
                  <a:pt x="85" y="377"/>
                </a:lnTo>
                <a:lnTo>
                  <a:pt x="67" y="389"/>
                </a:lnTo>
                <a:lnTo>
                  <a:pt x="67" y="406"/>
                </a:lnTo>
                <a:lnTo>
                  <a:pt x="80" y="431"/>
                </a:lnTo>
                <a:lnTo>
                  <a:pt x="95" y="452"/>
                </a:lnTo>
                <a:lnTo>
                  <a:pt x="106" y="462"/>
                </a:lnTo>
                <a:lnTo>
                  <a:pt x="112" y="447"/>
                </a:lnTo>
                <a:lnTo>
                  <a:pt x="127" y="444"/>
                </a:lnTo>
                <a:lnTo>
                  <a:pt x="145" y="459"/>
                </a:lnTo>
                <a:lnTo>
                  <a:pt x="150" y="447"/>
                </a:lnTo>
                <a:lnTo>
                  <a:pt x="179" y="450"/>
                </a:lnTo>
                <a:lnTo>
                  <a:pt x="222" y="455"/>
                </a:lnTo>
                <a:lnTo>
                  <a:pt x="253" y="465"/>
                </a:lnTo>
                <a:lnTo>
                  <a:pt x="266" y="478"/>
                </a:lnTo>
                <a:lnTo>
                  <a:pt x="280" y="496"/>
                </a:lnTo>
                <a:lnTo>
                  <a:pt x="290" y="507"/>
                </a:lnTo>
                <a:lnTo>
                  <a:pt x="302" y="496"/>
                </a:lnTo>
                <a:lnTo>
                  <a:pt x="321" y="494"/>
                </a:lnTo>
                <a:lnTo>
                  <a:pt x="347" y="513"/>
                </a:lnTo>
                <a:lnTo>
                  <a:pt x="378" y="541"/>
                </a:lnTo>
                <a:lnTo>
                  <a:pt x="386" y="535"/>
                </a:lnTo>
                <a:lnTo>
                  <a:pt x="388" y="514"/>
                </a:lnTo>
                <a:lnTo>
                  <a:pt x="388" y="492"/>
                </a:lnTo>
                <a:lnTo>
                  <a:pt x="386" y="471"/>
                </a:lnTo>
                <a:lnTo>
                  <a:pt x="372" y="447"/>
                </a:lnTo>
                <a:lnTo>
                  <a:pt x="363" y="452"/>
                </a:lnTo>
                <a:lnTo>
                  <a:pt x="339" y="441"/>
                </a:lnTo>
                <a:lnTo>
                  <a:pt x="301" y="413"/>
                </a:lnTo>
                <a:lnTo>
                  <a:pt x="290" y="403"/>
                </a:lnTo>
                <a:lnTo>
                  <a:pt x="264" y="400"/>
                </a:lnTo>
                <a:lnTo>
                  <a:pt x="250" y="392"/>
                </a:lnTo>
                <a:lnTo>
                  <a:pt x="250" y="382"/>
                </a:lnTo>
                <a:lnTo>
                  <a:pt x="266" y="367"/>
                </a:lnTo>
                <a:lnTo>
                  <a:pt x="271" y="361"/>
                </a:lnTo>
                <a:lnTo>
                  <a:pt x="262" y="349"/>
                </a:lnTo>
                <a:lnTo>
                  <a:pt x="256" y="330"/>
                </a:lnTo>
                <a:lnTo>
                  <a:pt x="262" y="322"/>
                </a:lnTo>
                <a:lnTo>
                  <a:pt x="283" y="343"/>
                </a:lnTo>
                <a:lnTo>
                  <a:pt x="301" y="351"/>
                </a:lnTo>
                <a:lnTo>
                  <a:pt x="301" y="333"/>
                </a:lnTo>
                <a:lnTo>
                  <a:pt x="290" y="312"/>
                </a:lnTo>
                <a:lnTo>
                  <a:pt x="266" y="283"/>
                </a:lnTo>
                <a:lnTo>
                  <a:pt x="241" y="244"/>
                </a:lnTo>
                <a:lnTo>
                  <a:pt x="238" y="224"/>
                </a:lnTo>
                <a:lnTo>
                  <a:pt x="235" y="206"/>
                </a:lnTo>
                <a:lnTo>
                  <a:pt x="231" y="188"/>
                </a:lnTo>
                <a:lnTo>
                  <a:pt x="228" y="169"/>
                </a:lnTo>
                <a:lnTo>
                  <a:pt x="246" y="164"/>
                </a:lnTo>
                <a:lnTo>
                  <a:pt x="243" y="176"/>
                </a:lnTo>
                <a:lnTo>
                  <a:pt x="259" y="195"/>
                </a:lnTo>
                <a:lnTo>
                  <a:pt x="269" y="195"/>
                </a:lnTo>
                <a:lnTo>
                  <a:pt x="266" y="206"/>
                </a:lnTo>
                <a:lnTo>
                  <a:pt x="316" y="255"/>
                </a:lnTo>
                <a:lnTo>
                  <a:pt x="318" y="246"/>
                </a:lnTo>
                <a:lnTo>
                  <a:pt x="308" y="224"/>
                </a:lnTo>
                <a:lnTo>
                  <a:pt x="323" y="218"/>
                </a:lnTo>
                <a:lnTo>
                  <a:pt x="347" y="228"/>
                </a:lnTo>
                <a:lnTo>
                  <a:pt x="360" y="246"/>
                </a:lnTo>
                <a:lnTo>
                  <a:pt x="363" y="234"/>
                </a:lnTo>
                <a:lnTo>
                  <a:pt x="344" y="213"/>
                </a:lnTo>
                <a:lnTo>
                  <a:pt x="347" y="203"/>
                </a:lnTo>
                <a:lnTo>
                  <a:pt x="360" y="197"/>
                </a:lnTo>
                <a:lnTo>
                  <a:pt x="393" y="213"/>
                </a:lnTo>
                <a:lnTo>
                  <a:pt x="402" y="207"/>
                </a:lnTo>
                <a:lnTo>
                  <a:pt x="399" y="192"/>
                </a:lnTo>
                <a:lnTo>
                  <a:pt x="384" y="182"/>
                </a:lnTo>
                <a:lnTo>
                  <a:pt x="360" y="171"/>
                </a:lnTo>
                <a:lnTo>
                  <a:pt x="344" y="158"/>
                </a:lnTo>
                <a:lnTo>
                  <a:pt x="342" y="148"/>
                </a:lnTo>
                <a:lnTo>
                  <a:pt x="347" y="137"/>
                </a:lnTo>
                <a:lnTo>
                  <a:pt x="381" y="133"/>
                </a:lnTo>
                <a:lnTo>
                  <a:pt x="417" y="122"/>
                </a:lnTo>
                <a:lnTo>
                  <a:pt x="442" y="125"/>
                </a:lnTo>
                <a:lnTo>
                  <a:pt x="489" y="115"/>
                </a:lnTo>
                <a:lnTo>
                  <a:pt x="497" y="109"/>
                </a:lnTo>
                <a:lnTo>
                  <a:pt x="528" y="122"/>
                </a:lnTo>
                <a:lnTo>
                  <a:pt x="555" y="136"/>
                </a:lnTo>
                <a:lnTo>
                  <a:pt x="567" y="106"/>
                </a:lnTo>
                <a:lnTo>
                  <a:pt x="591" y="76"/>
                </a:lnTo>
                <a:lnTo>
                  <a:pt x="598" y="67"/>
                </a:lnTo>
                <a:lnTo>
                  <a:pt x="601" y="13"/>
                </a:lnTo>
                <a:lnTo>
                  <a:pt x="598" y="8"/>
                </a:lnTo>
                <a:lnTo>
                  <a:pt x="585" y="0"/>
                </a:lnTo>
                <a:lnTo>
                  <a:pt x="570" y="0"/>
                </a:lnTo>
                <a:lnTo>
                  <a:pt x="562" y="8"/>
                </a:lnTo>
                <a:lnTo>
                  <a:pt x="562" y="28"/>
                </a:lnTo>
                <a:lnTo>
                  <a:pt x="564" y="45"/>
                </a:lnTo>
                <a:lnTo>
                  <a:pt x="543" y="49"/>
                </a:lnTo>
                <a:lnTo>
                  <a:pt x="528" y="60"/>
                </a:lnTo>
                <a:lnTo>
                  <a:pt x="518" y="63"/>
                </a:lnTo>
                <a:lnTo>
                  <a:pt x="485" y="55"/>
                </a:lnTo>
                <a:lnTo>
                  <a:pt x="472" y="46"/>
                </a:lnTo>
                <a:lnTo>
                  <a:pt x="454" y="57"/>
                </a:lnTo>
                <a:lnTo>
                  <a:pt x="427" y="28"/>
                </a:lnTo>
                <a:lnTo>
                  <a:pt x="399" y="49"/>
                </a:lnTo>
                <a:lnTo>
                  <a:pt x="378" y="63"/>
                </a:lnTo>
                <a:lnTo>
                  <a:pt x="357" y="73"/>
                </a:lnTo>
                <a:lnTo>
                  <a:pt x="323" y="78"/>
                </a:lnTo>
                <a:lnTo>
                  <a:pt x="301" y="85"/>
                </a:lnTo>
                <a:lnTo>
                  <a:pt x="283" y="85"/>
                </a:lnTo>
                <a:lnTo>
                  <a:pt x="274" y="88"/>
                </a:lnTo>
                <a:lnTo>
                  <a:pt x="256" y="109"/>
                </a:lnTo>
                <a:lnTo>
                  <a:pt x="241" y="109"/>
                </a:lnTo>
                <a:lnTo>
                  <a:pt x="214" y="115"/>
                </a:lnTo>
                <a:lnTo>
                  <a:pt x="189" y="112"/>
                </a:lnTo>
                <a:lnTo>
                  <a:pt x="176" y="136"/>
                </a:lnTo>
                <a:lnTo>
                  <a:pt x="155" y="137"/>
                </a:lnTo>
                <a:lnTo>
                  <a:pt x="137" y="136"/>
                </a:lnTo>
                <a:lnTo>
                  <a:pt x="122" y="13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783" name="Freeform 98"/>
          <p:cNvSpPr>
            <a:spLocks/>
          </p:cNvSpPr>
          <p:nvPr/>
        </p:nvSpPr>
        <p:spPr bwMode="auto">
          <a:xfrm>
            <a:off x="1955800" y="2951163"/>
            <a:ext cx="68263" cy="68262"/>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w 148"/>
              <a:gd name="T15" fmla="*/ 0 h 122"/>
              <a:gd name="T16" fmla="*/ 0 w 148"/>
              <a:gd name="T17" fmla="*/ 0 h 122"/>
              <a:gd name="T18" fmla="*/ 0 w 148"/>
              <a:gd name="T19" fmla="*/ 0 h 122"/>
              <a:gd name="T20" fmla="*/ 0 w 148"/>
              <a:gd name="T21" fmla="*/ 0 h 122"/>
              <a:gd name="T22" fmla="*/ 0 w 148"/>
              <a:gd name="T23" fmla="*/ 0 h 122"/>
              <a:gd name="T24" fmla="*/ 0 w 148"/>
              <a:gd name="T25" fmla="*/ 0 h 122"/>
              <a:gd name="T26" fmla="*/ 0 w 148"/>
              <a:gd name="T27" fmla="*/ 0 h 122"/>
              <a:gd name="T28" fmla="*/ 0 w 148"/>
              <a:gd name="T29" fmla="*/ 0 h 122"/>
              <a:gd name="T30" fmla="*/ 0 w 148"/>
              <a:gd name="T31" fmla="*/ 0 h 122"/>
              <a:gd name="T32" fmla="*/ 0 w 148"/>
              <a:gd name="T33" fmla="*/ 0 h 122"/>
              <a:gd name="T34" fmla="*/ 0 w 148"/>
              <a:gd name="T35" fmla="*/ 0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22"/>
              <a:gd name="T56" fmla="*/ 148 w 148"/>
              <a:gd name="T57" fmla="*/ 122 h 1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22">
                <a:moveTo>
                  <a:pt x="12" y="0"/>
                </a:moveTo>
                <a:lnTo>
                  <a:pt x="0" y="10"/>
                </a:lnTo>
                <a:lnTo>
                  <a:pt x="15" y="36"/>
                </a:lnTo>
                <a:lnTo>
                  <a:pt x="33" y="42"/>
                </a:lnTo>
                <a:lnTo>
                  <a:pt x="54" y="65"/>
                </a:lnTo>
                <a:lnTo>
                  <a:pt x="72" y="76"/>
                </a:lnTo>
                <a:lnTo>
                  <a:pt x="102" y="98"/>
                </a:lnTo>
                <a:lnTo>
                  <a:pt x="120" y="107"/>
                </a:lnTo>
                <a:lnTo>
                  <a:pt x="142" y="122"/>
                </a:lnTo>
                <a:lnTo>
                  <a:pt x="148" y="114"/>
                </a:lnTo>
                <a:lnTo>
                  <a:pt x="102" y="79"/>
                </a:lnTo>
                <a:lnTo>
                  <a:pt x="99" y="62"/>
                </a:lnTo>
                <a:lnTo>
                  <a:pt x="93" y="46"/>
                </a:lnTo>
                <a:lnTo>
                  <a:pt x="75" y="28"/>
                </a:lnTo>
                <a:lnTo>
                  <a:pt x="70" y="31"/>
                </a:lnTo>
                <a:lnTo>
                  <a:pt x="44" y="13"/>
                </a:lnTo>
                <a:lnTo>
                  <a:pt x="30" y="6"/>
                </a:lnTo>
                <a:lnTo>
                  <a:pt x="12" y="0"/>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sp>
        <p:nvSpPr>
          <p:cNvPr id="10549" name="Freeform 99"/>
          <p:cNvSpPr>
            <a:spLocks/>
          </p:cNvSpPr>
          <p:nvPr/>
        </p:nvSpPr>
        <p:spPr bwMode="auto">
          <a:xfrm>
            <a:off x="1978025" y="3176588"/>
            <a:ext cx="130175" cy="42862"/>
          </a:xfrm>
          <a:custGeom>
            <a:avLst/>
            <a:gdLst>
              <a:gd name="T0" fmla="*/ 0 w 280"/>
              <a:gd name="T1" fmla="*/ 0 h 75"/>
              <a:gd name="T2" fmla="*/ 0 w 280"/>
              <a:gd name="T3" fmla="*/ 0 h 75"/>
              <a:gd name="T4" fmla="*/ 0 w 280"/>
              <a:gd name="T5" fmla="*/ 0 h 75"/>
              <a:gd name="T6" fmla="*/ 0 w 280"/>
              <a:gd name="T7" fmla="*/ 0 h 75"/>
              <a:gd name="T8" fmla="*/ 0 w 280"/>
              <a:gd name="T9" fmla="*/ 0 h 75"/>
              <a:gd name="T10" fmla="*/ 0 w 280"/>
              <a:gd name="T11" fmla="*/ 0 h 75"/>
              <a:gd name="T12" fmla="*/ 0 w 280"/>
              <a:gd name="T13" fmla="*/ 0 h 75"/>
              <a:gd name="T14" fmla="*/ 0 w 280"/>
              <a:gd name="T15" fmla="*/ 0 h 75"/>
              <a:gd name="T16" fmla="*/ 0 w 280"/>
              <a:gd name="T17" fmla="*/ 0 h 75"/>
              <a:gd name="T18" fmla="*/ 0 w 280"/>
              <a:gd name="T19" fmla="*/ 0 h 75"/>
              <a:gd name="T20" fmla="*/ 0 w 280"/>
              <a:gd name="T21" fmla="*/ 0 h 75"/>
              <a:gd name="T22" fmla="*/ 0 w 280"/>
              <a:gd name="T23" fmla="*/ 0 h 75"/>
              <a:gd name="T24" fmla="*/ 0 w 280"/>
              <a:gd name="T25" fmla="*/ 0 h 75"/>
              <a:gd name="T26" fmla="*/ 0 w 280"/>
              <a:gd name="T27" fmla="*/ 0 h 75"/>
              <a:gd name="T28" fmla="*/ 0 w 280"/>
              <a:gd name="T29" fmla="*/ 0 h 75"/>
              <a:gd name="T30" fmla="*/ 0 w 280"/>
              <a:gd name="T31" fmla="*/ 0 h 75"/>
              <a:gd name="T32" fmla="*/ 0 w 280"/>
              <a:gd name="T33" fmla="*/ 0 h 75"/>
              <a:gd name="T34" fmla="*/ 0 w 280"/>
              <a:gd name="T35" fmla="*/ 0 h 75"/>
              <a:gd name="T36" fmla="*/ 0 w 280"/>
              <a:gd name="T37" fmla="*/ 0 h 75"/>
              <a:gd name="T38" fmla="*/ 0 w 280"/>
              <a:gd name="T39" fmla="*/ 0 h 75"/>
              <a:gd name="T40" fmla="*/ 0 w 280"/>
              <a:gd name="T41" fmla="*/ 0 h 75"/>
              <a:gd name="T42" fmla="*/ 0 w 280"/>
              <a:gd name="T43" fmla="*/ 0 h 75"/>
              <a:gd name="T44" fmla="*/ 0 w 280"/>
              <a:gd name="T45" fmla="*/ 0 h 75"/>
              <a:gd name="T46" fmla="*/ 0 w 280"/>
              <a:gd name="T47" fmla="*/ 0 h 75"/>
              <a:gd name="T48" fmla="*/ 0 w 280"/>
              <a:gd name="T49" fmla="*/ 0 h 75"/>
              <a:gd name="T50" fmla="*/ 0 w 280"/>
              <a:gd name="T51" fmla="*/ 0 h 75"/>
              <a:gd name="T52" fmla="*/ 0 w 280"/>
              <a:gd name="T53" fmla="*/ 0 h 75"/>
              <a:gd name="T54" fmla="*/ 0 w 280"/>
              <a:gd name="T55" fmla="*/ 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0"/>
              <a:gd name="T85" fmla="*/ 0 h 75"/>
              <a:gd name="T86" fmla="*/ 280 w 280"/>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0" h="75">
                <a:moveTo>
                  <a:pt x="58" y="15"/>
                </a:moveTo>
                <a:lnTo>
                  <a:pt x="79" y="5"/>
                </a:lnTo>
                <a:lnTo>
                  <a:pt x="88" y="15"/>
                </a:lnTo>
                <a:lnTo>
                  <a:pt x="97" y="18"/>
                </a:lnTo>
                <a:lnTo>
                  <a:pt x="112" y="9"/>
                </a:lnTo>
                <a:lnTo>
                  <a:pt x="122" y="5"/>
                </a:lnTo>
                <a:lnTo>
                  <a:pt x="167" y="9"/>
                </a:lnTo>
                <a:lnTo>
                  <a:pt x="210" y="8"/>
                </a:lnTo>
                <a:lnTo>
                  <a:pt x="223" y="21"/>
                </a:lnTo>
                <a:lnTo>
                  <a:pt x="223" y="28"/>
                </a:lnTo>
                <a:lnTo>
                  <a:pt x="254" y="23"/>
                </a:lnTo>
                <a:lnTo>
                  <a:pt x="271" y="26"/>
                </a:lnTo>
                <a:lnTo>
                  <a:pt x="280" y="36"/>
                </a:lnTo>
                <a:lnTo>
                  <a:pt x="271" y="49"/>
                </a:lnTo>
                <a:lnTo>
                  <a:pt x="244" y="47"/>
                </a:lnTo>
                <a:lnTo>
                  <a:pt x="226" y="57"/>
                </a:lnTo>
                <a:lnTo>
                  <a:pt x="195" y="57"/>
                </a:lnTo>
                <a:lnTo>
                  <a:pt x="164" y="70"/>
                </a:lnTo>
                <a:lnTo>
                  <a:pt x="138" y="75"/>
                </a:lnTo>
                <a:lnTo>
                  <a:pt x="116" y="63"/>
                </a:lnTo>
                <a:lnTo>
                  <a:pt x="88" y="47"/>
                </a:lnTo>
                <a:lnTo>
                  <a:pt x="60" y="47"/>
                </a:lnTo>
                <a:lnTo>
                  <a:pt x="24" y="39"/>
                </a:lnTo>
                <a:lnTo>
                  <a:pt x="10" y="28"/>
                </a:lnTo>
                <a:lnTo>
                  <a:pt x="0" y="8"/>
                </a:lnTo>
                <a:lnTo>
                  <a:pt x="6" y="0"/>
                </a:lnTo>
                <a:lnTo>
                  <a:pt x="37" y="5"/>
                </a:lnTo>
                <a:lnTo>
                  <a:pt x="58" y="15"/>
                </a:lnTo>
                <a:close/>
              </a:path>
            </a:pathLst>
          </a:custGeom>
          <a:solidFill>
            <a:schemeClr val="bg2">
              <a:lumMod val="7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785" name="Freeform 100"/>
          <p:cNvSpPr>
            <a:spLocks/>
          </p:cNvSpPr>
          <p:nvPr/>
        </p:nvSpPr>
        <p:spPr bwMode="auto">
          <a:xfrm>
            <a:off x="2032000" y="2870200"/>
            <a:ext cx="20638" cy="22225"/>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9"/>
              <a:gd name="T26" fmla="*/ 42 w 42"/>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9">
                <a:moveTo>
                  <a:pt x="42" y="0"/>
                </a:moveTo>
                <a:lnTo>
                  <a:pt x="16" y="0"/>
                </a:lnTo>
                <a:lnTo>
                  <a:pt x="3" y="8"/>
                </a:lnTo>
                <a:lnTo>
                  <a:pt x="0" y="21"/>
                </a:lnTo>
                <a:lnTo>
                  <a:pt x="0" y="36"/>
                </a:lnTo>
                <a:lnTo>
                  <a:pt x="13" y="39"/>
                </a:lnTo>
                <a:lnTo>
                  <a:pt x="37" y="24"/>
                </a:lnTo>
                <a:lnTo>
                  <a:pt x="42" y="0"/>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sp>
        <p:nvSpPr>
          <p:cNvPr id="28786" name="Freeform 101"/>
          <p:cNvSpPr>
            <a:spLocks/>
          </p:cNvSpPr>
          <p:nvPr/>
        </p:nvSpPr>
        <p:spPr bwMode="auto">
          <a:xfrm>
            <a:off x="2166938" y="3074988"/>
            <a:ext cx="26987" cy="17462"/>
          </a:xfrm>
          <a:custGeom>
            <a:avLst/>
            <a:gdLst>
              <a:gd name="T0" fmla="*/ 0 w 58"/>
              <a:gd name="T1" fmla="*/ 0 h 31"/>
              <a:gd name="T2" fmla="*/ 0 w 58"/>
              <a:gd name="T3" fmla="*/ 0 h 31"/>
              <a:gd name="T4" fmla="*/ 0 w 58"/>
              <a:gd name="T5" fmla="*/ 0 h 31"/>
              <a:gd name="T6" fmla="*/ 0 w 58"/>
              <a:gd name="T7" fmla="*/ 0 h 31"/>
              <a:gd name="T8" fmla="*/ 0 w 58"/>
              <a:gd name="T9" fmla="*/ 0 h 31"/>
              <a:gd name="T10" fmla="*/ 0 w 58"/>
              <a:gd name="T11" fmla="*/ 0 h 31"/>
              <a:gd name="T12" fmla="*/ 0 w 58"/>
              <a:gd name="T13" fmla="*/ 0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58" y="9"/>
                </a:moveTo>
                <a:lnTo>
                  <a:pt x="31" y="31"/>
                </a:lnTo>
                <a:lnTo>
                  <a:pt x="13" y="31"/>
                </a:lnTo>
                <a:lnTo>
                  <a:pt x="0" y="21"/>
                </a:lnTo>
                <a:lnTo>
                  <a:pt x="9" y="3"/>
                </a:lnTo>
                <a:lnTo>
                  <a:pt x="37" y="0"/>
                </a:lnTo>
                <a:lnTo>
                  <a:pt x="58" y="9"/>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sp>
        <p:nvSpPr>
          <p:cNvPr id="28787" name="Freeform 102"/>
          <p:cNvSpPr>
            <a:spLocks/>
          </p:cNvSpPr>
          <p:nvPr/>
        </p:nvSpPr>
        <p:spPr bwMode="auto">
          <a:xfrm>
            <a:off x="2171700" y="3114675"/>
            <a:ext cx="26988" cy="25400"/>
          </a:xfrm>
          <a:custGeom>
            <a:avLst/>
            <a:gdLst>
              <a:gd name="T0" fmla="*/ 0 w 58"/>
              <a:gd name="T1" fmla="*/ 0 h 46"/>
              <a:gd name="T2" fmla="*/ 0 w 58"/>
              <a:gd name="T3" fmla="*/ 0 h 46"/>
              <a:gd name="T4" fmla="*/ 0 w 58"/>
              <a:gd name="T5" fmla="*/ 0 h 46"/>
              <a:gd name="T6" fmla="*/ 0 w 58"/>
              <a:gd name="T7" fmla="*/ 0 h 46"/>
              <a:gd name="T8" fmla="*/ 0 w 58"/>
              <a:gd name="T9" fmla="*/ 0 h 46"/>
              <a:gd name="T10" fmla="*/ 0 w 58"/>
              <a:gd name="T11" fmla="*/ 0 h 46"/>
              <a:gd name="T12" fmla="*/ 0 w 58"/>
              <a:gd name="T13" fmla="*/ 0 h 46"/>
              <a:gd name="T14" fmla="*/ 0 w 58"/>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6"/>
              <a:gd name="T26" fmla="*/ 58 w 58"/>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6">
                <a:moveTo>
                  <a:pt x="58" y="0"/>
                </a:moveTo>
                <a:lnTo>
                  <a:pt x="58" y="16"/>
                </a:lnTo>
                <a:lnTo>
                  <a:pt x="22" y="39"/>
                </a:lnTo>
                <a:lnTo>
                  <a:pt x="7" y="46"/>
                </a:lnTo>
                <a:lnTo>
                  <a:pt x="0" y="44"/>
                </a:lnTo>
                <a:lnTo>
                  <a:pt x="5" y="27"/>
                </a:lnTo>
                <a:lnTo>
                  <a:pt x="30" y="9"/>
                </a:lnTo>
                <a:lnTo>
                  <a:pt x="58" y="0"/>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sp>
        <p:nvSpPr>
          <p:cNvPr id="28788" name="Freeform 103"/>
          <p:cNvSpPr>
            <a:spLocks/>
          </p:cNvSpPr>
          <p:nvPr/>
        </p:nvSpPr>
        <p:spPr bwMode="auto">
          <a:xfrm>
            <a:off x="2070100" y="2908300"/>
            <a:ext cx="34925" cy="28575"/>
          </a:xfrm>
          <a:custGeom>
            <a:avLst/>
            <a:gdLst>
              <a:gd name="T0" fmla="*/ 0 w 73"/>
              <a:gd name="T1" fmla="*/ 0 h 52"/>
              <a:gd name="T2" fmla="*/ 0 w 73"/>
              <a:gd name="T3" fmla="*/ 0 h 52"/>
              <a:gd name="T4" fmla="*/ 0 w 73"/>
              <a:gd name="T5" fmla="*/ 0 h 52"/>
              <a:gd name="T6" fmla="*/ 0 w 73"/>
              <a:gd name="T7" fmla="*/ 0 h 52"/>
              <a:gd name="T8" fmla="*/ 0 w 73"/>
              <a:gd name="T9" fmla="*/ 0 h 52"/>
              <a:gd name="T10" fmla="*/ 0 w 73"/>
              <a:gd name="T11" fmla="*/ 0 h 52"/>
              <a:gd name="T12" fmla="*/ 0 w 73"/>
              <a:gd name="T13" fmla="*/ 0 h 52"/>
              <a:gd name="T14" fmla="*/ 0 w 73"/>
              <a:gd name="T15" fmla="*/ 0 h 52"/>
              <a:gd name="T16" fmla="*/ 0 w 73"/>
              <a:gd name="T17" fmla="*/ 0 h 52"/>
              <a:gd name="T18" fmla="*/ 0 w 73"/>
              <a:gd name="T19" fmla="*/ 0 h 52"/>
              <a:gd name="T20" fmla="*/ 0 w 73"/>
              <a:gd name="T21" fmla="*/ 0 h 52"/>
              <a:gd name="T22" fmla="*/ 0 w 73"/>
              <a:gd name="T23" fmla="*/ 0 h 52"/>
              <a:gd name="T24" fmla="*/ 0 w 73"/>
              <a:gd name="T25" fmla="*/ 0 h 52"/>
              <a:gd name="T26" fmla="*/ 0 w 73"/>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52"/>
              <a:gd name="T44" fmla="*/ 73 w 73"/>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52">
                <a:moveTo>
                  <a:pt x="39" y="0"/>
                </a:moveTo>
                <a:lnTo>
                  <a:pt x="73" y="36"/>
                </a:lnTo>
                <a:lnTo>
                  <a:pt x="67" y="46"/>
                </a:lnTo>
                <a:lnTo>
                  <a:pt x="49" y="52"/>
                </a:lnTo>
                <a:lnTo>
                  <a:pt x="46" y="39"/>
                </a:lnTo>
                <a:lnTo>
                  <a:pt x="39" y="34"/>
                </a:lnTo>
                <a:lnTo>
                  <a:pt x="28" y="39"/>
                </a:lnTo>
                <a:lnTo>
                  <a:pt x="15" y="31"/>
                </a:lnTo>
                <a:lnTo>
                  <a:pt x="10" y="24"/>
                </a:lnTo>
                <a:lnTo>
                  <a:pt x="18" y="18"/>
                </a:lnTo>
                <a:lnTo>
                  <a:pt x="3" y="27"/>
                </a:lnTo>
                <a:lnTo>
                  <a:pt x="0" y="18"/>
                </a:lnTo>
                <a:lnTo>
                  <a:pt x="21" y="10"/>
                </a:lnTo>
                <a:lnTo>
                  <a:pt x="39" y="0"/>
                </a:lnTo>
                <a:close/>
              </a:path>
            </a:pathLst>
          </a:custGeom>
          <a:solidFill>
            <a:srgbClr val="FF9900"/>
          </a:solidFill>
          <a:ln w="6350">
            <a:solidFill>
              <a:srgbClr val="000000"/>
            </a:solidFill>
            <a:round/>
            <a:headEnd/>
            <a:tailEnd/>
          </a:ln>
        </p:spPr>
        <p:txBody>
          <a:bodyPr>
            <a:prstTxWarp prst="textNoShape">
              <a:avLst/>
            </a:prstTxWarp>
          </a:bodyPr>
          <a:lstStyle/>
          <a:p>
            <a:endParaRPr lang="it-IT"/>
          </a:p>
        </p:txBody>
      </p:sp>
      <p:grpSp>
        <p:nvGrpSpPr>
          <p:cNvPr id="10" name="Group 104"/>
          <p:cNvGrpSpPr>
            <a:grpSpLocks/>
          </p:cNvGrpSpPr>
          <p:nvPr/>
        </p:nvGrpSpPr>
        <p:grpSpPr bwMode="auto">
          <a:xfrm>
            <a:off x="852488" y="2067917"/>
            <a:ext cx="503237" cy="703263"/>
            <a:chOff x="753" y="1923"/>
            <a:chExt cx="356" cy="422"/>
          </a:xfrm>
          <a:solidFill>
            <a:srgbClr val="CCFFFF"/>
          </a:solidFill>
        </p:grpSpPr>
        <p:sp>
          <p:nvSpPr>
            <p:cNvPr id="10543" name="Freeform 105"/>
            <p:cNvSpPr>
              <a:spLocks/>
            </p:cNvSpPr>
            <p:nvPr/>
          </p:nvSpPr>
          <p:spPr bwMode="auto">
            <a:xfrm>
              <a:off x="1078" y="2288"/>
              <a:ext cx="31" cy="57"/>
            </a:xfrm>
            <a:custGeom>
              <a:avLst/>
              <a:gdLst>
                <a:gd name="T0" fmla="*/ 0 w 94"/>
                <a:gd name="T1" fmla="*/ 0 h 170"/>
                <a:gd name="T2" fmla="*/ 0 w 94"/>
                <a:gd name="T3" fmla="*/ 0 h 170"/>
                <a:gd name="T4" fmla="*/ 0 w 94"/>
                <a:gd name="T5" fmla="*/ 0 h 170"/>
                <a:gd name="T6" fmla="*/ 0 w 94"/>
                <a:gd name="T7" fmla="*/ 0 h 170"/>
                <a:gd name="T8" fmla="*/ 0 w 94"/>
                <a:gd name="T9" fmla="*/ 0 h 170"/>
                <a:gd name="T10" fmla="*/ 0 w 94"/>
                <a:gd name="T11" fmla="*/ 0 h 170"/>
                <a:gd name="T12" fmla="*/ 0 w 94"/>
                <a:gd name="T13" fmla="*/ 0 h 170"/>
                <a:gd name="T14" fmla="*/ 0 w 94"/>
                <a:gd name="T15" fmla="*/ 0 h 170"/>
                <a:gd name="T16" fmla="*/ 0 w 94"/>
                <a:gd name="T17" fmla="*/ 0 h 170"/>
                <a:gd name="T18" fmla="*/ 0 w 94"/>
                <a:gd name="T19" fmla="*/ 0 h 170"/>
                <a:gd name="T20" fmla="*/ 0 w 94"/>
                <a:gd name="T21" fmla="*/ 0 h 170"/>
                <a:gd name="T22" fmla="*/ 0 w 94"/>
                <a:gd name="T23" fmla="*/ 0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170"/>
                <a:gd name="T38" fmla="*/ 94 w 94"/>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170">
                  <a:moveTo>
                    <a:pt x="94" y="0"/>
                  </a:moveTo>
                  <a:lnTo>
                    <a:pt x="63" y="37"/>
                  </a:lnTo>
                  <a:lnTo>
                    <a:pt x="26" y="37"/>
                  </a:lnTo>
                  <a:lnTo>
                    <a:pt x="0" y="58"/>
                  </a:lnTo>
                  <a:lnTo>
                    <a:pt x="5" y="86"/>
                  </a:lnTo>
                  <a:lnTo>
                    <a:pt x="5" y="133"/>
                  </a:lnTo>
                  <a:lnTo>
                    <a:pt x="26" y="170"/>
                  </a:lnTo>
                  <a:lnTo>
                    <a:pt x="52" y="160"/>
                  </a:lnTo>
                  <a:lnTo>
                    <a:pt x="57" y="139"/>
                  </a:lnTo>
                  <a:lnTo>
                    <a:pt x="84" y="91"/>
                  </a:lnTo>
                  <a:lnTo>
                    <a:pt x="84" y="66"/>
                  </a:lnTo>
                  <a:lnTo>
                    <a:pt x="94"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544" name="Freeform 106"/>
            <p:cNvSpPr>
              <a:spLocks/>
            </p:cNvSpPr>
            <p:nvPr/>
          </p:nvSpPr>
          <p:spPr bwMode="auto">
            <a:xfrm>
              <a:off x="753" y="1923"/>
              <a:ext cx="356" cy="348"/>
            </a:xfrm>
            <a:custGeom>
              <a:avLst/>
              <a:gdLst>
                <a:gd name="T0" fmla="*/ 0 w 1068"/>
                <a:gd name="T1" fmla="*/ 0 h 1043"/>
                <a:gd name="T2" fmla="*/ 0 w 1068"/>
                <a:gd name="T3" fmla="*/ 0 h 1043"/>
                <a:gd name="T4" fmla="*/ 0 w 1068"/>
                <a:gd name="T5" fmla="*/ 0 h 1043"/>
                <a:gd name="T6" fmla="*/ 0 w 1068"/>
                <a:gd name="T7" fmla="*/ 0 h 1043"/>
                <a:gd name="T8" fmla="*/ 0 w 1068"/>
                <a:gd name="T9" fmla="*/ 0 h 1043"/>
                <a:gd name="T10" fmla="*/ 0 w 1068"/>
                <a:gd name="T11" fmla="*/ 0 h 1043"/>
                <a:gd name="T12" fmla="*/ 0 w 1068"/>
                <a:gd name="T13" fmla="*/ 0 h 1043"/>
                <a:gd name="T14" fmla="*/ 0 w 1068"/>
                <a:gd name="T15" fmla="*/ 0 h 1043"/>
                <a:gd name="T16" fmla="*/ 0 w 1068"/>
                <a:gd name="T17" fmla="*/ 0 h 1043"/>
                <a:gd name="T18" fmla="*/ 0 w 1068"/>
                <a:gd name="T19" fmla="*/ 0 h 1043"/>
                <a:gd name="T20" fmla="*/ 0 w 1068"/>
                <a:gd name="T21" fmla="*/ 0 h 1043"/>
                <a:gd name="T22" fmla="*/ 0 w 1068"/>
                <a:gd name="T23" fmla="*/ 0 h 1043"/>
                <a:gd name="T24" fmla="*/ 0 w 1068"/>
                <a:gd name="T25" fmla="*/ 0 h 1043"/>
                <a:gd name="T26" fmla="*/ 0 w 1068"/>
                <a:gd name="T27" fmla="*/ 0 h 1043"/>
                <a:gd name="T28" fmla="*/ 0 w 1068"/>
                <a:gd name="T29" fmla="*/ 0 h 1043"/>
                <a:gd name="T30" fmla="*/ 0 w 1068"/>
                <a:gd name="T31" fmla="*/ 0 h 1043"/>
                <a:gd name="T32" fmla="*/ 0 w 1068"/>
                <a:gd name="T33" fmla="*/ 0 h 1043"/>
                <a:gd name="T34" fmla="*/ 0 w 1068"/>
                <a:gd name="T35" fmla="*/ 0 h 1043"/>
                <a:gd name="T36" fmla="*/ 0 w 1068"/>
                <a:gd name="T37" fmla="*/ 0 h 1043"/>
                <a:gd name="T38" fmla="*/ 0 w 1068"/>
                <a:gd name="T39" fmla="*/ 0 h 1043"/>
                <a:gd name="T40" fmla="*/ 0 w 1068"/>
                <a:gd name="T41" fmla="*/ 0 h 1043"/>
                <a:gd name="T42" fmla="*/ 0 w 1068"/>
                <a:gd name="T43" fmla="*/ 0 h 1043"/>
                <a:gd name="T44" fmla="*/ 0 w 1068"/>
                <a:gd name="T45" fmla="*/ 0 h 1043"/>
                <a:gd name="T46" fmla="*/ 0 w 1068"/>
                <a:gd name="T47" fmla="*/ 0 h 1043"/>
                <a:gd name="T48" fmla="*/ 0 w 1068"/>
                <a:gd name="T49" fmla="*/ 0 h 1043"/>
                <a:gd name="T50" fmla="*/ 0 w 1068"/>
                <a:gd name="T51" fmla="*/ 0 h 1043"/>
                <a:gd name="T52" fmla="*/ 0 w 1068"/>
                <a:gd name="T53" fmla="*/ 0 h 1043"/>
                <a:gd name="T54" fmla="*/ 0 w 1068"/>
                <a:gd name="T55" fmla="*/ 0 h 1043"/>
                <a:gd name="T56" fmla="*/ 0 w 1068"/>
                <a:gd name="T57" fmla="*/ 0 h 1043"/>
                <a:gd name="T58" fmla="*/ 0 w 1068"/>
                <a:gd name="T59" fmla="*/ 0 h 1043"/>
                <a:gd name="T60" fmla="*/ 0 w 1068"/>
                <a:gd name="T61" fmla="*/ 0 h 1043"/>
                <a:gd name="T62" fmla="*/ 0 w 1068"/>
                <a:gd name="T63" fmla="*/ 0 h 1043"/>
                <a:gd name="T64" fmla="*/ 0 w 1068"/>
                <a:gd name="T65" fmla="*/ 0 h 1043"/>
                <a:gd name="T66" fmla="*/ 0 w 1068"/>
                <a:gd name="T67" fmla="*/ 0 h 1043"/>
                <a:gd name="T68" fmla="*/ 0 w 1068"/>
                <a:gd name="T69" fmla="*/ 0 h 1043"/>
                <a:gd name="T70" fmla="*/ 0 w 1068"/>
                <a:gd name="T71" fmla="*/ 0 h 1043"/>
                <a:gd name="T72" fmla="*/ 0 w 1068"/>
                <a:gd name="T73" fmla="*/ 0 h 1043"/>
                <a:gd name="T74" fmla="*/ 0 w 1068"/>
                <a:gd name="T75" fmla="*/ 0 h 1043"/>
                <a:gd name="T76" fmla="*/ 0 w 1068"/>
                <a:gd name="T77" fmla="*/ 0 h 1043"/>
                <a:gd name="T78" fmla="*/ 0 w 1068"/>
                <a:gd name="T79" fmla="*/ 0 h 1043"/>
                <a:gd name="T80" fmla="*/ 0 w 1068"/>
                <a:gd name="T81" fmla="*/ 0 h 1043"/>
                <a:gd name="T82" fmla="*/ 0 w 1068"/>
                <a:gd name="T83" fmla="*/ 0 h 1043"/>
                <a:gd name="T84" fmla="*/ 0 w 1068"/>
                <a:gd name="T85" fmla="*/ 0 h 1043"/>
                <a:gd name="T86" fmla="*/ 0 w 1068"/>
                <a:gd name="T87" fmla="*/ 0 h 1043"/>
                <a:gd name="T88" fmla="*/ 0 w 1068"/>
                <a:gd name="T89" fmla="*/ 0 h 1043"/>
                <a:gd name="T90" fmla="*/ 0 w 1068"/>
                <a:gd name="T91" fmla="*/ 0 h 1043"/>
                <a:gd name="T92" fmla="*/ 0 w 1068"/>
                <a:gd name="T93" fmla="*/ 0 h 1043"/>
                <a:gd name="T94" fmla="*/ 0 w 1068"/>
                <a:gd name="T95" fmla="*/ 0 h 1043"/>
                <a:gd name="T96" fmla="*/ 0 w 1068"/>
                <a:gd name="T97" fmla="*/ 0 h 1043"/>
                <a:gd name="T98" fmla="*/ 0 w 1068"/>
                <a:gd name="T99" fmla="*/ 0 h 10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8"/>
                <a:gd name="T151" fmla="*/ 0 h 1043"/>
                <a:gd name="T152" fmla="*/ 1068 w 1068"/>
                <a:gd name="T153" fmla="*/ 1043 h 10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8" h="1043">
                  <a:moveTo>
                    <a:pt x="18" y="148"/>
                  </a:moveTo>
                  <a:lnTo>
                    <a:pt x="28" y="173"/>
                  </a:lnTo>
                  <a:lnTo>
                    <a:pt x="18" y="194"/>
                  </a:lnTo>
                  <a:lnTo>
                    <a:pt x="15" y="203"/>
                  </a:lnTo>
                  <a:lnTo>
                    <a:pt x="0" y="197"/>
                  </a:lnTo>
                  <a:lnTo>
                    <a:pt x="5" y="210"/>
                  </a:lnTo>
                  <a:lnTo>
                    <a:pt x="5" y="222"/>
                  </a:lnTo>
                  <a:lnTo>
                    <a:pt x="18" y="243"/>
                  </a:lnTo>
                  <a:lnTo>
                    <a:pt x="42" y="236"/>
                  </a:lnTo>
                  <a:lnTo>
                    <a:pt x="73" y="270"/>
                  </a:lnTo>
                  <a:lnTo>
                    <a:pt x="85" y="292"/>
                  </a:lnTo>
                  <a:lnTo>
                    <a:pt x="104" y="309"/>
                  </a:lnTo>
                  <a:lnTo>
                    <a:pt x="127" y="309"/>
                  </a:lnTo>
                  <a:lnTo>
                    <a:pt x="137" y="329"/>
                  </a:lnTo>
                  <a:lnTo>
                    <a:pt x="158" y="347"/>
                  </a:lnTo>
                  <a:lnTo>
                    <a:pt x="171" y="350"/>
                  </a:lnTo>
                  <a:lnTo>
                    <a:pt x="174" y="357"/>
                  </a:lnTo>
                  <a:lnTo>
                    <a:pt x="167" y="374"/>
                  </a:lnTo>
                  <a:lnTo>
                    <a:pt x="167" y="389"/>
                  </a:lnTo>
                  <a:lnTo>
                    <a:pt x="164" y="405"/>
                  </a:lnTo>
                  <a:lnTo>
                    <a:pt x="158" y="431"/>
                  </a:lnTo>
                  <a:lnTo>
                    <a:pt x="179" y="456"/>
                  </a:lnTo>
                  <a:lnTo>
                    <a:pt x="203" y="475"/>
                  </a:lnTo>
                  <a:lnTo>
                    <a:pt x="203" y="487"/>
                  </a:lnTo>
                  <a:lnTo>
                    <a:pt x="200" y="532"/>
                  </a:lnTo>
                  <a:lnTo>
                    <a:pt x="195" y="568"/>
                  </a:lnTo>
                  <a:lnTo>
                    <a:pt x="200" y="584"/>
                  </a:lnTo>
                  <a:lnTo>
                    <a:pt x="221" y="599"/>
                  </a:lnTo>
                  <a:lnTo>
                    <a:pt x="221" y="630"/>
                  </a:lnTo>
                  <a:lnTo>
                    <a:pt x="221" y="651"/>
                  </a:lnTo>
                  <a:lnTo>
                    <a:pt x="197" y="620"/>
                  </a:lnTo>
                  <a:lnTo>
                    <a:pt x="185" y="599"/>
                  </a:lnTo>
                  <a:lnTo>
                    <a:pt x="176" y="605"/>
                  </a:lnTo>
                  <a:lnTo>
                    <a:pt x="182" y="620"/>
                  </a:lnTo>
                  <a:lnTo>
                    <a:pt x="174" y="638"/>
                  </a:lnTo>
                  <a:lnTo>
                    <a:pt x="161" y="657"/>
                  </a:lnTo>
                  <a:lnTo>
                    <a:pt x="153" y="669"/>
                  </a:lnTo>
                  <a:lnTo>
                    <a:pt x="164" y="682"/>
                  </a:lnTo>
                  <a:lnTo>
                    <a:pt x="155" y="696"/>
                  </a:lnTo>
                  <a:lnTo>
                    <a:pt x="137" y="714"/>
                  </a:lnTo>
                  <a:lnTo>
                    <a:pt x="134" y="729"/>
                  </a:lnTo>
                  <a:lnTo>
                    <a:pt x="125" y="748"/>
                  </a:lnTo>
                  <a:lnTo>
                    <a:pt x="97" y="781"/>
                  </a:lnTo>
                  <a:lnTo>
                    <a:pt x="80" y="815"/>
                  </a:lnTo>
                  <a:lnTo>
                    <a:pt x="80" y="820"/>
                  </a:lnTo>
                  <a:lnTo>
                    <a:pt x="88" y="830"/>
                  </a:lnTo>
                  <a:lnTo>
                    <a:pt x="78" y="846"/>
                  </a:lnTo>
                  <a:lnTo>
                    <a:pt x="82" y="864"/>
                  </a:lnTo>
                  <a:lnTo>
                    <a:pt x="98" y="888"/>
                  </a:lnTo>
                  <a:lnTo>
                    <a:pt x="164" y="924"/>
                  </a:lnTo>
                  <a:lnTo>
                    <a:pt x="210" y="963"/>
                  </a:lnTo>
                  <a:lnTo>
                    <a:pt x="225" y="958"/>
                  </a:lnTo>
                  <a:lnTo>
                    <a:pt x="249" y="949"/>
                  </a:lnTo>
                  <a:lnTo>
                    <a:pt x="329" y="983"/>
                  </a:lnTo>
                  <a:lnTo>
                    <a:pt x="340" y="994"/>
                  </a:lnTo>
                  <a:lnTo>
                    <a:pt x="347" y="1015"/>
                  </a:lnTo>
                  <a:lnTo>
                    <a:pt x="361" y="1022"/>
                  </a:lnTo>
                  <a:lnTo>
                    <a:pt x="380" y="1025"/>
                  </a:lnTo>
                  <a:lnTo>
                    <a:pt x="408" y="1040"/>
                  </a:lnTo>
                  <a:lnTo>
                    <a:pt x="454" y="1043"/>
                  </a:lnTo>
                  <a:lnTo>
                    <a:pt x="468" y="1025"/>
                  </a:lnTo>
                  <a:lnTo>
                    <a:pt x="472" y="1004"/>
                  </a:lnTo>
                  <a:lnTo>
                    <a:pt x="472" y="982"/>
                  </a:lnTo>
                  <a:lnTo>
                    <a:pt x="493" y="963"/>
                  </a:lnTo>
                  <a:lnTo>
                    <a:pt x="532" y="942"/>
                  </a:lnTo>
                  <a:lnTo>
                    <a:pt x="551" y="940"/>
                  </a:lnTo>
                  <a:lnTo>
                    <a:pt x="572" y="928"/>
                  </a:lnTo>
                  <a:lnTo>
                    <a:pt x="590" y="928"/>
                  </a:lnTo>
                  <a:lnTo>
                    <a:pt x="611" y="942"/>
                  </a:lnTo>
                  <a:lnTo>
                    <a:pt x="626" y="961"/>
                  </a:lnTo>
                  <a:lnTo>
                    <a:pt x="644" y="961"/>
                  </a:lnTo>
                  <a:lnTo>
                    <a:pt x="660" y="965"/>
                  </a:lnTo>
                  <a:lnTo>
                    <a:pt x="691" y="968"/>
                  </a:lnTo>
                  <a:lnTo>
                    <a:pt x="712" y="994"/>
                  </a:lnTo>
                  <a:lnTo>
                    <a:pt x="730" y="1007"/>
                  </a:lnTo>
                  <a:lnTo>
                    <a:pt x="757" y="1015"/>
                  </a:lnTo>
                  <a:lnTo>
                    <a:pt x="779" y="1028"/>
                  </a:lnTo>
                  <a:lnTo>
                    <a:pt x="792" y="1031"/>
                  </a:lnTo>
                  <a:lnTo>
                    <a:pt x="824" y="998"/>
                  </a:lnTo>
                  <a:lnTo>
                    <a:pt x="845" y="994"/>
                  </a:lnTo>
                  <a:lnTo>
                    <a:pt x="860" y="982"/>
                  </a:lnTo>
                  <a:lnTo>
                    <a:pt x="883" y="965"/>
                  </a:lnTo>
                  <a:lnTo>
                    <a:pt x="912" y="963"/>
                  </a:lnTo>
                  <a:lnTo>
                    <a:pt x="909" y="927"/>
                  </a:lnTo>
                  <a:lnTo>
                    <a:pt x="904" y="916"/>
                  </a:lnTo>
                  <a:lnTo>
                    <a:pt x="891" y="898"/>
                  </a:lnTo>
                  <a:lnTo>
                    <a:pt x="881" y="900"/>
                  </a:lnTo>
                  <a:lnTo>
                    <a:pt x="870" y="898"/>
                  </a:lnTo>
                  <a:lnTo>
                    <a:pt x="860" y="882"/>
                  </a:lnTo>
                  <a:lnTo>
                    <a:pt x="857" y="846"/>
                  </a:lnTo>
                  <a:lnTo>
                    <a:pt x="878" y="822"/>
                  </a:lnTo>
                  <a:lnTo>
                    <a:pt x="863" y="802"/>
                  </a:lnTo>
                  <a:lnTo>
                    <a:pt x="863" y="794"/>
                  </a:lnTo>
                  <a:lnTo>
                    <a:pt x="894" y="763"/>
                  </a:lnTo>
                  <a:lnTo>
                    <a:pt x="894" y="752"/>
                  </a:lnTo>
                  <a:lnTo>
                    <a:pt x="888" y="714"/>
                  </a:lnTo>
                  <a:lnTo>
                    <a:pt x="907" y="696"/>
                  </a:lnTo>
                  <a:lnTo>
                    <a:pt x="891" y="675"/>
                  </a:lnTo>
                  <a:lnTo>
                    <a:pt x="891" y="659"/>
                  </a:lnTo>
                  <a:lnTo>
                    <a:pt x="888" y="633"/>
                  </a:lnTo>
                  <a:lnTo>
                    <a:pt x="881" y="626"/>
                  </a:lnTo>
                  <a:lnTo>
                    <a:pt x="863" y="626"/>
                  </a:lnTo>
                  <a:lnTo>
                    <a:pt x="846" y="630"/>
                  </a:lnTo>
                  <a:lnTo>
                    <a:pt x="842" y="636"/>
                  </a:lnTo>
                  <a:lnTo>
                    <a:pt x="831" y="645"/>
                  </a:lnTo>
                  <a:lnTo>
                    <a:pt x="815" y="651"/>
                  </a:lnTo>
                  <a:lnTo>
                    <a:pt x="810" y="636"/>
                  </a:lnTo>
                  <a:lnTo>
                    <a:pt x="821" y="623"/>
                  </a:lnTo>
                  <a:lnTo>
                    <a:pt x="827" y="612"/>
                  </a:lnTo>
                  <a:lnTo>
                    <a:pt x="827" y="599"/>
                  </a:lnTo>
                  <a:lnTo>
                    <a:pt x="855" y="571"/>
                  </a:lnTo>
                  <a:lnTo>
                    <a:pt x="870" y="566"/>
                  </a:lnTo>
                  <a:lnTo>
                    <a:pt x="873" y="545"/>
                  </a:lnTo>
                  <a:lnTo>
                    <a:pt x="888" y="526"/>
                  </a:lnTo>
                  <a:lnTo>
                    <a:pt x="933" y="493"/>
                  </a:lnTo>
                  <a:lnTo>
                    <a:pt x="946" y="493"/>
                  </a:lnTo>
                  <a:lnTo>
                    <a:pt x="951" y="480"/>
                  </a:lnTo>
                  <a:lnTo>
                    <a:pt x="967" y="465"/>
                  </a:lnTo>
                  <a:lnTo>
                    <a:pt x="979" y="465"/>
                  </a:lnTo>
                  <a:lnTo>
                    <a:pt x="985" y="456"/>
                  </a:lnTo>
                  <a:lnTo>
                    <a:pt x="992" y="451"/>
                  </a:lnTo>
                  <a:lnTo>
                    <a:pt x="1003" y="433"/>
                  </a:lnTo>
                  <a:lnTo>
                    <a:pt x="1013" y="405"/>
                  </a:lnTo>
                  <a:lnTo>
                    <a:pt x="1016" y="386"/>
                  </a:lnTo>
                  <a:lnTo>
                    <a:pt x="1016" y="371"/>
                  </a:lnTo>
                  <a:lnTo>
                    <a:pt x="1031" y="353"/>
                  </a:lnTo>
                  <a:lnTo>
                    <a:pt x="1055" y="340"/>
                  </a:lnTo>
                  <a:lnTo>
                    <a:pt x="1068" y="327"/>
                  </a:lnTo>
                  <a:lnTo>
                    <a:pt x="1068" y="322"/>
                  </a:lnTo>
                  <a:lnTo>
                    <a:pt x="1047" y="306"/>
                  </a:lnTo>
                  <a:lnTo>
                    <a:pt x="1037" y="301"/>
                  </a:lnTo>
                  <a:lnTo>
                    <a:pt x="1006" y="298"/>
                  </a:lnTo>
                  <a:lnTo>
                    <a:pt x="971" y="292"/>
                  </a:lnTo>
                  <a:lnTo>
                    <a:pt x="958" y="291"/>
                  </a:lnTo>
                  <a:lnTo>
                    <a:pt x="946" y="285"/>
                  </a:lnTo>
                  <a:lnTo>
                    <a:pt x="933" y="273"/>
                  </a:lnTo>
                  <a:lnTo>
                    <a:pt x="922" y="252"/>
                  </a:lnTo>
                  <a:lnTo>
                    <a:pt x="912" y="239"/>
                  </a:lnTo>
                  <a:lnTo>
                    <a:pt x="898" y="234"/>
                  </a:lnTo>
                  <a:lnTo>
                    <a:pt x="883" y="228"/>
                  </a:lnTo>
                  <a:lnTo>
                    <a:pt x="876" y="225"/>
                  </a:lnTo>
                  <a:lnTo>
                    <a:pt x="855" y="207"/>
                  </a:lnTo>
                  <a:lnTo>
                    <a:pt x="828" y="186"/>
                  </a:lnTo>
                  <a:lnTo>
                    <a:pt x="813" y="166"/>
                  </a:lnTo>
                  <a:lnTo>
                    <a:pt x="794" y="161"/>
                  </a:lnTo>
                  <a:lnTo>
                    <a:pt x="785" y="152"/>
                  </a:lnTo>
                  <a:lnTo>
                    <a:pt x="776" y="133"/>
                  </a:lnTo>
                  <a:lnTo>
                    <a:pt x="754" y="106"/>
                  </a:lnTo>
                  <a:lnTo>
                    <a:pt x="748" y="88"/>
                  </a:lnTo>
                  <a:lnTo>
                    <a:pt x="730" y="70"/>
                  </a:lnTo>
                  <a:lnTo>
                    <a:pt x="722" y="54"/>
                  </a:lnTo>
                  <a:lnTo>
                    <a:pt x="712" y="42"/>
                  </a:lnTo>
                  <a:lnTo>
                    <a:pt x="693" y="28"/>
                  </a:lnTo>
                  <a:lnTo>
                    <a:pt x="675" y="8"/>
                  </a:lnTo>
                  <a:lnTo>
                    <a:pt x="660" y="0"/>
                  </a:lnTo>
                  <a:lnTo>
                    <a:pt x="621" y="3"/>
                  </a:lnTo>
                  <a:lnTo>
                    <a:pt x="605" y="3"/>
                  </a:lnTo>
                  <a:lnTo>
                    <a:pt x="584" y="18"/>
                  </a:lnTo>
                  <a:lnTo>
                    <a:pt x="597" y="31"/>
                  </a:lnTo>
                  <a:lnTo>
                    <a:pt x="581" y="49"/>
                  </a:lnTo>
                  <a:lnTo>
                    <a:pt x="542" y="98"/>
                  </a:lnTo>
                  <a:lnTo>
                    <a:pt x="523" y="109"/>
                  </a:lnTo>
                  <a:lnTo>
                    <a:pt x="468" y="115"/>
                  </a:lnTo>
                  <a:lnTo>
                    <a:pt x="444" y="122"/>
                  </a:lnTo>
                  <a:lnTo>
                    <a:pt x="431" y="134"/>
                  </a:lnTo>
                  <a:lnTo>
                    <a:pt x="426" y="145"/>
                  </a:lnTo>
                  <a:lnTo>
                    <a:pt x="405" y="140"/>
                  </a:lnTo>
                  <a:lnTo>
                    <a:pt x="371" y="145"/>
                  </a:lnTo>
                  <a:lnTo>
                    <a:pt x="350" y="143"/>
                  </a:lnTo>
                  <a:lnTo>
                    <a:pt x="332" y="130"/>
                  </a:lnTo>
                  <a:lnTo>
                    <a:pt x="319" y="115"/>
                  </a:lnTo>
                  <a:lnTo>
                    <a:pt x="307" y="109"/>
                  </a:lnTo>
                  <a:lnTo>
                    <a:pt x="317" y="96"/>
                  </a:lnTo>
                  <a:lnTo>
                    <a:pt x="301" y="82"/>
                  </a:lnTo>
                  <a:lnTo>
                    <a:pt x="288" y="80"/>
                  </a:lnTo>
                  <a:lnTo>
                    <a:pt x="277" y="78"/>
                  </a:lnTo>
                  <a:lnTo>
                    <a:pt x="276" y="82"/>
                  </a:lnTo>
                  <a:lnTo>
                    <a:pt x="286" y="94"/>
                  </a:lnTo>
                  <a:lnTo>
                    <a:pt x="280" y="101"/>
                  </a:lnTo>
                  <a:lnTo>
                    <a:pt x="286" y="116"/>
                  </a:lnTo>
                  <a:lnTo>
                    <a:pt x="288" y="134"/>
                  </a:lnTo>
                  <a:lnTo>
                    <a:pt x="288" y="148"/>
                  </a:lnTo>
                  <a:lnTo>
                    <a:pt x="286" y="151"/>
                  </a:lnTo>
                  <a:lnTo>
                    <a:pt x="276" y="158"/>
                  </a:lnTo>
                  <a:lnTo>
                    <a:pt x="273" y="171"/>
                  </a:lnTo>
                  <a:lnTo>
                    <a:pt x="273" y="185"/>
                  </a:lnTo>
                  <a:lnTo>
                    <a:pt x="270" y="194"/>
                  </a:lnTo>
                  <a:lnTo>
                    <a:pt x="255" y="192"/>
                  </a:lnTo>
                  <a:lnTo>
                    <a:pt x="237" y="182"/>
                  </a:lnTo>
                  <a:lnTo>
                    <a:pt x="225" y="192"/>
                  </a:lnTo>
                  <a:lnTo>
                    <a:pt x="207" y="179"/>
                  </a:lnTo>
                  <a:lnTo>
                    <a:pt x="197" y="176"/>
                  </a:lnTo>
                  <a:lnTo>
                    <a:pt x="185" y="186"/>
                  </a:lnTo>
                  <a:lnTo>
                    <a:pt x="174" y="185"/>
                  </a:lnTo>
                  <a:lnTo>
                    <a:pt x="174" y="176"/>
                  </a:lnTo>
                  <a:lnTo>
                    <a:pt x="130" y="134"/>
                  </a:lnTo>
                  <a:lnTo>
                    <a:pt x="119" y="133"/>
                  </a:lnTo>
                  <a:lnTo>
                    <a:pt x="112" y="140"/>
                  </a:lnTo>
                  <a:lnTo>
                    <a:pt x="94" y="148"/>
                  </a:lnTo>
                  <a:lnTo>
                    <a:pt x="82" y="151"/>
                  </a:lnTo>
                  <a:lnTo>
                    <a:pt x="70" y="137"/>
                  </a:lnTo>
                  <a:lnTo>
                    <a:pt x="39" y="137"/>
                  </a:lnTo>
                  <a:lnTo>
                    <a:pt x="18" y="148"/>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grpSp>
      <p:sp>
        <p:nvSpPr>
          <p:cNvPr id="10302" name="Freeform 107"/>
          <p:cNvSpPr>
            <a:spLocks/>
          </p:cNvSpPr>
          <p:nvPr/>
        </p:nvSpPr>
        <p:spPr bwMode="auto">
          <a:xfrm>
            <a:off x="1831975" y="1696442"/>
            <a:ext cx="244475" cy="150813"/>
          </a:xfrm>
          <a:custGeom>
            <a:avLst/>
            <a:gdLst>
              <a:gd name="T0" fmla="*/ 2147483647 w 518"/>
              <a:gd name="T1" fmla="*/ 2147483647 h 270"/>
              <a:gd name="T2" fmla="*/ 2147483647 w 518"/>
              <a:gd name="T3" fmla="*/ 2147483647 h 270"/>
              <a:gd name="T4" fmla="*/ 2147483647 w 518"/>
              <a:gd name="T5" fmla="*/ 2147483647 h 270"/>
              <a:gd name="T6" fmla="*/ 2147483647 w 518"/>
              <a:gd name="T7" fmla="*/ 2147483647 h 270"/>
              <a:gd name="T8" fmla="*/ 2147483647 w 518"/>
              <a:gd name="T9" fmla="*/ 2147483647 h 270"/>
              <a:gd name="T10" fmla="*/ 2147483647 w 518"/>
              <a:gd name="T11" fmla="*/ 2147483647 h 270"/>
              <a:gd name="T12" fmla="*/ 0 w 518"/>
              <a:gd name="T13" fmla="*/ 2147483647 h 270"/>
              <a:gd name="T14" fmla="*/ 2147483647 w 518"/>
              <a:gd name="T15" fmla="*/ 2147483647 h 270"/>
              <a:gd name="T16" fmla="*/ 2147483647 w 518"/>
              <a:gd name="T17" fmla="*/ 2147483647 h 270"/>
              <a:gd name="T18" fmla="*/ 2147483647 w 518"/>
              <a:gd name="T19" fmla="*/ 2147483647 h 270"/>
              <a:gd name="T20" fmla="*/ 2147483647 w 518"/>
              <a:gd name="T21" fmla="*/ 2147483647 h 270"/>
              <a:gd name="T22" fmla="*/ 2147483647 w 518"/>
              <a:gd name="T23" fmla="*/ 2147483647 h 270"/>
              <a:gd name="T24" fmla="*/ 2147483647 w 518"/>
              <a:gd name="T25" fmla="*/ 2147483647 h 270"/>
              <a:gd name="T26" fmla="*/ 2147483647 w 518"/>
              <a:gd name="T27" fmla="*/ 2147483647 h 270"/>
              <a:gd name="T28" fmla="*/ 2147483647 w 518"/>
              <a:gd name="T29" fmla="*/ 2147483647 h 270"/>
              <a:gd name="T30" fmla="*/ 2147483647 w 518"/>
              <a:gd name="T31" fmla="*/ 2147483647 h 270"/>
              <a:gd name="T32" fmla="*/ 2147483647 w 518"/>
              <a:gd name="T33" fmla="*/ 2147483647 h 270"/>
              <a:gd name="T34" fmla="*/ 2147483647 w 518"/>
              <a:gd name="T35" fmla="*/ 2147483647 h 270"/>
              <a:gd name="T36" fmla="*/ 2147483647 w 518"/>
              <a:gd name="T37" fmla="*/ 2147483647 h 270"/>
              <a:gd name="T38" fmla="*/ 2147483647 w 518"/>
              <a:gd name="T39" fmla="*/ 2147483647 h 270"/>
              <a:gd name="T40" fmla="*/ 2147483647 w 518"/>
              <a:gd name="T41" fmla="*/ 2147483647 h 270"/>
              <a:gd name="T42" fmla="*/ 2147483647 w 518"/>
              <a:gd name="T43" fmla="*/ 2147483647 h 270"/>
              <a:gd name="T44" fmla="*/ 2147483647 w 518"/>
              <a:gd name="T45" fmla="*/ 2147483647 h 270"/>
              <a:gd name="T46" fmla="*/ 2147483647 w 518"/>
              <a:gd name="T47" fmla="*/ 2147483647 h 270"/>
              <a:gd name="T48" fmla="*/ 2147483647 w 518"/>
              <a:gd name="T49" fmla="*/ 2147483647 h 270"/>
              <a:gd name="T50" fmla="*/ 2147483647 w 518"/>
              <a:gd name="T51" fmla="*/ 2147483647 h 270"/>
              <a:gd name="T52" fmla="*/ 2147483647 w 518"/>
              <a:gd name="T53" fmla="*/ 2147483647 h 270"/>
              <a:gd name="T54" fmla="*/ 2147483647 w 518"/>
              <a:gd name="T55" fmla="*/ 2147483647 h 270"/>
              <a:gd name="T56" fmla="*/ 2147483647 w 518"/>
              <a:gd name="T57" fmla="*/ 2147483647 h 270"/>
              <a:gd name="T58" fmla="*/ 2147483647 w 518"/>
              <a:gd name="T59" fmla="*/ 0 h 270"/>
              <a:gd name="T60" fmla="*/ 2147483647 w 518"/>
              <a:gd name="T61" fmla="*/ 2147483647 h 270"/>
              <a:gd name="T62" fmla="*/ 2147483647 w 518"/>
              <a:gd name="T63" fmla="*/ 2147483647 h 270"/>
              <a:gd name="T64" fmla="*/ 2147483647 w 518"/>
              <a:gd name="T65" fmla="*/ 2147483647 h 270"/>
              <a:gd name="T66" fmla="*/ 2147483647 w 518"/>
              <a:gd name="T67" fmla="*/ 2147483647 h 270"/>
              <a:gd name="T68" fmla="*/ 2147483647 w 518"/>
              <a:gd name="T69" fmla="*/ 2147483647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8"/>
              <a:gd name="T106" fmla="*/ 0 h 270"/>
              <a:gd name="T107" fmla="*/ 518 w 518"/>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8" h="270">
                <a:moveTo>
                  <a:pt x="153" y="106"/>
                </a:moveTo>
                <a:lnTo>
                  <a:pt x="127" y="91"/>
                </a:lnTo>
                <a:lnTo>
                  <a:pt x="122" y="73"/>
                </a:lnTo>
                <a:lnTo>
                  <a:pt x="116" y="55"/>
                </a:lnTo>
                <a:lnTo>
                  <a:pt x="104" y="36"/>
                </a:lnTo>
                <a:lnTo>
                  <a:pt x="83" y="36"/>
                </a:lnTo>
                <a:lnTo>
                  <a:pt x="67" y="45"/>
                </a:lnTo>
                <a:lnTo>
                  <a:pt x="46" y="64"/>
                </a:lnTo>
                <a:lnTo>
                  <a:pt x="21" y="112"/>
                </a:lnTo>
                <a:lnTo>
                  <a:pt x="24" y="125"/>
                </a:lnTo>
                <a:lnTo>
                  <a:pt x="24" y="137"/>
                </a:lnTo>
                <a:lnTo>
                  <a:pt x="18" y="146"/>
                </a:lnTo>
                <a:lnTo>
                  <a:pt x="8" y="155"/>
                </a:lnTo>
                <a:lnTo>
                  <a:pt x="0" y="167"/>
                </a:lnTo>
                <a:lnTo>
                  <a:pt x="5" y="179"/>
                </a:lnTo>
                <a:lnTo>
                  <a:pt x="5" y="209"/>
                </a:lnTo>
                <a:lnTo>
                  <a:pt x="10" y="231"/>
                </a:lnTo>
                <a:lnTo>
                  <a:pt x="21" y="237"/>
                </a:lnTo>
                <a:lnTo>
                  <a:pt x="42" y="228"/>
                </a:lnTo>
                <a:lnTo>
                  <a:pt x="67" y="213"/>
                </a:lnTo>
                <a:lnTo>
                  <a:pt x="78" y="203"/>
                </a:lnTo>
                <a:lnTo>
                  <a:pt x="98" y="209"/>
                </a:lnTo>
                <a:lnTo>
                  <a:pt x="119" y="213"/>
                </a:lnTo>
                <a:lnTo>
                  <a:pt x="137" y="219"/>
                </a:lnTo>
                <a:lnTo>
                  <a:pt x="150" y="224"/>
                </a:lnTo>
                <a:lnTo>
                  <a:pt x="176" y="209"/>
                </a:lnTo>
                <a:lnTo>
                  <a:pt x="189" y="209"/>
                </a:lnTo>
                <a:lnTo>
                  <a:pt x="202" y="216"/>
                </a:lnTo>
                <a:lnTo>
                  <a:pt x="220" y="221"/>
                </a:lnTo>
                <a:lnTo>
                  <a:pt x="235" y="209"/>
                </a:lnTo>
                <a:lnTo>
                  <a:pt x="259" y="203"/>
                </a:lnTo>
                <a:lnTo>
                  <a:pt x="275" y="206"/>
                </a:lnTo>
                <a:lnTo>
                  <a:pt x="287" y="228"/>
                </a:lnTo>
                <a:lnTo>
                  <a:pt x="314" y="231"/>
                </a:lnTo>
                <a:lnTo>
                  <a:pt x="345" y="228"/>
                </a:lnTo>
                <a:lnTo>
                  <a:pt x="366" y="254"/>
                </a:lnTo>
                <a:lnTo>
                  <a:pt x="381" y="268"/>
                </a:lnTo>
                <a:lnTo>
                  <a:pt x="396" y="270"/>
                </a:lnTo>
                <a:lnTo>
                  <a:pt x="420" y="261"/>
                </a:lnTo>
                <a:lnTo>
                  <a:pt x="443" y="258"/>
                </a:lnTo>
                <a:lnTo>
                  <a:pt x="458" y="247"/>
                </a:lnTo>
                <a:lnTo>
                  <a:pt x="467" y="234"/>
                </a:lnTo>
                <a:lnTo>
                  <a:pt x="495" y="203"/>
                </a:lnTo>
                <a:lnTo>
                  <a:pt x="510" y="188"/>
                </a:lnTo>
                <a:lnTo>
                  <a:pt x="518" y="164"/>
                </a:lnTo>
                <a:lnTo>
                  <a:pt x="513" y="127"/>
                </a:lnTo>
                <a:lnTo>
                  <a:pt x="500" y="119"/>
                </a:lnTo>
                <a:lnTo>
                  <a:pt x="476" y="97"/>
                </a:lnTo>
                <a:lnTo>
                  <a:pt x="467" y="73"/>
                </a:lnTo>
                <a:lnTo>
                  <a:pt x="457" y="46"/>
                </a:lnTo>
                <a:lnTo>
                  <a:pt x="436" y="28"/>
                </a:lnTo>
                <a:lnTo>
                  <a:pt x="423" y="27"/>
                </a:lnTo>
                <a:lnTo>
                  <a:pt x="381" y="28"/>
                </a:lnTo>
                <a:lnTo>
                  <a:pt x="363" y="42"/>
                </a:lnTo>
                <a:lnTo>
                  <a:pt x="350" y="46"/>
                </a:lnTo>
                <a:lnTo>
                  <a:pt x="329" y="27"/>
                </a:lnTo>
                <a:lnTo>
                  <a:pt x="311" y="18"/>
                </a:lnTo>
                <a:lnTo>
                  <a:pt x="298" y="6"/>
                </a:lnTo>
                <a:lnTo>
                  <a:pt x="290" y="3"/>
                </a:lnTo>
                <a:lnTo>
                  <a:pt x="268" y="0"/>
                </a:lnTo>
                <a:lnTo>
                  <a:pt x="249" y="6"/>
                </a:lnTo>
                <a:lnTo>
                  <a:pt x="234" y="6"/>
                </a:lnTo>
                <a:lnTo>
                  <a:pt x="225" y="13"/>
                </a:lnTo>
                <a:lnTo>
                  <a:pt x="217" y="27"/>
                </a:lnTo>
                <a:lnTo>
                  <a:pt x="217" y="55"/>
                </a:lnTo>
                <a:lnTo>
                  <a:pt x="223" y="85"/>
                </a:lnTo>
                <a:lnTo>
                  <a:pt x="223" y="99"/>
                </a:lnTo>
                <a:lnTo>
                  <a:pt x="202" y="119"/>
                </a:lnTo>
                <a:lnTo>
                  <a:pt x="189" y="130"/>
                </a:lnTo>
                <a:lnTo>
                  <a:pt x="179" y="118"/>
                </a:lnTo>
                <a:lnTo>
                  <a:pt x="153" y="106"/>
                </a:lnTo>
                <a:close/>
              </a:path>
            </a:pathLst>
          </a:custGeom>
          <a:solidFill>
            <a:srgbClr val="FFCC00"/>
          </a:solid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11" name="Group 108"/>
          <p:cNvGrpSpPr>
            <a:grpSpLocks/>
          </p:cNvGrpSpPr>
          <p:nvPr/>
        </p:nvGrpSpPr>
        <p:grpSpPr bwMode="auto">
          <a:xfrm>
            <a:off x="858838" y="1504950"/>
            <a:ext cx="296862" cy="587375"/>
            <a:chOff x="757" y="1568"/>
            <a:chExt cx="211" cy="352"/>
          </a:xfrm>
        </p:grpSpPr>
        <p:sp>
          <p:nvSpPr>
            <p:cNvPr id="10537" name="Freeform 109"/>
            <p:cNvSpPr>
              <a:spLocks/>
            </p:cNvSpPr>
            <p:nvPr/>
          </p:nvSpPr>
          <p:spPr bwMode="auto">
            <a:xfrm>
              <a:off x="757" y="1572"/>
              <a:ext cx="211" cy="348"/>
            </a:xfrm>
            <a:custGeom>
              <a:avLst/>
              <a:gdLst>
                <a:gd name="T0" fmla="*/ 0 w 632"/>
                <a:gd name="T1" fmla="*/ 0 h 1042"/>
                <a:gd name="T2" fmla="*/ 0 w 632"/>
                <a:gd name="T3" fmla="*/ 0 h 1042"/>
                <a:gd name="T4" fmla="*/ 0 w 632"/>
                <a:gd name="T5" fmla="*/ 0 h 1042"/>
                <a:gd name="T6" fmla="*/ 0 w 632"/>
                <a:gd name="T7" fmla="*/ 0 h 1042"/>
                <a:gd name="T8" fmla="*/ 0 w 632"/>
                <a:gd name="T9" fmla="*/ 0 h 1042"/>
                <a:gd name="T10" fmla="*/ 0 w 632"/>
                <a:gd name="T11" fmla="*/ 0 h 1042"/>
                <a:gd name="T12" fmla="*/ 0 w 632"/>
                <a:gd name="T13" fmla="*/ 0 h 1042"/>
                <a:gd name="T14" fmla="*/ 0 w 632"/>
                <a:gd name="T15" fmla="*/ 0 h 1042"/>
                <a:gd name="T16" fmla="*/ 0 w 632"/>
                <a:gd name="T17" fmla="*/ 0 h 1042"/>
                <a:gd name="T18" fmla="*/ 0 w 632"/>
                <a:gd name="T19" fmla="*/ 0 h 1042"/>
                <a:gd name="T20" fmla="*/ 0 w 632"/>
                <a:gd name="T21" fmla="*/ 0 h 1042"/>
                <a:gd name="T22" fmla="*/ 0 w 632"/>
                <a:gd name="T23" fmla="*/ 0 h 1042"/>
                <a:gd name="T24" fmla="*/ 0 w 632"/>
                <a:gd name="T25" fmla="*/ 0 h 1042"/>
                <a:gd name="T26" fmla="*/ 0 w 632"/>
                <a:gd name="T27" fmla="*/ 0 h 1042"/>
                <a:gd name="T28" fmla="*/ 0 w 632"/>
                <a:gd name="T29" fmla="*/ 0 h 1042"/>
                <a:gd name="T30" fmla="*/ 0 w 632"/>
                <a:gd name="T31" fmla="*/ 0 h 1042"/>
                <a:gd name="T32" fmla="*/ 0 w 632"/>
                <a:gd name="T33" fmla="*/ 0 h 1042"/>
                <a:gd name="T34" fmla="*/ 0 w 632"/>
                <a:gd name="T35" fmla="*/ 0 h 1042"/>
                <a:gd name="T36" fmla="*/ 0 w 632"/>
                <a:gd name="T37" fmla="*/ 0 h 1042"/>
                <a:gd name="T38" fmla="*/ 0 w 632"/>
                <a:gd name="T39" fmla="*/ 0 h 1042"/>
                <a:gd name="T40" fmla="*/ 0 w 632"/>
                <a:gd name="T41" fmla="*/ 0 h 1042"/>
                <a:gd name="T42" fmla="*/ 0 w 632"/>
                <a:gd name="T43" fmla="*/ 0 h 1042"/>
                <a:gd name="T44" fmla="*/ 0 w 632"/>
                <a:gd name="T45" fmla="*/ 0 h 1042"/>
                <a:gd name="T46" fmla="*/ 0 w 632"/>
                <a:gd name="T47" fmla="*/ 0 h 1042"/>
                <a:gd name="T48" fmla="*/ 0 w 632"/>
                <a:gd name="T49" fmla="*/ 0 h 1042"/>
                <a:gd name="T50" fmla="*/ 0 w 632"/>
                <a:gd name="T51" fmla="*/ 0 h 1042"/>
                <a:gd name="T52" fmla="*/ 0 w 632"/>
                <a:gd name="T53" fmla="*/ 0 h 1042"/>
                <a:gd name="T54" fmla="*/ 0 w 632"/>
                <a:gd name="T55" fmla="*/ 0 h 1042"/>
                <a:gd name="T56" fmla="*/ 0 w 632"/>
                <a:gd name="T57" fmla="*/ 0 h 1042"/>
                <a:gd name="T58" fmla="*/ 0 w 632"/>
                <a:gd name="T59" fmla="*/ 0 h 1042"/>
                <a:gd name="T60" fmla="*/ 0 w 632"/>
                <a:gd name="T61" fmla="*/ 0 h 1042"/>
                <a:gd name="T62" fmla="*/ 0 w 632"/>
                <a:gd name="T63" fmla="*/ 0 h 1042"/>
                <a:gd name="T64" fmla="*/ 0 w 632"/>
                <a:gd name="T65" fmla="*/ 0 h 1042"/>
                <a:gd name="T66" fmla="*/ 0 w 632"/>
                <a:gd name="T67" fmla="*/ 0 h 1042"/>
                <a:gd name="T68" fmla="*/ 0 w 632"/>
                <a:gd name="T69" fmla="*/ 0 h 1042"/>
                <a:gd name="T70" fmla="*/ 0 w 632"/>
                <a:gd name="T71" fmla="*/ 0 h 1042"/>
                <a:gd name="T72" fmla="*/ 0 w 632"/>
                <a:gd name="T73" fmla="*/ 0 h 1042"/>
                <a:gd name="T74" fmla="*/ 0 w 632"/>
                <a:gd name="T75" fmla="*/ 0 h 1042"/>
                <a:gd name="T76" fmla="*/ 0 w 632"/>
                <a:gd name="T77" fmla="*/ 0 h 1042"/>
                <a:gd name="T78" fmla="*/ 0 w 632"/>
                <a:gd name="T79" fmla="*/ 0 h 1042"/>
                <a:gd name="T80" fmla="*/ 0 w 632"/>
                <a:gd name="T81" fmla="*/ 0 h 1042"/>
                <a:gd name="T82" fmla="*/ 0 w 632"/>
                <a:gd name="T83" fmla="*/ 0 h 1042"/>
                <a:gd name="T84" fmla="*/ 0 w 632"/>
                <a:gd name="T85" fmla="*/ 0 h 1042"/>
                <a:gd name="T86" fmla="*/ 0 w 632"/>
                <a:gd name="T87" fmla="*/ 0 h 1042"/>
                <a:gd name="T88" fmla="*/ 0 w 632"/>
                <a:gd name="T89" fmla="*/ 0 h 1042"/>
                <a:gd name="T90" fmla="*/ 0 w 632"/>
                <a:gd name="T91" fmla="*/ 0 h 1042"/>
                <a:gd name="T92" fmla="*/ 0 w 632"/>
                <a:gd name="T93" fmla="*/ 0 h 1042"/>
                <a:gd name="T94" fmla="*/ 0 w 632"/>
                <a:gd name="T95" fmla="*/ 0 h 1042"/>
                <a:gd name="T96" fmla="*/ 0 w 632"/>
                <a:gd name="T97" fmla="*/ 0 h 1042"/>
                <a:gd name="T98" fmla="*/ 0 w 632"/>
                <a:gd name="T99" fmla="*/ 0 h 1042"/>
                <a:gd name="T100" fmla="*/ 0 w 632"/>
                <a:gd name="T101" fmla="*/ 0 h 1042"/>
                <a:gd name="T102" fmla="*/ 0 w 632"/>
                <a:gd name="T103" fmla="*/ 0 h 1042"/>
                <a:gd name="T104" fmla="*/ 0 w 632"/>
                <a:gd name="T105" fmla="*/ 0 h 1042"/>
                <a:gd name="T106" fmla="*/ 0 w 632"/>
                <a:gd name="T107" fmla="*/ 0 h 1042"/>
                <a:gd name="T108" fmla="*/ 0 w 632"/>
                <a:gd name="T109" fmla="*/ 0 h 10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2"/>
                <a:gd name="T166" fmla="*/ 0 h 1042"/>
                <a:gd name="T167" fmla="*/ 632 w 632"/>
                <a:gd name="T168" fmla="*/ 1042 h 10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2" h="1042">
                  <a:moveTo>
                    <a:pt x="189" y="668"/>
                  </a:moveTo>
                  <a:lnTo>
                    <a:pt x="219" y="695"/>
                  </a:lnTo>
                  <a:lnTo>
                    <a:pt x="206" y="720"/>
                  </a:lnTo>
                  <a:lnTo>
                    <a:pt x="188" y="741"/>
                  </a:lnTo>
                  <a:lnTo>
                    <a:pt x="158" y="755"/>
                  </a:lnTo>
                  <a:lnTo>
                    <a:pt x="136" y="767"/>
                  </a:lnTo>
                  <a:lnTo>
                    <a:pt x="112" y="770"/>
                  </a:lnTo>
                  <a:lnTo>
                    <a:pt x="100" y="780"/>
                  </a:lnTo>
                  <a:lnTo>
                    <a:pt x="118" y="811"/>
                  </a:lnTo>
                  <a:lnTo>
                    <a:pt x="146" y="811"/>
                  </a:lnTo>
                  <a:lnTo>
                    <a:pt x="158" y="814"/>
                  </a:lnTo>
                  <a:lnTo>
                    <a:pt x="158" y="835"/>
                  </a:lnTo>
                  <a:lnTo>
                    <a:pt x="174" y="835"/>
                  </a:lnTo>
                  <a:lnTo>
                    <a:pt x="185" y="829"/>
                  </a:lnTo>
                  <a:lnTo>
                    <a:pt x="192" y="850"/>
                  </a:lnTo>
                  <a:lnTo>
                    <a:pt x="207" y="868"/>
                  </a:lnTo>
                  <a:lnTo>
                    <a:pt x="234" y="868"/>
                  </a:lnTo>
                  <a:lnTo>
                    <a:pt x="252" y="863"/>
                  </a:lnTo>
                  <a:lnTo>
                    <a:pt x="268" y="868"/>
                  </a:lnTo>
                  <a:lnTo>
                    <a:pt x="228" y="902"/>
                  </a:lnTo>
                  <a:lnTo>
                    <a:pt x="213" y="910"/>
                  </a:lnTo>
                  <a:lnTo>
                    <a:pt x="192" y="902"/>
                  </a:lnTo>
                  <a:lnTo>
                    <a:pt x="146" y="884"/>
                  </a:lnTo>
                  <a:lnTo>
                    <a:pt x="122" y="884"/>
                  </a:lnTo>
                  <a:lnTo>
                    <a:pt x="101" y="902"/>
                  </a:lnTo>
                  <a:lnTo>
                    <a:pt x="73" y="926"/>
                  </a:lnTo>
                  <a:lnTo>
                    <a:pt x="57" y="938"/>
                  </a:lnTo>
                  <a:lnTo>
                    <a:pt x="39" y="944"/>
                  </a:lnTo>
                  <a:lnTo>
                    <a:pt x="18" y="954"/>
                  </a:lnTo>
                  <a:lnTo>
                    <a:pt x="3" y="966"/>
                  </a:lnTo>
                  <a:lnTo>
                    <a:pt x="0" y="975"/>
                  </a:lnTo>
                  <a:lnTo>
                    <a:pt x="18" y="977"/>
                  </a:lnTo>
                  <a:lnTo>
                    <a:pt x="31" y="990"/>
                  </a:lnTo>
                  <a:lnTo>
                    <a:pt x="49" y="998"/>
                  </a:lnTo>
                  <a:lnTo>
                    <a:pt x="67" y="990"/>
                  </a:lnTo>
                  <a:lnTo>
                    <a:pt x="83" y="982"/>
                  </a:lnTo>
                  <a:lnTo>
                    <a:pt x="101" y="984"/>
                  </a:lnTo>
                  <a:lnTo>
                    <a:pt x="128" y="1000"/>
                  </a:lnTo>
                  <a:lnTo>
                    <a:pt x="154" y="1011"/>
                  </a:lnTo>
                  <a:lnTo>
                    <a:pt x="171" y="1000"/>
                  </a:lnTo>
                  <a:lnTo>
                    <a:pt x="179" y="980"/>
                  </a:lnTo>
                  <a:lnTo>
                    <a:pt x="207" y="963"/>
                  </a:lnTo>
                  <a:lnTo>
                    <a:pt x="226" y="963"/>
                  </a:lnTo>
                  <a:lnTo>
                    <a:pt x="242" y="982"/>
                  </a:lnTo>
                  <a:lnTo>
                    <a:pt x="255" y="993"/>
                  </a:lnTo>
                  <a:lnTo>
                    <a:pt x="276" y="993"/>
                  </a:lnTo>
                  <a:lnTo>
                    <a:pt x="304" y="996"/>
                  </a:lnTo>
                  <a:lnTo>
                    <a:pt x="322" y="1003"/>
                  </a:lnTo>
                  <a:lnTo>
                    <a:pt x="341" y="990"/>
                  </a:lnTo>
                  <a:lnTo>
                    <a:pt x="356" y="990"/>
                  </a:lnTo>
                  <a:lnTo>
                    <a:pt x="371" y="998"/>
                  </a:lnTo>
                  <a:lnTo>
                    <a:pt x="390" y="1018"/>
                  </a:lnTo>
                  <a:lnTo>
                    <a:pt x="413" y="1021"/>
                  </a:lnTo>
                  <a:lnTo>
                    <a:pt x="440" y="1027"/>
                  </a:lnTo>
                  <a:lnTo>
                    <a:pt x="458" y="1036"/>
                  </a:lnTo>
                  <a:lnTo>
                    <a:pt x="481" y="1042"/>
                  </a:lnTo>
                  <a:lnTo>
                    <a:pt x="499" y="1032"/>
                  </a:lnTo>
                  <a:lnTo>
                    <a:pt x="523" y="1018"/>
                  </a:lnTo>
                  <a:lnTo>
                    <a:pt x="538" y="1015"/>
                  </a:lnTo>
                  <a:lnTo>
                    <a:pt x="556" y="1011"/>
                  </a:lnTo>
                  <a:lnTo>
                    <a:pt x="575" y="996"/>
                  </a:lnTo>
                  <a:lnTo>
                    <a:pt x="562" y="980"/>
                  </a:lnTo>
                  <a:lnTo>
                    <a:pt x="533" y="963"/>
                  </a:lnTo>
                  <a:lnTo>
                    <a:pt x="523" y="954"/>
                  </a:lnTo>
                  <a:lnTo>
                    <a:pt x="523" y="944"/>
                  </a:lnTo>
                  <a:lnTo>
                    <a:pt x="535" y="933"/>
                  </a:lnTo>
                  <a:lnTo>
                    <a:pt x="556" y="930"/>
                  </a:lnTo>
                  <a:lnTo>
                    <a:pt x="577" y="920"/>
                  </a:lnTo>
                  <a:lnTo>
                    <a:pt x="611" y="884"/>
                  </a:lnTo>
                  <a:lnTo>
                    <a:pt x="626" y="865"/>
                  </a:lnTo>
                  <a:lnTo>
                    <a:pt x="632" y="835"/>
                  </a:lnTo>
                  <a:lnTo>
                    <a:pt x="632" y="816"/>
                  </a:lnTo>
                  <a:lnTo>
                    <a:pt x="617" y="804"/>
                  </a:lnTo>
                  <a:lnTo>
                    <a:pt x="596" y="788"/>
                  </a:lnTo>
                  <a:lnTo>
                    <a:pt x="577" y="780"/>
                  </a:lnTo>
                  <a:lnTo>
                    <a:pt x="556" y="783"/>
                  </a:lnTo>
                  <a:lnTo>
                    <a:pt x="544" y="790"/>
                  </a:lnTo>
                  <a:lnTo>
                    <a:pt x="538" y="777"/>
                  </a:lnTo>
                  <a:lnTo>
                    <a:pt x="549" y="756"/>
                  </a:lnTo>
                  <a:lnTo>
                    <a:pt x="554" y="741"/>
                  </a:lnTo>
                  <a:lnTo>
                    <a:pt x="551" y="713"/>
                  </a:lnTo>
                  <a:lnTo>
                    <a:pt x="549" y="674"/>
                  </a:lnTo>
                  <a:lnTo>
                    <a:pt x="556" y="643"/>
                  </a:lnTo>
                  <a:lnTo>
                    <a:pt x="551" y="625"/>
                  </a:lnTo>
                  <a:lnTo>
                    <a:pt x="538" y="604"/>
                  </a:lnTo>
                  <a:lnTo>
                    <a:pt x="507" y="549"/>
                  </a:lnTo>
                  <a:lnTo>
                    <a:pt x="495" y="524"/>
                  </a:lnTo>
                  <a:lnTo>
                    <a:pt x="489" y="493"/>
                  </a:lnTo>
                  <a:lnTo>
                    <a:pt x="486" y="475"/>
                  </a:lnTo>
                  <a:lnTo>
                    <a:pt x="495" y="444"/>
                  </a:lnTo>
                  <a:lnTo>
                    <a:pt x="495" y="420"/>
                  </a:lnTo>
                  <a:lnTo>
                    <a:pt x="489" y="393"/>
                  </a:lnTo>
                  <a:lnTo>
                    <a:pt x="476" y="381"/>
                  </a:lnTo>
                  <a:lnTo>
                    <a:pt x="453" y="357"/>
                  </a:lnTo>
                  <a:lnTo>
                    <a:pt x="434" y="350"/>
                  </a:lnTo>
                  <a:lnTo>
                    <a:pt x="416" y="347"/>
                  </a:lnTo>
                  <a:lnTo>
                    <a:pt x="404" y="344"/>
                  </a:lnTo>
                  <a:lnTo>
                    <a:pt x="404" y="332"/>
                  </a:lnTo>
                  <a:lnTo>
                    <a:pt x="411" y="322"/>
                  </a:lnTo>
                  <a:lnTo>
                    <a:pt x="432" y="319"/>
                  </a:lnTo>
                  <a:lnTo>
                    <a:pt x="450" y="326"/>
                  </a:lnTo>
                  <a:lnTo>
                    <a:pt x="462" y="329"/>
                  </a:lnTo>
                  <a:lnTo>
                    <a:pt x="471" y="316"/>
                  </a:lnTo>
                  <a:lnTo>
                    <a:pt x="468" y="301"/>
                  </a:lnTo>
                  <a:lnTo>
                    <a:pt x="544" y="231"/>
                  </a:lnTo>
                  <a:lnTo>
                    <a:pt x="556" y="216"/>
                  </a:lnTo>
                  <a:lnTo>
                    <a:pt x="556" y="183"/>
                  </a:lnTo>
                  <a:lnTo>
                    <a:pt x="538" y="168"/>
                  </a:lnTo>
                  <a:lnTo>
                    <a:pt x="517" y="165"/>
                  </a:lnTo>
                  <a:lnTo>
                    <a:pt x="499" y="137"/>
                  </a:lnTo>
                  <a:lnTo>
                    <a:pt x="462" y="137"/>
                  </a:lnTo>
                  <a:lnTo>
                    <a:pt x="429" y="143"/>
                  </a:lnTo>
                  <a:lnTo>
                    <a:pt x="422" y="140"/>
                  </a:lnTo>
                  <a:lnTo>
                    <a:pt x="413" y="127"/>
                  </a:lnTo>
                  <a:lnTo>
                    <a:pt x="429" y="116"/>
                  </a:lnTo>
                  <a:lnTo>
                    <a:pt x="444" y="101"/>
                  </a:lnTo>
                  <a:lnTo>
                    <a:pt x="476" y="73"/>
                  </a:lnTo>
                  <a:lnTo>
                    <a:pt x="502" y="70"/>
                  </a:lnTo>
                  <a:lnTo>
                    <a:pt x="526" y="52"/>
                  </a:lnTo>
                  <a:lnTo>
                    <a:pt x="549" y="33"/>
                  </a:lnTo>
                  <a:lnTo>
                    <a:pt x="496" y="21"/>
                  </a:lnTo>
                  <a:lnTo>
                    <a:pt x="474" y="18"/>
                  </a:lnTo>
                  <a:lnTo>
                    <a:pt x="447" y="15"/>
                  </a:lnTo>
                  <a:lnTo>
                    <a:pt x="416" y="0"/>
                  </a:lnTo>
                  <a:lnTo>
                    <a:pt x="388" y="31"/>
                  </a:lnTo>
                  <a:lnTo>
                    <a:pt x="390" y="46"/>
                  </a:lnTo>
                  <a:lnTo>
                    <a:pt x="374" y="52"/>
                  </a:lnTo>
                  <a:lnTo>
                    <a:pt x="349" y="67"/>
                  </a:lnTo>
                  <a:lnTo>
                    <a:pt x="325" y="75"/>
                  </a:lnTo>
                  <a:lnTo>
                    <a:pt x="325" y="98"/>
                  </a:lnTo>
                  <a:lnTo>
                    <a:pt x="322" y="116"/>
                  </a:lnTo>
                  <a:lnTo>
                    <a:pt x="301" y="146"/>
                  </a:lnTo>
                  <a:lnTo>
                    <a:pt x="268" y="182"/>
                  </a:lnTo>
                  <a:lnTo>
                    <a:pt x="255" y="200"/>
                  </a:lnTo>
                  <a:lnTo>
                    <a:pt x="262" y="213"/>
                  </a:lnTo>
                  <a:lnTo>
                    <a:pt x="297" y="210"/>
                  </a:lnTo>
                  <a:lnTo>
                    <a:pt x="299" y="217"/>
                  </a:lnTo>
                  <a:lnTo>
                    <a:pt x="299" y="231"/>
                  </a:lnTo>
                  <a:lnTo>
                    <a:pt x="252" y="290"/>
                  </a:lnTo>
                  <a:lnTo>
                    <a:pt x="237" y="322"/>
                  </a:lnTo>
                  <a:lnTo>
                    <a:pt x="226" y="350"/>
                  </a:lnTo>
                  <a:lnTo>
                    <a:pt x="237" y="363"/>
                  </a:lnTo>
                  <a:lnTo>
                    <a:pt x="258" y="337"/>
                  </a:lnTo>
                  <a:lnTo>
                    <a:pt x="279" y="308"/>
                  </a:lnTo>
                  <a:lnTo>
                    <a:pt x="294" y="316"/>
                  </a:lnTo>
                  <a:lnTo>
                    <a:pt x="297" y="360"/>
                  </a:lnTo>
                  <a:lnTo>
                    <a:pt x="299" y="389"/>
                  </a:lnTo>
                  <a:lnTo>
                    <a:pt x="270" y="405"/>
                  </a:lnTo>
                  <a:lnTo>
                    <a:pt x="252" y="423"/>
                  </a:lnTo>
                  <a:lnTo>
                    <a:pt x="247" y="438"/>
                  </a:lnTo>
                  <a:lnTo>
                    <a:pt x="283" y="469"/>
                  </a:lnTo>
                  <a:lnTo>
                    <a:pt x="315" y="463"/>
                  </a:lnTo>
                  <a:lnTo>
                    <a:pt x="322" y="482"/>
                  </a:lnTo>
                  <a:lnTo>
                    <a:pt x="356" y="461"/>
                  </a:lnTo>
                  <a:lnTo>
                    <a:pt x="353" y="477"/>
                  </a:lnTo>
                  <a:lnTo>
                    <a:pt x="325" y="511"/>
                  </a:lnTo>
                  <a:lnTo>
                    <a:pt x="338" y="547"/>
                  </a:lnTo>
                  <a:lnTo>
                    <a:pt x="341" y="567"/>
                  </a:lnTo>
                  <a:lnTo>
                    <a:pt x="370" y="570"/>
                  </a:lnTo>
                  <a:lnTo>
                    <a:pt x="371" y="588"/>
                  </a:lnTo>
                  <a:lnTo>
                    <a:pt x="338" y="627"/>
                  </a:lnTo>
                  <a:lnTo>
                    <a:pt x="325" y="622"/>
                  </a:lnTo>
                  <a:lnTo>
                    <a:pt x="313" y="634"/>
                  </a:lnTo>
                  <a:lnTo>
                    <a:pt x="310" y="655"/>
                  </a:lnTo>
                  <a:lnTo>
                    <a:pt x="276" y="637"/>
                  </a:lnTo>
                  <a:lnTo>
                    <a:pt x="189" y="668"/>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38" name="Freeform 110"/>
            <p:cNvSpPr>
              <a:spLocks/>
            </p:cNvSpPr>
            <p:nvPr/>
          </p:nvSpPr>
          <p:spPr bwMode="auto">
            <a:xfrm>
              <a:off x="833" y="1741"/>
              <a:ext cx="17" cy="12"/>
            </a:xfrm>
            <a:custGeom>
              <a:avLst/>
              <a:gdLst>
                <a:gd name="T0" fmla="*/ 0 w 52"/>
                <a:gd name="T1" fmla="*/ 0 h 38"/>
                <a:gd name="T2" fmla="*/ 0 w 52"/>
                <a:gd name="T3" fmla="*/ 0 h 38"/>
                <a:gd name="T4" fmla="*/ 0 w 52"/>
                <a:gd name="T5" fmla="*/ 0 h 38"/>
                <a:gd name="T6" fmla="*/ 0 w 52"/>
                <a:gd name="T7" fmla="*/ 0 h 38"/>
                <a:gd name="T8" fmla="*/ 0 w 52"/>
                <a:gd name="T9" fmla="*/ 0 h 38"/>
                <a:gd name="T10" fmla="*/ 0 w 52"/>
                <a:gd name="T11" fmla="*/ 0 h 38"/>
                <a:gd name="T12" fmla="*/ 0 w 52"/>
                <a:gd name="T13" fmla="*/ 0 h 38"/>
                <a:gd name="T14" fmla="*/ 0 60000 65536"/>
                <a:gd name="T15" fmla="*/ 0 60000 65536"/>
                <a:gd name="T16" fmla="*/ 0 60000 65536"/>
                <a:gd name="T17" fmla="*/ 0 60000 65536"/>
                <a:gd name="T18" fmla="*/ 0 60000 65536"/>
                <a:gd name="T19" fmla="*/ 0 60000 65536"/>
                <a:gd name="T20" fmla="*/ 0 60000 65536"/>
                <a:gd name="T21" fmla="*/ 0 w 52"/>
                <a:gd name="T22" fmla="*/ 0 h 38"/>
                <a:gd name="T23" fmla="*/ 52 w 5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8">
                  <a:moveTo>
                    <a:pt x="27" y="0"/>
                  </a:moveTo>
                  <a:lnTo>
                    <a:pt x="49" y="3"/>
                  </a:lnTo>
                  <a:lnTo>
                    <a:pt x="52" y="17"/>
                  </a:lnTo>
                  <a:lnTo>
                    <a:pt x="28" y="33"/>
                  </a:lnTo>
                  <a:lnTo>
                    <a:pt x="3" y="38"/>
                  </a:lnTo>
                  <a:lnTo>
                    <a:pt x="0" y="21"/>
                  </a:lnTo>
                  <a:lnTo>
                    <a:pt x="27"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39" name="Freeform 111"/>
            <p:cNvSpPr>
              <a:spLocks/>
            </p:cNvSpPr>
            <p:nvPr/>
          </p:nvSpPr>
          <p:spPr bwMode="auto">
            <a:xfrm>
              <a:off x="821" y="1659"/>
              <a:ext cx="17" cy="13"/>
            </a:xfrm>
            <a:custGeom>
              <a:avLst/>
              <a:gdLst>
                <a:gd name="T0" fmla="*/ 0 w 52"/>
                <a:gd name="T1" fmla="*/ 0 h 38"/>
                <a:gd name="T2" fmla="*/ 0 w 52"/>
                <a:gd name="T3" fmla="*/ 0 h 38"/>
                <a:gd name="T4" fmla="*/ 0 w 52"/>
                <a:gd name="T5" fmla="*/ 0 h 38"/>
                <a:gd name="T6" fmla="*/ 0 w 52"/>
                <a:gd name="T7" fmla="*/ 0 h 38"/>
                <a:gd name="T8" fmla="*/ 0 w 52"/>
                <a:gd name="T9" fmla="*/ 0 h 38"/>
                <a:gd name="T10" fmla="*/ 0 w 52"/>
                <a:gd name="T11" fmla="*/ 0 h 38"/>
                <a:gd name="T12" fmla="*/ 0 w 52"/>
                <a:gd name="T13" fmla="*/ 0 h 38"/>
                <a:gd name="T14" fmla="*/ 0 60000 65536"/>
                <a:gd name="T15" fmla="*/ 0 60000 65536"/>
                <a:gd name="T16" fmla="*/ 0 60000 65536"/>
                <a:gd name="T17" fmla="*/ 0 60000 65536"/>
                <a:gd name="T18" fmla="*/ 0 60000 65536"/>
                <a:gd name="T19" fmla="*/ 0 60000 65536"/>
                <a:gd name="T20" fmla="*/ 0 60000 65536"/>
                <a:gd name="T21" fmla="*/ 0 w 52"/>
                <a:gd name="T22" fmla="*/ 0 h 38"/>
                <a:gd name="T23" fmla="*/ 52 w 5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8">
                  <a:moveTo>
                    <a:pt x="43" y="0"/>
                  </a:moveTo>
                  <a:lnTo>
                    <a:pt x="52" y="19"/>
                  </a:lnTo>
                  <a:lnTo>
                    <a:pt x="27" y="33"/>
                  </a:lnTo>
                  <a:lnTo>
                    <a:pt x="6" y="38"/>
                  </a:lnTo>
                  <a:lnTo>
                    <a:pt x="0" y="20"/>
                  </a:lnTo>
                  <a:lnTo>
                    <a:pt x="10" y="7"/>
                  </a:lnTo>
                  <a:lnTo>
                    <a:pt x="43"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40" name="Freeform 112"/>
            <p:cNvSpPr>
              <a:spLocks/>
            </p:cNvSpPr>
            <p:nvPr/>
          </p:nvSpPr>
          <p:spPr bwMode="auto">
            <a:xfrm>
              <a:off x="846" y="1596"/>
              <a:ext cx="10" cy="24"/>
            </a:xfrm>
            <a:custGeom>
              <a:avLst/>
              <a:gdLst>
                <a:gd name="T0" fmla="*/ 0 w 28"/>
                <a:gd name="T1" fmla="*/ 0 h 73"/>
                <a:gd name="T2" fmla="*/ 0 w 28"/>
                <a:gd name="T3" fmla="*/ 0 h 73"/>
                <a:gd name="T4" fmla="*/ 0 w 28"/>
                <a:gd name="T5" fmla="*/ 0 h 73"/>
                <a:gd name="T6" fmla="*/ 0 w 28"/>
                <a:gd name="T7" fmla="*/ 0 h 73"/>
                <a:gd name="T8" fmla="*/ 0 w 28"/>
                <a:gd name="T9" fmla="*/ 0 h 73"/>
                <a:gd name="T10" fmla="*/ 0 w 28"/>
                <a:gd name="T11" fmla="*/ 0 h 73"/>
                <a:gd name="T12" fmla="*/ 0 w 28"/>
                <a:gd name="T13" fmla="*/ 0 h 73"/>
                <a:gd name="T14" fmla="*/ 0 w 28"/>
                <a:gd name="T15" fmla="*/ 0 h 7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3"/>
                <a:gd name="T26" fmla="*/ 28 w 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3">
                  <a:moveTo>
                    <a:pt x="12" y="73"/>
                  </a:moveTo>
                  <a:lnTo>
                    <a:pt x="28" y="54"/>
                  </a:lnTo>
                  <a:lnTo>
                    <a:pt x="22" y="31"/>
                  </a:lnTo>
                  <a:lnTo>
                    <a:pt x="18" y="18"/>
                  </a:lnTo>
                  <a:lnTo>
                    <a:pt x="12" y="0"/>
                  </a:lnTo>
                  <a:lnTo>
                    <a:pt x="0" y="8"/>
                  </a:lnTo>
                  <a:lnTo>
                    <a:pt x="7" y="33"/>
                  </a:lnTo>
                  <a:lnTo>
                    <a:pt x="12" y="7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41" name="Freeform 113"/>
            <p:cNvSpPr>
              <a:spLocks/>
            </p:cNvSpPr>
            <p:nvPr/>
          </p:nvSpPr>
          <p:spPr bwMode="auto">
            <a:xfrm>
              <a:off x="778" y="1690"/>
              <a:ext cx="45" cy="47"/>
            </a:xfrm>
            <a:custGeom>
              <a:avLst/>
              <a:gdLst>
                <a:gd name="T0" fmla="*/ 0 w 136"/>
                <a:gd name="T1" fmla="*/ 0 h 139"/>
                <a:gd name="T2" fmla="*/ 0 w 136"/>
                <a:gd name="T3" fmla="*/ 0 h 139"/>
                <a:gd name="T4" fmla="*/ 0 w 136"/>
                <a:gd name="T5" fmla="*/ 0 h 139"/>
                <a:gd name="T6" fmla="*/ 0 w 136"/>
                <a:gd name="T7" fmla="*/ 0 h 139"/>
                <a:gd name="T8" fmla="*/ 0 w 136"/>
                <a:gd name="T9" fmla="*/ 0 h 139"/>
                <a:gd name="T10" fmla="*/ 0 w 136"/>
                <a:gd name="T11" fmla="*/ 0 h 139"/>
                <a:gd name="T12" fmla="*/ 0 w 136"/>
                <a:gd name="T13" fmla="*/ 0 h 139"/>
                <a:gd name="T14" fmla="*/ 0 w 136"/>
                <a:gd name="T15" fmla="*/ 0 h 139"/>
                <a:gd name="T16" fmla="*/ 0 w 136"/>
                <a:gd name="T17" fmla="*/ 0 h 139"/>
                <a:gd name="T18" fmla="*/ 0 w 136"/>
                <a:gd name="T19" fmla="*/ 0 h 139"/>
                <a:gd name="T20" fmla="*/ 0 w 136"/>
                <a:gd name="T21" fmla="*/ 0 h 139"/>
                <a:gd name="T22" fmla="*/ 0 w 136"/>
                <a:gd name="T23" fmla="*/ 0 h 139"/>
                <a:gd name="T24" fmla="*/ 0 w 136"/>
                <a:gd name="T25" fmla="*/ 0 h 139"/>
                <a:gd name="T26" fmla="*/ 0 w 136"/>
                <a:gd name="T27" fmla="*/ 0 h 139"/>
                <a:gd name="T28" fmla="*/ 0 w 136"/>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139"/>
                <a:gd name="T47" fmla="*/ 136 w 136"/>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139">
                  <a:moveTo>
                    <a:pt x="47" y="0"/>
                  </a:moveTo>
                  <a:lnTo>
                    <a:pt x="78" y="0"/>
                  </a:lnTo>
                  <a:lnTo>
                    <a:pt x="102" y="6"/>
                  </a:lnTo>
                  <a:lnTo>
                    <a:pt x="117" y="28"/>
                  </a:lnTo>
                  <a:lnTo>
                    <a:pt x="133" y="65"/>
                  </a:lnTo>
                  <a:lnTo>
                    <a:pt x="136" y="95"/>
                  </a:lnTo>
                  <a:lnTo>
                    <a:pt x="120" y="111"/>
                  </a:lnTo>
                  <a:lnTo>
                    <a:pt x="115" y="132"/>
                  </a:lnTo>
                  <a:lnTo>
                    <a:pt x="99" y="139"/>
                  </a:lnTo>
                  <a:lnTo>
                    <a:pt x="84" y="121"/>
                  </a:lnTo>
                  <a:lnTo>
                    <a:pt x="70" y="87"/>
                  </a:lnTo>
                  <a:lnTo>
                    <a:pt x="60" y="74"/>
                  </a:lnTo>
                  <a:lnTo>
                    <a:pt x="33" y="72"/>
                  </a:lnTo>
                  <a:lnTo>
                    <a:pt x="0" y="37"/>
                  </a:lnTo>
                  <a:lnTo>
                    <a:pt x="47"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542" name="Freeform 114"/>
            <p:cNvSpPr>
              <a:spLocks/>
            </p:cNvSpPr>
            <p:nvPr/>
          </p:nvSpPr>
          <p:spPr bwMode="auto">
            <a:xfrm>
              <a:off x="844" y="1568"/>
              <a:ext cx="24" cy="17"/>
            </a:xfrm>
            <a:custGeom>
              <a:avLst/>
              <a:gdLst>
                <a:gd name="T0" fmla="*/ 0 w 70"/>
                <a:gd name="T1" fmla="*/ 0 h 52"/>
                <a:gd name="T2" fmla="*/ 0 w 70"/>
                <a:gd name="T3" fmla="*/ 0 h 52"/>
                <a:gd name="T4" fmla="*/ 0 w 70"/>
                <a:gd name="T5" fmla="*/ 0 h 52"/>
                <a:gd name="T6" fmla="*/ 0 w 70"/>
                <a:gd name="T7" fmla="*/ 0 h 52"/>
                <a:gd name="T8" fmla="*/ 0 w 70"/>
                <a:gd name="T9" fmla="*/ 0 h 52"/>
                <a:gd name="T10" fmla="*/ 0 w 70"/>
                <a:gd name="T11" fmla="*/ 0 h 52"/>
                <a:gd name="T12" fmla="*/ 0 w 70"/>
                <a:gd name="T13" fmla="*/ 0 h 52"/>
                <a:gd name="T14" fmla="*/ 0 w 70"/>
                <a:gd name="T15" fmla="*/ 0 h 52"/>
                <a:gd name="T16" fmla="*/ 0 w 7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52"/>
                <a:gd name="T29" fmla="*/ 70 w 7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52">
                  <a:moveTo>
                    <a:pt x="62" y="0"/>
                  </a:moveTo>
                  <a:lnTo>
                    <a:pt x="70" y="13"/>
                  </a:lnTo>
                  <a:lnTo>
                    <a:pt x="44" y="28"/>
                  </a:lnTo>
                  <a:lnTo>
                    <a:pt x="18" y="52"/>
                  </a:lnTo>
                  <a:lnTo>
                    <a:pt x="3" y="46"/>
                  </a:lnTo>
                  <a:lnTo>
                    <a:pt x="0" y="18"/>
                  </a:lnTo>
                  <a:lnTo>
                    <a:pt x="0" y="9"/>
                  </a:lnTo>
                  <a:lnTo>
                    <a:pt x="42" y="0"/>
                  </a:lnTo>
                  <a:lnTo>
                    <a:pt x="62"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sp>
        <p:nvSpPr>
          <p:cNvPr id="10304" name="Freeform 115"/>
          <p:cNvSpPr>
            <a:spLocks/>
          </p:cNvSpPr>
          <p:nvPr/>
        </p:nvSpPr>
        <p:spPr bwMode="auto">
          <a:xfrm>
            <a:off x="777875" y="799505"/>
            <a:ext cx="244475" cy="250825"/>
          </a:xfrm>
          <a:custGeom>
            <a:avLst/>
            <a:gdLst>
              <a:gd name="T0" fmla="*/ 2147483647 w 520"/>
              <a:gd name="T1" fmla="*/ 2147483647 h 451"/>
              <a:gd name="T2" fmla="*/ 2147483647 w 520"/>
              <a:gd name="T3" fmla="*/ 2147483647 h 451"/>
              <a:gd name="T4" fmla="*/ 2147483647 w 520"/>
              <a:gd name="T5" fmla="*/ 2147483647 h 451"/>
              <a:gd name="T6" fmla="*/ 2147483647 w 520"/>
              <a:gd name="T7" fmla="*/ 2147483647 h 451"/>
              <a:gd name="T8" fmla="*/ 0 w 520"/>
              <a:gd name="T9" fmla="*/ 2147483647 h 451"/>
              <a:gd name="T10" fmla="*/ 2147483647 w 520"/>
              <a:gd name="T11" fmla="*/ 2147483647 h 451"/>
              <a:gd name="T12" fmla="*/ 2147483647 w 520"/>
              <a:gd name="T13" fmla="*/ 2147483647 h 451"/>
              <a:gd name="T14" fmla="*/ 2147483647 w 520"/>
              <a:gd name="T15" fmla="*/ 2147483647 h 451"/>
              <a:gd name="T16" fmla="*/ 2147483647 w 520"/>
              <a:gd name="T17" fmla="*/ 2147483647 h 451"/>
              <a:gd name="T18" fmla="*/ 2147483647 w 520"/>
              <a:gd name="T19" fmla="*/ 2147483647 h 451"/>
              <a:gd name="T20" fmla="*/ 2147483647 w 520"/>
              <a:gd name="T21" fmla="*/ 2147483647 h 451"/>
              <a:gd name="T22" fmla="*/ 2147483647 w 520"/>
              <a:gd name="T23" fmla="*/ 2147483647 h 451"/>
              <a:gd name="T24" fmla="*/ 2147483647 w 520"/>
              <a:gd name="T25" fmla="*/ 2147483647 h 451"/>
              <a:gd name="T26" fmla="*/ 2147483647 w 520"/>
              <a:gd name="T27" fmla="*/ 2147483647 h 451"/>
              <a:gd name="T28" fmla="*/ 2147483647 w 520"/>
              <a:gd name="T29" fmla="*/ 2147483647 h 451"/>
              <a:gd name="T30" fmla="*/ 2147483647 w 520"/>
              <a:gd name="T31" fmla="*/ 2147483647 h 451"/>
              <a:gd name="T32" fmla="*/ 2147483647 w 520"/>
              <a:gd name="T33" fmla="*/ 2147483647 h 451"/>
              <a:gd name="T34" fmla="*/ 2147483647 w 520"/>
              <a:gd name="T35" fmla="*/ 2147483647 h 451"/>
              <a:gd name="T36" fmla="*/ 2147483647 w 520"/>
              <a:gd name="T37" fmla="*/ 2147483647 h 451"/>
              <a:gd name="T38" fmla="*/ 2147483647 w 520"/>
              <a:gd name="T39" fmla="*/ 2147483647 h 451"/>
              <a:gd name="T40" fmla="*/ 2147483647 w 520"/>
              <a:gd name="T41" fmla="*/ 2147483647 h 451"/>
              <a:gd name="T42" fmla="*/ 2147483647 w 520"/>
              <a:gd name="T43" fmla="*/ 2147483647 h 451"/>
              <a:gd name="T44" fmla="*/ 2147483647 w 520"/>
              <a:gd name="T45" fmla="*/ 2147483647 h 451"/>
              <a:gd name="T46" fmla="*/ 2147483647 w 520"/>
              <a:gd name="T47" fmla="*/ 2147483647 h 451"/>
              <a:gd name="T48" fmla="*/ 2147483647 w 520"/>
              <a:gd name="T49" fmla="*/ 2147483647 h 451"/>
              <a:gd name="T50" fmla="*/ 2147483647 w 520"/>
              <a:gd name="T51" fmla="*/ 2147483647 h 451"/>
              <a:gd name="T52" fmla="*/ 2147483647 w 520"/>
              <a:gd name="T53" fmla="*/ 2147483647 h 451"/>
              <a:gd name="T54" fmla="*/ 2147483647 w 520"/>
              <a:gd name="T55" fmla="*/ 2147483647 h 451"/>
              <a:gd name="T56" fmla="*/ 2147483647 w 520"/>
              <a:gd name="T57" fmla="*/ 2147483647 h 451"/>
              <a:gd name="T58" fmla="*/ 2147483647 w 520"/>
              <a:gd name="T59" fmla="*/ 2147483647 h 451"/>
              <a:gd name="T60" fmla="*/ 2147483647 w 520"/>
              <a:gd name="T61" fmla="*/ 2147483647 h 451"/>
              <a:gd name="T62" fmla="*/ 2147483647 w 520"/>
              <a:gd name="T63" fmla="*/ 2147483647 h 451"/>
              <a:gd name="T64" fmla="*/ 2147483647 w 520"/>
              <a:gd name="T65" fmla="*/ 2147483647 h 451"/>
              <a:gd name="T66" fmla="*/ 2147483647 w 520"/>
              <a:gd name="T67" fmla="*/ 2147483647 h 451"/>
              <a:gd name="T68" fmla="*/ 2147483647 w 520"/>
              <a:gd name="T69" fmla="*/ 2147483647 h 451"/>
              <a:gd name="T70" fmla="*/ 2147483647 w 520"/>
              <a:gd name="T71" fmla="*/ 0 h 451"/>
              <a:gd name="T72" fmla="*/ 2147483647 w 520"/>
              <a:gd name="T73" fmla="*/ 2147483647 h 451"/>
              <a:gd name="T74" fmla="*/ 2147483647 w 520"/>
              <a:gd name="T75" fmla="*/ 2147483647 h 451"/>
              <a:gd name="T76" fmla="*/ 2147483647 w 520"/>
              <a:gd name="T77" fmla="*/ 2147483647 h 451"/>
              <a:gd name="T78" fmla="*/ 2147483647 w 520"/>
              <a:gd name="T79" fmla="*/ 2147483647 h 451"/>
              <a:gd name="T80" fmla="*/ 2147483647 w 520"/>
              <a:gd name="T81" fmla="*/ 2147483647 h 451"/>
              <a:gd name="T82" fmla="*/ 2147483647 w 520"/>
              <a:gd name="T83" fmla="*/ 2147483647 h 451"/>
              <a:gd name="T84" fmla="*/ 2147483647 w 520"/>
              <a:gd name="T85" fmla="*/ 2147483647 h 451"/>
              <a:gd name="T86" fmla="*/ 2147483647 w 520"/>
              <a:gd name="T87" fmla="*/ 2147483647 h 451"/>
              <a:gd name="T88" fmla="*/ 2147483647 w 520"/>
              <a:gd name="T89" fmla="*/ 2147483647 h 451"/>
              <a:gd name="T90" fmla="*/ 2147483647 w 520"/>
              <a:gd name="T91" fmla="*/ 2147483647 h 451"/>
              <a:gd name="T92" fmla="*/ 2147483647 w 520"/>
              <a:gd name="T93" fmla="*/ 2147483647 h 451"/>
              <a:gd name="T94" fmla="*/ 2147483647 w 520"/>
              <a:gd name="T95" fmla="*/ 2147483647 h 451"/>
              <a:gd name="T96" fmla="*/ 2147483647 w 520"/>
              <a:gd name="T97" fmla="*/ 2147483647 h 4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0"/>
              <a:gd name="T148" fmla="*/ 0 h 451"/>
              <a:gd name="T149" fmla="*/ 520 w 520"/>
              <a:gd name="T150" fmla="*/ 451 h 4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0" h="451">
                <a:moveTo>
                  <a:pt x="39" y="106"/>
                </a:moveTo>
                <a:lnTo>
                  <a:pt x="23" y="124"/>
                </a:lnTo>
                <a:lnTo>
                  <a:pt x="42" y="155"/>
                </a:lnTo>
                <a:lnTo>
                  <a:pt x="63" y="161"/>
                </a:lnTo>
                <a:lnTo>
                  <a:pt x="81" y="174"/>
                </a:lnTo>
                <a:lnTo>
                  <a:pt x="82" y="223"/>
                </a:lnTo>
                <a:lnTo>
                  <a:pt x="64" y="256"/>
                </a:lnTo>
                <a:lnTo>
                  <a:pt x="49" y="265"/>
                </a:lnTo>
                <a:lnTo>
                  <a:pt x="5" y="256"/>
                </a:lnTo>
                <a:lnTo>
                  <a:pt x="0" y="262"/>
                </a:lnTo>
                <a:lnTo>
                  <a:pt x="52" y="314"/>
                </a:lnTo>
                <a:lnTo>
                  <a:pt x="67" y="322"/>
                </a:lnTo>
                <a:lnTo>
                  <a:pt x="75" y="357"/>
                </a:lnTo>
                <a:lnTo>
                  <a:pt x="94" y="393"/>
                </a:lnTo>
                <a:lnTo>
                  <a:pt x="124" y="420"/>
                </a:lnTo>
                <a:lnTo>
                  <a:pt x="158" y="424"/>
                </a:lnTo>
                <a:lnTo>
                  <a:pt x="179" y="441"/>
                </a:lnTo>
                <a:lnTo>
                  <a:pt x="197" y="441"/>
                </a:lnTo>
                <a:lnTo>
                  <a:pt x="221" y="430"/>
                </a:lnTo>
                <a:lnTo>
                  <a:pt x="267" y="442"/>
                </a:lnTo>
                <a:lnTo>
                  <a:pt x="291" y="451"/>
                </a:lnTo>
                <a:lnTo>
                  <a:pt x="322" y="445"/>
                </a:lnTo>
                <a:lnTo>
                  <a:pt x="343" y="441"/>
                </a:lnTo>
                <a:lnTo>
                  <a:pt x="361" y="424"/>
                </a:lnTo>
                <a:lnTo>
                  <a:pt x="374" y="430"/>
                </a:lnTo>
                <a:lnTo>
                  <a:pt x="392" y="445"/>
                </a:lnTo>
                <a:lnTo>
                  <a:pt x="410" y="435"/>
                </a:lnTo>
                <a:lnTo>
                  <a:pt x="426" y="423"/>
                </a:lnTo>
                <a:lnTo>
                  <a:pt x="437" y="412"/>
                </a:lnTo>
                <a:lnTo>
                  <a:pt x="478" y="402"/>
                </a:lnTo>
                <a:lnTo>
                  <a:pt x="486" y="389"/>
                </a:lnTo>
                <a:lnTo>
                  <a:pt x="492" y="371"/>
                </a:lnTo>
                <a:lnTo>
                  <a:pt x="517" y="350"/>
                </a:lnTo>
                <a:lnTo>
                  <a:pt x="520" y="336"/>
                </a:lnTo>
                <a:lnTo>
                  <a:pt x="510" y="326"/>
                </a:lnTo>
                <a:lnTo>
                  <a:pt x="496" y="308"/>
                </a:lnTo>
                <a:lnTo>
                  <a:pt x="493" y="244"/>
                </a:lnTo>
                <a:lnTo>
                  <a:pt x="514" y="235"/>
                </a:lnTo>
                <a:lnTo>
                  <a:pt x="501" y="213"/>
                </a:lnTo>
                <a:lnTo>
                  <a:pt x="486" y="216"/>
                </a:lnTo>
                <a:lnTo>
                  <a:pt x="475" y="213"/>
                </a:lnTo>
                <a:lnTo>
                  <a:pt x="480" y="202"/>
                </a:lnTo>
                <a:lnTo>
                  <a:pt x="475" y="182"/>
                </a:lnTo>
                <a:lnTo>
                  <a:pt x="462" y="176"/>
                </a:lnTo>
                <a:lnTo>
                  <a:pt x="441" y="189"/>
                </a:lnTo>
                <a:lnTo>
                  <a:pt x="423" y="204"/>
                </a:lnTo>
                <a:lnTo>
                  <a:pt x="410" y="202"/>
                </a:lnTo>
                <a:lnTo>
                  <a:pt x="398" y="195"/>
                </a:lnTo>
                <a:lnTo>
                  <a:pt x="377" y="182"/>
                </a:lnTo>
                <a:lnTo>
                  <a:pt x="356" y="176"/>
                </a:lnTo>
                <a:lnTo>
                  <a:pt x="343" y="182"/>
                </a:lnTo>
                <a:lnTo>
                  <a:pt x="332" y="174"/>
                </a:lnTo>
                <a:lnTo>
                  <a:pt x="330" y="158"/>
                </a:lnTo>
                <a:lnTo>
                  <a:pt x="319" y="155"/>
                </a:lnTo>
                <a:lnTo>
                  <a:pt x="298" y="161"/>
                </a:lnTo>
                <a:lnTo>
                  <a:pt x="276" y="158"/>
                </a:lnTo>
                <a:lnTo>
                  <a:pt x="276" y="145"/>
                </a:lnTo>
                <a:lnTo>
                  <a:pt x="267" y="134"/>
                </a:lnTo>
                <a:lnTo>
                  <a:pt x="252" y="131"/>
                </a:lnTo>
                <a:lnTo>
                  <a:pt x="243" y="145"/>
                </a:lnTo>
                <a:lnTo>
                  <a:pt x="239" y="152"/>
                </a:lnTo>
                <a:lnTo>
                  <a:pt x="228" y="145"/>
                </a:lnTo>
                <a:lnTo>
                  <a:pt x="213" y="150"/>
                </a:lnTo>
                <a:lnTo>
                  <a:pt x="197" y="164"/>
                </a:lnTo>
                <a:lnTo>
                  <a:pt x="187" y="152"/>
                </a:lnTo>
                <a:lnTo>
                  <a:pt x="189" y="113"/>
                </a:lnTo>
                <a:lnTo>
                  <a:pt x="200" y="94"/>
                </a:lnTo>
                <a:lnTo>
                  <a:pt x="213" y="82"/>
                </a:lnTo>
                <a:lnTo>
                  <a:pt x="210" y="57"/>
                </a:lnTo>
                <a:lnTo>
                  <a:pt x="213" y="31"/>
                </a:lnTo>
                <a:lnTo>
                  <a:pt x="207" y="0"/>
                </a:lnTo>
                <a:lnTo>
                  <a:pt x="197" y="0"/>
                </a:lnTo>
                <a:lnTo>
                  <a:pt x="187" y="12"/>
                </a:lnTo>
                <a:lnTo>
                  <a:pt x="182" y="39"/>
                </a:lnTo>
                <a:lnTo>
                  <a:pt x="173" y="57"/>
                </a:lnTo>
                <a:lnTo>
                  <a:pt x="161" y="42"/>
                </a:lnTo>
                <a:lnTo>
                  <a:pt x="169" y="21"/>
                </a:lnTo>
                <a:lnTo>
                  <a:pt x="155" y="8"/>
                </a:lnTo>
                <a:lnTo>
                  <a:pt x="134" y="12"/>
                </a:lnTo>
                <a:lnTo>
                  <a:pt x="124" y="26"/>
                </a:lnTo>
                <a:lnTo>
                  <a:pt x="130" y="39"/>
                </a:lnTo>
                <a:lnTo>
                  <a:pt x="122" y="52"/>
                </a:lnTo>
                <a:lnTo>
                  <a:pt x="112" y="46"/>
                </a:lnTo>
                <a:lnTo>
                  <a:pt x="98" y="36"/>
                </a:lnTo>
                <a:lnTo>
                  <a:pt x="88" y="39"/>
                </a:lnTo>
                <a:lnTo>
                  <a:pt x="78" y="52"/>
                </a:lnTo>
                <a:lnTo>
                  <a:pt x="91" y="73"/>
                </a:lnTo>
                <a:lnTo>
                  <a:pt x="109" y="75"/>
                </a:lnTo>
                <a:lnTo>
                  <a:pt x="133" y="96"/>
                </a:lnTo>
                <a:lnTo>
                  <a:pt x="143" y="103"/>
                </a:lnTo>
                <a:lnTo>
                  <a:pt x="143" y="116"/>
                </a:lnTo>
                <a:lnTo>
                  <a:pt x="122" y="122"/>
                </a:lnTo>
                <a:lnTo>
                  <a:pt x="124" y="140"/>
                </a:lnTo>
                <a:lnTo>
                  <a:pt x="133" y="152"/>
                </a:lnTo>
                <a:lnTo>
                  <a:pt x="124" y="164"/>
                </a:lnTo>
                <a:lnTo>
                  <a:pt x="106" y="161"/>
                </a:lnTo>
                <a:lnTo>
                  <a:pt x="81" y="134"/>
                </a:lnTo>
                <a:lnTo>
                  <a:pt x="63" y="116"/>
                </a:lnTo>
                <a:lnTo>
                  <a:pt x="39" y="106"/>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grpSp>
        <p:nvGrpSpPr>
          <p:cNvPr id="12" name="Group 116"/>
          <p:cNvGrpSpPr>
            <a:grpSpLocks/>
          </p:cNvGrpSpPr>
          <p:nvPr/>
        </p:nvGrpSpPr>
        <p:grpSpPr bwMode="auto">
          <a:xfrm>
            <a:off x="2074863" y="2609255"/>
            <a:ext cx="896937" cy="522287"/>
            <a:chOff x="1619" y="2264"/>
            <a:chExt cx="636" cy="313"/>
          </a:xfrm>
          <a:solidFill>
            <a:srgbClr val="FFFF00"/>
          </a:solidFill>
        </p:grpSpPr>
        <p:sp>
          <p:nvSpPr>
            <p:cNvPr id="10532" name="Freeform 117"/>
            <p:cNvSpPr>
              <a:spLocks/>
            </p:cNvSpPr>
            <p:nvPr/>
          </p:nvSpPr>
          <p:spPr bwMode="auto">
            <a:xfrm>
              <a:off x="1619" y="2339"/>
              <a:ext cx="93" cy="80"/>
            </a:xfrm>
            <a:custGeom>
              <a:avLst/>
              <a:gdLst>
                <a:gd name="T0" fmla="*/ 0 w 278"/>
                <a:gd name="T1" fmla="*/ 0 h 240"/>
                <a:gd name="T2" fmla="*/ 0 w 278"/>
                <a:gd name="T3" fmla="*/ 0 h 240"/>
                <a:gd name="T4" fmla="*/ 0 w 278"/>
                <a:gd name="T5" fmla="*/ 0 h 240"/>
                <a:gd name="T6" fmla="*/ 0 w 278"/>
                <a:gd name="T7" fmla="*/ 0 h 240"/>
                <a:gd name="T8" fmla="*/ 0 w 278"/>
                <a:gd name="T9" fmla="*/ 0 h 240"/>
                <a:gd name="T10" fmla="*/ 0 w 278"/>
                <a:gd name="T11" fmla="*/ 0 h 240"/>
                <a:gd name="T12" fmla="*/ 0 w 278"/>
                <a:gd name="T13" fmla="*/ 0 h 240"/>
                <a:gd name="T14" fmla="*/ 0 w 278"/>
                <a:gd name="T15" fmla="*/ 0 h 240"/>
                <a:gd name="T16" fmla="*/ 0 w 278"/>
                <a:gd name="T17" fmla="*/ 0 h 240"/>
                <a:gd name="T18" fmla="*/ 0 w 278"/>
                <a:gd name="T19" fmla="*/ 0 h 240"/>
                <a:gd name="T20" fmla="*/ 0 w 278"/>
                <a:gd name="T21" fmla="*/ 0 h 240"/>
                <a:gd name="T22" fmla="*/ 0 w 278"/>
                <a:gd name="T23" fmla="*/ 0 h 240"/>
                <a:gd name="T24" fmla="*/ 0 w 278"/>
                <a:gd name="T25" fmla="*/ 0 h 240"/>
                <a:gd name="T26" fmla="*/ 0 w 278"/>
                <a:gd name="T27" fmla="*/ 0 h 240"/>
                <a:gd name="T28" fmla="*/ 0 w 278"/>
                <a:gd name="T29" fmla="*/ 0 h 240"/>
                <a:gd name="T30" fmla="*/ 0 w 278"/>
                <a:gd name="T31" fmla="*/ 0 h 240"/>
                <a:gd name="T32" fmla="*/ 0 w 278"/>
                <a:gd name="T33" fmla="*/ 0 h 240"/>
                <a:gd name="T34" fmla="*/ 0 w 278"/>
                <a:gd name="T35" fmla="*/ 0 h 240"/>
                <a:gd name="T36" fmla="*/ 0 w 278"/>
                <a:gd name="T37" fmla="*/ 0 h 240"/>
                <a:gd name="T38" fmla="*/ 0 w 278"/>
                <a:gd name="T39" fmla="*/ 0 h 240"/>
                <a:gd name="T40" fmla="*/ 0 w 278"/>
                <a:gd name="T41" fmla="*/ 0 h 240"/>
                <a:gd name="T42" fmla="*/ 0 w 278"/>
                <a:gd name="T43" fmla="*/ 0 h 240"/>
                <a:gd name="T44" fmla="*/ 0 w 278"/>
                <a:gd name="T45" fmla="*/ 0 h 240"/>
                <a:gd name="T46" fmla="*/ 0 w 278"/>
                <a:gd name="T47" fmla="*/ 0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40"/>
                <a:gd name="T74" fmla="*/ 278 w 278"/>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40">
                  <a:moveTo>
                    <a:pt x="49" y="39"/>
                  </a:moveTo>
                  <a:lnTo>
                    <a:pt x="44" y="100"/>
                  </a:lnTo>
                  <a:lnTo>
                    <a:pt x="0" y="164"/>
                  </a:lnTo>
                  <a:lnTo>
                    <a:pt x="9" y="177"/>
                  </a:lnTo>
                  <a:lnTo>
                    <a:pt x="60" y="172"/>
                  </a:lnTo>
                  <a:lnTo>
                    <a:pt x="36" y="200"/>
                  </a:lnTo>
                  <a:lnTo>
                    <a:pt x="26" y="212"/>
                  </a:lnTo>
                  <a:lnTo>
                    <a:pt x="30" y="240"/>
                  </a:lnTo>
                  <a:lnTo>
                    <a:pt x="70" y="195"/>
                  </a:lnTo>
                  <a:lnTo>
                    <a:pt x="93" y="182"/>
                  </a:lnTo>
                  <a:lnTo>
                    <a:pt x="136" y="128"/>
                  </a:lnTo>
                  <a:lnTo>
                    <a:pt x="185" y="100"/>
                  </a:lnTo>
                  <a:lnTo>
                    <a:pt x="260" y="97"/>
                  </a:lnTo>
                  <a:lnTo>
                    <a:pt x="278" y="88"/>
                  </a:lnTo>
                  <a:lnTo>
                    <a:pt x="276" y="73"/>
                  </a:lnTo>
                  <a:lnTo>
                    <a:pt x="239" y="42"/>
                  </a:lnTo>
                  <a:lnTo>
                    <a:pt x="221" y="45"/>
                  </a:lnTo>
                  <a:lnTo>
                    <a:pt x="215" y="37"/>
                  </a:lnTo>
                  <a:lnTo>
                    <a:pt x="194" y="37"/>
                  </a:lnTo>
                  <a:lnTo>
                    <a:pt x="164" y="3"/>
                  </a:lnTo>
                  <a:lnTo>
                    <a:pt x="130" y="0"/>
                  </a:lnTo>
                  <a:lnTo>
                    <a:pt x="99" y="8"/>
                  </a:lnTo>
                  <a:lnTo>
                    <a:pt x="72" y="21"/>
                  </a:lnTo>
                  <a:lnTo>
                    <a:pt x="49" y="39"/>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533" name="Freeform 118"/>
            <p:cNvSpPr>
              <a:spLocks/>
            </p:cNvSpPr>
            <p:nvPr/>
          </p:nvSpPr>
          <p:spPr bwMode="auto">
            <a:xfrm>
              <a:off x="1633" y="2264"/>
              <a:ext cx="622" cy="313"/>
            </a:xfrm>
            <a:custGeom>
              <a:avLst/>
              <a:gdLst>
                <a:gd name="T0" fmla="*/ 0 w 1866"/>
                <a:gd name="T1" fmla="*/ 0 h 937"/>
                <a:gd name="T2" fmla="*/ 0 w 1866"/>
                <a:gd name="T3" fmla="*/ 0 h 937"/>
                <a:gd name="T4" fmla="*/ 0 w 1866"/>
                <a:gd name="T5" fmla="*/ 0 h 937"/>
                <a:gd name="T6" fmla="*/ 0 w 1866"/>
                <a:gd name="T7" fmla="*/ 0 h 937"/>
                <a:gd name="T8" fmla="*/ 0 w 1866"/>
                <a:gd name="T9" fmla="*/ 0 h 937"/>
                <a:gd name="T10" fmla="*/ 0 w 1866"/>
                <a:gd name="T11" fmla="*/ 0 h 937"/>
                <a:gd name="T12" fmla="*/ 0 w 1866"/>
                <a:gd name="T13" fmla="*/ 0 h 937"/>
                <a:gd name="T14" fmla="*/ 0 w 1866"/>
                <a:gd name="T15" fmla="*/ 0 h 937"/>
                <a:gd name="T16" fmla="*/ 0 w 1866"/>
                <a:gd name="T17" fmla="*/ 0 h 937"/>
                <a:gd name="T18" fmla="*/ 0 w 1866"/>
                <a:gd name="T19" fmla="*/ 0 h 937"/>
                <a:gd name="T20" fmla="*/ 0 w 1866"/>
                <a:gd name="T21" fmla="*/ 0 h 937"/>
                <a:gd name="T22" fmla="*/ 0 w 1866"/>
                <a:gd name="T23" fmla="*/ 0 h 937"/>
                <a:gd name="T24" fmla="*/ 0 w 1866"/>
                <a:gd name="T25" fmla="*/ 0 h 937"/>
                <a:gd name="T26" fmla="*/ 0 w 1866"/>
                <a:gd name="T27" fmla="*/ 0 h 937"/>
                <a:gd name="T28" fmla="*/ 0 w 1866"/>
                <a:gd name="T29" fmla="*/ 0 h 937"/>
                <a:gd name="T30" fmla="*/ 0 w 1866"/>
                <a:gd name="T31" fmla="*/ 0 h 937"/>
                <a:gd name="T32" fmla="*/ 0 w 1866"/>
                <a:gd name="T33" fmla="*/ 0 h 937"/>
                <a:gd name="T34" fmla="*/ 0 w 1866"/>
                <a:gd name="T35" fmla="*/ 0 h 937"/>
                <a:gd name="T36" fmla="*/ 0 w 1866"/>
                <a:gd name="T37" fmla="*/ 0 h 937"/>
                <a:gd name="T38" fmla="*/ 0 w 1866"/>
                <a:gd name="T39" fmla="*/ 0 h 937"/>
                <a:gd name="T40" fmla="*/ 0 w 1866"/>
                <a:gd name="T41" fmla="*/ 0 h 937"/>
                <a:gd name="T42" fmla="*/ 0 w 1866"/>
                <a:gd name="T43" fmla="*/ 0 h 937"/>
                <a:gd name="T44" fmla="*/ 0 w 1866"/>
                <a:gd name="T45" fmla="*/ 0 h 937"/>
                <a:gd name="T46" fmla="*/ 0 w 1866"/>
                <a:gd name="T47" fmla="*/ 0 h 937"/>
                <a:gd name="T48" fmla="*/ 0 w 1866"/>
                <a:gd name="T49" fmla="*/ 0 h 937"/>
                <a:gd name="T50" fmla="*/ 0 w 1866"/>
                <a:gd name="T51" fmla="*/ 0 h 937"/>
                <a:gd name="T52" fmla="*/ 0 w 1866"/>
                <a:gd name="T53" fmla="*/ 0 h 937"/>
                <a:gd name="T54" fmla="*/ 0 w 1866"/>
                <a:gd name="T55" fmla="*/ 0 h 937"/>
                <a:gd name="T56" fmla="*/ 0 w 1866"/>
                <a:gd name="T57" fmla="*/ 0 h 937"/>
                <a:gd name="T58" fmla="*/ 0 w 1866"/>
                <a:gd name="T59" fmla="*/ 0 h 937"/>
                <a:gd name="T60" fmla="*/ 0 w 1866"/>
                <a:gd name="T61" fmla="*/ 0 h 937"/>
                <a:gd name="T62" fmla="*/ 0 w 1866"/>
                <a:gd name="T63" fmla="*/ 0 h 937"/>
                <a:gd name="T64" fmla="*/ 0 w 1866"/>
                <a:gd name="T65" fmla="*/ 0 h 937"/>
                <a:gd name="T66" fmla="*/ 0 w 1866"/>
                <a:gd name="T67" fmla="*/ 0 h 937"/>
                <a:gd name="T68" fmla="*/ 0 w 1866"/>
                <a:gd name="T69" fmla="*/ 0 h 937"/>
                <a:gd name="T70" fmla="*/ 0 w 1866"/>
                <a:gd name="T71" fmla="*/ 0 h 937"/>
                <a:gd name="T72" fmla="*/ 0 w 1866"/>
                <a:gd name="T73" fmla="*/ 0 h 937"/>
                <a:gd name="T74" fmla="*/ 0 w 1866"/>
                <a:gd name="T75" fmla="*/ 0 h 937"/>
                <a:gd name="T76" fmla="*/ 0 w 1866"/>
                <a:gd name="T77" fmla="*/ 0 h 937"/>
                <a:gd name="T78" fmla="*/ 0 w 1866"/>
                <a:gd name="T79" fmla="*/ 0 h 937"/>
                <a:gd name="T80" fmla="*/ 0 w 1866"/>
                <a:gd name="T81" fmla="*/ 0 h 937"/>
                <a:gd name="T82" fmla="*/ 0 w 1866"/>
                <a:gd name="T83" fmla="*/ 0 h 937"/>
                <a:gd name="T84" fmla="*/ 0 w 1866"/>
                <a:gd name="T85" fmla="*/ 0 h 937"/>
                <a:gd name="T86" fmla="*/ 0 w 1866"/>
                <a:gd name="T87" fmla="*/ 0 h 937"/>
                <a:gd name="T88" fmla="*/ 0 w 1866"/>
                <a:gd name="T89" fmla="*/ 0 h 937"/>
                <a:gd name="T90" fmla="*/ 0 w 1866"/>
                <a:gd name="T91" fmla="*/ 0 h 937"/>
                <a:gd name="T92" fmla="*/ 0 w 1866"/>
                <a:gd name="T93" fmla="*/ 0 h 937"/>
                <a:gd name="T94" fmla="*/ 0 w 1866"/>
                <a:gd name="T95" fmla="*/ 0 h 937"/>
                <a:gd name="T96" fmla="*/ 0 w 1866"/>
                <a:gd name="T97" fmla="*/ 0 h 937"/>
                <a:gd name="T98" fmla="*/ 0 w 1866"/>
                <a:gd name="T99" fmla="*/ 0 h 937"/>
                <a:gd name="T100" fmla="*/ 0 w 1866"/>
                <a:gd name="T101" fmla="*/ 0 h 937"/>
                <a:gd name="T102" fmla="*/ 0 w 1866"/>
                <a:gd name="T103" fmla="*/ 0 h 937"/>
                <a:gd name="T104" fmla="*/ 0 w 1866"/>
                <a:gd name="T105" fmla="*/ 0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6"/>
                <a:gd name="T160" fmla="*/ 0 h 937"/>
                <a:gd name="T161" fmla="*/ 1866 w 1866"/>
                <a:gd name="T162" fmla="*/ 937 h 9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6" h="937">
                  <a:moveTo>
                    <a:pt x="249" y="396"/>
                  </a:moveTo>
                  <a:lnTo>
                    <a:pt x="255" y="361"/>
                  </a:lnTo>
                  <a:lnTo>
                    <a:pt x="307" y="355"/>
                  </a:lnTo>
                  <a:lnTo>
                    <a:pt x="321" y="355"/>
                  </a:lnTo>
                  <a:lnTo>
                    <a:pt x="295" y="334"/>
                  </a:lnTo>
                  <a:lnTo>
                    <a:pt x="259" y="325"/>
                  </a:lnTo>
                  <a:lnTo>
                    <a:pt x="259" y="304"/>
                  </a:lnTo>
                  <a:lnTo>
                    <a:pt x="335" y="283"/>
                  </a:lnTo>
                  <a:lnTo>
                    <a:pt x="396" y="277"/>
                  </a:lnTo>
                  <a:lnTo>
                    <a:pt x="438" y="256"/>
                  </a:lnTo>
                  <a:lnTo>
                    <a:pt x="465" y="267"/>
                  </a:lnTo>
                  <a:lnTo>
                    <a:pt x="484" y="236"/>
                  </a:lnTo>
                  <a:lnTo>
                    <a:pt x="532" y="194"/>
                  </a:lnTo>
                  <a:lnTo>
                    <a:pt x="563" y="168"/>
                  </a:lnTo>
                  <a:lnTo>
                    <a:pt x="588" y="152"/>
                  </a:lnTo>
                  <a:lnTo>
                    <a:pt x="636" y="152"/>
                  </a:lnTo>
                  <a:lnTo>
                    <a:pt x="682" y="138"/>
                  </a:lnTo>
                  <a:lnTo>
                    <a:pt x="755" y="114"/>
                  </a:lnTo>
                  <a:lnTo>
                    <a:pt x="770" y="114"/>
                  </a:lnTo>
                  <a:lnTo>
                    <a:pt x="791" y="134"/>
                  </a:lnTo>
                  <a:lnTo>
                    <a:pt x="812" y="149"/>
                  </a:lnTo>
                  <a:lnTo>
                    <a:pt x="843" y="134"/>
                  </a:lnTo>
                  <a:lnTo>
                    <a:pt x="874" y="149"/>
                  </a:lnTo>
                  <a:lnTo>
                    <a:pt x="895" y="163"/>
                  </a:lnTo>
                  <a:lnTo>
                    <a:pt x="922" y="168"/>
                  </a:lnTo>
                  <a:lnTo>
                    <a:pt x="937" y="179"/>
                  </a:lnTo>
                  <a:lnTo>
                    <a:pt x="953" y="158"/>
                  </a:lnTo>
                  <a:lnTo>
                    <a:pt x="999" y="173"/>
                  </a:lnTo>
                  <a:lnTo>
                    <a:pt x="1077" y="179"/>
                  </a:lnTo>
                  <a:lnTo>
                    <a:pt x="1145" y="168"/>
                  </a:lnTo>
                  <a:lnTo>
                    <a:pt x="1175" y="152"/>
                  </a:lnTo>
                  <a:lnTo>
                    <a:pt x="1191" y="144"/>
                  </a:lnTo>
                  <a:lnTo>
                    <a:pt x="1212" y="130"/>
                  </a:lnTo>
                  <a:lnTo>
                    <a:pt x="1248" y="138"/>
                  </a:lnTo>
                  <a:lnTo>
                    <a:pt x="1279" y="134"/>
                  </a:lnTo>
                  <a:lnTo>
                    <a:pt x="1311" y="109"/>
                  </a:lnTo>
                  <a:lnTo>
                    <a:pt x="1358" y="78"/>
                  </a:lnTo>
                  <a:lnTo>
                    <a:pt x="1363" y="57"/>
                  </a:lnTo>
                  <a:lnTo>
                    <a:pt x="1367" y="36"/>
                  </a:lnTo>
                  <a:lnTo>
                    <a:pt x="1394" y="30"/>
                  </a:lnTo>
                  <a:lnTo>
                    <a:pt x="1419" y="36"/>
                  </a:lnTo>
                  <a:lnTo>
                    <a:pt x="1461" y="36"/>
                  </a:lnTo>
                  <a:lnTo>
                    <a:pt x="1477" y="21"/>
                  </a:lnTo>
                  <a:lnTo>
                    <a:pt x="1498" y="0"/>
                  </a:lnTo>
                  <a:lnTo>
                    <a:pt x="1519" y="5"/>
                  </a:lnTo>
                  <a:lnTo>
                    <a:pt x="1529" y="26"/>
                  </a:lnTo>
                  <a:lnTo>
                    <a:pt x="1586" y="36"/>
                  </a:lnTo>
                  <a:lnTo>
                    <a:pt x="1622" y="119"/>
                  </a:lnTo>
                  <a:lnTo>
                    <a:pt x="1736" y="124"/>
                  </a:lnTo>
                  <a:lnTo>
                    <a:pt x="1772" y="168"/>
                  </a:lnTo>
                  <a:lnTo>
                    <a:pt x="1721" y="236"/>
                  </a:lnTo>
                  <a:lnTo>
                    <a:pt x="1747" y="256"/>
                  </a:lnTo>
                  <a:lnTo>
                    <a:pt x="1742" y="304"/>
                  </a:lnTo>
                  <a:lnTo>
                    <a:pt x="1784" y="319"/>
                  </a:lnTo>
                  <a:lnTo>
                    <a:pt x="1763" y="386"/>
                  </a:lnTo>
                  <a:lnTo>
                    <a:pt x="1793" y="386"/>
                  </a:lnTo>
                  <a:lnTo>
                    <a:pt x="1830" y="396"/>
                  </a:lnTo>
                  <a:lnTo>
                    <a:pt x="1824" y="417"/>
                  </a:lnTo>
                  <a:lnTo>
                    <a:pt x="1835" y="449"/>
                  </a:lnTo>
                  <a:lnTo>
                    <a:pt x="1866" y="480"/>
                  </a:lnTo>
                  <a:lnTo>
                    <a:pt x="1845" y="490"/>
                  </a:lnTo>
                  <a:lnTo>
                    <a:pt x="1820" y="495"/>
                  </a:lnTo>
                  <a:lnTo>
                    <a:pt x="1768" y="505"/>
                  </a:lnTo>
                  <a:lnTo>
                    <a:pt x="1747" y="516"/>
                  </a:lnTo>
                  <a:lnTo>
                    <a:pt x="1721" y="495"/>
                  </a:lnTo>
                  <a:lnTo>
                    <a:pt x="1721" y="511"/>
                  </a:lnTo>
                  <a:lnTo>
                    <a:pt x="1705" y="521"/>
                  </a:lnTo>
                  <a:lnTo>
                    <a:pt x="1680" y="526"/>
                  </a:lnTo>
                  <a:lnTo>
                    <a:pt x="1659" y="501"/>
                  </a:lnTo>
                  <a:lnTo>
                    <a:pt x="1628" y="516"/>
                  </a:lnTo>
                  <a:lnTo>
                    <a:pt x="1638" y="537"/>
                  </a:lnTo>
                  <a:lnTo>
                    <a:pt x="1611" y="537"/>
                  </a:lnTo>
                  <a:lnTo>
                    <a:pt x="1571" y="537"/>
                  </a:lnTo>
                  <a:lnTo>
                    <a:pt x="1555" y="557"/>
                  </a:lnTo>
                  <a:lnTo>
                    <a:pt x="1534" y="553"/>
                  </a:lnTo>
                  <a:lnTo>
                    <a:pt x="1513" y="557"/>
                  </a:lnTo>
                  <a:lnTo>
                    <a:pt x="1513" y="572"/>
                  </a:lnTo>
                  <a:lnTo>
                    <a:pt x="1482" y="605"/>
                  </a:lnTo>
                  <a:lnTo>
                    <a:pt x="1440" y="641"/>
                  </a:lnTo>
                  <a:lnTo>
                    <a:pt x="1373" y="645"/>
                  </a:lnTo>
                  <a:lnTo>
                    <a:pt x="1367" y="666"/>
                  </a:lnTo>
                  <a:lnTo>
                    <a:pt x="1363" y="677"/>
                  </a:lnTo>
                  <a:lnTo>
                    <a:pt x="1327" y="677"/>
                  </a:lnTo>
                  <a:lnTo>
                    <a:pt x="1290" y="687"/>
                  </a:lnTo>
                  <a:lnTo>
                    <a:pt x="1258" y="677"/>
                  </a:lnTo>
                  <a:lnTo>
                    <a:pt x="1243" y="666"/>
                  </a:lnTo>
                  <a:lnTo>
                    <a:pt x="1223" y="687"/>
                  </a:lnTo>
                  <a:lnTo>
                    <a:pt x="1175" y="708"/>
                  </a:lnTo>
                  <a:lnTo>
                    <a:pt x="1118" y="708"/>
                  </a:lnTo>
                  <a:lnTo>
                    <a:pt x="1087" y="697"/>
                  </a:lnTo>
                  <a:lnTo>
                    <a:pt x="1062" y="724"/>
                  </a:lnTo>
                  <a:lnTo>
                    <a:pt x="1066" y="766"/>
                  </a:lnTo>
                  <a:lnTo>
                    <a:pt x="1035" y="822"/>
                  </a:lnTo>
                  <a:lnTo>
                    <a:pt x="1010" y="833"/>
                  </a:lnTo>
                  <a:lnTo>
                    <a:pt x="989" y="797"/>
                  </a:lnTo>
                  <a:lnTo>
                    <a:pt x="978" y="781"/>
                  </a:lnTo>
                  <a:lnTo>
                    <a:pt x="989" y="755"/>
                  </a:lnTo>
                  <a:lnTo>
                    <a:pt x="999" y="739"/>
                  </a:lnTo>
                  <a:lnTo>
                    <a:pt x="989" y="729"/>
                  </a:lnTo>
                  <a:lnTo>
                    <a:pt x="974" y="729"/>
                  </a:lnTo>
                  <a:lnTo>
                    <a:pt x="958" y="755"/>
                  </a:lnTo>
                  <a:lnTo>
                    <a:pt x="926" y="781"/>
                  </a:lnTo>
                  <a:lnTo>
                    <a:pt x="895" y="770"/>
                  </a:lnTo>
                  <a:lnTo>
                    <a:pt x="853" y="766"/>
                  </a:lnTo>
                  <a:lnTo>
                    <a:pt x="807" y="827"/>
                  </a:lnTo>
                  <a:lnTo>
                    <a:pt x="791" y="839"/>
                  </a:lnTo>
                  <a:lnTo>
                    <a:pt x="786" y="854"/>
                  </a:lnTo>
                  <a:lnTo>
                    <a:pt x="719" y="875"/>
                  </a:lnTo>
                  <a:lnTo>
                    <a:pt x="703" y="875"/>
                  </a:lnTo>
                  <a:lnTo>
                    <a:pt x="584" y="839"/>
                  </a:lnTo>
                  <a:lnTo>
                    <a:pt x="548" y="833"/>
                  </a:lnTo>
                  <a:lnTo>
                    <a:pt x="506" y="822"/>
                  </a:lnTo>
                  <a:lnTo>
                    <a:pt x="465" y="818"/>
                  </a:lnTo>
                  <a:lnTo>
                    <a:pt x="454" y="843"/>
                  </a:lnTo>
                  <a:lnTo>
                    <a:pt x="448" y="879"/>
                  </a:lnTo>
                  <a:lnTo>
                    <a:pt x="444" y="890"/>
                  </a:lnTo>
                  <a:lnTo>
                    <a:pt x="412" y="900"/>
                  </a:lnTo>
                  <a:lnTo>
                    <a:pt x="407" y="900"/>
                  </a:lnTo>
                  <a:lnTo>
                    <a:pt x="371" y="937"/>
                  </a:lnTo>
                  <a:lnTo>
                    <a:pt x="350" y="937"/>
                  </a:lnTo>
                  <a:lnTo>
                    <a:pt x="340" y="910"/>
                  </a:lnTo>
                  <a:lnTo>
                    <a:pt x="325" y="906"/>
                  </a:lnTo>
                  <a:lnTo>
                    <a:pt x="307" y="890"/>
                  </a:lnTo>
                  <a:lnTo>
                    <a:pt x="301" y="869"/>
                  </a:lnTo>
                  <a:lnTo>
                    <a:pt x="259" y="864"/>
                  </a:lnTo>
                  <a:lnTo>
                    <a:pt x="238" y="854"/>
                  </a:lnTo>
                  <a:lnTo>
                    <a:pt x="234" y="843"/>
                  </a:lnTo>
                  <a:lnTo>
                    <a:pt x="207" y="843"/>
                  </a:lnTo>
                  <a:lnTo>
                    <a:pt x="186" y="822"/>
                  </a:lnTo>
                  <a:lnTo>
                    <a:pt x="182" y="812"/>
                  </a:lnTo>
                  <a:lnTo>
                    <a:pt x="161" y="822"/>
                  </a:lnTo>
                  <a:lnTo>
                    <a:pt x="140" y="818"/>
                  </a:lnTo>
                  <a:lnTo>
                    <a:pt x="130" y="812"/>
                  </a:lnTo>
                  <a:lnTo>
                    <a:pt x="134" y="791"/>
                  </a:lnTo>
                  <a:lnTo>
                    <a:pt x="103" y="770"/>
                  </a:lnTo>
                  <a:lnTo>
                    <a:pt x="109" y="755"/>
                  </a:lnTo>
                  <a:lnTo>
                    <a:pt x="119" y="745"/>
                  </a:lnTo>
                  <a:lnTo>
                    <a:pt x="88" y="724"/>
                  </a:lnTo>
                  <a:lnTo>
                    <a:pt x="9" y="693"/>
                  </a:lnTo>
                  <a:lnTo>
                    <a:pt x="21" y="662"/>
                  </a:lnTo>
                  <a:lnTo>
                    <a:pt x="46" y="662"/>
                  </a:lnTo>
                  <a:lnTo>
                    <a:pt x="57" y="682"/>
                  </a:lnTo>
                  <a:lnTo>
                    <a:pt x="51" y="651"/>
                  </a:lnTo>
                  <a:lnTo>
                    <a:pt x="67" y="626"/>
                  </a:lnTo>
                  <a:lnTo>
                    <a:pt x="78" y="599"/>
                  </a:lnTo>
                  <a:lnTo>
                    <a:pt x="51" y="578"/>
                  </a:lnTo>
                  <a:lnTo>
                    <a:pt x="30" y="557"/>
                  </a:lnTo>
                  <a:lnTo>
                    <a:pt x="30" y="537"/>
                  </a:lnTo>
                  <a:lnTo>
                    <a:pt x="9" y="537"/>
                  </a:lnTo>
                  <a:lnTo>
                    <a:pt x="0" y="532"/>
                  </a:lnTo>
                  <a:lnTo>
                    <a:pt x="5" y="484"/>
                  </a:lnTo>
                  <a:lnTo>
                    <a:pt x="42" y="417"/>
                  </a:lnTo>
                  <a:lnTo>
                    <a:pt x="46" y="417"/>
                  </a:lnTo>
                  <a:lnTo>
                    <a:pt x="78" y="417"/>
                  </a:lnTo>
                  <a:lnTo>
                    <a:pt x="103" y="428"/>
                  </a:lnTo>
                  <a:lnTo>
                    <a:pt x="119" y="428"/>
                  </a:lnTo>
                  <a:lnTo>
                    <a:pt x="119" y="407"/>
                  </a:lnTo>
                  <a:lnTo>
                    <a:pt x="150" y="402"/>
                  </a:lnTo>
                  <a:lnTo>
                    <a:pt x="207" y="402"/>
                  </a:lnTo>
                  <a:lnTo>
                    <a:pt x="249" y="39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grpSp>
          <p:nvGrpSpPr>
            <p:cNvPr id="13" name="Group 119"/>
            <p:cNvGrpSpPr>
              <a:grpSpLocks/>
            </p:cNvGrpSpPr>
            <p:nvPr/>
          </p:nvGrpSpPr>
          <p:grpSpPr bwMode="auto">
            <a:xfrm>
              <a:off x="1855" y="2360"/>
              <a:ext cx="332" cy="92"/>
              <a:chOff x="1855" y="2360"/>
              <a:chExt cx="332" cy="92"/>
            </a:xfrm>
            <a:grpFill/>
          </p:grpSpPr>
          <p:sp>
            <p:nvSpPr>
              <p:cNvPr id="10535" name="Freeform 120"/>
              <p:cNvSpPr>
                <a:spLocks/>
              </p:cNvSpPr>
              <p:nvPr/>
            </p:nvSpPr>
            <p:spPr bwMode="auto">
              <a:xfrm>
                <a:off x="1855" y="2430"/>
                <a:ext cx="18" cy="22"/>
              </a:xfrm>
              <a:custGeom>
                <a:avLst/>
                <a:gdLst>
                  <a:gd name="T0" fmla="*/ 0 w 52"/>
                  <a:gd name="T1" fmla="*/ 0 h 65"/>
                  <a:gd name="T2" fmla="*/ 0 w 52"/>
                  <a:gd name="T3" fmla="*/ 0 h 65"/>
                  <a:gd name="T4" fmla="*/ 0 w 52"/>
                  <a:gd name="T5" fmla="*/ 0 h 65"/>
                  <a:gd name="T6" fmla="*/ 0 w 52"/>
                  <a:gd name="T7" fmla="*/ 0 h 65"/>
                  <a:gd name="T8" fmla="*/ 0 w 52"/>
                  <a:gd name="T9" fmla="*/ 0 h 65"/>
                  <a:gd name="T10" fmla="*/ 0 w 52"/>
                  <a:gd name="T11" fmla="*/ 0 h 65"/>
                  <a:gd name="T12" fmla="*/ 0 w 52"/>
                  <a:gd name="T13" fmla="*/ 0 h 65"/>
                  <a:gd name="T14" fmla="*/ 0 w 52"/>
                  <a:gd name="T15" fmla="*/ 0 h 65"/>
                  <a:gd name="T16" fmla="*/ 0 w 5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5"/>
                  <a:gd name="T29" fmla="*/ 52 w 5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5">
                    <a:moveTo>
                      <a:pt x="9" y="0"/>
                    </a:moveTo>
                    <a:lnTo>
                      <a:pt x="9" y="18"/>
                    </a:lnTo>
                    <a:lnTo>
                      <a:pt x="0" y="44"/>
                    </a:lnTo>
                    <a:lnTo>
                      <a:pt x="0" y="59"/>
                    </a:lnTo>
                    <a:lnTo>
                      <a:pt x="21" y="59"/>
                    </a:lnTo>
                    <a:lnTo>
                      <a:pt x="36" y="65"/>
                    </a:lnTo>
                    <a:lnTo>
                      <a:pt x="52" y="49"/>
                    </a:lnTo>
                    <a:lnTo>
                      <a:pt x="23" y="18"/>
                    </a:lnTo>
                    <a:lnTo>
                      <a:pt x="9"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536" name="Freeform 121"/>
              <p:cNvSpPr>
                <a:spLocks/>
              </p:cNvSpPr>
              <p:nvPr/>
            </p:nvSpPr>
            <p:spPr bwMode="auto">
              <a:xfrm>
                <a:off x="2153" y="2360"/>
                <a:ext cx="34" cy="33"/>
              </a:xfrm>
              <a:custGeom>
                <a:avLst/>
                <a:gdLst>
                  <a:gd name="T0" fmla="*/ 0 w 102"/>
                  <a:gd name="T1" fmla="*/ 0 h 98"/>
                  <a:gd name="T2" fmla="*/ 0 w 102"/>
                  <a:gd name="T3" fmla="*/ 0 h 98"/>
                  <a:gd name="T4" fmla="*/ 0 w 102"/>
                  <a:gd name="T5" fmla="*/ 0 h 98"/>
                  <a:gd name="T6" fmla="*/ 0 w 102"/>
                  <a:gd name="T7" fmla="*/ 0 h 98"/>
                  <a:gd name="T8" fmla="*/ 0 w 102"/>
                  <a:gd name="T9" fmla="*/ 0 h 98"/>
                  <a:gd name="T10" fmla="*/ 0 w 102"/>
                  <a:gd name="T11" fmla="*/ 0 h 98"/>
                  <a:gd name="T12" fmla="*/ 0 w 102"/>
                  <a:gd name="T13" fmla="*/ 0 h 98"/>
                  <a:gd name="T14" fmla="*/ 0 w 102"/>
                  <a:gd name="T15" fmla="*/ 0 h 98"/>
                  <a:gd name="T16" fmla="*/ 0 w 102"/>
                  <a:gd name="T17" fmla="*/ 0 h 98"/>
                  <a:gd name="T18" fmla="*/ 0 w 102"/>
                  <a:gd name="T19" fmla="*/ 0 h 98"/>
                  <a:gd name="T20" fmla="*/ 0 w 102"/>
                  <a:gd name="T21" fmla="*/ 0 h 98"/>
                  <a:gd name="T22" fmla="*/ 0 w 102"/>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98"/>
                  <a:gd name="T38" fmla="*/ 102 w 102"/>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98">
                    <a:moveTo>
                      <a:pt x="102" y="6"/>
                    </a:moveTo>
                    <a:lnTo>
                      <a:pt x="71" y="46"/>
                    </a:lnTo>
                    <a:lnTo>
                      <a:pt x="77" y="73"/>
                    </a:lnTo>
                    <a:lnTo>
                      <a:pt x="77" y="83"/>
                    </a:lnTo>
                    <a:lnTo>
                      <a:pt x="21" y="98"/>
                    </a:lnTo>
                    <a:lnTo>
                      <a:pt x="5" y="93"/>
                    </a:lnTo>
                    <a:lnTo>
                      <a:pt x="5" y="73"/>
                    </a:lnTo>
                    <a:lnTo>
                      <a:pt x="0" y="52"/>
                    </a:lnTo>
                    <a:lnTo>
                      <a:pt x="25" y="25"/>
                    </a:lnTo>
                    <a:lnTo>
                      <a:pt x="40" y="21"/>
                    </a:lnTo>
                    <a:lnTo>
                      <a:pt x="56" y="0"/>
                    </a:lnTo>
                    <a:lnTo>
                      <a:pt x="102" y="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grpSp>
      </p:grpSp>
      <p:grpSp>
        <p:nvGrpSpPr>
          <p:cNvPr id="14" name="Group 122"/>
          <p:cNvGrpSpPr>
            <a:grpSpLocks/>
          </p:cNvGrpSpPr>
          <p:nvPr/>
        </p:nvGrpSpPr>
        <p:grpSpPr bwMode="auto">
          <a:xfrm>
            <a:off x="1539875" y="980480"/>
            <a:ext cx="365125" cy="922337"/>
            <a:chOff x="1240" y="1238"/>
            <a:chExt cx="259" cy="553"/>
          </a:xfrm>
          <a:solidFill>
            <a:srgbClr val="009900"/>
          </a:solidFill>
        </p:grpSpPr>
        <p:grpSp>
          <p:nvGrpSpPr>
            <p:cNvPr id="15" name="Group 123"/>
            <p:cNvGrpSpPr>
              <a:grpSpLocks/>
            </p:cNvGrpSpPr>
            <p:nvPr/>
          </p:nvGrpSpPr>
          <p:grpSpPr bwMode="auto">
            <a:xfrm>
              <a:off x="1240" y="1238"/>
              <a:ext cx="259" cy="553"/>
              <a:chOff x="1240" y="1238"/>
              <a:chExt cx="259" cy="553"/>
            </a:xfrm>
            <a:grpFill/>
          </p:grpSpPr>
          <p:sp>
            <p:nvSpPr>
              <p:cNvPr id="10527" name="Freeform 124"/>
              <p:cNvSpPr>
                <a:spLocks/>
              </p:cNvSpPr>
              <p:nvPr/>
            </p:nvSpPr>
            <p:spPr bwMode="auto">
              <a:xfrm>
                <a:off x="1344" y="1717"/>
                <a:ext cx="17" cy="43"/>
              </a:xfrm>
              <a:custGeom>
                <a:avLst/>
                <a:gdLst>
                  <a:gd name="T0" fmla="*/ 0 w 52"/>
                  <a:gd name="T1" fmla="*/ 0 h 129"/>
                  <a:gd name="T2" fmla="*/ 0 w 52"/>
                  <a:gd name="T3" fmla="*/ 0 h 129"/>
                  <a:gd name="T4" fmla="*/ 0 w 52"/>
                  <a:gd name="T5" fmla="*/ 0 h 129"/>
                  <a:gd name="T6" fmla="*/ 0 w 52"/>
                  <a:gd name="T7" fmla="*/ 0 h 129"/>
                  <a:gd name="T8" fmla="*/ 0 w 52"/>
                  <a:gd name="T9" fmla="*/ 0 h 129"/>
                  <a:gd name="T10" fmla="*/ 0 w 52"/>
                  <a:gd name="T11" fmla="*/ 0 h 129"/>
                  <a:gd name="T12" fmla="*/ 0 w 52"/>
                  <a:gd name="T13" fmla="*/ 0 h 129"/>
                  <a:gd name="T14" fmla="*/ 0 w 52"/>
                  <a:gd name="T15" fmla="*/ 0 h 129"/>
                  <a:gd name="T16" fmla="*/ 0 w 52"/>
                  <a:gd name="T17" fmla="*/ 0 h 129"/>
                  <a:gd name="T18" fmla="*/ 0 w 52"/>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29"/>
                  <a:gd name="T32" fmla="*/ 52 w 52"/>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29">
                    <a:moveTo>
                      <a:pt x="52" y="0"/>
                    </a:moveTo>
                    <a:lnTo>
                      <a:pt x="49" y="43"/>
                    </a:lnTo>
                    <a:lnTo>
                      <a:pt x="34" y="77"/>
                    </a:lnTo>
                    <a:lnTo>
                      <a:pt x="10" y="98"/>
                    </a:lnTo>
                    <a:lnTo>
                      <a:pt x="16" y="120"/>
                    </a:lnTo>
                    <a:lnTo>
                      <a:pt x="6" y="129"/>
                    </a:lnTo>
                    <a:lnTo>
                      <a:pt x="0" y="101"/>
                    </a:lnTo>
                    <a:lnTo>
                      <a:pt x="9" y="80"/>
                    </a:lnTo>
                    <a:lnTo>
                      <a:pt x="16" y="56"/>
                    </a:lnTo>
                    <a:lnTo>
                      <a:pt x="52"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28" name="Freeform 125"/>
              <p:cNvSpPr>
                <a:spLocks/>
              </p:cNvSpPr>
              <p:nvPr/>
            </p:nvSpPr>
            <p:spPr bwMode="auto">
              <a:xfrm>
                <a:off x="1382" y="1697"/>
                <a:ext cx="23" cy="34"/>
              </a:xfrm>
              <a:custGeom>
                <a:avLst/>
                <a:gdLst>
                  <a:gd name="T0" fmla="*/ 0 w 70"/>
                  <a:gd name="T1" fmla="*/ 0 h 102"/>
                  <a:gd name="T2" fmla="*/ 0 w 70"/>
                  <a:gd name="T3" fmla="*/ 0 h 102"/>
                  <a:gd name="T4" fmla="*/ 0 w 70"/>
                  <a:gd name="T5" fmla="*/ 0 h 102"/>
                  <a:gd name="T6" fmla="*/ 0 w 70"/>
                  <a:gd name="T7" fmla="*/ 0 h 102"/>
                  <a:gd name="T8" fmla="*/ 0 w 70"/>
                  <a:gd name="T9" fmla="*/ 0 h 102"/>
                  <a:gd name="T10" fmla="*/ 0 w 70"/>
                  <a:gd name="T11" fmla="*/ 0 h 102"/>
                  <a:gd name="T12" fmla="*/ 0 w 70"/>
                  <a:gd name="T13" fmla="*/ 0 h 102"/>
                  <a:gd name="T14" fmla="*/ 0 w 70"/>
                  <a:gd name="T15" fmla="*/ 0 h 102"/>
                  <a:gd name="T16" fmla="*/ 0 w 70"/>
                  <a:gd name="T17" fmla="*/ 0 h 102"/>
                  <a:gd name="T18" fmla="*/ 0 w 70"/>
                  <a:gd name="T19" fmla="*/ 0 h 102"/>
                  <a:gd name="T20" fmla="*/ 0 w 70"/>
                  <a:gd name="T21" fmla="*/ 0 h 102"/>
                  <a:gd name="T22" fmla="*/ 0 w 70"/>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02"/>
                  <a:gd name="T38" fmla="*/ 70 w 70"/>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02">
                    <a:moveTo>
                      <a:pt x="55" y="0"/>
                    </a:moveTo>
                    <a:lnTo>
                      <a:pt x="70" y="0"/>
                    </a:lnTo>
                    <a:lnTo>
                      <a:pt x="52" y="21"/>
                    </a:lnTo>
                    <a:lnTo>
                      <a:pt x="49" y="36"/>
                    </a:lnTo>
                    <a:lnTo>
                      <a:pt x="55" y="57"/>
                    </a:lnTo>
                    <a:lnTo>
                      <a:pt x="37" y="78"/>
                    </a:lnTo>
                    <a:lnTo>
                      <a:pt x="13" y="102"/>
                    </a:lnTo>
                    <a:lnTo>
                      <a:pt x="8" y="78"/>
                    </a:lnTo>
                    <a:lnTo>
                      <a:pt x="0" y="68"/>
                    </a:lnTo>
                    <a:lnTo>
                      <a:pt x="0" y="50"/>
                    </a:lnTo>
                    <a:lnTo>
                      <a:pt x="21" y="31"/>
                    </a:lnTo>
                    <a:lnTo>
                      <a:pt x="55"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nvGrpSpPr>
              <p:cNvPr id="16" name="Group 126"/>
              <p:cNvGrpSpPr>
                <a:grpSpLocks/>
              </p:cNvGrpSpPr>
              <p:nvPr/>
            </p:nvGrpSpPr>
            <p:grpSpPr bwMode="auto">
              <a:xfrm>
                <a:off x="1240" y="1238"/>
                <a:ext cx="259" cy="553"/>
                <a:chOff x="1240" y="1238"/>
                <a:chExt cx="259" cy="553"/>
              </a:xfrm>
              <a:grpFill/>
            </p:grpSpPr>
            <p:sp>
              <p:nvSpPr>
                <p:cNvPr id="10530" name="Freeform 127"/>
                <p:cNvSpPr>
                  <a:spLocks/>
                </p:cNvSpPr>
                <p:nvPr/>
              </p:nvSpPr>
              <p:spPr bwMode="auto">
                <a:xfrm>
                  <a:off x="1240" y="1238"/>
                  <a:ext cx="259" cy="553"/>
                </a:xfrm>
                <a:custGeom>
                  <a:avLst/>
                  <a:gdLst>
                    <a:gd name="T0" fmla="*/ 0 w 777"/>
                    <a:gd name="T1" fmla="*/ 0 h 1660"/>
                    <a:gd name="T2" fmla="*/ 0 w 777"/>
                    <a:gd name="T3" fmla="*/ 0 h 1660"/>
                    <a:gd name="T4" fmla="*/ 0 w 777"/>
                    <a:gd name="T5" fmla="*/ 0 h 1660"/>
                    <a:gd name="T6" fmla="*/ 0 w 777"/>
                    <a:gd name="T7" fmla="*/ 0 h 1660"/>
                    <a:gd name="T8" fmla="*/ 0 w 777"/>
                    <a:gd name="T9" fmla="*/ 0 h 1660"/>
                    <a:gd name="T10" fmla="*/ 0 w 777"/>
                    <a:gd name="T11" fmla="*/ 0 h 1660"/>
                    <a:gd name="T12" fmla="*/ 0 w 777"/>
                    <a:gd name="T13" fmla="*/ 0 h 1660"/>
                    <a:gd name="T14" fmla="*/ 0 w 777"/>
                    <a:gd name="T15" fmla="*/ 0 h 1660"/>
                    <a:gd name="T16" fmla="*/ 0 w 777"/>
                    <a:gd name="T17" fmla="*/ 0 h 1660"/>
                    <a:gd name="T18" fmla="*/ 0 w 777"/>
                    <a:gd name="T19" fmla="*/ 0 h 1660"/>
                    <a:gd name="T20" fmla="*/ 0 w 777"/>
                    <a:gd name="T21" fmla="*/ 0 h 1660"/>
                    <a:gd name="T22" fmla="*/ 0 w 777"/>
                    <a:gd name="T23" fmla="*/ 0 h 1660"/>
                    <a:gd name="T24" fmla="*/ 0 w 777"/>
                    <a:gd name="T25" fmla="*/ 0 h 1660"/>
                    <a:gd name="T26" fmla="*/ 0 w 777"/>
                    <a:gd name="T27" fmla="*/ 0 h 1660"/>
                    <a:gd name="T28" fmla="*/ 0 w 777"/>
                    <a:gd name="T29" fmla="*/ 0 h 1660"/>
                    <a:gd name="T30" fmla="*/ 0 w 777"/>
                    <a:gd name="T31" fmla="*/ 0 h 1660"/>
                    <a:gd name="T32" fmla="*/ 0 w 777"/>
                    <a:gd name="T33" fmla="*/ 0 h 1660"/>
                    <a:gd name="T34" fmla="*/ 0 w 777"/>
                    <a:gd name="T35" fmla="*/ 0 h 1660"/>
                    <a:gd name="T36" fmla="*/ 0 w 777"/>
                    <a:gd name="T37" fmla="*/ 0 h 1660"/>
                    <a:gd name="T38" fmla="*/ 0 w 777"/>
                    <a:gd name="T39" fmla="*/ 0 h 1660"/>
                    <a:gd name="T40" fmla="*/ 0 w 777"/>
                    <a:gd name="T41" fmla="*/ 0 h 1660"/>
                    <a:gd name="T42" fmla="*/ 0 w 777"/>
                    <a:gd name="T43" fmla="*/ 0 h 1660"/>
                    <a:gd name="T44" fmla="*/ 0 w 777"/>
                    <a:gd name="T45" fmla="*/ 0 h 1660"/>
                    <a:gd name="T46" fmla="*/ 0 w 777"/>
                    <a:gd name="T47" fmla="*/ 0 h 1660"/>
                    <a:gd name="T48" fmla="*/ 0 w 777"/>
                    <a:gd name="T49" fmla="*/ 0 h 1660"/>
                    <a:gd name="T50" fmla="*/ 0 w 777"/>
                    <a:gd name="T51" fmla="*/ 0 h 1660"/>
                    <a:gd name="T52" fmla="*/ 0 w 777"/>
                    <a:gd name="T53" fmla="*/ 0 h 1660"/>
                    <a:gd name="T54" fmla="*/ 0 w 777"/>
                    <a:gd name="T55" fmla="*/ 0 h 1660"/>
                    <a:gd name="T56" fmla="*/ 0 w 777"/>
                    <a:gd name="T57" fmla="*/ 0 h 1660"/>
                    <a:gd name="T58" fmla="*/ 0 w 777"/>
                    <a:gd name="T59" fmla="*/ 0 h 1660"/>
                    <a:gd name="T60" fmla="*/ 0 w 777"/>
                    <a:gd name="T61" fmla="*/ 0 h 1660"/>
                    <a:gd name="T62" fmla="*/ 0 w 777"/>
                    <a:gd name="T63" fmla="*/ 0 h 1660"/>
                    <a:gd name="T64" fmla="*/ 0 w 777"/>
                    <a:gd name="T65" fmla="*/ 0 h 1660"/>
                    <a:gd name="T66" fmla="*/ 0 w 777"/>
                    <a:gd name="T67" fmla="*/ 0 h 1660"/>
                    <a:gd name="T68" fmla="*/ 0 w 777"/>
                    <a:gd name="T69" fmla="*/ 0 h 1660"/>
                    <a:gd name="T70" fmla="*/ 0 w 777"/>
                    <a:gd name="T71" fmla="*/ 0 h 1660"/>
                    <a:gd name="T72" fmla="*/ 0 w 777"/>
                    <a:gd name="T73" fmla="*/ 0 h 1660"/>
                    <a:gd name="T74" fmla="*/ 0 w 777"/>
                    <a:gd name="T75" fmla="*/ 0 h 1660"/>
                    <a:gd name="T76" fmla="*/ 0 w 777"/>
                    <a:gd name="T77" fmla="*/ 0 h 1660"/>
                    <a:gd name="T78" fmla="*/ 0 w 777"/>
                    <a:gd name="T79" fmla="*/ 0 h 1660"/>
                    <a:gd name="T80" fmla="*/ 0 w 777"/>
                    <a:gd name="T81" fmla="*/ 0 h 1660"/>
                    <a:gd name="T82" fmla="*/ 0 w 777"/>
                    <a:gd name="T83" fmla="*/ 0 h 1660"/>
                    <a:gd name="T84" fmla="*/ 0 w 777"/>
                    <a:gd name="T85" fmla="*/ 0 h 1660"/>
                    <a:gd name="T86" fmla="*/ 0 w 777"/>
                    <a:gd name="T87" fmla="*/ 0 h 1660"/>
                    <a:gd name="T88" fmla="*/ 0 w 777"/>
                    <a:gd name="T89" fmla="*/ 0 h 1660"/>
                    <a:gd name="T90" fmla="*/ 0 w 777"/>
                    <a:gd name="T91" fmla="*/ 0 h 1660"/>
                    <a:gd name="T92" fmla="*/ 0 w 777"/>
                    <a:gd name="T93" fmla="*/ 0 h 1660"/>
                    <a:gd name="T94" fmla="*/ 0 w 777"/>
                    <a:gd name="T95" fmla="*/ 0 h 1660"/>
                    <a:gd name="T96" fmla="*/ 0 w 777"/>
                    <a:gd name="T97" fmla="*/ 0 h 1660"/>
                    <a:gd name="T98" fmla="*/ 0 w 777"/>
                    <a:gd name="T99" fmla="*/ 0 h 1660"/>
                    <a:gd name="T100" fmla="*/ 0 w 777"/>
                    <a:gd name="T101" fmla="*/ 0 h 1660"/>
                    <a:gd name="T102" fmla="*/ 0 w 777"/>
                    <a:gd name="T103" fmla="*/ 0 h 1660"/>
                    <a:gd name="T104" fmla="*/ 0 w 777"/>
                    <a:gd name="T105" fmla="*/ 0 h 1660"/>
                    <a:gd name="T106" fmla="*/ 0 w 777"/>
                    <a:gd name="T107" fmla="*/ 0 h 1660"/>
                    <a:gd name="T108" fmla="*/ 0 w 777"/>
                    <a:gd name="T109" fmla="*/ 0 h 1660"/>
                    <a:gd name="T110" fmla="*/ 0 w 777"/>
                    <a:gd name="T111" fmla="*/ 0 h 1660"/>
                    <a:gd name="T112" fmla="*/ 0 w 777"/>
                    <a:gd name="T113" fmla="*/ 0 h 1660"/>
                    <a:gd name="T114" fmla="*/ 0 w 777"/>
                    <a:gd name="T115" fmla="*/ 0 h 1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7"/>
                    <a:gd name="T175" fmla="*/ 0 h 1660"/>
                    <a:gd name="T176" fmla="*/ 777 w 777"/>
                    <a:gd name="T177" fmla="*/ 1660 h 1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7" h="1660">
                      <a:moveTo>
                        <a:pt x="585" y="0"/>
                      </a:moveTo>
                      <a:lnTo>
                        <a:pt x="595" y="4"/>
                      </a:lnTo>
                      <a:lnTo>
                        <a:pt x="610" y="29"/>
                      </a:lnTo>
                      <a:lnTo>
                        <a:pt x="679" y="97"/>
                      </a:lnTo>
                      <a:lnTo>
                        <a:pt x="689" y="81"/>
                      </a:lnTo>
                      <a:lnTo>
                        <a:pt x="715" y="102"/>
                      </a:lnTo>
                      <a:lnTo>
                        <a:pt x="725" y="123"/>
                      </a:lnTo>
                      <a:lnTo>
                        <a:pt x="725" y="139"/>
                      </a:lnTo>
                      <a:lnTo>
                        <a:pt x="725" y="165"/>
                      </a:lnTo>
                      <a:lnTo>
                        <a:pt x="715" y="181"/>
                      </a:lnTo>
                      <a:lnTo>
                        <a:pt x="735" y="202"/>
                      </a:lnTo>
                      <a:lnTo>
                        <a:pt x="750" y="221"/>
                      </a:lnTo>
                      <a:lnTo>
                        <a:pt x="750" y="238"/>
                      </a:lnTo>
                      <a:lnTo>
                        <a:pt x="750" y="263"/>
                      </a:lnTo>
                      <a:lnTo>
                        <a:pt x="746" y="294"/>
                      </a:lnTo>
                      <a:lnTo>
                        <a:pt x="735" y="305"/>
                      </a:lnTo>
                      <a:lnTo>
                        <a:pt x="750" y="321"/>
                      </a:lnTo>
                      <a:lnTo>
                        <a:pt x="767" y="346"/>
                      </a:lnTo>
                      <a:lnTo>
                        <a:pt x="777" y="373"/>
                      </a:lnTo>
                      <a:lnTo>
                        <a:pt x="777" y="382"/>
                      </a:lnTo>
                      <a:lnTo>
                        <a:pt x="761" y="388"/>
                      </a:lnTo>
                      <a:lnTo>
                        <a:pt x="694" y="388"/>
                      </a:lnTo>
                      <a:lnTo>
                        <a:pt x="679" y="388"/>
                      </a:lnTo>
                      <a:lnTo>
                        <a:pt x="668" y="398"/>
                      </a:lnTo>
                      <a:lnTo>
                        <a:pt x="668" y="419"/>
                      </a:lnTo>
                      <a:lnTo>
                        <a:pt x="658" y="434"/>
                      </a:lnTo>
                      <a:lnTo>
                        <a:pt x="627" y="461"/>
                      </a:lnTo>
                      <a:lnTo>
                        <a:pt x="631" y="482"/>
                      </a:lnTo>
                      <a:lnTo>
                        <a:pt x="627" y="497"/>
                      </a:lnTo>
                      <a:lnTo>
                        <a:pt x="616" y="507"/>
                      </a:lnTo>
                      <a:lnTo>
                        <a:pt x="627" y="539"/>
                      </a:lnTo>
                      <a:lnTo>
                        <a:pt x="631" y="559"/>
                      </a:lnTo>
                      <a:lnTo>
                        <a:pt x="621" y="574"/>
                      </a:lnTo>
                      <a:lnTo>
                        <a:pt x="600" y="591"/>
                      </a:lnTo>
                      <a:lnTo>
                        <a:pt x="595" y="611"/>
                      </a:lnTo>
                      <a:lnTo>
                        <a:pt x="590" y="637"/>
                      </a:lnTo>
                      <a:lnTo>
                        <a:pt x="554" y="653"/>
                      </a:lnTo>
                      <a:lnTo>
                        <a:pt x="533" y="668"/>
                      </a:lnTo>
                      <a:lnTo>
                        <a:pt x="502" y="689"/>
                      </a:lnTo>
                      <a:lnTo>
                        <a:pt x="506" y="705"/>
                      </a:lnTo>
                      <a:lnTo>
                        <a:pt x="481" y="710"/>
                      </a:lnTo>
                      <a:lnTo>
                        <a:pt x="470" y="720"/>
                      </a:lnTo>
                      <a:lnTo>
                        <a:pt x="445" y="756"/>
                      </a:lnTo>
                      <a:lnTo>
                        <a:pt x="424" y="772"/>
                      </a:lnTo>
                      <a:lnTo>
                        <a:pt x="429" y="798"/>
                      </a:lnTo>
                      <a:lnTo>
                        <a:pt x="417" y="805"/>
                      </a:lnTo>
                      <a:lnTo>
                        <a:pt x="405" y="817"/>
                      </a:lnTo>
                      <a:lnTo>
                        <a:pt x="417" y="857"/>
                      </a:lnTo>
                      <a:lnTo>
                        <a:pt x="411" y="884"/>
                      </a:lnTo>
                      <a:lnTo>
                        <a:pt x="384" y="899"/>
                      </a:lnTo>
                      <a:lnTo>
                        <a:pt x="380" y="941"/>
                      </a:lnTo>
                      <a:lnTo>
                        <a:pt x="384" y="993"/>
                      </a:lnTo>
                      <a:lnTo>
                        <a:pt x="396" y="1018"/>
                      </a:lnTo>
                      <a:lnTo>
                        <a:pt x="433" y="1050"/>
                      </a:lnTo>
                      <a:lnTo>
                        <a:pt x="449" y="1081"/>
                      </a:lnTo>
                      <a:lnTo>
                        <a:pt x="466" y="1112"/>
                      </a:lnTo>
                      <a:lnTo>
                        <a:pt x="476" y="1133"/>
                      </a:lnTo>
                      <a:lnTo>
                        <a:pt x="466" y="1154"/>
                      </a:lnTo>
                      <a:lnTo>
                        <a:pt x="445" y="1170"/>
                      </a:lnTo>
                      <a:lnTo>
                        <a:pt x="429" y="1164"/>
                      </a:lnTo>
                      <a:lnTo>
                        <a:pt x="417" y="1149"/>
                      </a:lnTo>
                      <a:lnTo>
                        <a:pt x="396" y="1154"/>
                      </a:lnTo>
                      <a:lnTo>
                        <a:pt x="390" y="1170"/>
                      </a:lnTo>
                      <a:lnTo>
                        <a:pt x="359" y="1170"/>
                      </a:lnTo>
                      <a:lnTo>
                        <a:pt x="312" y="1164"/>
                      </a:lnTo>
                      <a:lnTo>
                        <a:pt x="302" y="1175"/>
                      </a:lnTo>
                      <a:lnTo>
                        <a:pt x="333" y="1191"/>
                      </a:lnTo>
                      <a:lnTo>
                        <a:pt x="375" y="1175"/>
                      </a:lnTo>
                      <a:lnTo>
                        <a:pt x="384" y="1195"/>
                      </a:lnTo>
                      <a:lnTo>
                        <a:pt x="417" y="1200"/>
                      </a:lnTo>
                      <a:lnTo>
                        <a:pt x="439" y="1210"/>
                      </a:lnTo>
                      <a:lnTo>
                        <a:pt x="429" y="1221"/>
                      </a:lnTo>
                      <a:lnTo>
                        <a:pt x="400" y="1216"/>
                      </a:lnTo>
                      <a:lnTo>
                        <a:pt x="396" y="1227"/>
                      </a:lnTo>
                      <a:lnTo>
                        <a:pt x="400" y="1242"/>
                      </a:lnTo>
                      <a:lnTo>
                        <a:pt x="384" y="1263"/>
                      </a:lnTo>
                      <a:lnTo>
                        <a:pt x="359" y="1283"/>
                      </a:lnTo>
                      <a:lnTo>
                        <a:pt x="348" y="1289"/>
                      </a:lnTo>
                      <a:lnTo>
                        <a:pt x="338" y="1294"/>
                      </a:lnTo>
                      <a:lnTo>
                        <a:pt x="344" y="1319"/>
                      </a:lnTo>
                      <a:lnTo>
                        <a:pt x="333" y="1335"/>
                      </a:lnTo>
                      <a:lnTo>
                        <a:pt x="317" y="1367"/>
                      </a:lnTo>
                      <a:lnTo>
                        <a:pt x="323" y="1398"/>
                      </a:lnTo>
                      <a:lnTo>
                        <a:pt x="312" y="1444"/>
                      </a:lnTo>
                      <a:lnTo>
                        <a:pt x="302" y="1465"/>
                      </a:lnTo>
                      <a:lnTo>
                        <a:pt x="302" y="1496"/>
                      </a:lnTo>
                      <a:lnTo>
                        <a:pt x="286" y="1517"/>
                      </a:lnTo>
                      <a:lnTo>
                        <a:pt x="265" y="1553"/>
                      </a:lnTo>
                      <a:lnTo>
                        <a:pt x="260" y="1580"/>
                      </a:lnTo>
                      <a:lnTo>
                        <a:pt x="223" y="1574"/>
                      </a:lnTo>
                      <a:lnTo>
                        <a:pt x="187" y="1574"/>
                      </a:lnTo>
                      <a:lnTo>
                        <a:pt x="183" y="1590"/>
                      </a:lnTo>
                      <a:lnTo>
                        <a:pt x="162" y="1595"/>
                      </a:lnTo>
                      <a:lnTo>
                        <a:pt x="150" y="1601"/>
                      </a:lnTo>
                      <a:lnTo>
                        <a:pt x="156" y="1618"/>
                      </a:lnTo>
                      <a:lnTo>
                        <a:pt x="150" y="1644"/>
                      </a:lnTo>
                      <a:lnTo>
                        <a:pt x="125" y="1660"/>
                      </a:lnTo>
                      <a:lnTo>
                        <a:pt x="110" y="1644"/>
                      </a:lnTo>
                      <a:lnTo>
                        <a:pt x="89" y="1660"/>
                      </a:lnTo>
                      <a:lnTo>
                        <a:pt x="62" y="1660"/>
                      </a:lnTo>
                      <a:lnTo>
                        <a:pt x="52" y="1644"/>
                      </a:lnTo>
                      <a:lnTo>
                        <a:pt x="62" y="1633"/>
                      </a:lnTo>
                      <a:lnTo>
                        <a:pt x="68" y="1605"/>
                      </a:lnTo>
                      <a:lnTo>
                        <a:pt x="47" y="1564"/>
                      </a:lnTo>
                      <a:lnTo>
                        <a:pt x="37" y="1543"/>
                      </a:lnTo>
                      <a:lnTo>
                        <a:pt x="42" y="1532"/>
                      </a:lnTo>
                      <a:lnTo>
                        <a:pt x="52" y="1532"/>
                      </a:lnTo>
                      <a:lnTo>
                        <a:pt x="58" y="1522"/>
                      </a:lnTo>
                      <a:lnTo>
                        <a:pt x="62" y="1511"/>
                      </a:lnTo>
                      <a:lnTo>
                        <a:pt x="68" y="1501"/>
                      </a:lnTo>
                      <a:lnTo>
                        <a:pt x="62" y="1492"/>
                      </a:lnTo>
                      <a:lnTo>
                        <a:pt x="52" y="1471"/>
                      </a:lnTo>
                      <a:lnTo>
                        <a:pt x="31" y="1440"/>
                      </a:lnTo>
                      <a:lnTo>
                        <a:pt x="37" y="1408"/>
                      </a:lnTo>
                      <a:lnTo>
                        <a:pt x="21" y="1382"/>
                      </a:lnTo>
                      <a:lnTo>
                        <a:pt x="6" y="1367"/>
                      </a:lnTo>
                      <a:lnTo>
                        <a:pt x="16" y="1340"/>
                      </a:lnTo>
                      <a:lnTo>
                        <a:pt x="27" y="1289"/>
                      </a:lnTo>
                      <a:lnTo>
                        <a:pt x="6" y="1263"/>
                      </a:lnTo>
                      <a:lnTo>
                        <a:pt x="0" y="1237"/>
                      </a:lnTo>
                      <a:lnTo>
                        <a:pt x="0" y="1221"/>
                      </a:lnTo>
                      <a:lnTo>
                        <a:pt x="10" y="1191"/>
                      </a:lnTo>
                      <a:lnTo>
                        <a:pt x="27" y="1195"/>
                      </a:lnTo>
                      <a:lnTo>
                        <a:pt x="42" y="1154"/>
                      </a:lnTo>
                      <a:lnTo>
                        <a:pt x="42" y="1106"/>
                      </a:lnTo>
                      <a:lnTo>
                        <a:pt x="47" y="1091"/>
                      </a:lnTo>
                      <a:lnTo>
                        <a:pt x="68" y="1076"/>
                      </a:lnTo>
                      <a:lnTo>
                        <a:pt x="99" y="1055"/>
                      </a:lnTo>
                      <a:lnTo>
                        <a:pt x="99" y="1029"/>
                      </a:lnTo>
                      <a:lnTo>
                        <a:pt x="94" y="951"/>
                      </a:lnTo>
                      <a:lnTo>
                        <a:pt x="83" y="941"/>
                      </a:lnTo>
                      <a:lnTo>
                        <a:pt x="83" y="920"/>
                      </a:lnTo>
                      <a:lnTo>
                        <a:pt x="110" y="909"/>
                      </a:lnTo>
                      <a:lnTo>
                        <a:pt x="120" y="899"/>
                      </a:lnTo>
                      <a:lnTo>
                        <a:pt x="104" y="868"/>
                      </a:lnTo>
                      <a:lnTo>
                        <a:pt x="83" y="838"/>
                      </a:lnTo>
                      <a:lnTo>
                        <a:pt x="89" y="803"/>
                      </a:lnTo>
                      <a:lnTo>
                        <a:pt x="94" y="777"/>
                      </a:lnTo>
                      <a:lnTo>
                        <a:pt x="115" y="731"/>
                      </a:lnTo>
                      <a:lnTo>
                        <a:pt x="115" y="710"/>
                      </a:lnTo>
                      <a:lnTo>
                        <a:pt x="115" y="668"/>
                      </a:lnTo>
                      <a:lnTo>
                        <a:pt x="131" y="632"/>
                      </a:lnTo>
                      <a:lnTo>
                        <a:pt x="156" y="611"/>
                      </a:lnTo>
                      <a:lnTo>
                        <a:pt x="183" y="595"/>
                      </a:lnTo>
                      <a:lnTo>
                        <a:pt x="208" y="601"/>
                      </a:lnTo>
                      <a:lnTo>
                        <a:pt x="234" y="611"/>
                      </a:lnTo>
                      <a:lnTo>
                        <a:pt x="244" y="574"/>
                      </a:lnTo>
                      <a:lnTo>
                        <a:pt x="234" y="543"/>
                      </a:lnTo>
                      <a:lnTo>
                        <a:pt x="223" y="522"/>
                      </a:lnTo>
                      <a:lnTo>
                        <a:pt x="219" y="507"/>
                      </a:lnTo>
                      <a:lnTo>
                        <a:pt x="223" y="492"/>
                      </a:lnTo>
                      <a:lnTo>
                        <a:pt x="240" y="486"/>
                      </a:lnTo>
                      <a:lnTo>
                        <a:pt x="244" y="451"/>
                      </a:lnTo>
                      <a:lnTo>
                        <a:pt x="256" y="419"/>
                      </a:lnTo>
                      <a:lnTo>
                        <a:pt x="260" y="394"/>
                      </a:lnTo>
                      <a:lnTo>
                        <a:pt x="260" y="367"/>
                      </a:lnTo>
                      <a:lnTo>
                        <a:pt x="275" y="342"/>
                      </a:lnTo>
                      <a:lnTo>
                        <a:pt x="307" y="321"/>
                      </a:lnTo>
                      <a:lnTo>
                        <a:pt x="328" y="315"/>
                      </a:lnTo>
                      <a:lnTo>
                        <a:pt x="328" y="290"/>
                      </a:lnTo>
                      <a:lnTo>
                        <a:pt x="338" y="273"/>
                      </a:lnTo>
                      <a:lnTo>
                        <a:pt x="359" y="248"/>
                      </a:lnTo>
                      <a:lnTo>
                        <a:pt x="380" y="232"/>
                      </a:lnTo>
                      <a:lnTo>
                        <a:pt x="369" y="188"/>
                      </a:lnTo>
                      <a:lnTo>
                        <a:pt x="408" y="144"/>
                      </a:lnTo>
                      <a:lnTo>
                        <a:pt x="417" y="126"/>
                      </a:lnTo>
                      <a:lnTo>
                        <a:pt x="445" y="120"/>
                      </a:lnTo>
                      <a:lnTo>
                        <a:pt x="463" y="97"/>
                      </a:lnTo>
                      <a:lnTo>
                        <a:pt x="463" y="81"/>
                      </a:lnTo>
                      <a:lnTo>
                        <a:pt x="481" y="63"/>
                      </a:lnTo>
                      <a:lnTo>
                        <a:pt x="515" y="59"/>
                      </a:lnTo>
                      <a:lnTo>
                        <a:pt x="554" y="59"/>
                      </a:lnTo>
                      <a:lnTo>
                        <a:pt x="585" y="29"/>
                      </a:lnTo>
                      <a:lnTo>
                        <a:pt x="579" y="0"/>
                      </a:lnTo>
                      <a:lnTo>
                        <a:pt x="585"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31" name="Freeform 128"/>
                <p:cNvSpPr>
                  <a:spLocks/>
                </p:cNvSpPr>
                <p:nvPr/>
              </p:nvSpPr>
              <p:spPr bwMode="auto">
                <a:xfrm>
                  <a:off x="1240" y="1238"/>
                  <a:ext cx="259" cy="553"/>
                </a:xfrm>
                <a:custGeom>
                  <a:avLst/>
                  <a:gdLst>
                    <a:gd name="T0" fmla="*/ 0 w 777"/>
                    <a:gd name="T1" fmla="*/ 0 h 1660"/>
                    <a:gd name="T2" fmla="*/ 0 w 777"/>
                    <a:gd name="T3" fmla="*/ 0 h 1660"/>
                    <a:gd name="T4" fmla="*/ 0 w 777"/>
                    <a:gd name="T5" fmla="*/ 0 h 1660"/>
                    <a:gd name="T6" fmla="*/ 0 w 777"/>
                    <a:gd name="T7" fmla="*/ 0 h 1660"/>
                    <a:gd name="T8" fmla="*/ 0 w 777"/>
                    <a:gd name="T9" fmla="*/ 0 h 1660"/>
                    <a:gd name="T10" fmla="*/ 0 w 777"/>
                    <a:gd name="T11" fmla="*/ 0 h 1660"/>
                    <a:gd name="T12" fmla="*/ 0 w 777"/>
                    <a:gd name="T13" fmla="*/ 0 h 1660"/>
                    <a:gd name="T14" fmla="*/ 0 w 777"/>
                    <a:gd name="T15" fmla="*/ 0 h 1660"/>
                    <a:gd name="T16" fmla="*/ 0 w 777"/>
                    <a:gd name="T17" fmla="*/ 0 h 1660"/>
                    <a:gd name="T18" fmla="*/ 0 w 777"/>
                    <a:gd name="T19" fmla="*/ 0 h 1660"/>
                    <a:gd name="T20" fmla="*/ 0 w 777"/>
                    <a:gd name="T21" fmla="*/ 0 h 1660"/>
                    <a:gd name="T22" fmla="*/ 0 w 777"/>
                    <a:gd name="T23" fmla="*/ 0 h 1660"/>
                    <a:gd name="T24" fmla="*/ 0 w 777"/>
                    <a:gd name="T25" fmla="*/ 0 h 1660"/>
                    <a:gd name="T26" fmla="*/ 0 w 777"/>
                    <a:gd name="T27" fmla="*/ 0 h 1660"/>
                    <a:gd name="T28" fmla="*/ 0 w 777"/>
                    <a:gd name="T29" fmla="*/ 0 h 1660"/>
                    <a:gd name="T30" fmla="*/ 0 w 777"/>
                    <a:gd name="T31" fmla="*/ 0 h 1660"/>
                    <a:gd name="T32" fmla="*/ 0 w 777"/>
                    <a:gd name="T33" fmla="*/ 0 h 1660"/>
                    <a:gd name="T34" fmla="*/ 0 w 777"/>
                    <a:gd name="T35" fmla="*/ 0 h 1660"/>
                    <a:gd name="T36" fmla="*/ 0 w 777"/>
                    <a:gd name="T37" fmla="*/ 0 h 1660"/>
                    <a:gd name="T38" fmla="*/ 0 w 777"/>
                    <a:gd name="T39" fmla="*/ 0 h 1660"/>
                    <a:gd name="T40" fmla="*/ 0 w 777"/>
                    <a:gd name="T41" fmla="*/ 0 h 1660"/>
                    <a:gd name="T42" fmla="*/ 0 w 777"/>
                    <a:gd name="T43" fmla="*/ 0 h 1660"/>
                    <a:gd name="T44" fmla="*/ 0 w 777"/>
                    <a:gd name="T45" fmla="*/ 0 h 1660"/>
                    <a:gd name="T46" fmla="*/ 0 w 777"/>
                    <a:gd name="T47" fmla="*/ 0 h 1660"/>
                    <a:gd name="T48" fmla="*/ 0 w 777"/>
                    <a:gd name="T49" fmla="*/ 0 h 1660"/>
                    <a:gd name="T50" fmla="*/ 0 w 777"/>
                    <a:gd name="T51" fmla="*/ 0 h 1660"/>
                    <a:gd name="T52" fmla="*/ 0 w 777"/>
                    <a:gd name="T53" fmla="*/ 0 h 1660"/>
                    <a:gd name="T54" fmla="*/ 0 w 777"/>
                    <a:gd name="T55" fmla="*/ 0 h 1660"/>
                    <a:gd name="T56" fmla="*/ 0 w 777"/>
                    <a:gd name="T57" fmla="*/ 0 h 1660"/>
                    <a:gd name="T58" fmla="*/ 0 w 777"/>
                    <a:gd name="T59" fmla="*/ 0 h 1660"/>
                    <a:gd name="T60" fmla="*/ 0 w 777"/>
                    <a:gd name="T61" fmla="*/ 0 h 1660"/>
                    <a:gd name="T62" fmla="*/ 0 w 777"/>
                    <a:gd name="T63" fmla="*/ 0 h 1660"/>
                    <a:gd name="T64" fmla="*/ 0 w 777"/>
                    <a:gd name="T65" fmla="*/ 0 h 1660"/>
                    <a:gd name="T66" fmla="*/ 0 w 777"/>
                    <a:gd name="T67" fmla="*/ 0 h 1660"/>
                    <a:gd name="T68" fmla="*/ 0 w 777"/>
                    <a:gd name="T69" fmla="*/ 0 h 1660"/>
                    <a:gd name="T70" fmla="*/ 0 w 777"/>
                    <a:gd name="T71" fmla="*/ 0 h 1660"/>
                    <a:gd name="T72" fmla="*/ 0 w 777"/>
                    <a:gd name="T73" fmla="*/ 0 h 1660"/>
                    <a:gd name="T74" fmla="*/ 0 w 777"/>
                    <a:gd name="T75" fmla="*/ 0 h 1660"/>
                    <a:gd name="T76" fmla="*/ 0 w 777"/>
                    <a:gd name="T77" fmla="*/ 0 h 1660"/>
                    <a:gd name="T78" fmla="*/ 0 w 777"/>
                    <a:gd name="T79" fmla="*/ 0 h 1660"/>
                    <a:gd name="T80" fmla="*/ 0 w 777"/>
                    <a:gd name="T81" fmla="*/ 0 h 1660"/>
                    <a:gd name="T82" fmla="*/ 0 w 777"/>
                    <a:gd name="T83" fmla="*/ 0 h 1660"/>
                    <a:gd name="T84" fmla="*/ 0 w 777"/>
                    <a:gd name="T85" fmla="*/ 0 h 1660"/>
                    <a:gd name="T86" fmla="*/ 0 w 777"/>
                    <a:gd name="T87" fmla="*/ 0 h 1660"/>
                    <a:gd name="T88" fmla="*/ 0 w 777"/>
                    <a:gd name="T89" fmla="*/ 0 h 1660"/>
                    <a:gd name="T90" fmla="*/ 0 w 777"/>
                    <a:gd name="T91" fmla="*/ 0 h 1660"/>
                    <a:gd name="T92" fmla="*/ 0 w 777"/>
                    <a:gd name="T93" fmla="*/ 0 h 1660"/>
                    <a:gd name="T94" fmla="*/ 0 w 777"/>
                    <a:gd name="T95" fmla="*/ 0 h 1660"/>
                    <a:gd name="T96" fmla="*/ 0 w 777"/>
                    <a:gd name="T97" fmla="*/ 0 h 1660"/>
                    <a:gd name="T98" fmla="*/ 0 w 777"/>
                    <a:gd name="T99" fmla="*/ 0 h 1660"/>
                    <a:gd name="T100" fmla="*/ 0 w 777"/>
                    <a:gd name="T101" fmla="*/ 0 h 1660"/>
                    <a:gd name="T102" fmla="*/ 0 w 777"/>
                    <a:gd name="T103" fmla="*/ 0 h 1660"/>
                    <a:gd name="T104" fmla="*/ 0 w 777"/>
                    <a:gd name="T105" fmla="*/ 0 h 1660"/>
                    <a:gd name="T106" fmla="*/ 0 w 777"/>
                    <a:gd name="T107" fmla="*/ 0 h 1660"/>
                    <a:gd name="T108" fmla="*/ 0 w 777"/>
                    <a:gd name="T109" fmla="*/ 0 h 1660"/>
                    <a:gd name="T110" fmla="*/ 0 w 777"/>
                    <a:gd name="T111" fmla="*/ 0 h 1660"/>
                    <a:gd name="T112" fmla="*/ 0 w 777"/>
                    <a:gd name="T113" fmla="*/ 0 h 1660"/>
                    <a:gd name="T114" fmla="*/ 0 w 777"/>
                    <a:gd name="T115" fmla="*/ 0 h 1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7"/>
                    <a:gd name="T175" fmla="*/ 0 h 1660"/>
                    <a:gd name="T176" fmla="*/ 777 w 777"/>
                    <a:gd name="T177" fmla="*/ 1660 h 1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7" h="1660">
                      <a:moveTo>
                        <a:pt x="585" y="0"/>
                      </a:moveTo>
                      <a:lnTo>
                        <a:pt x="595" y="4"/>
                      </a:lnTo>
                      <a:lnTo>
                        <a:pt x="610" y="29"/>
                      </a:lnTo>
                      <a:lnTo>
                        <a:pt x="679" y="97"/>
                      </a:lnTo>
                      <a:lnTo>
                        <a:pt x="689" y="81"/>
                      </a:lnTo>
                      <a:lnTo>
                        <a:pt x="715" y="102"/>
                      </a:lnTo>
                      <a:lnTo>
                        <a:pt x="725" y="123"/>
                      </a:lnTo>
                      <a:lnTo>
                        <a:pt x="725" y="139"/>
                      </a:lnTo>
                      <a:lnTo>
                        <a:pt x="725" y="165"/>
                      </a:lnTo>
                      <a:lnTo>
                        <a:pt x="715" y="181"/>
                      </a:lnTo>
                      <a:lnTo>
                        <a:pt x="735" y="202"/>
                      </a:lnTo>
                      <a:lnTo>
                        <a:pt x="750" y="221"/>
                      </a:lnTo>
                      <a:lnTo>
                        <a:pt x="750" y="238"/>
                      </a:lnTo>
                      <a:lnTo>
                        <a:pt x="750" y="263"/>
                      </a:lnTo>
                      <a:lnTo>
                        <a:pt x="746" y="294"/>
                      </a:lnTo>
                      <a:lnTo>
                        <a:pt x="735" y="305"/>
                      </a:lnTo>
                      <a:lnTo>
                        <a:pt x="750" y="321"/>
                      </a:lnTo>
                      <a:lnTo>
                        <a:pt x="767" y="346"/>
                      </a:lnTo>
                      <a:lnTo>
                        <a:pt x="777" y="373"/>
                      </a:lnTo>
                      <a:lnTo>
                        <a:pt x="777" y="382"/>
                      </a:lnTo>
                      <a:lnTo>
                        <a:pt x="761" y="388"/>
                      </a:lnTo>
                      <a:lnTo>
                        <a:pt x="694" y="388"/>
                      </a:lnTo>
                      <a:lnTo>
                        <a:pt x="679" y="388"/>
                      </a:lnTo>
                      <a:lnTo>
                        <a:pt x="668" y="398"/>
                      </a:lnTo>
                      <a:lnTo>
                        <a:pt x="668" y="419"/>
                      </a:lnTo>
                      <a:lnTo>
                        <a:pt x="658" y="434"/>
                      </a:lnTo>
                      <a:lnTo>
                        <a:pt x="627" y="461"/>
                      </a:lnTo>
                      <a:lnTo>
                        <a:pt x="631" y="482"/>
                      </a:lnTo>
                      <a:lnTo>
                        <a:pt x="627" y="497"/>
                      </a:lnTo>
                      <a:lnTo>
                        <a:pt x="616" y="507"/>
                      </a:lnTo>
                      <a:lnTo>
                        <a:pt x="627" y="539"/>
                      </a:lnTo>
                      <a:lnTo>
                        <a:pt x="631" y="559"/>
                      </a:lnTo>
                      <a:lnTo>
                        <a:pt x="621" y="574"/>
                      </a:lnTo>
                      <a:lnTo>
                        <a:pt x="600" y="591"/>
                      </a:lnTo>
                      <a:lnTo>
                        <a:pt x="595" y="611"/>
                      </a:lnTo>
                      <a:lnTo>
                        <a:pt x="590" y="637"/>
                      </a:lnTo>
                      <a:lnTo>
                        <a:pt x="554" y="653"/>
                      </a:lnTo>
                      <a:lnTo>
                        <a:pt x="533" y="668"/>
                      </a:lnTo>
                      <a:lnTo>
                        <a:pt x="502" y="689"/>
                      </a:lnTo>
                      <a:lnTo>
                        <a:pt x="506" y="705"/>
                      </a:lnTo>
                      <a:lnTo>
                        <a:pt x="481" y="710"/>
                      </a:lnTo>
                      <a:lnTo>
                        <a:pt x="470" y="720"/>
                      </a:lnTo>
                      <a:lnTo>
                        <a:pt x="445" y="756"/>
                      </a:lnTo>
                      <a:lnTo>
                        <a:pt x="424" y="772"/>
                      </a:lnTo>
                      <a:lnTo>
                        <a:pt x="429" y="798"/>
                      </a:lnTo>
                      <a:lnTo>
                        <a:pt x="417" y="805"/>
                      </a:lnTo>
                      <a:lnTo>
                        <a:pt x="405" y="817"/>
                      </a:lnTo>
                      <a:lnTo>
                        <a:pt x="417" y="857"/>
                      </a:lnTo>
                      <a:lnTo>
                        <a:pt x="411" y="884"/>
                      </a:lnTo>
                      <a:lnTo>
                        <a:pt x="384" y="899"/>
                      </a:lnTo>
                      <a:lnTo>
                        <a:pt x="380" y="941"/>
                      </a:lnTo>
                      <a:lnTo>
                        <a:pt x="384" y="993"/>
                      </a:lnTo>
                      <a:lnTo>
                        <a:pt x="396" y="1018"/>
                      </a:lnTo>
                      <a:lnTo>
                        <a:pt x="433" y="1050"/>
                      </a:lnTo>
                      <a:lnTo>
                        <a:pt x="449" y="1081"/>
                      </a:lnTo>
                      <a:lnTo>
                        <a:pt x="466" y="1112"/>
                      </a:lnTo>
                      <a:lnTo>
                        <a:pt x="476" y="1133"/>
                      </a:lnTo>
                      <a:lnTo>
                        <a:pt x="466" y="1154"/>
                      </a:lnTo>
                      <a:lnTo>
                        <a:pt x="445" y="1170"/>
                      </a:lnTo>
                      <a:lnTo>
                        <a:pt x="429" y="1164"/>
                      </a:lnTo>
                      <a:lnTo>
                        <a:pt x="417" y="1149"/>
                      </a:lnTo>
                      <a:lnTo>
                        <a:pt x="396" y="1154"/>
                      </a:lnTo>
                      <a:lnTo>
                        <a:pt x="390" y="1170"/>
                      </a:lnTo>
                      <a:lnTo>
                        <a:pt x="359" y="1170"/>
                      </a:lnTo>
                      <a:lnTo>
                        <a:pt x="312" y="1164"/>
                      </a:lnTo>
                      <a:lnTo>
                        <a:pt x="302" y="1175"/>
                      </a:lnTo>
                      <a:lnTo>
                        <a:pt x="333" y="1191"/>
                      </a:lnTo>
                      <a:lnTo>
                        <a:pt x="375" y="1175"/>
                      </a:lnTo>
                      <a:lnTo>
                        <a:pt x="384" y="1195"/>
                      </a:lnTo>
                      <a:lnTo>
                        <a:pt x="417" y="1200"/>
                      </a:lnTo>
                      <a:lnTo>
                        <a:pt x="439" y="1210"/>
                      </a:lnTo>
                      <a:lnTo>
                        <a:pt x="429" y="1221"/>
                      </a:lnTo>
                      <a:lnTo>
                        <a:pt x="400" y="1216"/>
                      </a:lnTo>
                      <a:lnTo>
                        <a:pt x="396" y="1227"/>
                      </a:lnTo>
                      <a:lnTo>
                        <a:pt x="400" y="1242"/>
                      </a:lnTo>
                      <a:lnTo>
                        <a:pt x="384" y="1263"/>
                      </a:lnTo>
                      <a:lnTo>
                        <a:pt x="359" y="1283"/>
                      </a:lnTo>
                      <a:lnTo>
                        <a:pt x="348" y="1289"/>
                      </a:lnTo>
                      <a:lnTo>
                        <a:pt x="338" y="1294"/>
                      </a:lnTo>
                      <a:lnTo>
                        <a:pt x="344" y="1319"/>
                      </a:lnTo>
                      <a:lnTo>
                        <a:pt x="333" y="1335"/>
                      </a:lnTo>
                      <a:lnTo>
                        <a:pt x="317" y="1367"/>
                      </a:lnTo>
                      <a:lnTo>
                        <a:pt x="323" y="1398"/>
                      </a:lnTo>
                      <a:lnTo>
                        <a:pt x="312" y="1444"/>
                      </a:lnTo>
                      <a:lnTo>
                        <a:pt x="302" y="1465"/>
                      </a:lnTo>
                      <a:lnTo>
                        <a:pt x="302" y="1496"/>
                      </a:lnTo>
                      <a:lnTo>
                        <a:pt x="286" y="1517"/>
                      </a:lnTo>
                      <a:lnTo>
                        <a:pt x="265" y="1553"/>
                      </a:lnTo>
                      <a:lnTo>
                        <a:pt x="260" y="1580"/>
                      </a:lnTo>
                      <a:lnTo>
                        <a:pt x="223" y="1574"/>
                      </a:lnTo>
                      <a:lnTo>
                        <a:pt x="187" y="1574"/>
                      </a:lnTo>
                      <a:lnTo>
                        <a:pt x="183" y="1590"/>
                      </a:lnTo>
                      <a:lnTo>
                        <a:pt x="162" y="1595"/>
                      </a:lnTo>
                      <a:lnTo>
                        <a:pt x="150" y="1601"/>
                      </a:lnTo>
                      <a:lnTo>
                        <a:pt x="156" y="1618"/>
                      </a:lnTo>
                      <a:lnTo>
                        <a:pt x="150" y="1644"/>
                      </a:lnTo>
                      <a:lnTo>
                        <a:pt x="125" y="1660"/>
                      </a:lnTo>
                      <a:lnTo>
                        <a:pt x="110" y="1644"/>
                      </a:lnTo>
                      <a:lnTo>
                        <a:pt x="89" y="1660"/>
                      </a:lnTo>
                      <a:lnTo>
                        <a:pt x="62" y="1660"/>
                      </a:lnTo>
                      <a:lnTo>
                        <a:pt x="52" y="1644"/>
                      </a:lnTo>
                      <a:lnTo>
                        <a:pt x="62" y="1633"/>
                      </a:lnTo>
                      <a:lnTo>
                        <a:pt x="68" y="1605"/>
                      </a:lnTo>
                      <a:lnTo>
                        <a:pt x="47" y="1564"/>
                      </a:lnTo>
                      <a:lnTo>
                        <a:pt x="37" y="1543"/>
                      </a:lnTo>
                      <a:lnTo>
                        <a:pt x="42" y="1532"/>
                      </a:lnTo>
                      <a:lnTo>
                        <a:pt x="52" y="1532"/>
                      </a:lnTo>
                      <a:lnTo>
                        <a:pt x="58" y="1522"/>
                      </a:lnTo>
                      <a:lnTo>
                        <a:pt x="62" y="1511"/>
                      </a:lnTo>
                      <a:lnTo>
                        <a:pt x="68" y="1501"/>
                      </a:lnTo>
                      <a:lnTo>
                        <a:pt x="62" y="1492"/>
                      </a:lnTo>
                      <a:lnTo>
                        <a:pt x="52" y="1471"/>
                      </a:lnTo>
                      <a:lnTo>
                        <a:pt x="31" y="1440"/>
                      </a:lnTo>
                      <a:lnTo>
                        <a:pt x="37" y="1408"/>
                      </a:lnTo>
                      <a:lnTo>
                        <a:pt x="21" y="1382"/>
                      </a:lnTo>
                      <a:lnTo>
                        <a:pt x="6" y="1367"/>
                      </a:lnTo>
                      <a:lnTo>
                        <a:pt x="16" y="1340"/>
                      </a:lnTo>
                      <a:lnTo>
                        <a:pt x="27" y="1289"/>
                      </a:lnTo>
                      <a:lnTo>
                        <a:pt x="6" y="1263"/>
                      </a:lnTo>
                      <a:lnTo>
                        <a:pt x="0" y="1237"/>
                      </a:lnTo>
                      <a:lnTo>
                        <a:pt x="0" y="1221"/>
                      </a:lnTo>
                      <a:lnTo>
                        <a:pt x="10" y="1191"/>
                      </a:lnTo>
                      <a:lnTo>
                        <a:pt x="27" y="1195"/>
                      </a:lnTo>
                      <a:lnTo>
                        <a:pt x="42" y="1154"/>
                      </a:lnTo>
                      <a:lnTo>
                        <a:pt x="42" y="1106"/>
                      </a:lnTo>
                      <a:lnTo>
                        <a:pt x="47" y="1091"/>
                      </a:lnTo>
                      <a:lnTo>
                        <a:pt x="68" y="1076"/>
                      </a:lnTo>
                      <a:lnTo>
                        <a:pt x="99" y="1055"/>
                      </a:lnTo>
                      <a:lnTo>
                        <a:pt x="99" y="1029"/>
                      </a:lnTo>
                      <a:lnTo>
                        <a:pt x="94" y="951"/>
                      </a:lnTo>
                      <a:lnTo>
                        <a:pt x="83" y="941"/>
                      </a:lnTo>
                      <a:lnTo>
                        <a:pt x="83" y="920"/>
                      </a:lnTo>
                      <a:lnTo>
                        <a:pt x="110" y="909"/>
                      </a:lnTo>
                      <a:lnTo>
                        <a:pt x="120" y="899"/>
                      </a:lnTo>
                      <a:lnTo>
                        <a:pt x="104" y="868"/>
                      </a:lnTo>
                      <a:lnTo>
                        <a:pt x="83" y="838"/>
                      </a:lnTo>
                      <a:lnTo>
                        <a:pt x="89" y="803"/>
                      </a:lnTo>
                      <a:lnTo>
                        <a:pt x="94" y="777"/>
                      </a:lnTo>
                      <a:lnTo>
                        <a:pt x="115" y="731"/>
                      </a:lnTo>
                      <a:lnTo>
                        <a:pt x="115" y="710"/>
                      </a:lnTo>
                      <a:lnTo>
                        <a:pt x="115" y="668"/>
                      </a:lnTo>
                      <a:lnTo>
                        <a:pt x="131" y="632"/>
                      </a:lnTo>
                      <a:lnTo>
                        <a:pt x="156" y="611"/>
                      </a:lnTo>
                      <a:lnTo>
                        <a:pt x="183" y="595"/>
                      </a:lnTo>
                      <a:lnTo>
                        <a:pt x="208" y="601"/>
                      </a:lnTo>
                      <a:lnTo>
                        <a:pt x="234" y="611"/>
                      </a:lnTo>
                      <a:lnTo>
                        <a:pt x="244" y="574"/>
                      </a:lnTo>
                      <a:lnTo>
                        <a:pt x="234" y="543"/>
                      </a:lnTo>
                      <a:lnTo>
                        <a:pt x="223" y="522"/>
                      </a:lnTo>
                      <a:lnTo>
                        <a:pt x="219" y="507"/>
                      </a:lnTo>
                      <a:lnTo>
                        <a:pt x="223" y="492"/>
                      </a:lnTo>
                      <a:lnTo>
                        <a:pt x="240" y="486"/>
                      </a:lnTo>
                      <a:lnTo>
                        <a:pt x="244" y="451"/>
                      </a:lnTo>
                      <a:lnTo>
                        <a:pt x="256" y="419"/>
                      </a:lnTo>
                      <a:lnTo>
                        <a:pt x="260" y="394"/>
                      </a:lnTo>
                      <a:lnTo>
                        <a:pt x="260" y="367"/>
                      </a:lnTo>
                      <a:lnTo>
                        <a:pt x="275" y="342"/>
                      </a:lnTo>
                      <a:lnTo>
                        <a:pt x="307" y="321"/>
                      </a:lnTo>
                      <a:lnTo>
                        <a:pt x="328" y="315"/>
                      </a:lnTo>
                      <a:lnTo>
                        <a:pt x="328" y="290"/>
                      </a:lnTo>
                      <a:lnTo>
                        <a:pt x="338" y="273"/>
                      </a:lnTo>
                      <a:lnTo>
                        <a:pt x="359" y="248"/>
                      </a:lnTo>
                      <a:lnTo>
                        <a:pt x="380" y="232"/>
                      </a:lnTo>
                      <a:lnTo>
                        <a:pt x="369" y="188"/>
                      </a:lnTo>
                      <a:lnTo>
                        <a:pt x="408" y="144"/>
                      </a:lnTo>
                      <a:lnTo>
                        <a:pt x="417" y="126"/>
                      </a:lnTo>
                      <a:lnTo>
                        <a:pt x="445" y="120"/>
                      </a:lnTo>
                      <a:lnTo>
                        <a:pt x="463" y="97"/>
                      </a:lnTo>
                      <a:lnTo>
                        <a:pt x="463" y="81"/>
                      </a:lnTo>
                      <a:lnTo>
                        <a:pt x="481" y="63"/>
                      </a:lnTo>
                      <a:lnTo>
                        <a:pt x="515" y="59"/>
                      </a:lnTo>
                      <a:lnTo>
                        <a:pt x="554" y="59"/>
                      </a:lnTo>
                      <a:lnTo>
                        <a:pt x="585" y="29"/>
                      </a:lnTo>
                      <a:lnTo>
                        <a:pt x="579" y="0"/>
                      </a:lnTo>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grpSp>
        <p:grpSp>
          <p:nvGrpSpPr>
            <p:cNvPr id="17" name="Group 129"/>
            <p:cNvGrpSpPr>
              <a:grpSpLocks/>
            </p:cNvGrpSpPr>
            <p:nvPr/>
          </p:nvGrpSpPr>
          <p:grpSpPr bwMode="auto">
            <a:xfrm>
              <a:off x="1264" y="1626"/>
              <a:ext cx="59" cy="64"/>
              <a:chOff x="1264" y="1626"/>
              <a:chExt cx="59" cy="64"/>
            </a:xfrm>
            <a:grpFill/>
          </p:grpSpPr>
          <p:grpSp>
            <p:nvGrpSpPr>
              <p:cNvPr id="18" name="Group 130"/>
              <p:cNvGrpSpPr>
                <a:grpSpLocks/>
              </p:cNvGrpSpPr>
              <p:nvPr/>
            </p:nvGrpSpPr>
            <p:grpSpPr bwMode="auto">
              <a:xfrm>
                <a:off x="1295" y="1645"/>
                <a:ext cx="28" cy="45"/>
                <a:chOff x="1295" y="1645"/>
                <a:chExt cx="28" cy="45"/>
              </a:xfrm>
              <a:grpFill/>
            </p:grpSpPr>
            <p:sp>
              <p:nvSpPr>
                <p:cNvPr id="10525" name="Freeform 131"/>
                <p:cNvSpPr>
                  <a:spLocks/>
                </p:cNvSpPr>
                <p:nvPr/>
              </p:nvSpPr>
              <p:spPr bwMode="auto">
                <a:xfrm>
                  <a:off x="1295" y="1645"/>
                  <a:ext cx="28" cy="45"/>
                </a:xfrm>
                <a:custGeom>
                  <a:avLst/>
                  <a:gdLst>
                    <a:gd name="T0" fmla="*/ 0 w 84"/>
                    <a:gd name="T1" fmla="*/ 0 h 136"/>
                    <a:gd name="T2" fmla="*/ 0 w 84"/>
                    <a:gd name="T3" fmla="*/ 0 h 136"/>
                    <a:gd name="T4" fmla="*/ 0 w 84"/>
                    <a:gd name="T5" fmla="*/ 0 h 136"/>
                    <a:gd name="T6" fmla="*/ 0 w 84"/>
                    <a:gd name="T7" fmla="*/ 0 h 136"/>
                    <a:gd name="T8" fmla="*/ 0 w 84"/>
                    <a:gd name="T9" fmla="*/ 0 h 136"/>
                    <a:gd name="T10" fmla="*/ 0 w 84"/>
                    <a:gd name="T11" fmla="*/ 0 h 136"/>
                    <a:gd name="T12" fmla="*/ 0 w 84"/>
                    <a:gd name="T13" fmla="*/ 0 h 136"/>
                    <a:gd name="T14" fmla="*/ 0 w 84"/>
                    <a:gd name="T15" fmla="*/ 0 h 136"/>
                    <a:gd name="T16" fmla="*/ 0 w 84"/>
                    <a:gd name="T17" fmla="*/ 0 h 136"/>
                    <a:gd name="T18" fmla="*/ 0 w 84"/>
                    <a:gd name="T19" fmla="*/ 0 h 136"/>
                    <a:gd name="T20" fmla="*/ 0 w 84"/>
                    <a:gd name="T21" fmla="*/ 0 h 136"/>
                    <a:gd name="T22" fmla="*/ 0 w 84"/>
                    <a:gd name="T23" fmla="*/ 0 h 136"/>
                    <a:gd name="T24" fmla="*/ 0 w 84"/>
                    <a:gd name="T25" fmla="*/ 0 h 136"/>
                    <a:gd name="T26" fmla="*/ 0 w 84"/>
                    <a:gd name="T27" fmla="*/ 0 h 136"/>
                    <a:gd name="T28" fmla="*/ 0 w 84"/>
                    <a:gd name="T29" fmla="*/ 0 h 136"/>
                    <a:gd name="T30" fmla="*/ 0 w 84"/>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6"/>
                    <a:gd name="T50" fmla="*/ 84 w 84"/>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6">
                      <a:moveTo>
                        <a:pt x="75" y="0"/>
                      </a:moveTo>
                      <a:lnTo>
                        <a:pt x="75" y="24"/>
                      </a:lnTo>
                      <a:lnTo>
                        <a:pt x="84" y="45"/>
                      </a:lnTo>
                      <a:lnTo>
                        <a:pt x="75" y="69"/>
                      </a:lnTo>
                      <a:lnTo>
                        <a:pt x="61" y="89"/>
                      </a:lnTo>
                      <a:lnTo>
                        <a:pt x="34" y="112"/>
                      </a:lnTo>
                      <a:lnTo>
                        <a:pt x="13" y="136"/>
                      </a:lnTo>
                      <a:lnTo>
                        <a:pt x="0" y="112"/>
                      </a:lnTo>
                      <a:lnTo>
                        <a:pt x="9" y="103"/>
                      </a:lnTo>
                      <a:lnTo>
                        <a:pt x="34" y="76"/>
                      </a:lnTo>
                      <a:lnTo>
                        <a:pt x="33" y="61"/>
                      </a:lnTo>
                      <a:lnTo>
                        <a:pt x="45" y="40"/>
                      </a:lnTo>
                      <a:lnTo>
                        <a:pt x="76" y="13"/>
                      </a:lnTo>
                      <a:lnTo>
                        <a:pt x="76" y="21"/>
                      </a:lnTo>
                      <a:lnTo>
                        <a:pt x="82" y="34"/>
                      </a:lnTo>
                      <a:lnTo>
                        <a:pt x="75"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sp>
              <p:nvSpPr>
                <p:cNvPr id="10526" name="Freeform 132"/>
                <p:cNvSpPr>
                  <a:spLocks/>
                </p:cNvSpPr>
                <p:nvPr/>
              </p:nvSpPr>
              <p:spPr bwMode="auto">
                <a:xfrm>
                  <a:off x="1295" y="1645"/>
                  <a:ext cx="28" cy="45"/>
                </a:xfrm>
                <a:custGeom>
                  <a:avLst/>
                  <a:gdLst>
                    <a:gd name="T0" fmla="*/ 0 w 84"/>
                    <a:gd name="T1" fmla="*/ 0 h 136"/>
                    <a:gd name="T2" fmla="*/ 0 w 84"/>
                    <a:gd name="T3" fmla="*/ 0 h 136"/>
                    <a:gd name="T4" fmla="*/ 0 w 84"/>
                    <a:gd name="T5" fmla="*/ 0 h 136"/>
                    <a:gd name="T6" fmla="*/ 0 w 84"/>
                    <a:gd name="T7" fmla="*/ 0 h 136"/>
                    <a:gd name="T8" fmla="*/ 0 w 84"/>
                    <a:gd name="T9" fmla="*/ 0 h 136"/>
                    <a:gd name="T10" fmla="*/ 0 w 84"/>
                    <a:gd name="T11" fmla="*/ 0 h 136"/>
                    <a:gd name="T12" fmla="*/ 0 w 84"/>
                    <a:gd name="T13" fmla="*/ 0 h 136"/>
                    <a:gd name="T14" fmla="*/ 0 w 84"/>
                    <a:gd name="T15" fmla="*/ 0 h 136"/>
                    <a:gd name="T16" fmla="*/ 0 w 84"/>
                    <a:gd name="T17" fmla="*/ 0 h 136"/>
                    <a:gd name="T18" fmla="*/ 0 w 84"/>
                    <a:gd name="T19" fmla="*/ 0 h 136"/>
                    <a:gd name="T20" fmla="*/ 0 w 84"/>
                    <a:gd name="T21" fmla="*/ 0 h 136"/>
                    <a:gd name="T22" fmla="*/ 0 w 84"/>
                    <a:gd name="T23" fmla="*/ 0 h 136"/>
                    <a:gd name="T24" fmla="*/ 0 w 84"/>
                    <a:gd name="T25" fmla="*/ 0 h 136"/>
                    <a:gd name="T26" fmla="*/ 0 w 84"/>
                    <a:gd name="T27" fmla="*/ 0 h 136"/>
                    <a:gd name="T28" fmla="*/ 0 w 84"/>
                    <a:gd name="T29" fmla="*/ 0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136"/>
                    <a:gd name="T47" fmla="*/ 84 w 84"/>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136">
                      <a:moveTo>
                        <a:pt x="75" y="0"/>
                      </a:moveTo>
                      <a:lnTo>
                        <a:pt x="75" y="24"/>
                      </a:lnTo>
                      <a:lnTo>
                        <a:pt x="84" y="45"/>
                      </a:lnTo>
                      <a:lnTo>
                        <a:pt x="75" y="69"/>
                      </a:lnTo>
                      <a:lnTo>
                        <a:pt x="61" y="89"/>
                      </a:lnTo>
                      <a:lnTo>
                        <a:pt x="34" y="112"/>
                      </a:lnTo>
                      <a:lnTo>
                        <a:pt x="13" y="136"/>
                      </a:lnTo>
                      <a:lnTo>
                        <a:pt x="0" y="112"/>
                      </a:lnTo>
                      <a:lnTo>
                        <a:pt x="9" y="103"/>
                      </a:lnTo>
                      <a:lnTo>
                        <a:pt x="34" y="76"/>
                      </a:lnTo>
                      <a:lnTo>
                        <a:pt x="33" y="61"/>
                      </a:lnTo>
                      <a:lnTo>
                        <a:pt x="45" y="40"/>
                      </a:lnTo>
                      <a:lnTo>
                        <a:pt x="76" y="13"/>
                      </a:lnTo>
                      <a:lnTo>
                        <a:pt x="76" y="21"/>
                      </a:lnTo>
                      <a:lnTo>
                        <a:pt x="82" y="34"/>
                      </a:lnTo>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sp>
            <p:nvSpPr>
              <p:cNvPr id="10524" name="Freeform 133"/>
              <p:cNvSpPr>
                <a:spLocks/>
              </p:cNvSpPr>
              <p:nvPr/>
            </p:nvSpPr>
            <p:spPr bwMode="auto">
              <a:xfrm>
                <a:off x="1264" y="1626"/>
                <a:ext cx="35" cy="36"/>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w 106"/>
                  <a:gd name="T35" fmla="*/ 0 h 109"/>
                  <a:gd name="T36" fmla="*/ 0 w 106"/>
                  <a:gd name="T37" fmla="*/ 0 h 109"/>
                  <a:gd name="T38" fmla="*/ 0 w 106"/>
                  <a:gd name="T39" fmla="*/ 0 h 109"/>
                  <a:gd name="T40" fmla="*/ 0 w 106"/>
                  <a:gd name="T41" fmla="*/ 0 h 109"/>
                  <a:gd name="T42" fmla="*/ 0 w 106"/>
                  <a:gd name="T43" fmla="*/ 0 h 109"/>
                  <a:gd name="T44" fmla="*/ 0 w 106"/>
                  <a:gd name="T45" fmla="*/ 0 h 109"/>
                  <a:gd name="T46" fmla="*/ 0 w 106"/>
                  <a:gd name="T47" fmla="*/ 0 h 109"/>
                  <a:gd name="T48" fmla="*/ 0 w 106"/>
                  <a:gd name="T49" fmla="*/ 0 h 109"/>
                  <a:gd name="T50" fmla="*/ 0 w 106"/>
                  <a:gd name="T51" fmla="*/ 0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9"/>
                  <a:gd name="T80" fmla="*/ 106 w 106"/>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9">
                    <a:moveTo>
                      <a:pt x="82" y="0"/>
                    </a:moveTo>
                    <a:lnTo>
                      <a:pt x="70" y="15"/>
                    </a:lnTo>
                    <a:lnTo>
                      <a:pt x="49" y="13"/>
                    </a:lnTo>
                    <a:lnTo>
                      <a:pt x="36" y="10"/>
                    </a:lnTo>
                    <a:lnTo>
                      <a:pt x="42" y="28"/>
                    </a:lnTo>
                    <a:lnTo>
                      <a:pt x="44" y="42"/>
                    </a:lnTo>
                    <a:lnTo>
                      <a:pt x="46" y="52"/>
                    </a:lnTo>
                    <a:lnTo>
                      <a:pt x="39" y="55"/>
                    </a:lnTo>
                    <a:lnTo>
                      <a:pt x="26" y="49"/>
                    </a:lnTo>
                    <a:lnTo>
                      <a:pt x="26" y="42"/>
                    </a:lnTo>
                    <a:lnTo>
                      <a:pt x="15" y="42"/>
                    </a:lnTo>
                    <a:lnTo>
                      <a:pt x="18" y="55"/>
                    </a:lnTo>
                    <a:lnTo>
                      <a:pt x="12" y="67"/>
                    </a:lnTo>
                    <a:lnTo>
                      <a:pt x="0" y="85"/>
                    </a:lnTo>
                    <a:lnTo>
                      <a:pt x="5" y="101"/>
                    </a:lnTo>
                    <a:lnTo>
                      <a:pt x="18" y="109"/>
                    </a:lnTo>
                    <a:lnTo>
                      <a:pt x="30" y="101"/>
                    </a:lnTo>
                    <a:lnTo>
                      <a:pt x="46" y="91"/>
                    </a:lnTo>
                    <a:lnTo>
                      <a:pt x="75" y="83"/>
                    </a:lnTo>
                    <a:lnTo>
                      <a:pt x="88" y="85"/>
                    </a:lnTo>
                    <a:lnTo>
                      <a:pt x="82" y="67"/>
                    </a:lnTo>
                    <a:lnTo>
                      <a:pt x="93" y="57"/>
                    </a:lnTo>
                    <a:lnTo>
                      <a:pt x="106" y="39"/>
                    </a:lnTo>
                    <a:lnTo>
                      <a:pt x="100" y="28"/>
                    </a:lnTo>
                    <a:lnTo>
                      <a:pt x="91" y="15"/>
                    </a:lnTo>
                    <a:lnTo>
                      <a:pt x="82" y="0"/>
                    </a:lnTo>
                    <a:close/>
                  </a:path>
                </a:pathLst>
              </a:custGeom>
              <a:solidFill>
                <a:srgbClr val="C4FF89"/>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solidFill>
                    <a:schemeClr val="accent3"/>
                  </a:solidFill>
                  <a:latin typeface="Arial Narrow" pitchFamily="34" charset="0"/>
                  <a:ea typeface="맑은 고딕" pitchFamily="50" charset="-127"/>
                  <a:cs typeface="Arial" pitchFamily="34" charset="0"/>
                </a:endParaRPr>
              </a:p>
            </p:txBody>
          </p:sp>
        </p:grpSp>
      </p:grpSp>
      <p:grpSp>
        <p:nvGrpSpPr>
          <p:cNvPr id="19" name="Group 134"/>
          <p:cNvGrpSpPr>
            <a:grpSpLocks/>
          </p:cNvGrpSpPr>
          <p:nvPr/>
        </p:nvGrpSpPr>
        <p:grpSpPr bwMode="auto">
          <a:xfrm>
            <a:off x="1362075" y="839788"/>
            <a:ext cx="666750" cy="862012"/>
            <a:chOff x="1114" y="1149"/>
            <a:chExt cx="472" cy="517"/>
          </a:xfrm>
        </p:grpSpPr>
        <p:grpSp>
          <p:nvGrpSpPr>
            <p:cNvPr id="20" name="Group 135"/>
            <p:cNvGrpSpPr>
              <a:grpSpLocks/>
            </p:cNvGrpSpPr>
            <p:nvPr/>
          </p:nvGrpSpPr>
          <p:grpSpPr bwMode="auto">
            <a:xfrm>
              <a:off x="1114" y="1149"/>
              <a:ext cx="472" cy="517"/>
              <a:chOff x="1114" y="1149"/>
              <a:chExt cx="472" cy="517"/>
            </a:xfrm>
          </p:grpSpPr>
          <p:sp>
            <p:nvSpPr>
              <p:cNvPr id="10518" name="Freeform 136"/>
              <p:cNvSpPr>
                <a:spLocks/>
              </p:cNvSpPr>
              <p:nvPr/>
            </p:nvSpPr>
            <p:spPr bwMode="auto">
              <a:xfrm>
                <a:off x="1114" y="1149"/>
                <a:ext cx="472" cy="517"/>
              </a:xfrm>
              <a:custGeom>
                <a:avLst/>
                <a:gdLst>
                  <a:gd name="T0" fmla="*/ 0 w 1415"/>
                  <a:gd name="T1" fmla="*/ 0 h 1552"/>
                  <a:gd name="T2" fmla="*/ 0 w 1415"/>
                  <a:gd name="T3" fmla="*/ 0 h 1552"/>
                  <a:gd name="T4" fmla="*/ 0 w 1415"/>
                  <a:gd name="T5" fmla="*/ 0 h 1552"/>
                  <a:gd name="T6" fmla="*/ 0 w 1415"/>
                  <a:gd name="T7" fmla="*/ 0 h 1552"/>
                  <a:gd name="T8" fmla="*/ 0 w 1415"/>
                  <a:gd name="T9" fmla="*/ 0 h 1552"/>
                  <a:gd name="T10" fmla="*/ 0 w 1415"/>
                  <a:gd name="T11" fmla="*/ 0 h 1552"/>
                  <a:gd name="T12" fmla="*/ 0 w 1415"/>
                  <a:gd name="T13" fmla="*/ 0 h 1552"/>
                  <a:gd name="T14" fmla="*/ 0 w 1415"/>
                  <a:gd name="T15" fmla="*/ 0 h 1552"/>
                  <a:gd name="T16" fmla="*/ 0 w 1415"/>
                  <a:gd name="T17" fmla="*/ 0 h 1552"/>
                  <a:gd name="T18" fmla="*/ 0 w 1415"/>
                  <a:gd name="T19" fmla="*/ 0 h 1552"/>
                  <a:gd name="T20" fmla="*/ 0 w 1415"/>
                  <a:gd name="T21" fmla="*/ 0 h 1552"/>
                  <a:gd name="T22" fmla="*/ 0 w 1415"/>
                  <a:gd name="T23" fmla="*/ 0 h 1552"/>
                  <a:gd name="T24" fmla="*/ 0 w 1415"/>
                  <a:gd name="T25" fmla="*/ 0 h 1552"/>
                  <a:gd name="T26" fmla="*/ 0 w 1415"/>
                  <a:gd name="T27" fmla="*/ 0 h 1552"/>
                  <a:gd name="T28" fmla="*/ 0 w 1415"/>
                  <a:gd name="T29" fmla="*/ 0 h 1552"/>
                  <a:gd name="T30" fmla="*/ 0 w 1415"/>
                  <a:gd name="T31" fmla="*/ 0 h 1552"/>
                  <a:gd name="T32" fmla="*/ 0 w 1415"/>
                  <a:gd name="T33" fmla="*/ 0 h 1552"/>
                  <a:gd name="T34" fmla="*/ 0 w 1415"/>
                  <a:gd name="T35" fmla="*/ 0 h 1552"/>
                  <a:gd name="T36" fmla="*/ 0 w 1415"/>
                  <a:gd name="T37" fmla="*/ 0 h 1552"/>
                  <a:gd name="T38" fmla="*/ 0 w 1415"/>
                  <a:gd name="T39" fmla="*/ 0 h 1552"/>
                  <a:gd name="T40" fmla="*/ 0 w 1415"/>
                  <a:gd name="T41" fmla="*/ 0 h 1552"/>
                  <a:gd name="T42" fmla="*/ 0 w 1415"/>
                  <a:gd name="T43" fmla="*/ 0 h 1552"/>
                  <a:gd name="T44" fmla="*/ 0 w 1415"/>
                  <a:gd name="T45" fmla="*/ 0 h 1552"/>
                  <a:gd name="T46" fmla="*/ 0 w 1415"/>
                  <a:gd name="T47" fmla="*/ 0 h 1552"/>
                  <a:gd name="T48" fmla="*/ 0 w 1415"/>
                  <a:gd name="T49" fmla="*/ 0 h 1552"/>
                  <a:gd name="T50" fmla="*/ 0 w 1415"/>
                  <a:gd name="T51" fmla="*/ 0 h 1552"/>
                  <a:gd name="T52" fmla="*/ 0 w 1415"/>
                  <a:gd name="T53" fmla="*/ 0 h 1552"/>
                  <a:gd name="T54" fmla="*/ 0 w 1415"/>
                  <a:gd name="T55" fmla="*/ 0 h 1552"/>
                  <a:gd name="T56" fmla="*/ 0 w 1415"/>
                  <a:gd name="T57" fmla="*/ 0 h 1552"/>
                  <a:gd name="T58" fmla="*/ 0 w 1415"/>
                  <a:gd name="T59" fmla="*/ 0 h 1552"/>
                  <a:gd name="T60" fmla="*/ 0 w 1415"/>
                  <a:gd name="T61" fmla="*/ 0 h 1552"/>
                  <a:gd name="T62" fmla="*/ 0 w 1415"/>
                  <a:gd name="T63" fmla="*/ 0 h 1552"/>
                  <a:gd name="T64" fmla="*/ 0 w 1415"/>
                  <a:gd name="T65" fmla="*/ 0 h 1552"/>
                  <a:gd name="T66" fmla="*/ 0 w 1415"/>
                  <a:gd name="T67" fmla="*/ 0 h 1552"/>
                  <a:gd name="T68" fmla="*/ 0 w 1415"/>
                  <a:gd name="T69" fmla="*/ 0 h 1552"/>
                  <a:gd name="T70" fmla="*/ 0 w 1415"/>
                  <a:gd name="T71" fmla="*/ 0 h 1552"/>
                  <a:gd name="T72" fmla="*/ 0 w 1415"/>
                  <a:gd name="T73" fmla="*/ 0 h 1552"/>
                  <a:gd name="T74" fmla="*/ 0 w 1415"/>
                  <a:gd name="T75" fmla="*/ 0 h 1552"/>
                  <a:gd name="T76" fmla="*/ 0 w 1415"/>
                  <a:gd name="T77" fmla="*/ 0 h 1552"/>
                  <a:gd name="T78" fmla="*/ 0 w 1415"/>
                  <a:gd name="T79" fmla="*/ 0 h 1552"/>
                  <a:gd name="T80" fmla="*/ 0 w 1415"/>
                  <a:gd name="T81" fmla="*/ 0 h 1552"/>
                  <a:gd name="T82" fmla="*/ 0 w 1415"/>
                  <a:gd name="T83" fmla="*/ 0 h 1552"/>
                  <a:gd name="T84" fmla="*/ 0 w 1415"/>
                  <a:gd name="T85" fmla="*/ 0 h 1552"/>
                  <a:gd name="T86" fmla="*/ 0 w 1415"/>
                  <a:gd name="T87" fmla="*/ 0 h 1552"/>
                  <a:gd name="T88" fmla="*/ 0 w 1415"/>
                  <a:gd name="T89" fmla="*/ 0 h 1552"/>
                  <a:gd name="T90" fmla="*/ 0 w 1415"/>
                  <a:gd name="T91" fmla="*/ 0 h 1552"/>
                  <a:gd name="T92" fmla="*/ 0 w 1415"/>
                  <a:gd name="T93" fmla="*/ 0 h 1552"/>
                  <a:gd name="T94" fmla="*/ 0 w 1415"/>
                  <a:gd name="T95" fmla="*/ 0 h 1552"/>
                  <a:gd name="T96" fmla="*/ 0 w 1415"/>
                  <a:gd name="T97" fmla="*/ 0 h 1552"/>
                  <a:gd name="T98" fmla="*/ 0 w 1415"/>
                  <a:gd name="T99" fmla="*/ 0 h 1552"/>
                  <a:gd name="T100" fmla="*/ 0 w 1415"/>
                  <a:gd name="T101" fmla="*/ 0 h 1552"/>
                  <a:gd name="T102" fmla="*/ 0 w 1415"/>
                  <a:gd name="T103" fmla="*/ 0 h 1552"/>
                  <a:gd name="T104" fmla="*/ 0 w 1415"/>
                  <a:gd name="T105" fmla="*/ 0 h 1552"/>
                  <a:gd name="T106" fmla="*/ 0 w 1415"/>
                  <a:gd name="T107" fmla="*/ 0 h 1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5"/>
                  <a:gd name="T163" fmla="*/ 0 h 1552"/>
                  <a:gd name="T164" fmla="*/ 1415 w 1415"/>
                  <a:gd name="T165" fmla="*/ 1552 h 1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5" h="1552">
                    <a:moveTo>
                      <a:pt x="380" y="1461"/>
                    </a:moveTo>
                    <a:lnTo>
                      <a:pt x="384" y="1459"/>
                    </a:lnTo>
                    <a:lnTo>
                      <a:pt x="399" y="1454"/>
                    </a:lnTo>
                    <a:lnTo>
                      <a:pt x="411" y="1438"/>
                    </a:lnTo>
                    <a:lnTo>
                      <a:pt x="416" y="1418"/>
                    </a:lnTo>
                    <a:lnTo>
                      <a:pt x="420" y="1407"/>
                    </a:lnTo>
                    <a:lnTo>
                      <a:pt x="416" y="1376"/>
                    </a:lnTo>
                    <a:lnTo>
                      <a:pt x="420" y="1355"/>
                    </a:lnTo>
                    <a:lnTo>
                      <a:pt x="436" y="1345"/>
                    </a:lnTo>
                    <a:lnTo>
                      <a:pt x="472" y="1330"/>
                    </a:lnTo>
                    <a:lnTo>
                      <a:pt x="478" y="1313"/>
                    </a:lnTo>
                    <a:lnTo>
                      <a:pt x="472" y="1261"/>
                    </a:lnTo>
                    <a:lnTo>
                      <a:pt x="468" y="1251"/>
                    </a:lnTo>
                    <a:lnTo>
                      <a:pt x="468" y="1220"/>
                    </a:lnTo>
                    <a:lnTo>
                      <a:pt x="457" y="1209"/>
                    </a:lnTo>
                    <a:lnTo>
                      <a:pt x="463" y="1184"/>
                    </a:lnTo>
                    <a:lnTo>
                      <a:pt x="472" y="1184"/>
                    </a:lnTo>
                    <a:lnTo>
                      <a:pt x="499" y="1169"/>
                    </a:lnTo>
                    <a:lnTo>
                      <a:pt x="478" y="1121"/>
                    </a:lnTo>
                    <a:lnTo>
                      <a:pt x="468" y="1106"/>
                    </a:lnTo>
                    <a:lnTo>
                      <a:pt x="468" y="1101"/>
                    </a:lnTo>
                    <a:lnTo>
                      <a:pt x="468" y="1062"/>
                    </a:lnTo>
                    <a:lnTo>
                      <a:pt x="484" y="1031"/>
                    </a:lnTo>
                    <a:lnTo>
                      <a:pt x="488" y="999"/>
                    </a:lnTo>
                    <a:lnTo>
                      <a:pt x="493" y="963"/>
                    </a:lnTo>
                    <a:lnTo>
                      <a:pt x="488" y="932"/>
                    </a:lnTo>
                    <a:lnTo>
                      <a:pt x="499" y="911"/>
                    </a:lnTo>
                    <a:lnTo>
                      <a:pt x="505" y="895"/>
                    </a:lnTo>
                    <a:lnTo>
                      <a:pt x="535" y="874"/>
                    </a:lnTo>
                    <a:lnTo>
                      <a:pt x="566" y="865"/>
                    </a:lnTo>
                    <a:lnTo>
                      <a:pt x="593" y="874"/>
                    </a:lnTo>
                    <a:lnTo>
                      <a:pt x="603" y="880"/>
                    </a:lnTo>
                    <a:lnTo>
                      <a:pt x="618" y="859"/>
                    </a:lnTo>
                    <a:lnTo>
                      <a:pt x="618" y="834"/>
                    </a:lnTo>
                    <a:lnTo>
                      <a:pt x="603" y="786"/>
                    </a:lnTo>
                    <a:lnTo>
                      <a:pt x="597" y="767"/>
                    </a:lnTo>
                    <a:lnTo>
                      <a:pt x="603" y="755"/>
                    </a:lnTo>
                    <a:lnTo>
                      <a:pt x="612" y="755"/>
                    </a:lnTo>
                    <a:lnTo>
                      <a:pt x="624" y="740"/>
                    </a:lnTo>
                    <a:lnTo>
                      <a:pt x="629" y="709"/>
                    </a:lnTo>
                    <a:lnTo>
                      <a:pt x="634" y="667"/>
                    </a:lnTo>
                    <a:lnTo>
                      <a:pt x="639" y="627"/>
                    </a:lnTo>
                    <a:lnTo>
                      <a:pt x="655" y="610"/>
                    </a:lnTo>
                    <a:lnTo>
                      <a:pt x="685" y="590"/>
                    </a:lnTo>
                    <a:lnTo>
                      <a:pt x="706" y="579"/>
                    </a:lnTo>
                    <a:lnTo>
                      <a:pt x="712" y="548"/>
                    </a:lnTo>
                    <a:lnTo>
                      <a:pt x="722" y="527"/>
                    </a:lnTo>
                    <a:lnTo>
                      <a:pt x="748" y="506"/>
                    </a:lnTo>
                    <a:lnTo>
                      <a:pt x="754" y="491"/>
                    </a:lnTo>
                    <a:lnTo>
                      <a:pt x="748" y="475"/>
                    </a:lnTo>
                    <a:lnTo>
                      <a:pt x="748" y="454"/>
                    </a:lnTo>
                    <a:lnTo>
                      <a:pt x="769" y="439"/>
                    </a:lnTo>
                    <a:lnTo>
                      <a:pt x="795" y="393"/>
                    </a:lnTo>
                    <a:lnTo>
                      <a:pt x="813" y="397"/>
                    </a:lnTo>
                    <a:lnTo>
                      <a:pt x="844" y="372"/>
                    </a:lnTo>
                    <a:lnTo>
                      <a:pt x="840" y="351"/>
                    </a:lnTo>
                    <a:lnTo>
                      <a:pt x="859" y="330"/>
                    </a:lnTo>
                    <a:lnTo>
                      <a:pt x="870" y="335"/>
                    </a:lnTo>
                    <a:lnTo>
                      <a:pt x="891" y="330"/>
                    </a:lnTo>
                    <a:lnTo>
                      <a:pt x="922" y="335"/>
                    </a:lnTo>
                    <a:lnTo>
                      <a:pt x="963" y="299"/>
                    </a:lnTo>
                    <a:lnTo>
                      <a:pt x="959" y="278"/>
                    </a:lnTo>
                    <a:lnTo>
                      <a:pt x="963" y="268"/>
                    </a:lnTo>
                    <a:lnTo>
                      <a:pt x="953" y="264"/>
                    </a:lnTo>
                    <a:lnTo>
                      <a:pt x="974" y="244"/>
                    </a:lnTo>
                    <a:lnTo>
                      <a:pt x="1005" y="240"/>
                    </a:lnTo>
                    <a:lnTo>
                      <a:pt x="1026" y="268"/>
                    </a:lnTo>
                    <a:lnTo>
                      <a:pt x="1062" y="309"/>
                    </a:lnTo>
                    <a:lnTo>
                      <a:pt x="1078" y="309"/>
                    </a:lnTo>
                    <a:lnTo>
                      <a:pt x="1099" y="293"/>
                    </a:lnTo>
                    <a:lnTo>
                      <a:pt x="1114" y="289"/>
                    </a:lnTo>
                    <a:lnTo>
                      <a:pt x="1124" y="293"/>
                    </a:lnTo>
                    <a:lnTo>
                      <a:pt x="1141" y="309"/>
                    </a:lnTo>
                    <a:lnTo>
                      <a:pt x="1160" y="314"/>
                    </a:lnTo>
                    <a:lnTo>
                      <a:pt x="1166" y="309"/>
                    </a:lnTo>
                    <a:lnTo>
                      <a:pt x="1176" y="289"/>
                    </a:lnTo>
                    <a:lnTo>
                      <a:pt x="1181" y="278"/>
                    </a:lnTo>
                    <a:lnTo>
                      <a:pt x="1202" y="244"/>
                    </a:lnTo>
                    <a:lnTo>
                      <a:pt x="1208" y="240"/>
                    </a:lnTo>
                    <a:lnTo>
                      <a:pt x="1202" y="187"/>
                    </a:lnTo>
                    <a:lnTo>
                      <a:pt x="1229" y="162"/>
                    </a:lnTo>
                    <a:lnTo>
                      <a:pt x="1239" y="167"/>
                    </a:lnTo>
                    <a:lnTo>
                      <a:pt x="1270" y="135"/>
                    </a:lnTo>
                    <a:lnTo>
                      <a:pt x="1296" y="167"/>
                    </a:lnTo>
                    <a:lnTo>
                      <a:pt x="1306" y="177"/>
                    </a:lnTo>
                    <a:lnTo>
                      <a:pt x="1322" y="171"/>
                    </a:lnTo>
                    <a:lnTo>
                      <a:pt x="1333" y="187"/>
                    </a:lnTo>
                    <a:lnTo>
                      <a:pt x="1333" y="198"/>
                    </a:lnTo>
                    <a:lnTo>
                      <a:pt x="1343" y="208"/>
                    </a:lnTo>
                    <a:lnTo>
                      <a:pt x="1343" y="223"/>
                    </a:lnTo>
                    <a:lnTo>
                      <a:pt x="1358" y="204"/>
                    </a:lnTo>
                    <a:lnTo>
                      <a:pt x="1385" y="183"/>
                    </a:lnTo>
                    <a:lnTo>
                      <a:pt x="1400" y="150"/>
                    </a:lnTo>
                    <a:lnTo>
                      <a:pt x="1389" y="146"/>
                    </a:lnTo>
                    <a:lnTo>
                      <a:pt x="1373" y="162"/>
                    </a:lnTo>
                    <a:lnTo>
                      <a:pt x="1369" y="135"/>
                    </a:lnTo>
                    <a:lnTo>
                      <a:pt x="1358" y="131"/>
                    </a:lnTo>
                    <a:lnTo>
                      <a:pt x="1354" y="115"/>
                    </a:lnTo>
                    <a:lnTo>
                      <a:pt x="1394" y="83"/>
                    </a:lnTo>
                    <a:lnTo>
                      <a:pt x="1410" y="89"/>
                    </a:lnTo>
                    <a:lnTo>
                      <a:pt x="1415" y="68"/>
                    </a:lnTo>
                    <a:lnTo>
                      <a:pt x="1406" y="62"/>
                    </a:lnTo>
                    <a:lnTo>
                      <a:pt x="1379" y="52"/>
                    </a:lnTo>
                    <a:lnTo>
                      <a:pt x="1364" y="47"/>
                    </a:lnTo>
                    <a:lnTo>
                      <a:pt x="1343" y="27"/>
                    </a:lnTo>
                    <a:lnTo>
                      <a:pt x="1322" y="21"/>
                    </a:lnTo>
                    <a:lnTo>
                      <a:pt x="1301" y="42"/>
                    </a:lnTo>
                    <a:lnTo>
                      <a:pt x="1291" y="58"/>
                    </a:lnTo>
                    <a:lnTo>
                      <a:pt x="1270" y="42"/>
                    </a:lnTo>
                    <a:lnTo>
                      <a:pt x="1281" y="31"/>
                    </a:lnTo>
                    <a:lnTo>
                      <a:pt x="1285" y="6"/>
                    </a:lnTo>
                    <a:lnTo>
                      <a:pt x="1281" y="0"/>
                    </a:lnTo>
                    <a:lnTo>
                      <a:pt x="1254" y="0"/>
                    </a:lnTo>
                    <a:lnTo>
                      <a:pt x="1249" y="10"/>
                    </a:lnTo>
                    <a:lnTo>
                      <a:pt x="1245" y="27"/>
                    </a:lnTo>
                    <a:lnTo>
                      <a:pt x="1249" y="42"/>
                    </a:lnTo>
                    <a:lnTo>
                      <a:pt x="1229" y="62"/>
                    </a:lnTo>
                    <a:lnTo>
                      <a:pt x="1212" y="31"/>
                    </a:lnTo>
                    <a:lnTo>
                      <a:pt x="1197" y="37"/>
                    </a:lnTo>
                    <a:lnTo>
                      <a:pt x="1193" y="62"/>
                    </a:lnTo>
                    <a:lnTo>
                      <a:pt x="1181" y="99"/>
                    </a:lnTo>
                    <a:lnTo>
                      <a:pt x="1156" y="125"/>
                    </a:lnTo>
                    <a:lnTo>
                      <a:pt x="1141" y="94"/>
                    </a:lnTo>
                    <a:lnTo>
                      <a:pt x="1166" y="73"/>
                    </a:lnTo>
                    <a:lnTo>
                      <a:pt x="1172" y="42"/>
                    </a:lnTo>
                    <a:lnTo>
                      <a:pt x="1156" y="42"/>
                    </a:lnTo>
                    <a:lnTo>
                      <a:pt x="1130" y="42"/>
                    </a:lnTo>
                    <a:lnTo>
                      <a:pt x="1109" y="73"/>
                    </a:lnTo>
                    <a:lnTo>
                      <a:pt x="1083" y="115"/>
                    </a:lnTo>
                    <a:lnTo>
                      <a:pt x="1093" y="135"/>
                    </a:lnTo>
                    <a:lnTo>
                      <a:pt x="1078" y="146"/>
                    </a:lnTo>
                    <a:lnTo>
                      <a:pt x="1057" y="131"/>
                    </a:lnTo>
                    <a:lnTo>
                      <a:pt x="1036" y="141"/>
                    </a:lnTo>
                    <a:lnTo>
                      <a:pt x="1041" y="162"/>
                    </a:lnTo>
                    <a:lnTo>
                      <a:pt x="1016" y="162"/>
                    </a:lnTo>
                    <a:lnTo>
                      <a:pt x="999" y="167"/>
                    </a:lnTo>
                    <a:lnTo>
                      <a:pt x="980" y="192"/>
                    </a:lnTo>
                    <a:lnTo>
                      <a:pt x="953" y="187"/>
                    </a:lnTo>
                    <a:lnTo>
                      <a:pt x="953" y="204"/>
                    </a:lnTo>
                    <a:lnTo>
                      <a:pt x="932" y="187"/>
                    </a:lnTo>
                    <a:lnTo>
                      <a:pt x="907" y="198"/>
                    </a:lnTo>
                    <a:lnTo>
                      <a:pt x="901" y="219"/>
                    </a:lnTo>
                    <a:lnTo>
                      <a:pt x="880" y="223"/>
                    </a:lnTo>
                    <a:lnTo>
                      <a:pt x="865" y="204"/>
                    </a:lnTo>
                    <a:lnTo>
                      <a:pt x="834" y="208"/>
                    </a:lnTo>
                    <a:lnTo>
                      <a:pt x="803" y="219"/>
                    </a:lnTo>
                    <a:lnTo>
                      <a:pt x="803" y="250"/>
                    </a:lnTo>
                    <a:lnTo>
                      <a:pt x="823" y="255"/>
                    </a:lnTo>
                    <a:lnTo>
                      <a:pt x="823" y="264"/>
                    </a:lnTo>
                    <a:lnTo>
                      <a:pt x="823" y="283"/>
                    </a:lnTo>
                    <a:lnTo>
                      <a:pt x="807" y="278"/>
                    </a:lnTo>
                    <a:lnTo>
                      <a:pt x="789" y="289"/>
                    </a:lnTo>
                    <a:lnTo>
                      <a:pt x="795" y="309"/>
                    </a:lnTo>
                    <a:lnTo>
                      <a:pt x="813" y="325"/>
                    </a:lnTo>
                    <a:lnTo>
                      <a:pt x="813" y="351"/>
                    </a:lnTo>
                    <a:lnTo>
                      <a:pt x="795" y="341"/>
                    </a:lnTo>
                    <a:lnTo>
                      <a:pt x="779" y="345"/>
                    </a:lnTo>
                    <a:lnTo>
                      <a:pt x="779" y="366"/>
                    </a:lnTo>
                    <a:lnTo>
                      <a:pt x="754" y="366"/>
                    </a:lnTo>
                    <a:lnTo>
                      <a:pt x="733" y="366"/>
                    </a:lnTo>
                    <a:lnTo>
                      <a:pt x="727" y="381"/>
                    </a:lnTo>
                    <a:lnTo>
                      <a:pt x="722" y="393"/>
                    </a:lnTo>
                    <a:lnTo>
                      <a:pt x="706" y="397"/>
                    </a:lnTo>
                    <a:lnTo>
                      <a:pt x="701" y="408"/>
                    </a:lnTo>
                    <a:lnTo>
                      <a:pt x="706" y="423"/>
                    </a:lnTo>
                    <a:lnTo>
                      <a:pt x="676" y="433"/>
                    </a:lnTo>
                    <a:lnTo>
                      <a:pt x="697" y="454"/>
                    </a:lnTo>
                    <a:lnTo>
                      <a:pt x="701" y="465"/>
                    </a:lnTo>
                    <a:lnTo>
                      <a:pt x="681" y="481"/>
                    </a:lnTo>
                    <a:lnTo>
                      <a:pt x="645" y="506"/>
                    </a:lnTo>
                    <a:lnTo>
                      <a:pt x="618" y="527"/>
                    </a:lnTo>
                    <a:lnTo>
                      <a:pt x="603" y="558"/>
                    </a:lnTo>
                    <a:lnTo>
                      <a:pt x="576" y="579"/>
                    </a:lnTo>
                    <a:lnTo>
                      <a:pt x="576" y="594"/>
                    </a:lnTo>
                    <a:lnTo>
                      <a:pt x="582" y="610"/>
                    </a:lnTo>
                    <a:lnTo>
                      <a:pt x="561" y="627"/>
                    </a:lnTo>
                    <a:lnTo>
                      <a:pt x="566" y="646"/>
                    </a:lnTo>
                    <a:lnTo>
                      <a:pt x="545" y="683"/>
                    </a:lnTo>
                    <a:lnTo>
                      <a:pt x="530" y="688"/>
                    </a:lnTo>
                    <a:lnTo>
                      <a:pt x="530" y="715"/>
                    </a:lnTo>
                    <a:lnTo>
                      <a:pt x="541" y="730"/>
                    </a:lnTo>
                    <a:lnTo>
                      <a:pt x="524" y="746"/>
                    </a:lnTo>
                    <a:lnTo>
                      <a:pt x="514" y="734"/>
                    </a:lnTo>
                    <a:lnTo>
                      <a:pt x="493" y="746"/>
                    </a:lnTo>
                    <a:lnTo>
                      <a:pt x="499" y="776"/>
                    </a:lnTo>
                    <a:lnTo>
                      <a:pt x="478" y="786"/>
                    </a:lnTo>
                    <a:lnTo>
                      <a:pt x="447" y="792"/>
                    </a:lnTo>
                    <a:lnTo>
                      <a:pt x="426" y="818"/>
                    </a:lnTo>
                    <a:lnTo>
                      <a:pt x="420" y="844"/>
                    </a:lnTo>
                    <a:lnTo>
                      <a:pt x="399" y="865"/>
                    </a:lnTo>
                    <a:lnTo>
                      <a:pt x="399" y="880"/>
                    </a:lnTo>
                    <a:lnTo>
                      <a:pt x="426" y="859"/>
                    </a:lnTo>
                    <a:lnTo>
                      <a:pt x="457" y="838"/>
                    </a:lnTo>
                    <a:lnTo>
                      <a:pt x="468" y="844"/>
                    </a:lnTo>
                    <a:lnTo>
                      <a:pt x="457" y="874"/>
                    </a:lnTo>
                    <a:lnTo>
                      <a:pt x="432" y="891"/>
                    </a:lnTo>
                    <a:lnTo>
                      <a:pt x="405" y="886"/>
                    </a:lnTo>
                    <a:lnTo>
                      <a:pt x="411" y="907"/>
                    </a:lnTo>
                    <a:lnTo>
                      <a:pt x="374" y="922"/>
                    </a:lnTo>
                    <a:lnTo>
                      <a:pt x="369" y="891"/>
                    </a:lnTo>
                    <a:lnTo>
                      <a:pt x="353" y="880"/>
                    </a:lnTo>
                    <a:lnTo>
                      <a:pt x="332" y="911"/>
                    </a:lnTo>
                    <a:lnTo>
                      <a:pt x="311" y="911"/>
                    </a:lnTo>
                    <a:lnTo>
                      <a:pt x="289" y="916"/>
                    </a:lnTo>
                    <a:lnTo>
                      <a:pt x="286" y="943"/>
                    </a:lnTo>
                    <a:lnTo>
                      <a:pt x="275" y="947"/>
                    </a:lnTo>
                    <a:lnTo>
                      <a:pt x="275" y="961"/>
                    </a:lnTo>
                    <a:lnTo>
                      <a:pt x="262" y="956"/>
                    </a:lnTo>
                    <a:lnTo>
                      <a:pt x="244" y="944"/>
                    </a:lnTo>
                    <a:lnTo>
                      <a:pt x="216" y="947"/>
                    </a:lnTo>
                    <a:lnTo>
                      <a:pt x="216" y="963"/>
                    </a:lnTo>
                    <a:lnTo>
                      <a:pt x="219" y="977"/>
                    </a:lnTo>
                    <a:lnTo>
                      <a:pt x="207" y="981"/>
                    </a:lnTo>
                    <a:lnTo>
                      <a:pt x="182" y="968"/>
                    </a:lnTo>
                    <a:lnTo>
                      <a:pt x="158" y="987"/>
                    </a:lnTo>
                    <a:lnTo>
                      <a:pt x="164" y="1002"/>
                    </a:lnTo>
                    <a:lnTo>
                      <a:pt x="161" y="1013"/>
                    </a:lnTo>
                    <a:lnTo>
                      <a:pt x="137" y="1002"/>
                    </a:lnTo>
                    <a:lnTo>
                      <a:pt x="130" y="1016"/>
                    </a:lnTo>
                    <a:lnTo>
                      <a:pt x="122" y="1026"/>
                    </a:lnTo>
                    <a:lnTo>
                      <a:pt x="94" y="1020"/>
                    </a:lnTo>
                    <a:lnTo>
                      <a:pt x="79" y="1023"/>
                    </a:lnTo>
                    <a:lnTo>
                      <a:pt x="76" y="1044"/>
                    </a:lnTo>
                    <a:lnTo>
                      <a:pt x="65" y="1050"/>
                    </a:lnTo>
                    <a:lnTo>
                      <a:pt x="49" y="1072"/>
                    </a:lnTo>
                    <a:lnTo>
                      <a:pt x="52" y="1101"/>
                    </a:lnTo>
                    <a:lnTo>
                      <a:pt x="46" y="1142"/>
                    </a:lnTo>
                    <a:lnTo>
                      <a:pt x="39" y="1184"/>
                    </a:lnTo>
                    <a:lnTo>
                      <a:pt x="34" y="1223"/>
                    </a:lnTo>
                    <a:lnTo>
                      <a:pt x="28" y="1243"/>
                    </a:lnTo>
                    <a:lnTo>
                      <a:pt x="42" y="1261"/>
                    </a:lnTo>
                    <a:lnTo>
                      <a:pt x="65" y="1246"/>
                    </a:lnTo>
                    <a:lnTo>
                      <a:pt x="80" y="1254"/>
                    </a:lnTo>
                    <a:lnTo>
                      <a:pt x="80" y="1269"/>
                    </a:lnTo>
                    <a:lnTo>
                      <a:pt x="58" y="1282"/>
                    </a:lnTo>
                    <a:lnTo>
                      <a:pt x="55" y="1309"/>
                    </a:lnTo>
                    <a:lnTo>
                      <a:pt x="49" y="1321"/>
                    </a:lnTo>
                    <a:lnTo>
                      <a:pt x="27" y="1318"/>
                    </a:lnTo>
                    <a:lnTo>
                      <a:pt x="18" y="1349"/>
                    </a:lnTo>
                    <a:lnTo>
                      <a:pt x="28" y="1358"/>
                    </a:lnTo>
                    <a:lnTo>
                      <a:pt x="49" y="1352"/>
                    </a:lnTo>
                    <a:lnTo>
                      <a:pt x="60" y="1366"/>
                    </a:lnTo>
                    <a:lnTo>
                      <a:pt x="62" y="1373"/>
                    </a:lnTo>
                    <a:lnTo>
                      <a:pt x="45" y="1384"/>
                    </a:lnTo>
                    <a:lnTo>
                      <a:pt x="46" y="1403"/>
                    </a:lnTo>
                    <a:lnTo>
                      <a:pt x="27" y="1407"/>
                    </a:lnTo>
                    <a:lnTo>
                      <a:pt x="13" y="1397"/>
                    </a:lnTo>
                    <a:lnTo>
                      <a:pt x="15" y="1422"/>
                    </a:lnTo>
                    <a:lnTo>
                      <a:pt x="13" y="1440"/>
                    </a:lnTo>
                    <a:lnTo>
                      <a:pt x="0" y="1440"/>
                    </a:lnTo>
                    <a:lnTo>
                      <a:pt x="31" y="1473"/>
                    </a:lnTo>
                    <a:lnTo>
                      <a:pt x="46" y="1491"/>
                    </a:lnTo>
                    <a:lnTo>
                      <a:pt x="55" y="1516"/>
                    </a:lnTo>
                    <a:lnTo>
                      <a:pt x="86" y="1534"/>
                    </a:lnTo>
                    <a:lnTo>
                      <a:pt x="119" y="1552"/>
                    </a:lnTo>
                    <a:lnTo>
                      <a:pt x="151" y="1552"/>
                    </a:lnTo>
                    <a:lnTo>
                      <a:pt x="198" y="1522"/>
                    </a:lnTo>
                    <a:lnTo>
                      <a:pt x="244" y="1488"/>
                    </a:lnTo>
                    <a:lnTo>
                      <a:pt x="286" y="1431"/>
                    </a:lnTo>
                    <a:lnTo>
                      <a:pt x="293" y="1425"/>
                    </a:lnTo>
                    <a:lnTo>
                      <a:pt x="304" y="1443"/>
                    </a:lnTo>
                    <a:lnTo>
                      <a:pt x="325" y="1431"/>
                    </a:lnTo>
                    <a:lnTo>
                      <a:pt x="332" y="1410"/>
                    </a:lnTo>
                    <a:lnTo>
                      <a:pt x="335" y="1384"/>
                    </a:lnTo>
                    <a:lnTo>
                      <a:pt x="356" y="1352"/>
                    </a:lnTo>
                    <a:lnTo>
                      <a:pt x="348" y="1388"/>
                    </a:lnTo>
                    <a:lnTo>
                      <a:pt x="359" y="1394"/>
                    </a:lnTo>
                    <a:lnTo>
                      <a:pt x="353" y="1410"/>
                    </a:lnTo>
                    <a:lnTo>
                      <a:pt x="359" y="1438"/>
                    </a:lnTo>
                    <a:lnTo>
                      <a:pt x="369" y="1461"/>
                    </a:lnTo>
                    <a:lnTo>
                      <a:pt x="381" y="1454"/>
                    </a:lnTo>
                    <a:lnTo>
                      <a:pt x="380" y="1461"/>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9" name="Freeform 137"/>
              <p:cNvSpPr>
                <a:spLocks/>
              </p:cNvSpPr>
              <p:nvPr/>
            </p:nvSpPr>
            <p:spPr bwMode="auto">
              <a:xfrm>
                <a:off x="1114" y="1149"/>
                <a:ext cx="472" cy="517"/>
              </a:xfrm>
              <a:custGeom>
                <a:avLst/>
                <a:gdLst>
                  <a:gd name="T0" fmla="*/ 0 w 1415"/>
                  <a:gd name="T1" fmla="*/ 0 h 1552"/>
                  <a:gd name="T2" fmla="*/ 0 w 1415"/>
                  <a:gd name="T3" fmla="*/ 0 h 1552"/>
                  <a:gd name="T4" fmla="*/ 0 w 1415"/>
                  <a:gd name="T5" fmla="*/ 0 h 1552"/>
                  <a:gd name="T6" fmla="*/ 0 w 1415"/>
                  <a:gd name="T7" fmla="*/ 0 h 1552"/>
                  <a:gd name="T8" fmla="*/ 0 w 1415"/>
                  <a:gd name="T9" fmla="*/ 0 h 1552"/>
                  <a:gd name="T10" fmla="*/ 0 w 1415"/>
                  <a:gd name="T11" fmla="*/ 0 h 1552"/>
                  <a:gd name="T12" fmla="*/ 0 w 1415"/>
                  <a:gd name="T13" fmla="*/ 0 h 1552"/>
                  <a:gd name="T14" fmla="*/ 0 w 1415"/>
                  <a:gd name="T15" fmla="*/ 0 h 1552"/>
                  <a:gd name="T16" fmla="*/ 0 w 1415"/>
                  <a:gd name="T17" fmla="*/ 0 h 1552"/>
                  <a:gd name="T18" fmla="*/ 0 w 1415"/>
                  <a:gd name="T19" fmla="*/ 0 h 1552"/>
                  <a:gd name="T20" fmla="*/ 0 w 1415"/>
                  <a:gd name="T21" fmla="*/ 0 h 1552"/>
                  <a:gd name="T22" fmla="*/ 0 w 1415"/>
                  <a:gd name="T23" fmla="*/ 0 h 1552"/>
                  <a:gd name="T24" fmla="*/ 0 w 1415"/>
                  <a:gd name="T25" fmla="*/ 0 h 1552"/>
                  <a:gd name="T26" fmla="*/ 0 w 1415"/>
                  <a:gd name="T27" fmla="*/ 0 h 1552"/>
                  <a:gd name="T28" fmla="*/ 0 w 1415"/>
                  <a:gd name="T29" fmla="*/ 0 h 1552"/>
                  <a:gd name="T30" fmla="*/ 0 w 1415"/>
                  <a:gd name="T31" fmla="*/ 0 h 1552"/>
                  <a:gd name="T32" fmla="*/ 0 w 1415"/>
                  <a:gd name="T33" fmla="*/ 0 h 1552"/>
                  <a:gd name="T34" fmla="*/ 0 w 1415"/>
                  <a:gd name="T35" fmla="*/ 0 h 1552"/>
                  <a:gd name="T36" fmla="*/ 0 w 1415"/>
                  <a:gd name="T37" fmla="*/ 0 h 1552"/>
                  <a:gd name="T38" fmla="*/ 0 w 1415"/>
                  <a:gd name="T39" fmla="*/ 0 h 1552"/>
                  <a:gd name="T40" fmla="*/ 0 w 1415"/>
                  <a:gd name="T41" fmla="*/ 0 h 1552"/>
                  <a:gd name="T42" fmla="*/ 0 w 1415"/>
                  <a:gd name="T43" fmla="*/ 0 h 1552"/>
                  <a:gd name="T44" fmla="*/ 0 w 1415"/>
                  <a:gd name="T45" fmla="*/ 0 h 1552"/>
                  <a:gd name="T46" fmla="*/ 0 w 1415"/>
                  <a:gd name="T47" fmla="*/ 0 h 1552"/>
                  <a:gd name="T48" fmla="*/ 0 w 1415"/>
                  <a:gd name="T49" fmla="*/ 0 h 1552"/>
                  <a:gd name="T50" fmla="*/ 0 w 1415"/>
                  <a:gd name="T51" fmla="*/ 0 h 1552"/>
                  <a:gd name="T52" fmla="*/ 0 w 1415"/>
                  <a:gd name="T53" fmla="*/ 0 h 1552"/>
                  <a:gd name="T54" fmla="*/ 0 w 1415"/>
                  <a:gd name="T55" fmla="*/ 0 h 1552"/>
                  <a:gd name="T56" fmla="*/ 0 w 1415"/>
                  <a:gd name="T57" fmla="*/ 0 h 1552"/>
                  <a:gd name="T58" fmla="*/ 0 w 1415"/>
                  <a:gd name="T59" fmla="*/ 0 h 1552"/>
                  <a:gd name="T60" fmla="*/ 0 w 1415"/>
                  <a:gd name="T61" fmla="*/ 0 h 1552"/>
                  <a:gd name="T62" fmla="*/ 0 w 1415"/>
                  <a:gd name="T63" fmla="*/ 0 h 1552"/>
                  <a:gd name="T64" fmla="*/ 0 w 1415"/>
                  <a:gd name="T65" fmla="*/ 0 h 1552"/>
                  <a:gd name="T66" fmla="*/ 0 w 1415"/>
                  <a:gd name="T67" fmla="*/ 0 h 1552"/>
                  <a:gd name="T68" fmla="*/ 0 w 1415"/>
                  <a:gd name="T69" fmla="*/ 0 h 1552"/>
                  <a:gd name="T70" fmla="*/ 0 w 1415"/>
                  <a:gd name="T71" fmla="*/ 0 h 1552"/>
                  <a:gd name="T72" fmla="*/ 0 w 1415"/>
                  <a:gd name="T73" fmla="*/ 0 h 1552"/>
                  <a:gd name="T74" fmla="*/ 0 w 1415"/>
                  <a:gd name="T75" fmla="*/ 0 h 1552"/>
                  <a:gd name="T76" fmla="*/ 0 w 1415"/>
                  <a:gd name="T77" fmla="*/ 0 h 1552"/>
                  <a:gd name="T78" fmla="*/ 0 w 1415"/>
                  <a:gd name="T79" fmla="*/ 0 h 1552"/>
                  <a:gd name="T80" fmla="*/ 0 w 1415"/>
                  <a:gd name="T81" fmla="*/ 0 h 1552"/>
                  <a:gd name="T82" fmla="*/ 0 w 1415"/>
                  <a:gd name="T83" fmla="*/ 0 h 1552"/>
                  <a:gd name="T84" fmla="*/ 0 w 1415"/>
                  <a:gd name="T85" fmla="*/ 0 h 1552"/>
                  <a:gd name="T86" fmla="*/ 0 w 1415"/>
                  <a:gd name="T87" fmla="*/ 0 h 1552"/>
                  <a:gd name="T88" fmla="*/ 0 w 1415"/>
                  <a:gd name="T89" fmla="*/ 0 h 1552"/>
                  <a:gd name="T90" fmla="*/ 0 w 1415"/>
                  <a:gd name="T91" fmla="*/ 0 h 1552"/>
                  <a:gd name="T92" fmla="*/ 0 w 1415"/>
                  <a:gd name="T93" fmla="*/ 0 h 1552"/>
                  <a:gd name="T94" fmla="*/ 0 w 1415"/>
                  <a:gd name="T95" fmla="*/ 0 h 1552"/>
                  <a:gd name="T96" fmla="*/ 0 w 1415"/>
                  <a:gd name="T97" fmla="*/ 0 h 1552"/>
                  <a:gd name="T98" fmla="*/ 0 w 1415"/>
                  <a:gd name="T99" fmla="*/ 0 h 1552"/>
                  <a:gd name="T100" fmla="*/ 0 w 1415"/>
                  <a:gd name="T101" fmla="*/ 0 h 1552"/>
                  <a:gd name="T102" fmla="*/ 0 w 1415"/>
                  <a:gd name="T103" fmla="*/ 0 h 1552"/>
                  <a:gd name="T104" fmla="*/ 0 w 1415"/>
                  <a:gd name="T105" fmla="*/ 0 h 1552"/>
                  <a:gd name="T106" fmla="*/ 0 w 1415"/>
                  <a:gd name="T107" fmla="*/ 0 h 1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5"/>
                  <a:gd name="T163" fmla="*/ 0 h 1552"/>
                  <a:gd name="T164" fmla="*/ 1415 w 1415"/>
                  <a:gd name="T165" fmla="*/ 1552 h 1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5" h="1552">
                    <a:moveTo>
                      <a:pt x="380" y="1461"/>
                    </a:moveTo>
                    <a:lnTo>
                      <a:pt x="384" y="1459"/>
                    </a:lnTo>
                    <a:lnTo>
                      <a:pt x="399" y="1454"/>
                    </a:lnTo>
                    <a:lnTo>
                      <a:pt x="411" y="1438"/>
                    </a:lnTo>
                    <a:lnTo>
                      <a:pt x="416" y="1418"/>
                    </a:lnTo>
                    <a:lnTo>
                      <a:pt x="420" y="1407"/>
                    </a:lnTo>
                    <a:lnTo>
                      <a:pt x="416" y="1376"/>
                    </a:lnTo>
                    <a:lnTo>
                      <a:pt x="420" y="1355"/>
                    </a:lnTo>
                    <a:lnTo>
                      <a:pt x="436" y="1345"/>
                    </a:lnTo>
                    <a:lnTo>
                      <a:pt x="472" y="1330"/>
                    </a:lnTo>
                    <a:lnTo>
                      <a:pt x="478" y="1313"/>
                    </a:lnTo>
                    <a:lnTo>
                      <a:pt x="472" y="1261"/>
                    </a:lnTo>
                    <a:lnTo>
                      <a:pt x="468" y="1251"/>
                    </a:lnTo>
                    <a:lnTo>
                      <a:pt x="468" y="1220"/>
                    </a:lnTo>
                    <a:lnTo>
                      <a:pt x="457" y="1209"/>
                    </a:lnTo>
                    <a:lnTo>
                      <a:pt x="463" y="1184"/>
                    </a:lnTo>
                    <a:lnTo>
                      <a:pt x="472" y="1184"/>
                    </a:lnTo>
                    <a:lnTo>
                      <a:pt x="499" y="1169"/>
                    </a:lnTo>
                    <a:lnTo>
                      <a:pt x="478" y="1121"/>
                    </a:lnTo>
                    <a:lnTo>
                      <a:pt x="468" y="1106"/>
                    </a:lnTo>
                    <a:lnTo>
                      <a:pt x="468" y="1101"/>
                    </a:lnTo>
                    <a:lnTo>
                      <a:pt x="468" y="1062"/>
                    </a:lnTo>
                    <a:lnTo>
                      <a:pt x="484" y="1031"/>
                    </a:lnTo>
                    <a:lnTo>
                      <a:pt x="488" y="999"/>
                    </a:lnTo>
                    <a:lnTo>
                      <a:pt x="493" y="963"/>
                    </a:lnTo>
                    <a:lnTo>
                      <a:pt x="488" y="932"/>
                    </a:lnTo>
                    <a:lnTo>
                      <a:pt x="499" y="911"/>
                    </a:lnTo>
                    <a:lnTo>
                      <a:pt x="505" y="895"/>
                    </a:lnTo>
                    <a:lnTo>
                      <a:pt x="535" y="874"/>
                    </a:lnTo>
                    <a:lnTo>
                      <a:pt x="566" y="865"/>
                    </a:lnTo>
                    <a:lnTo>
                      <a:pt x="593" y="874"/>
                    </a:lnTo>
                    <a:lnTo>
                      <a:pt x="603" y="880"/>
                    </a:lnTo>
                    <a:lnTo>
                      <a:pt x="618" y="859"/>
                    </a:lnTo>
                    <a:lnTo>
                      <a:pt x="618" y="834"/>
                    </a:lnTo>
                    <a:lnTo>
                      <a:pt x="603" y="786"/>
                    </a:lnTo>
                    <a:lnTo>
                      <a:pt x="597" y="767"/>
                    </a:lnTo>
                    <a:lnTo>
                      <a:pt x="603" y="755"/>
                    </a:lnTo>
                    <a:lnTo>
                      <a:pt x="612" y="755"/>
                    </a:lnTo>
                    <a:lnTo>
                      <a:pt x="624" y="740"/>
                    </a:lnTo>
                    <a:lnTo>
                      <a:pt x="629" y="709"/>
                    </a:lnTo>
                    <a:lnTo>
                      <a:pt x="634" y="667"/>
                    </a:lnTo>
                    <a:lnTo>
                      <a:pt x="639" y="627"/>
                    </a:lnTo>
                    <a:lnTo>
                      <a:pt x="655" y="610"/>
                    </a:lnTo>
                    <a:lnTo>
                      <a:pt x="685" y="590"/>
                    </a:lnTo>
                    <a:lnTo>
                      <a:pt x="706" y="579"/>
                    </a:lnTo>
                    <a:lnTo>
                      <a:pt x="712" y="548"/>
                    </a:lnTo>
                    <a:lnTo>
                      <a:pt x="722" y="527"/>
                    </a:lnTo>
                    <a:lnTo>
                      <a:pt x="748" y="506"/>
                    </a:lnTo>
                    <a:lnTo>
                      <a:pt x="754" y="491"/>
                    </a:lnTo>
                    <a:lnTo>
                      <a:pt x="748" y="475"/>
                    </a:lnTo>
                    <a:lnTo>
                      <a:pt x="748" y="454"/>
                    </a:lnTo>
                    <a:lnTo>
                      <a:pt x="769" y="439"/>
                    </a:lnTo>
                    <a:lnTo>
                      <a:pt x="795" y="393"/>
                    </a:lnTo>
                    <a:lnTo>
                      <a:pt x="813" y="397"/>
                    </a:lnTo>
                    <a:lnTo>
                      <a:pt x="844" y="372"/>
                    </a:lnTo>
                    <a:lnTo>
                      <a:pt x="840" y="351"/>
                    </a:lnTo>
                    <a:lnTo>
                      <a:pt x="859" y="330"/>
                    </a:lnTo>
                    <a:lnTo>
                      <a:pt x="870" y="335"/>
                    </a:lnTo>
                    <a:lnTo>
                      <a:pt x="891" y="330"/>
                    </a:lnTo>
                    <a:lnTo>
                      <a:pt x="922" y="335"/>
                    </a:lnTo>
                    <a:lnTo>
                      <a:pt x="963" y="299"/>
                    </a:lnTo>
                    <a:lnTo>
                      <a:pt x="959" y="278"/>
                    </a:lnTo>
                    <a:lnTo>
                      <a:pt x="963" y="268"/>
                    </a:lnTo>
                    <a:lnTo>
                      <a:pt x="953" y="264"/>
                    </a:lnTo>
                    <a:lnTo>
                      <a:pt x="974" y="244"/>
                    </a:lnTo>
                    <a:lnTo>
                      <a:pt x="1005" y="240"/>
                    </a:lnTo>
                    <a:lnTo>
                      <a:pt x="1026" y="268"/>
                    </a:lnTo>
                    <a:lnTo>
                      <a:pt x="1062" y="309"/>
                    </a:lnTo>
                    <a:lnTo>
                      <a:pt x="1078" y="309"/>
                    </a:lnTo>
                    <a:lnTo>
                      <a:pt x="1099" y="293"/>
                    </a:lnTo>
                    <a:lnTo>
                      <a:pt x="1114" y="289"/>
                    </a:lnTo>
                    <a:lnTo>
                      <a:pt x="1124" y="293"/>
                    </a:lnTo>
                    <a:lnTo>
                      <a:pt x="1141" y="309"/>
                    </a:lnTo>
                    <a:lnTo>
                      <a:pt x="1160" y="314"/>
                    </a:lnTo>
                    <a:lnTo>
                      <a:pt x="1166" y="309"/>
                    </a:lnTo>
                    <a:lnTo>
                      <a:pt x="1176" y="289"/>
                    </a:lnTo>
                    <a:lnTo>
                      <a:pt x="1181" y="278"/>
                    </a:lnTo>
                    <a:lnTo>
                      <a:pt x="1202" y="244"/>
                    </a:lnTo>
                    <a:lnTo>
                      <a:pt x="1208" y="240"/>
                    </a:lnTo>
                    <a:lnTo>
                      <a:pt x="1202" y="187"/>
                    </a:lnTo>
                    <a:lnTo>
                      <a:pt x="1229" y="162"/>
                    </a:lnTo>
                    <a:lnTo>
                      <a:pt x="1239" y="167"/>
                    </a:lnTo>
                    <a:lnTo>
                      <a:pt x="1270" y="135"/>
                    </a:lnTo>
                    <a:lnTo>
                      <a:pt x="1296" y="167"/>
                    </a:lnTo>
                    <a:lnTo>
                      <a:pt x="1306" y="177"/>
                    </a:lnTo>
                    <a:lnTo>
                      <a:pt x="1322" y="171"/>
                    </a:lnTo>
                    <a:lnTo>
                      <a:pt x="1333" y="187"/>
                    </a:lnTo>
                    <a:lnTo>
                      <a:pt x="1333" y="198"/>
                    </a:lnTo>
                    <a:lnTo>
                      <a:pt x="1343" y="208"/>
                    </a:lnTo>
                    <a:lnTo>
                      <a:pt x="1343" y="223"/>
                    </a:lnTo>
                    <a:lnTo>
                      <a:pt x="1358" y="204"/>
                    </a:lnTo>
                    <a:lnTo>
                      <a:pt x="1385" y="183"/>
                    </a:lnTo>
                    <a:lnTo>
                      <a:pt x="1400" y="150"/>
                    </a:lnTo>
                    <a:lnTo>
                      <a:pt x="1389" y="146"/>
                    </a:lnTo>
                    <a:lnTo>
                      <a:pt x="1373" y="162"/>
                    </a:lnTo>
                    <a:lnTo>
                      <a:pt x="1369" y="135"/>
                    </a:lnTo>
                    <a:lnTo>
                      <a:pt x="1358" y="131"/>
                    </a:lnTo>
                    <a:lnTo>
                      <a:pt x="1354" y="115"/>
                    </a:lnTo>
                    <a:lnTo>
                      <a:pt x="1394" y="83"/>
                    </a:lnTo>
                    <a:lnTo>
                      <a:pt x="1410" y="89"/>
                    </a:lnTo>
                    <a:lnTo>
                      <a:pt x="1415" y="68"/>
                    </a:lnTo>
                    <a:lnTo>
                      <a:pt x="1406" y="62"/>
                    </a:lnTo>
                    <a:lnTo>
                      <a:pt x="1379" y="52"/>
                    </a:lnTo>
                    <a:lnTo>
                      <a:pt x="1364" y="47"/>
                    </a:lnTo>
                    <a:lnTo>
                      <a:pt x="1343" y="27"/>
                    </a:lnTo>
                    <a:lnTo>
                      <a:pt x="1322" y="21"/>
                    </a:lnTo>
                    <a:lnTo>
                      <a:pt x="1301" y="42"/>
                    </a:lnTo>
                    <a:lnTo>
                      <a:pt x="1291" y="58"/>
                    </a:lnTo>
                    <a:lnTo>
                      <a:pt x="1270" y="42"/>
                    </a:lnTo>
                    <a:lnTo>
                      <a:pt x="1281" y="31"/>
                    </a:lnTo>
                    <a:lnTo>
                      <a:pt x="1285" y="6"/>
                    </a:lnTo>
                    <a:lnTo>
                      <a:pt x="1281" y="0"/>
                    </a:lnTo>
                    <a:lnTo>
                      <a:pt x="1254" y="0"/>
                    </a:lnTo>
                    <a:lnTo>
                      <a:pt x="1249" y="10"/>
                    </a:lnTo>
                    <a:lnTo>
                      <a:pt x="1245" y="27"/>
                    </a:lnTo>
                    <a:lnTo>
                      <a:pt x="1249" y="42"/>
                    </a:lnTo>
                    <a:lnTo>
                      <a:pt x="1229" y="62"/>
                    </a:lnTo>
                    <a:lnTo>
                      <a:pt x="1212" y="31"/>
                    </a:lnTo>
                    <a:lnTo>
                      <a:pt x="1197" y="37"/>
                    </a:lnTo>
                    <a:lnTo>
                      <a:pt x="1193" y="62"/>
                    </a:lnTo>
                    <a:lnTo>
                      <a:pt x="1181" y="99"/>
                    </a:lnTo>
                    <a:lnTo>
                      <a:pt x="1156" y="125"/>
                    </a:lnTo>
                    <a:lnTo>
                      <a:pt x="1141" y="94"/>
                    </a:lnTo>
                    <a:lnTo>
                      <a:pt x="1166" y="73"/>
                    </a:lnTo>
                    <a:lnTo>
                      <a:pt x="1172" y="42"/>
                    </a:lnTo>
                    <a:lnTo>
                      <a:pt x="1156" y="42"/>
                    </a:lnTo>
                    <a:lnTo>
                      <a:pt x="1130" y="42"/>
                    </a:lnTo>
                    <a:lnTo>
                      <a:pt x="1109" y="73"/>
                    </a:lnTo>
                    <a:lnTo>
                      <a:pt x="1083" y="115"/>
                    </a:lnTo>
                    <a:lnTo>
                      <a:pt x="1093" y="135"/>
                    </a:lnTo>
                    <a:lnTo>
                      <a:pt x="1078" y="146"/>
                    </a:lnTo>
                    <a:lnTo>
                      <a:pt x="1057" y="131"/>
                    </a:lnTo>
                    <a:lnTo>
                      <a:pt x="1036" y="141"/>
                    </a:lnTo>
                    <a:lnTo>
                      <a:pt x="1041" y="162"/>
                    </a:lnTo>
                    <a:lnTo>
                      <a:pt x="1016" y="162"/>
                    </a:lnTo>
                    <a:lnTo>
                      <a:pt x="999" y="167"/>
                    </a:lnTo>
                    <a:lnTo>
                      <a:pt x="980" y="192"/>
                    </a:lnTo>
                    <a:lnTo>
                      <a:pt x="953" y="187"/>
                    </a:lnTo>
                    <a:lnTo>
                      <a:pt x="953" y="204"/>
                    </a:lnTo>
                    <a:lnTo>
                      <a:pt x="932" y="187"/>
                    </a:lnTo>
                    <a:lnTo>
                      <a:pt x="907" y="198"/>
                    </a:lnTo>
                    <a:lnTo>
                      <a:pt x="901" y="219"/>
                    </a:lnTo>
                    <a:lnTo>
                      <a:pt x="880" y="223"/>
                    </a:lnTo>
                    <a:lnTo>
                      <a:pt x="865" y="204"/>
                    </a:lnTo>
                    <a:lnTo>
                      <a:pt x="834" y="208"/>
                    </a:lnTo>
                    <a:lnTo>
                      <a:pt x="803" y="219"/>
                    </a:lnTo>
                    <a:lnTo>
                      <a:pt x="803" y="250"/>
                    </a:lnTo>
                    <a:lnTo>
                      <a:pt x="823" y="255"/>
                    </a:lnTo>
                    <a:lnTo>
                      <a:pt x="823" y="264"/>
                    </a:lnTo>
                    <a:lnTo>
                      <a:pt x="823" y="283"/>
                    </a:lnTo>
                    <a:lnTo>
                      <a:pt x="807" y="278"/>
                    </a:lnTo>
                    <a:lnTo>
                      <a:pt x="789" y="289"/>
                    </a:lnTo>
                    <a:lnTo>
                      <a:pt x="795" y="309"/>
                    </a:lnTo>
                    <a:lnTo>
                      <a:pt x="813" y="325"/>
                    </a:lnTo>
                    <a:lnTo>
                      <a:pt x="813" y="351"/>
                    </a:lnTo>
                    <a:lnTo>
                      <a:pt x="795" y="341"/>
                    </a:lnTo>
                    <a:lnTo>
                      <a:pt x="779" y="345"/>
                    </a:lnTo>
                    <a:lnTo>
                      <a:pt x="779" y="366"/>
                    </a:lnTo>
                    <a:lnTo>
                      <a:pt x="754" y="366"/>
                    </a:lnTo>
                    <a:lnTo>
                      <a:pt x="733" y="366"/>
                    </a:lnTo>
                    <a:lnTo>
                      <a:pt x="727" y="381"/>
                    </a:lnTo>
                    <a:lnTo>
                      <a:pt x="722" y="393"/>
                    </a:lnTo>
                    <a:lnTo>
                      <a:pt x="706" y="397"/>
                    </a:lnTo>
                    <a:lnTo>
                      <a:pt x="701" y="408"/>
                    </a:lnTo>
                    <a:lnTo>
                      <a:pt x="706" y="423"/>
                    </a:lnTo>
                    <a:lnTo>
                      <a:pt x="676" y="433"/>
                    </a:lnTo>
                    <a:lnTo>
                      <a:pt x="697" y="454"/>
                    </a:lnTo>
                    <a:lnTo>
                      <a:pt x="701" y="465"/>
                    </a:lnTo>
                    <a:lnTo>
                      <a:pt x="681" y="481"/>
                    </a:lnTo>
                    <a:lnTo>
                      <a:pt x="645" y="506"/>
                    </a:lnTo>
                    <a:lnTo>
                      <a:pt x="618" y="527"/>
                    </a:lnTo>
                    <a:lnTo>
                      <a:pt x="603" y="558"/>
                    </a:lnTo>
                    <a:lnTo>
                      <a:pt x="576" y="579"/>
                    </a:lnTo>
                    <a:lnTo>
                      <a:pt x="576" y="594"/>
                    </a:lnTo>
                    <a:lnTo>
                      <a:pt x="582" y="610"/>
                    </a:lnTo>
                    <a:lnTo>
                      <a:pt x="561" y="627"/>
                    </a:lnTo>
                    <a:lnTo>
                      <a:pt x="566" y="646"/>
                    </a:lnTo>
                    <a:lnTo>
                      <a:pt x="545" y="683"/>
                    </a:lnTo>
                    <a:lnTo>
                      <a:pt x="530" y="688"/>
                    </a:lnTo>
                    <a:lnTo>
                      <a:pt x="530" y="715"/>
                    </a:lnTo>
                    <a:lnTo>
                      <a:pt x="541" y="730"/>
                    </a:lnTo>
                    <a:lnTo>
                      <a:pt x="524" y="746"/>
                    </a:lnTo>
                    <a:lnTo>
                      <a:pt x="514" y="734"/>
                    </a:lnTo>
                    <a:lnTo>
                      <a:pt x="493" y="746"/>
                    </a:lnTo>
                    <a:lnTo>
                      <a:pt x="499" y="776"/>
                    </a:lnTo>
                    <a:lnTo>
                      <a:pt x="478" y="786"/>
                    </a:lnTo>
                    <a:lnTo>
                      <a:pt x="447" y="792"/>
                    </a:lnTo>
                    <a:lnTo>
                      <a:pt x="426" y="818"/>
                    </a:lnTo>
                    <a:lnTo>
                      <a:pt x="420" y="844"/>
                    </a:lnTo>
                    <a:lnTo>
                      <a:pt x="399" y="865"/>
                    </a:lnTo>
                    <a:lnTo>
                      <a:pt x="399" y="880"/>
                    </a:lnTo>
                    <a:lnTo>
                      <a:pt x="426" y="859"/>
                    </a:lnTo>
                    <a:lnTo>
                      <a:pt x="457" y="838"/>
                    </a:lnTo>
                    <a:lnTo>
                      <a:pt x="468" y="844"/>
                    </a:lnTo>
                    <a:lnTo>
                      <a:pt x="457" y="874"/>
                    </a:lnTo>
                    <a:lnTo>
                      <a:pt x="432" y="891"/>
                    </a:lnTo>
                    <a:lnTo>
                      <a:pt x="405" y="886"/>
                    </a:lnTo>
                    <a:lnTo>
                      <a:pt x="411" y="907"/>
                    </a:lnTo>
                    <a:lnTo>
                      <a:pt x="374" y="922"/>
                    </a:lnTo>
                    <a:lnTo>
                      <a:pt x="369" y="891"/>
                    </a:lnTo>
                    <a:lnTo>
                      <a:pt x="353" y="880"/>
                    </a:lnTo>
                    <a:lnTo>
                      <a:pt x="332" y="911"/>
                    </a:lnTo>
                    <a:lnTo>
                      <a:pt x="311" y="911"/>
                    </a:lnTo>
                    <a:lnTo>
                      <a:pt x="289" y="916"/>
                    </a:lnTo>
                    <a:lnTo>
                      <a:pt x="286" y="943"/>
                    </a:lnTo>
                    <a:lnTo>
                      <a:pt x="275" y="947"/>
                    </a:lnTo>
                    <a:lnTo>
                      <a:pt x="275" y="961"/>
                    </a:lnTo>
                    <a:lnTo>
                      <a:pt x="262" y="956"/>
                    </a:lnTo>
                    <a:lnTo>
                      <a:pt x="244" y="944"/>
                    </a:lnTo>
                    <a:lnTo>
                      <a:pt x="216" y="947"/>
                    </a:lnTo>
                    <a:lnTo>
                      <a:pt x="216" y="963"/>
                    </a:lnTo>
                    <a:lnTo>
                      <a:pt x="219" y="977"/>
                    </a:lnTo>
                    <a:lnTo>
                      <a:pt x="207" y="981"/>
                    </a:lnTo>
                    <a:lnTo>
                      <a:pt x="182" y="968"/>
                    </a:lnTo>
                    <a:lnTo>
                      <a:pt x="158" y="987"/>
                    </a:lnTo>
                    <a:lnTo>
                      <a:pt x="164" y="1002"/>
                    </a:lnTo>
                    <a:lnTo>
                      <a:pt x="161" y="1013"/>
                    </a:lnTo>
                    <a:lnTo>
                      <a:pt x="137" y="1002"/>
                    </a:lnTo>
                    <a:lnTo>
                      <a:pt x="130" y="1016"/>
                    </a:lnTo>
                    <a:lnTo>
                      <a:pt x="122" y="1026"/>
                    </a:lnTo>
                    <a:lnTo>
                      <a:pt x="94" y="1020"/>
                    </a:lnTo>
                    <a:lnTo>
                      <a:pt x="79" y="1023"/>
                    </a:lnTo>
                    <a:lnTo>
                      <a:pt x="76" y="1044"/>
                    </a:lnTo>
                    <a:lnTo>
                      <a:pt x="65" y="1050"/>
                    </a:lnTo>
                    <a:lnTo>
                      <a:pt x="49" y="1072"/>
                    </a:lnTo>
                    <a:lnTo>
                      <a:pt x="52" y="1101"/>
                    </a:lnTo>
                    <a:lnTo>
                      <a:pt x="46" y="1142"/>
                    </a:lnTo>
                    <a:lnTo>
                      <a:pt x="39" y="1184"/>
                    </a:lnTo>
                    <a:lnTo>
                      <a:pt x="34" y="1223"/>
                    </a:lnTo>
                    <a:lnTo>
                      <a:pt x="28" y="1243"/>
                    </a:lnTo>
                    <a:lnTo>
                      <a:pt x="42" y="1261"/>
                    </a:lnTo>
                    <a:lnTo>
                      <a:pt x="65" y="1246"/>
                    </a:lnTo>
                    <a:lnTo>
                      <a:pt x="80" y="1254"/>
                    </a:lnTo>
                    <a:lnTo>
                      <a:pt x="80" y="1269"/>
                    </a:lnTo>
                    <a:lnTo>
                      <a:pt x="58" y="1282"/>
                    </a:lnTo>
                    <a:lnTo>
                      <a:pt x="55" y="1309"/>
                    </a:lnTo>
                    <a:lnTo>
                      <a:pt x="49" y="1321"/>
                    </a:lnTo>
                    <a:lnTo>
                      <a:pt x="27" y="1318"/>
                    </a:lnTo>
                    <a:lnTo>
                      <a:pt x="18" y="1349"/>
                    </a:lnTo>
                    <a:lnTo>
                      <a:pt x="28" y="1358"/>
                    </a:lnTo>
                    <a:lnTo>
                      <a:pt x="49" y="1352"/>
                    </a:lnTo>
                    <a:lnTo>
                      <a:pt x="60" y="1366"/>
                    </a:lnTo>
                    <a:lnTo>
                      <a:pt x="62" y="1373"/>
                    </a:lnTo>
                    <a:lnTo>
                      <a:pt x="45" y="1384"/>
                    </a:lnTo>
                    <a:lnTo>
                      <a:pt x="46" y="1403"/>
                    </a:lnTo>
                    <a:lnTo>
                      <a:pt x="27" y="1407"/>
                    </a:lnTo>
                    <a:lnTo>
                      <a:pt x="13" y="1397"/>
                    </a:lnTo>
                    <a:lnTo>
                      <a:pt x="15" y="1422"/>
                    </a:lnTo>
                    <a:lnTo>
                      <a:pt x="13" y="1440"/>
                    </a:lnTo>
                    <a:lnTo>
                      <a:pt x="0" y="1440"/>
                    </a:lnTo>
                    <a:lnTo>
                      <a:pt x="31" y="1473"/>
                    </a:lnTo>
                    <a:lnTo>
                      <a:pt x="46" y="1491"/>
                    </a:lnTo>
                    <a:lnTo>
                      <a:pt x="55" y="1516"/>
                    </a:lnTo>
                    <a:lnTo>
                      <a:pt x="86" y="1534"/>
                    </a:lnTo>
                    <a:lnTo>
                      <a:pt x="119" y="1552"/>
                    </a:lnTo>
                    <a:lnTo>
                      <a:pt x="151" y="1552"/>
                    </a:lnTo>
                    <a:lnTo>
                      <a:pt x="198" y="1522"/>
                    </a:lnTo>
                    <a:lnTo>
                      <a:pt x="244" y="1488"/>
                    </a:lnTo>
                    <a:lnTo>
                      <a:pt x="286" y="1431"/>
                    </a:lnTo>
                    <a:lnTo>
                      <a:pt x="293" y="1425"/>
                    </a:lnTo>
                    <a:lnTo>
                      <a:pt x="304" y="1443"/>
                    </a:lnTo>
                    <a:lnTo>
                      <a:pt x="325" y="1431"/>
                    </a:lnTo>
                    <a:lnTo>
                      <a:pt x="332" y="1410"/>
                    </a:lnTo>
                    <a:lnTo>
                      <a:pt x="335" y="1384"/>
                    </a:lnTo>
                    <a:lnTo>
                      <a:pt x="356" y="1352"/>
                    </a:lnTo>
                    <a:lnTo>
                      <a:pt x="348" y="1388"/>
                    </a:lnTo>
                    <a:lnTo>
                      <a:pt x="359" y="1394"/>
                    </a:lnTo>
                    <a:lnTo>
                      <a:pt x="353" y="1410"/>
                    </a:lnTo>
                    <a:lnTo>
                      <a:pt x="359" y="1438"/>
                    </a:lnTo>
                    <a:lnTo>
                      <a:pt x="369" y="1461"/>
                    </a:lnTo>
                    <a:lnTo>
                      <a:pt x="381" y="1454"/>
                    </a:lnTo>
                    <a:lnTo>
                      <a:pt x="380" y="1461"/>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20" name="Freeform 138"/>
              <p:cNvSpPr>
                <a:spLocks/>
              </p:cNvSpPr>
              <p:nvPr/>
            </p:nvSpPr>
            <p:spPr bwMode="auto">
              <a:xfrm>
                <a:off x="1114" y="1149"/>
                <a:ext cx="472" cy="517"/>
              </a:xfrm>
              <a:custGeom>
                <a:avLst/>
                <a:gdLst>
                  <a:gd name="T0" fmla="*/ 0 w 1415"/>
                  <a:gd name="T1" fmla="*/ 0 h 1552"/>
                  <a:gd name="T2" fmla="*/ 0 w 1415"/>
                  <a:gd name="T3" fmla="*/ 0 h 1552"/>
                  <a:gd name="T4" fmla="*/ 0 w 1415"/>
                  <a:gd name="T5" fmla="*/ 0 h 1552"/>
                  <a:gd name="T6" fmla="*/ 0 w 1415"/>
                  <a:gd name="T7" fmla="*/ 0 h 1552"/>
                  <a:gd name="T8" fmla="*/ 0 w 1415"/>
                  <a:gd name="T9" fmla="*/ 0 h 1552"/>
                  <a:gd name="T10" fmla="*/ 0 w 1415"/>
                  <a:gd name="T11" fmla="*/ 0 h 1552"/>
                  <a:gd name="T12" fmla="*/ 0 w 1415"/>
                  <a:gd name="T13" fmla="*/ 0 h 1552"/>
                  <a:gd name="T14" fmla="*/ 0 w 1415"/>
                  <a:gd name="T15" fmla="*/ 0 h 1552"/>
                  <a:gd name="T16" fmla="*/ 0 w 1415"/>
                  <a:gd name="T17" fmla="*/ 0 h 1552"/>
                  <a:gd name="T18" fmla="*/ 0 w 1415"/>
                  <a:gd name="T19" fmla="*/ 0 h 1552"/>
                  <a:gd name="T20" fmla="*/ 0 w 1415"/>
                  <a:gd name="T21" fmla="*/ 0 h 1552"/>
                  <a:gd name="T22" fmla="*/ 0 w 1415"/>
                  <a:gd name="T23" fmla="*/ 0 h 1552"/>
                  <a:gd name="T24" fmla="*/ 0 w 1415"/>
                  <a:gd name="T25" fmla="*/ 0 h 1552"/>
                  <a:gd name="T26" fmla="*/ 0 w 1415"/>
                  <a:gd name="T27" fmla="*/ 0 h 1552"/>
                  <a:gd name="T28" fmla="*/ 0 w 1415"/>
                  <a:gd name="T29" fmla="*/ 0 h 1552"/>
                  <a:gd name="T30" fmla="*/ 0 w 1415"/>
                  <a:gd name="T31" fmla="*/ 0 h 1552"/>
                  <a:gd name="T32" fmla="*/ 0 w 1415"/>
                  <a:gd name="T33" fmla="*/ 0 h 1552"/>
                  <a:gd name="T34" fmla="*/ 0 w 1415"/>
                  <a:gd name="T35" fmla="*/ 0 h 1552"/>
                  <a:gd name="T36" fmla="*/ 0 w 1415"/>
                  <a:gd name="T37" fmla="*/ 0 h 1552"/>
                  <a:gd name="T38" fmla="*/ 0 w 1415"/>
                  <a:gd name="T39" fmla="*/ 0 h 1552"/>
                  <a:gd name="T40" fmla="*/ 0 w 1415"/>
                  <a:gd name="T41" fmla="*/ 0 h 1552"/>
                  <a:gd name="T42" fmla="*/ 0 w 1415"/>
                  <a:gd name="T43" fmla="*/ 0 h 1552"/>
                  <a:gd name="T44" fmla="*/ 0 w 1415"/>
                  <a:gd name="T45" fmla="*/ 0 h 1552"/>
                  <a:gd name="T46" fmla="*/ 0 w 1415"/>
                  <a:gd name="T47" fmla="*/ 0 h 1552"/>
                  <a:gd name="T48" fmla="*/ 0 w 1415"/>
                  <a:gd name="T49" fmla="*/ 0 h 1552"/>
                  <a:gd name="T50" fmla="*/ 0 w 1415"/>
                  <a:gd name="T51" fmla="*/ 0 h 1552"/>
                  <a:gd name="T52" fmla="*/ 0 w 1415"/>
                  <a:gd name="T53" fmla="*/ 0 h 1552"/>
                  <a:gd name="T54" fmla="*/ 0 w 1415"/>
                  <a:gd name="T55" fmla="*/ 0 h 1552"/>
                  <a:gd name="T56" fmla="*/ 0 w 1415"/>
                  <a:gd name="T57" fmla="*/ 0 h 1552"/>
                  <a:gd name="T58" fmla="*/ 0 w 1415"/>
                  <a:gd name="T59" fmla="*/ 0 h 1552"/>
                  <a:gd name="T60" fmla="*/ 0 w 1415"/>
                  <a:gd name="T61" fmla="*/ 0 h 1552"/>
                  <a:gd name="T62" fmla="*/ 0 w 1415"/>
                  <a:gd name="T63" fmla="*/ 0 h 1552"/>
                  <a:gd name="T64" fmla="*/ 0 w 1415"/>
                  <a:gd name="T65" fmla="*/ 0 h 1552"/>
                  <a:gd name="T66" fmla="*/ 0 w 1415"/>
                  <a:gd name="T67" fmla="*/ 0 h 1552"/>
                  <a:gd name="T68" fmla="*/ 0 w 1415"/>
                  <a:gd name="T69" fmla="*/ 0 h 1552"/>
                  <a:gd name="T70" fmla="*/ 0 w 1415"/>
                  <a:gd name="T71" fmla="*/ 0 h 1552"/>
                  <a:gd name="T72" fmla="*/ 0 w 1415"/>
                  <a:gd name="T73" fmla="*/ 0 h 1552"/>
                  <a:gd name="T74" fmla="*/ 0 w 1415"/>
                  <a:gd name="T75" fmla="*/ 0 h 1552"/>
                  <a:gd name="T76" fmla="*/ 0 w 1415"/>
                  <a:gd name="T77" fmla="*/ 0 h 1552"/>
                  <a:gd name="T78" fmla="*/ 0 w 1415"/>
                  <a:gd name="T79" fmla="*/ 0 h 1552"/>
                  <a:gd name="T80" fmla="*/ 0 w 1415"/>
                  <a:gd name="T81" fmla="*/ 0 h 1552"/>
                  <a:gd name="T82" fmla="*/ 0 w 1415"/>
                  <a:gd name="T83" fmla="*/ 0 h 1552"/>
                  <a:gd name="T84" fmla="*/ 0 w 1415"/>
                  <a:gd name="T85" fmla="*/ 0 h 1552"/>
                  <a:gd name="T86" fmla="*/ 0 w 1415"/>
                  <a:gd name="T87" fmla="*/ 0 h 1552"/>
                  <a:gd name="T88" fmla="*/ 0 w 1415"/>
                  <a:gd name="T89" fmla="*/ 0 h 1552"/>
                  <a:gd name="T90" fmla="*/ 0 w 1415"/>
                  <a:gd name="T91" fmla="*/ 0 h 1552"/>
                  <a:gd name="T92" fmla="*/ 0 w 1415"/>
                  <a:gd name="T93" fmla="*/ 0 h 1552"/>
                  <a:gd name="T94" fmla="*/ 0 w 1415"/>
                  <a:gd name="T95" fmla="*/ 0 h 1552"/>
                  <a:gd name="T96" fmla="*/ 0 w 1415"/>
                  <a:gd name="T97" fmla="*/ 0 h 1552"/>
                  <a:gd name="T98" fmla="*/ 0 w 1415"/>
                  <a:gd name="T99" fmla="*/ 0 h 1552"/>
                  <a:gd name="T100" fmla="*/ 0 w 1415"/>
                  <a:gd name="T101" fmla="*/ 0 h 1552"/>
                  <a:gd name="T102" fmla="*/ 0 w 1415"/>
                  <a:gd name="T103" fmla="*/ 0 h 1552"/>
                  <a:gd name="T104" fmla="*/ 0 w 1415"/>
                  <a:gd name="T105" fmla="*/ 0 h 1552"/>
                  <a:gd name="T106" fmla="*/ 0 w 1415"/>
                  <a:gd name="T107" fmla="*/ 0 h 1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5"/>
                  <a:gd name="T163" fmla="*/ 0 h 1552"/>
                  <a:gd name="T164" fmla="*/ 1415 w 1415"/>
                  <a:gd name="T165" fmla="*/ 1552 h 1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5" h="1552">
                    <a:moveTo>
                      <a:pt x="380" y="1461"/>
                    </a:moveTo>
                    <a:lnTo>
                      <a:pt x="384" y="1459"/>
                    </a:lnTo>
                    <a:lnTo>
                      <a:pt x="399" y="1454"/>
                    </a:lnTo>
                    <a:lnTo>
                      <a:pt x="411" y="1438"/>
                    </a:lnTo>
                    <a:lnTo>
                      <a:pt x="416" y="1418"/>
                    </a:lnTo>
                    <a:lnTo>
                      <a:pt x="420" y="1407"/>
                    </a:lnTo>
                    <a:lnTo>
                      <a:pt x="416" y="1376"/>
                    </a:lnTo>
                    <a:lnTo>
                      <a:pt x="420" y="1355"/>
                    </a:lnTo>
                    <a:lnTo>
                      <a:pt x="436" y="1345"/>
                    </a:lnTo>
                    <a:lnTo>
                      <a:pt x="472" y="1330"/>
                    </a:lnTo>
                    <a:lnTo>
                      <a:pt x="478" y="1313"/>
                    </a:lnTo>
                    <a:lnTo>
                      <a:pt x="472" y="1261"/>
                    </a:lnTo>
                    <a:lnTo>
                      <a:pt x="468" y="1251"/>
                    </a:lnTo>
                    <a:lnTo>
                      <a:pt x="468" y="1220"/>
                    </a:lnTo>
                    <a:lnTo>
                      <a:pt x="457" y="1209"/>
                    </a:lnTo>
                    <a:lnTo>
                      <a:pt x="463" y="1184"/>
                    </a:lnTo>
                    <a:lnTo>
                      <a:pt x="472" y="1184"/>
                    </a:lnTo>
                    <a:lnTo>
                      <a:pt x="499" y="1169"/>
                    </a:lnTo>
                    <a:lnTo>
                      <a:pt x="478" y="1121"/>
                    </a:lnTo>
                    <a:lnTo>
                      <a:pt x="468" y="1106"/>
                    </a:lnTo>
                    <a:lnTo>
                      <a:pt x="468" y="1101"/>
                    </a:lnTo>
                    <a:lnTo>
                      <a:pt x="468" y="1062"/>
                    </a:lnTo>
                    <a:lnTo>
                      <a:pt x="484" y="1031"/>
                    </a:lnTo>
                    <a:lnTo>
                      <a:pt x="488" y="999"/>
                    </a:lnTo>
                    <a:lnTo>
                      <a:pt x="493" y="963"/>
                    </a:lnTo>
                    <a:lnTo>
                      <a:pt x="488" y="932"/>
                    </a:lnTo>
                    <a:lnTo>
                      <a:pt x="499" y="911"/>
                    </a:lnTo>
                    <a:lnTo>
                      <a:pt x="505" y="895"/>
                    </a:lnTo>
                    <a:lnTo>
                      <a:pt x="535" y="874"/>
                    </a:lnTo>
                    <a:lnTo>
                      <a:pt x="566" y="865"/>
                    </a:lnTo>
                    <a:lnTo>
                      <a:pt x="593" y="874"/>
                    </a:lnTo>
                    <a:lnTo>
                      <a:pt x="603" y="880"/>
                    </a:lnTo>
                    <a:lnTo>
                      <a:pt x="618" y="859"/>
                    </a:lnTo>
                    <a:lnTo>
                      <a:pt x="618" y="834"/>
                    </a:lnTo>
                    <a:lnTo>
                      <a:pt x="603" y="786"/>
                    </a:lnTo>
                    <a:lnTo>
                      <a:pt x="597" y="767"/>
                    </a:lnTo>
                    <a:lnTo>
                      <a:pt x="603" y="755"/>
                    </a:lnTo>
                    <a:lnTo>
                      <a:pt x="612" y="755"/>
                    </a:lnTo>
                    <a:lnTo>
                      <a:pt x="624" y="740"/>
                    </a:lnTo>
                    <a:lnTo>
                      <a:pt x="629" y="709"/>
                    </a:lnTo>
                    <a:lnTo>
                      <a:pt x="634" y="667"/>
                    </a:lnTo>
                    <a:lnTo>
                      <a:pt x="639" y="627"/>
                    </a:lnTo>
                    <a:lnTo>
                      <a:pt x="655" y="610"/>
                    </a:lnTo>
                    <a:lnTo>
                      <a:pt x="685" y="590"/>
                    </a:lnTo>
                    <a:lnTo>
                      <a:pt x="706" y="579"/>
                    </a:lnTo>
                    <a:lnTo>
                      <a:pt x="712" y="548"/>
                    </a:lnTo>
                    <a:lnTo>
                      <a:pt x="722" y="527"/>
                    </a:lnTo>
                    <a:lnTo>
                      <a:pt x="748" y="506"/>
                    </a:lnTo>
                    <a:lnTo>
                      <a:pt x="754" y="491"/>
                    </a:lnTo>
                    <a:lnTo>
                      <a:pt x="748" y="475"/>
                    </a:lnTo>
                    <a:lnTo>
                      <a:pt x="748" y="454"/>
                    </a:lnTo>
                    <a:lnTo>
                      <a:pt x="769" y="439"/>
                    </a:lnTo>
                    <a:lnTo>
                      <a:pt x="795" y="393"/>
                    </a:lnTo>
                    <a:lnTo>
                      <a:pt x="813" y="397"/>
                    </a:lnTo>
                    <a:lnTo>
                      <a:pt x="844" y="372"/>
                    </a:lnTo>
                    <a:lnTo>
                      <a:pt x="840" y="351"/>
                    </a:lnTo>
                    <a:lnTo>
                      <a:pt x="859" y="330"/>
                    </a:lnTo>
                    <a:lnTo>
                      <a:pt x="870" y="335"/>
                    </a:lnTo>
                    <a:lnTo>
                      <a:pt x="891" y="330"/>
                    </a:lnTo>
                    <a:lnTo>
                      <a:pt x="922" y="335"/>
                    </a:lnTo>
                    <a:lnTo>
                      <a:pt x="963" y="299"/>
                    </a:lnTo>
                    <a:lnTo>
                      <a:pt x="959" y="278"/>
                    </a:lnTo>
                    <a:lnTo>
                      <a:pt x="963" y="268"/>
                    </a:lnTo>
                    <a:lnTo>
                      <a:pt x="953" y="264"/>
                    </a:lnTo>
                    <a:lnTo>
                      <a:pt x="974" y="244"/>
                    </a:lnTo>
                    <a:lnTo>
                      <a:pt x="1005" y="240"/>
                    </a:lnTo>
                    <a:lnTo>
                      <a:pt x="1026" y="268"/>
                    </a:lnTo>
                    <a:lnTo>
                      <a:pt x="1062" y="309"/>
                    </a:lnTo>
                    <a:lnTo>
                      <a:pt x="1078" y="309"/>
                    </a:lnTo>
                    <a:lnTo>
                      <a:pt x="1099" y="293"/>
                    </a:lnTo>
                    <a:lnTo>
                      <a:pt x="1114" y="289"/>
                    </a:lnTo>
                    <a:lnTo>
                      <a:pt x="1124" y="293"/>
                    </a:lnTo>
                    <a:lnTo>
                      <a:pt x="1141" y="309"/>
                    </a:lnTo>
                    <a:lnTo>
                      <a:pt x="1160" y="314"/>
                    </a:lnTo>
                    <a:lnTo>
                      <a:pt x="1166" y="309"/>
                    </a:lnTo>
                    <a:lnTo>
                      <a:pt x="1176" y="289"/>
                    </a:lnTo>
                    <a:lnTo>
                      <a:pt x="1181" y="278"/>
                    </a:lnTo>
                    <a:lnTo>
                      <a:pt x="1202" y="244"/>
                    </a:lnTo>
                    <a:lnTo>
                      <a:pt x="1208" y="240"/>
                    </a:lnTo>
                    <a:lnTo>
                      <a:pt x="1202" y="187"/>
                    </a:lnTo>
                    <a:lnTo>
                      <a:pt x="1229" y="162"/>
                    </a:lnTo>
                    <a:lnTo>
                      <a:pt x="1239" y="167"/>
                    </a:lnTo>
                    <a:lnTo>
                      <a:pt x="1270" y="135"/>
                    </a:lnTo>
                    <a:lnTo>
                      <a:pt x="1296" y="167"/>
                    </a:lnTo>
                    <a:lnTo>
                      <a:pt x="1306" y="177"/>
                    </a:lnTo>
                    <a:lnTo>
                      <a:pt x="1322" y="171"/>
                    </a:lnTo>
                    <a:lnTo>
                      <a:pt x="1333" y="187"/>
                    </a:lnTo>
                    <a:lnTo>
                      <a:pt x="1333" y="198"/>
                    </a:lnTo>
                    <a:lnTo>
                      <a:pt x="1343" y="208"/>
                    </a:lnTo>
                    <a:lnTo>
                      <a:pt x="1343" y="223"/>
                    </a:lnTo>
                    <a:lnTo>
                      <a:pt x="1358" y="204"/>
                    </a:lnTo>
                    <a:lnTo>
                      <a:pt x="1385" y="183"/>
                    </a:lnTo>
                    <a:lnTo>
                      <a:pt x="1400" y="150"/>
                    </a:lnTo>
                    <a:lnTo>
                      <a:pt x="1389" y="146"/>
                    </a:lnTo>
                    <a:lnTo>
                      <a:pt x="1373" y="162"/>
                    </a:lnTo>
                    <a:lnTo>
                      <a:pt x="1369" y="135"/>
                    </a:lnTo>
                    <a:lnTo>
                      <a:pt x="1358" y="131"/>
                    </a:lnTo>
                    <a:lnTo>
                      <a:pt x="1354" y="115"/>
                    </a:lnTo>
                    <a:lnTo>
                      <a:pt x="1394" y="83"/>
                    </a:lnTo>
                    <a:lnTo>
                      <a:pt x="1410" y="89"/>
                    </a:lnTo>
                    <a:lnTo>
                      <a:pt x="1415" y="68"/>
                    </a:lnTo>
                    <a:lnTo>
                      <a:pt x="1406" y="62"/>
                    </a:lnTo>
                    <a:lnTo>
                      <a:pt x="1379" y="52"/>
                    </a:lnTo>
                    <a:lnTo>
                      <a:pt x="1364" y="47"/>
                    </a:lnTo>
                    <a:lnTo>
                      <a:pt x="1343" y="27"/>
                    </a:lnTo>
                    <a:lnTo>
                      <a:pt x="1322" y="21"/>
                    </a:lnTo>
                    <a:lnTo>
                      <a:pt x="1301" y="42"/>
                    </a:lnTo>
                    <a:lnTo>
                      <a:pt x="1291" y="58"/>
                    </a:lnTo>
                    <a:lnTo>
                      <a:pt x="1270" y="42"/>
                    </a:lnTo>
                    <a:lnTo>
                      <a:pt x="1281" y="31"/>
                    </a:lnTo>
                    <a:lnTo>
                      <a:pt x="1285" y="6"/>
                    </a:lnTo>
                    <a:lnTo>
                      <a:pt x="1281" y="0"/>
                    </a:lnTo>
                    <a:lnTo>
                      <a:pt x="1254" y="0"/>
                    </a:lnTo>
                    <a:lnTo>
                      <a:pt x="1249" y="10"/>
                    </a:lnTo>
                    <a:lnTo>
                      <a:pt x="1245" y="27"/>
                    </a:lnTo>
                    <a:lnTo>
                      <a:pt x="1249" y="42"/>
                    </a:lnTo>
                    <a:lnTo>
                      <a:pt x="1229" y="62"/>
                    </a:lnTo>
                    <a:lnTo>
                      <a:pt x="1212" y="31"/>
                    </a:lnTo>
                    <a:lnTo>
                      <a:pt x="1197" y="37"/>
                    </a:lnTo>
                    <a:lnTo>
                      <a:pt x="1193" y="62"/>
                    </a:lnTo>
                    <a:lnTo>
                      <a:pt x="1181" y="99"/>
                    </a:lnTo>
                    <a:lnTo>
                      <a:pt x="1156" y="125"/>
                    </a:lnTo>
                    <a:lnTo>
                      <a:pt x="1141" y="94"/>
                    </a:lnTo>
                    <a:lnTo>
                      <a:pt x="1166" y="73"/>
                    </a:lnTo>
                    <a:lnTo>
                      <a:pt x="1172" y="42"/>
                    </a:lnTo>
                    <a:lnTo>
                      <a:pt x="1156" y="42"/>
                    </a:lnTo>
                    <a:lnTo>
                      <a:pt x="1130" y="42"/>
                    </a:lnTo>
                    <a:lnTo>
                      <a:pt x="1109" y="73"/>
                    </a:lnTo>
                    <a:lnTo>
                      <a:pt x="1083" y="115"/>
                    </a:lnTo>
                    <a:lnTo>
                      <a:pt x="1093" y="135"/>
                    </a:lnTo>
                    <a:lnTo>
                      <a:pt x="1078" y="146"/>
                    </a:lnTo>
                    <a:lnTo>
                      <a:pt x="1057" y="131"/>
                    </a:lnTo>
                    <a:lnTo>
                      <a:pt x="1036" y="141"/>
                    </a:lnTo>
                    <a:lnTo>
                      <a:pt x="1041" y="162"/>
                    </a:lnTo>
                    <a:lnTo>
                      <a:pt x="1016" y="162"/>
                    </a:lnTo>
                    <a:lnTo>
                      <a:pt x="999" y="167"/>
                    </a:lnTo>
                    <a:lnTo>
                      <a:pt x="980" y="192"/>
                    </a:lnTo>
                    <a:lnTo>
                      <a:pt x="953" y="187"/>
                    </a:lnTo>
                    <a:lnTo>
                      <a:pt x="953" y="204"/>
                    </a:lnTo>
                    <a:lnTo>
                      <a:pt x="932" y="187"/>
                    </a:lnTo>
                    <a:lnTo>
                      <a:pt x="907" y="198"/>
                    </a:lnTo>
                    <a:lnTo>
                      <a:pt x="901" y="219"/>
                    </a:lnTo>
                    <a:lnTo>
                      <a:pt x="880" y="223"/>
                    </a:lnTo>
                    <a:lnTo>
                      <a:pt x="865" y="204"/>
                    </a:lnTo>
                    <a:lnTo>
                      <a:pt x="834" y="208"/>
                    </a:lnTo>
                    <a:lnTo>
                      <a:pt x="803" y="219"/>
                    </a:lnTo>
                    <a:lnTo>
                      <a:pt x="803" y="250"/>
                    </a:lnTo>
                    <a:lnTo>
                      <a:pt x="823" y="255"/>
                    </a:lnTo>
                    <a:lnTo>
                      <a:pt x="823" y="264"/>
                    </a:lnTo>
                    <a:lnTo>
                      <a:pt x="823" y="283"/>
                    </a:lnTo>
                    <a:lnTo>
                      <a:pt x="807" y="278"/>
                    </a:lnTo>
                    <a:lnTo>
                      <a:pt x="789" y="289"/>
                    </a:lnTo>
                    <a:lnTo>
                      <a:pt x="795" y="309"/>
                    </a:lnTo>
                    <a:lnTo>
                      <a:pt x="813" y="325"/>
                    </a:lnTo>
                    <a:lnTo>
                      <a:pt x="813" y="351"/>
                    </a:lnTo>
                    <a:lnTo>
                      <a:pt x="795" y="341"/>
                    </a:lnTo>
                    <a:lnTo>
                      <a:pt x="779" y="345"/>
                    </a:lnTo>
                    <a:lnTo>
                      <a:pt x="779" y="366"/>
                    </a:lnTo>
                    <a:lnTo>
                      <a:pt x="754" y="366"/>
                    </a:lnTo>
                    <a:lnTo>
                      <a:pt x="733" y="366"/>
                    </a:lnTo>
                    <a:lnTo>
                      <a:pt x="727" y="381"/>
                    </a:lnTo>
                    <a:lnTo>
                      <a:pt x="722" y="393"/>
                    </a:lnTo>
                    <a:lnTo>
                      <a:pt x="706" y="397"/>
                    </a:lnTo>
                    <a:lnTo>
                      <a:pt x="701" y="408"/>
                    </a:lnTo>
                    <a:lnTo>
                      <a:pt x="706" y="423"/>
                    </a:lnTo>
                    <a:lnTo>
                      <a:pt x="676" y="433"/>
                    </a:lnTo>
                    <a:lnTo>
                      <a:pt x="697" y="454"/>
                    </a:lnTo>
                    <a:lnTo>
                      <a:pt x="701" y="465"/>
                    </a:lnTo>
                    <a:lnTo>
                      <a:pt x="681" y="481"/>
                    </a:lnTo>
                    <a:lnTo>
                      <a:pt x="645" y="506"/>
                    </a:lnTo>
                    <a:lnTo>
                      <a:pt x="618" y="527"/>
                    </a:lnTo>
                    <a:lnTo>
                      <a:pt x="603" y="558"/>
                    </a:lnTo>
                    <a:lnTo>
                      <a:pt x="576" y="579"/>
                    </a:lnTo>
                    <a:lnTo>
                      <a:pt x="576" y="594"/>
                    </a:lnTo>
                    <a:lnTo>
                      <a:pt x="582" y="610"/>
                    </a:lnTo>
                    <a:lnTo>
                      <a:pt x="561" y="627"/>
                    </a:lnTo>
                    <a:lnTo>
                      <a:pt x="566" y="646"/>
                    </a:lnTo>
                    <a:lnTo>
                      <a:pt x="545" y="683"/>
                    </a:lnTo>
                    <a:lnTo>
                      <a:pt x="530" y="688"/>
                    </a:lnTo>
                    <a:lnTo>
                      <a:pt x="530" y="715"/>
                    </a:lnTo>
                    <a:lnTo>
                      <a:pt x="541" y="730"/>
                    </a:lnTo>
                    <a:lnTo>
                      <a:pt x="524" y="746"/>
                    </a:lnTo>
                    <a:lnTo>
                      <a:pt x="514" y="734"/>
                    </a:lnTo>
                    <a:lnTo>
                      <a:pt x="493" y="746"/>
                    </a:lnTo>
                    <a:lnTo>
                      <a:pt x="499" y="776"/>
                    </a:lnTo>
                    <a:lnTo>
                      <a:pt x="478" y="786"/>
                    </a:lnTo>
                    <a:lnTo>
                      <a:pt x="447" y="792"/>
                    </a:lnTo>
                    <a:lnTo>
                      <a:pt x="426" y="818"/>
                    </a:lnTo>
                    <a:lnTo>
                      <a:pt x="420" y="844"/>
                    </a:lnTo>
                    <a:lnTo>
                      <a:pt x="399" y="865"/>
                    </a:lnTo>
                    <a:lnTo>
                      <a:pt x="399" y="880"/>
                    </a:lnTo>
                    <a:lnTo>
                      <a:pt x="426" y="859"/>
                    </a:lnTo>
                    <a:lnTo>
                      <a:pt x="457" y="838"/>
                    </a:lnTo>
                    <a:lnTo>
                      <a:pt x="468" y="844"/>
                    </a:lnTo>
                    <a:lnTo>
                      <a:pt x="457" y="874"/>
                    </a:lnTo>
                    <a:lnTo>
                      <a:pt x="432" y="891"/>
                    </a:lnTo>
                    <a:lnTo>
                      <a:pt x="405" y="886"/>
                    </a:lnTo>
                    <a:lnTo>
                      <a:pt x="411" y="907"/>
                    </a:lnTo>
                    <a:lnTo>
                      <a:pt x="374" y="922"/>
                    </a:lnTo>
                    <a:lnTo>
                      <a:pt x="369" y="891"/>
                    </a:lnTo>
                    <a:lnTo>
                      <a:pt x="353" y="880"/>
                    </a:lnTo>
                    <a:lnTo>
                      <a:pt x="332" y="911"/>
                    </a:lnTo>
                    <a:lnTo>
                      <a:pt x="311" y="911"/>
                    </a:lnTo>
                    <a:lnTo>
                      <a:pt x="289" y="916"/>
                    </a:lnTo>
                    <a:lnTo>
                      <a:pt x="286" y="943"/>
                    </a:lnTo>
                    <a:lnTo>
                      <a:pt x="275" y="947"/>
                    </a:lnTo>
                    <a:lnTo>
                      <a:pt x="275" y="961"/>
                    </a:lnTo>
                    <a:lnTo>
                      <a:pt x="262" y="956"/>
                    </a:lnTo>
                    <a:lnTo>
                      <a:pt x="244" y="944"/>
                    </a:lnTo>
                    <a:lnTo>
                      <a:pt x="216" y="947"/>
                    </a:lnTo>
                    <a:lnTo>
                      <a:pt x="216" y="963"/>
                    </a:lnTo>
                    <a:lnTo>
                      <a:pt x="219" y="977"/>
                    </a:lnTo>
                    <a:lnTo>
                      <a:pt x="207" y="981"/>
                    </a:lnTo>
                    <a:lnTo>
                      <a:pt x="182" y="968"/>
                    </a:lnTo>
                    <a:lnTo>
                      <a:pt x="158" y="987"/>
                    </a:lnTo>
                    <a:lnTo>
                      <a:pt x="164" y="1002"/>
                    </a:lnTo>
                    <a:lnTo>
                      <a:pt x="161" y="1013"/>
                    </a:lnTo>
                    <a:lnTo>
                      <a:pt x="137" y="1002"/>
                    </a:lnTo>
                    <a:lnTo>
                      <a:pt x="130" y="1016"/>
                    </a:lnTo>
                    <a:lnTo>
                      <a:pt x="122" y="1026"/>
                    </a:lnTo>
                    <a:lnTo>
                      <a:pt x="94" y="1020"/>
                    </a:lnTo>
                    <a:lnTo>
                      <a:pt x="79" y="1023"/>
                    </a:lnTo>
                    <a:lnTo>
                      <a:pt x="76" y="1044"/>
                    </a:lnTo>
                    <a:lnTo>
                      <a:pt x="65" y="1050"/>
                    </a:lnTo>
                    <a:lnTo>
                      <a:pt x="49" y="1072"/>
                    </a:lnTo>
                    <a:lnTo>
                      <a:pt x="52" y="1101"/>
                    </a:lnTo>
                    <a:lnTo>
                      <a:pt x="46" y="1142"/>
                    </a:lnTo>
                    <a:lnTo>
                      <a:pt x="39" y="1184"/>
                    </a:lnTo>
                    <a:lnTo>
                      <a:pt x="34" y="1223"/>
                    </a:lnTo>
                    <a:lnTo>
                      <a:pt x="28" y="1243"/>
                    </a:lnTo>
                    <a:lnTo>
                      <a:pt x="42" y="1261"/>
                    </a:lnTo>
                    <a:lnTo>
                      <a:pt x="65" y="1246"/>
                    </a:lnTo>
                    <a:lnTo>
                      <a:pt x="80" y="1254"/>
                    </a:lnTo>
                    <a:lnTo>
                      <a:pt x="80" y="1269"/>
                    </a:lnTo>
                    <a:lnTo>
                      <a:pt x="58" y="1282"/>
                    </a:lnTo>
                    <a:lnTo>
                      <a:pt x="55" y="1309"/>
                    </a:lnTo>
                    <a:lnTo>
                      <a:pt x="49" y="1321"/>
                    </a:lnTo>
                    <a:lnTo>
                      <a:pt x="27" y="1318"/>
                    </a:lnTo>
                    <a:lnTo>
                      <a:pt x="18" y="1349"/>
                    </a:lnTo>
                    <a:lnTo>
                      <a:pt x="28" y="1358"/>
                    </a:lnTo>
                    <a:lnTo>
                      <a:pt x="49" y="1352"/>
                    </a:lnTo>
                    <a:lnTo>
                      <a:pt x="60" y="1366"/>
                    </a:lnTo>
                    <a:lnTo>
                      <a:pt x="62" y="1373"/>
                    </a:lnTo>
                    <a:lnTo>
                      <a:pt x="45" y="1384"/>
                    </a:lnTo>
                    <a:lnTo>
                      <a:pt x="46" y="1403"/>
                    </a:lnTo>
                    <a:lnTo>
                      <a:pt x="27" y="1407"/>
                    </a:lnTo>
                    <a:lnTo>
                      <a:pt x="13" y="1397"/>
                    </a:lnTo>
                    <a:lnTo>
                      <a:pt x="15" y="1422"/>
                    </a:lnTo>
                    <a:lnTo>
                      <a:pt x="13" y="1440"/>
                    </a:lnTo>
                    <a:lnTo>
                      <a:pt x="0" y="1440"/>
                    </a:lnTo>
                    <a:lnTo>
                      <a:pt x="31" y="1473"/>
                    </a:lnTo>
                    <a:lnTo>
                      <a:pt x="46" y="1491"/>
                    </a:lnTo>
                    <a:lnTo>
                      <a:pt x="55" y="1516"/>
                    </a:lnTo>
                    <a:lnTo>
                      <a:pt x="86" y="1534"/>
                    </a:lnTo>
                    <a:lnTo>
                      <a:pt x="119" y="1552"/>
                    </a:lnTo>
                    <a:lnTo>
                      <a:pt x="151" y="1552"/>
                    </a:lnTo>
                    <a:lnTo>
                      <a:pt x="198" y="1522"/>
                    </a:lnTo>
                    <a:lnTo>
                      <a:pt x="244" y="1488"/>
                    </a:lnTo>
                    <a:lnTo>
                      <a:pt x="286" y="1431"/>
                    </a:lnTo>
                    <a:lnTo>
                      <a:pt x="293" y="1425"/>
                    </a:lnTo>
                    <a:lnTo>
                      <a:pt x="304" y="1443"/>
                    </a:lnTo>
                    <a:lnTo>
                      <a:pt x="325" y="1431"/>
                    </a:lnTo>
                    <a:lnTo>
                      <a:pt x="332" y="1410"/>
                    </a:lnTo>
                    <a:lnTo>
                      <a:pt x="335" y="1384"/>
                    </a:lnTo>
                    <a:lnTo>
                      <a:pt x="356" y="1352"/>
                    </a:lnTo>
                    <a:lnTo>
                      <a:pt x="348" y="1388"/>
                    </a:lnTo>
                    <a:lnTo>
                      <a:pt x="359" y="1394"/>
                    </a:lnTo>
                    <a:lnTo>
                      <a:pt x="353" y="1410"/>
                    </a:lnTo>
                    <a:lnTo>
                      <a:pt x="359" y="1438"/>
                    </a:lnTo>
                    <a:lnTo>
                      <a:pt x="369" y="1461"/>
                    </a:lnTo>
                    <a:lnTo>
                      <a:pt x="381" y="1454"/>
                    </a:lnTo>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grpSp>
        <p:grpSp>
          <p:nvGrpSpPr>
            <p:cNvPr id="21" name="Group 139"/>
            <p:cNvGrpSpPr>
              <a:grpSpLocks/>
            </p:cNvGrpSpPr>
            <p:nvPr/>
          </p:nvGrpSpPr>
          <p:grpSpPr bwMode="auto">
            <a:xfrm>
              <a:off x="1210" y="1149"/>
              <a:ext cx="299" cy="296"/>
              <a:chOff x="1210" y="1149"/>
              <a:chExt cx="299" cy="296"/>
            </a:xfrm>
          </p:grpSpPr>
          <p:sp>
            <p:nvSpPr>
              <p:cNvPr id="10508" name="Freeform 140"/>
              <p:cNvSpPr>
                <a:spLocks/>
              </p:cNvSpPr>
              <p:nvPr/>
            </p:nvSpPr>
            <p:spPr bwMode="auto">
              <a:xfrm>
                <a:off x="1351" y="1239"/>
                <a:ext cx="14" cy="18"/>
              </a:xfrm>
              <a:custGeom>
                <a:avLst/>
                <a:gdLst>
                  <a:gd name="T0" fmla="*/ 0 w 42"/>
                  <a:gd name="T1" fmla="*/ 0 h 54"/>
                  <a:gd name="T2" fmla="*/ 0 w 42"/>
                  <a:gd name="T3" fmla="*/ 0 h 54"/>
                  <a:gd name="T4" fmla="*/ 0 w 42"/>
                  <a:gd name="T5" fmla="*/ 0 h 54"/>
                  <a:gd name="T6" fmla="*/ 0 w 42"/>
                  <a:gd name="T7" fmla="*/ 0 h 54"/>
                  <a:gd name="T8" fmla="*/ 0 w 42"/>
                  <a:gd name="T9" fmla="*/ 0 h 54"/>
                  <a:gd name="T10" fmla="*/ 0 w 42"/>
                  <a:gd name="T11" fmla="*/ 0 h 54"/>
                  <a:gd name="T12" fmla="*/ 0 w 42"/>
                  <a:gd name="T13" fmla="*/ 0 h 54"/>
                  <a:gd name="T14" fmla="*/ 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2" y="8"/>
                    </a:moveTo>
                    <a:lnTo>
                      <a:pt x="37" y="21"/>
                    </a:lnTo>
                    <a:lnTo>
                      <a:pt x="42" y="46"/>
                    </a:lnTo>
                    <a:lnTo>
                      <a:pt x="12" y="54"/>
                    </a:lnTo>
                    <a:lnTo>
                      <a:pt x="0" y="42"/>
                    </a:lnTo>
                    <a:lnTo>
                      <a:pt x="0" y="21"/>
                    </a:lnTo>
                    <a:lnTo>
                      <a:pt x="8" y="0"/>
                    </a:lnTo>
                    <a:lnTo>
                      <a:pt x="42" y="8"/>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09" name="Freeform 141"/>
              <p:cNvSpPr>
                <a:spLocks/>
              </p:cNvSpPr>
              <p:nvPr/>
            </p:nvSpPr>
            <p:spPr bwMode="auto">
              <a:xfrm>
                <a:off x="1329" y="1252"/>
                <a:ext cx="12" cy="9"/>
              </a:xfrm>
              <a:custGeom>
                <a:avLst/>
                <a:gdLst>
                  <a:gd name="T0" fmla="*/ 0 w 38"/>
                  <a:gd name="T1" fmla="*/ 0 h 29"/>
                  <a:gd name="T2" fmla="*/ 0 w 38"/>
                  <a:gd name="T3" fmla="*/ 0 h 29"/>
                  <a:gd name="T4" fmla="*/ 0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34" y="0"/>
                    </a:moveTo>
                    <a:lnTo>
                      <a:pt x="38" y="21"/>
                    </a:lnTo>
                    <a:lnTo>
                      <a:pt x="9" y="29"/>
                    </a:lnTo>
                    <a:lnTo>
                      <a:pt x="0" y="8"/>
                    </a:lnTo>
                    <a:lnTo>
                      <a:pt x="34" y="0"/>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0" name="Freeform 142"/>
              <p:cNvSpPr>
                <a:spLocks/>
              </p:cNvSpPr>
              <p:nvPr/>
            </p:nvSpPr>
            <p:spPr bwMode="auto">
              <a:xfrm>
                <a:off x="1333" y="1231"/>
                <a:ext cx="15" cy="12"/>
              </a:xfrm>
              <a:custGeom>
                <a:avLst/>
                <a:gdLst>
                  <a:gd name="T0" fmla="*/ 0 w 46"/>
                  <a:gd name="T1" fmla="*/ 0 h 35"/>
                  <a:gd name="T2" fmla="*/ 0 w 46"/>
                  <a:gd name="T3" fmla="*/ 0 h 35"/>
                  <a:gd name="T4" fmla="*/ 0 w 46"/>
                  <a:gd name="T5" fmla="*/ 0 h 35"/>
                  <a:gd name="T6" fmla="*/ 0 w 46"/>
                  <a:gd name="T7" fmla="*/ 0 h 35"/>
                  <a:gd name="T8" fmla="*/ 0 w 46"/>
                  <a:gd name="T9" fmla="*/ 0 h 35"/>
                  <a:gd name="T10" fmla="*/ 0 w 46"/>
                  <a:gd name="T11" fmla="*/ 0 h 35"/>
                  <a:gd name="T12" fmla="*/ 0 w 46"/>
                  <a:gd name="T13" fmla="*/ 0 h 35"/>
                  <a:gd name="T14" fmla="*/ 0 60000 65536"/>
                  <a:gd name="T15" fmla="*/ 0 60000 65536"/>
                  <a:gd name="T16" fmla="*/ 0 60000 65536"/>
                  <a:gd name="T17" fmla="*/ 0 60000 65536"/>
                  <a:gd name="T18" fmla="*/ 0 60000 65536"/>
                  <a:gd name="T19" fmla="*/ 0 60000 65536"/>
                  <a:gd name="T20" fmla="*/ 0 60000 65536"/>
                  <a:gd name="T21" fmla="*/ 0 w 46"/>
                  <a:gd name="T22" fmla="*/ 0 h 35"/>
                  <a:gd name="T23" fmla="*/ 46 w 4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5">
                    <a:moveTo>
                      <a:pt x="0" y="23"/>
                    </a:moveTo>
                    <a:lnTo>
                      <a:pt x="34" y="35"/>
                    </a:lnTo>
                    <a:lnTo>
                      <a:pt x="46" y="9"/>
                    </a:lnTo>
                    <a:lnTo>
                      <a:pt x="25" y="0"/>
                    </a:lnTo>
                    <a:lnTo>
                      <a:pt x="13" y="9"/>
                    </a:lnTo>
                    <a:lnTo>
                      <a:pt x="0" y="16"/>
                    </a:lnTo>
                    <a:lnTo>
                      <a:pt x="0" y="23"/>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1" name="Freeform 143"/>
              <p:cNvSpPr>
                <a:spLocks/>
              </p:cNvSpPr>
              <p:nvPr/>
            </p:nvSpPr>
            <p:spPr bwMode="auto">
              <a:xfrm>
                <a:off x="1351" y="1221"/>
                <a:ext cx="11" cy="7"/>
              </a:xfrm>
              <a:custGeom>
                <a:avLst/>
                <a:gdLst>
                  <a:gd name="T0" fmla="*/ 0 w 33"/>
                  <a:gd name="T1" fmla="*/ 0 h 23"/>
                  <a:gd name="T2" fmla="*/ 0 w 33"/>
                  <a:gd name="T3" fmla="*/ 0 h 23"/>
                  <a:gd name="T4" fmla="*/ 0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23"/>
                    </a:moveTo>
                    <a:lnTo>
                      <a:pt x="25" y="0"/>
                    </a:lnTo>
                    <a:lnTo>
                      <a:pt x="33" y="9"/>
                    </a:lnTo>
                    <a:lnTo>
                      <a:pt x="0" y="23"/>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2" name="Freeform 144"/>
              <p:cNvSpPr>
                <a:spLocks/>
              </p:cNvSpPr>
              <p:nvPr/>
            </p:nvSpPr>
            <p:spPr bwMode="auto">
              <a:xfrm>
                <a:off x="1311" y="1256"/>
                <a:ext cx="8" cy="8"/>
              </a:xfrm>
              <a:custGeom>
                <a:avLst/>
                <a:gdLst>
                  <a:gd name="T0" fmla="*/ 0 w 25"/>
                  <a:gd name="T1" fmla="*/ 0 h 25"/>
                  <a:gd name="T2" fmla="*/ 0 w 25"/>
                  <a:gd name="T3" fmla="*/ 0 h 25"/>
                  <a:gd name="T4" fmla="*/ 0 w 25"/>
                  <a:gd name="T5" fmla="*/ 0 h 25"/>
                  <a:gd name="T6" fmla="*/ 0 w 25"/>
                  <a:gd name="T7" fmla="*/ 0 h 25"/>
                  <a:gd name="T8" fmla="*/ 0 60000 65536"/>
                  <a:gd name="T9" fmla="*/ 0 60000 65536"/>
                  <a:gd name="T10" fmla="*/ 0 60000 65536"/>
                  <a:gd name="T11" fmla="*/ 0 60000 65536"/>
                  <a:gd name="T12" fmla="*/ 0 w 25"/>
                  <a:gd name="T13" fmla="*/ 0 h 25"/>
                  <a:gd name="T14" fmla="*/ 25 w 25"/>
                  <a:gd name="T15" fmla="*/ 25 h 25"/>
                </a:gdLst>
                <a:ahLst/>
                <a:cxnLst>
                  <a:cxn ang="T8">
                    <a:pos x="T0" y="T1"/>
                  </a:cxn>
                  <a:cxn ang="T9">
                    <a:pos x="T2" y="T3"/>
                  </a:cxn>
                  <a:cxn ang="T10">
                    <a:pos x="T4" y="T5"/>
                  </a:cxn>
                  <a:cxn ang="T11">
                    <a:pos x="T6" y="T7"/>
                  </a:cxn>
                </a:cxnLst>
                <a:rect l="T12" t="T13" r="T14" b="T15"/>
                <a:pathLst>
                  <a:path w="25" h="25">
                    <a:moveTo>
                      <a:pt x="21" y="0"/>
                    </a:moveTo>
                    <a:lnTo>
                      <a:pt x="25" y="21"/>
                    </a:lnTo>
                    <a:lnTo>
                      <a:pt x="0" y="25"/>
                    </a:lnTo>
                    <a:lnTo>
                      <a:pt x="21" y="0"/>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3" name="Freeform 145"/>
              <p:cNvSpPr>
                <a:spLocks/>
              </p:cNvSpPr>
              <p:nvPr/>
            </p:nvSpPr>
            <p:spPr bwMode="auto">
              <a:xfrm>
                <a:off x="1399" y="1198"/>
                <a:ext cx="16" cy="12"/>
              </a:xfrm>
              <a:custGeom>
                <a:avLst/>
                <a:gdLst>
                  <a:gd name="T0" fmla="*/ 0 w 46"/>
                  <a:gd name="T1" fmla="*/ 0 h 37"/>
                  <a:gd name="T2" fmla="*/ 0 w 46"/>
                  <a:gd name="T3" fmla="*/ 0 h 37"/>
                  <a:gd name="T4" fmla="*/ 0 w 46"/>
                  <a:gd name="T5" fmla="*/ 0 h 37"/>
                  <a:gd name="T6" fmla="*/ 0 w 46"/>
                  <a:gd name="T7" fmla="*/ 0 h 37"/>
                  <a:gd name="T8" fmla="*/ 0 w 46"/>
                  <a:gd name="T9" fmla="*/ 0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21" y="0"/>
                    </a:moveTo>
                    <a:lnTo>
                      <a:pt x="0" y="16"/>
                    </a:lnTo>
                    <a:lnTo>
                      <a:pt x="29" y="37"/>
                    </a:lnTo>
                    <a:lnTo>
                      <a:pt x="46" y="16"/>
                    </a:lnTo>
                    <a:lnTo>
                      <a:pt x="21" y="0"/>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4" name="Freeform 146"/>
              <p:cNvSpPr>
                <a:spLocks/>
              </p:cNvSpPr>
              <p:nvPr/>
            </p:nvSpPr>
            <p:spPr bwMode="auto">
              <a:xfrm>
                <a:off x="1413" y="1187"/>
                <a:ext cx="16" cy="12"/>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0" y="13"/>
                    </a:moveTo>
                    <a:lnTo>
                      <a:pt x="21" y="38"/>
                    </a:lnTo>
                    <a:lnTo>
                      <a:pt x="46" y="21"/>
                    </a:lnTo>
                    <a:lnTo>
                      <a:pt x="25" y="0"/>
                    </a:lnTo>
                    <a:lnTo>
                      <a:pt x="0" y="13"/>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5" name="Freeform 147"/>
              <p:cNvSpPr>
                <a:spLocks/>
              </p:cNvSpPr>
              <p:nvPr/>
            </p:nvSpPr>
            <p:spPr bwMode="auto">
              <a:xfrm>
                <a:off x="1454" y="1163"/>
                <a:ext cx="22" cy="15"/>
              </a:xfrm>
              <a:custGeom>
                <a:avLst/>
                <a:gdLst>
                  <a:gd name="T0" fmla="*/ 0 w 67"/>
                  <a:gd name="T1" fmla="*/ 0 h 47"/>
                  <a:gd name="T2" fmla="*/ 0 w 67"/>
                  <a:gd name="T3" fmla="*/ 0 h 47"/>
                  <a:gd name="T4" fmla="*/ 0 w 67"/>
                  <a:gd name="T5" fmla="*/ 0 h 47"/>
                  <a:gd name="T6" fmla="*/ 0 w 67"/>
                  <a:gd name="T7" fmla="*/ 0 h 47"/>
                  <a:gd name="T8" fmla="*/ 0 w 67"/>
                  <a:gd name="T9" fmla="*/ 0 h 47"/>
                  <a:gd name="T10" fmla="*/ 0 w 67"/>
                  <a:gd name="T11" fmla="*/ 0 h 47"/>
                  <a:gd name="T12" fmla="*/ 0 w 67"/>
                  <a:gd name="T13" fmla="*/ 0 h 47"/>
                  <a:gd name="T14" fmla="*/ 0 60000 65536"/>
                  <a:gd name="T15" fmla="*/ 0 60000 65536"/>
                  <a:gd name="T16" fmla="*/ 0 60000 65536"/>
                  <a:gd name="T17" fmla="*/ 0 60000 65536"/>
                  <a:gd name="T18" fmla="*/ 0 60000 65536"/>
                  <a:gd name="T19" fmla="*/ 0 60000 65536"/>
                  <a:gd name="T20" fmla="*/ 0 60000 65536"/>
                  <a:gd name="T21" fmla="*/ 0 w 67"/>
                  <a:gd name="T22" fmla="*/ 0 h 47"/>
                  <a:gd name="T23" fmla="*/ 67 w 6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7">
                    <a:moveTo>
                      <a:pt x="29" y="13"/>
                    </a:moveTo>
                    <a:lnTo>
                      <a:pt x="42" y="21"/>
                    </a:lnTo>
                    <a:lnTo>
                      <a:pt x="67" y="0"/>
                    </a:lnTo>
                    <a:lnTo>
                      <a:pt x="55" y="42"/>
                    </a:lnTo>
                    <a:lnTo>
                      <a:pt x="29" y="47"/>
                    </a:lnTo>
                    <a:lnTo>
                      <a:pt x="0" y="17"/>
                    </a:lnTo>
                    <a:lnTo>
                      <a:pt x="29" y="13"/>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6" name="Freeform 148"/>
              <p:cNvSpPr>
                <a:spLocks/>
              </p:cNvSpPr>
              <p:nvPr/>
            </p:nvSpPr>
            <p:spPr bwMode="auto">
              <a:xfrm>
                <a:off x="1497" y="1149"/>
                <a:ext cx="12" cy="8"/>
              </a:xfrm>
              <a:custGeom>
                <a:avLst/>
                <a:gdLst>
                  <a:gd name="T0" fmla="*/ 0 w 34"/>
                  <a:gd name="T1" fmla="*/ 0 h 26"/>
                  <a:gd name="T2" fmla="*/ 0 w 34"/>
                  <a:gd name="T3" fmla="*/ 0 h 26"/>
                  <a:gd name="T4" fmla="*/ 0 w 34"/>
                  <a:gd name="T5" fmla="*/ 0 h 26"/>
                  <a:gd name="T6" fmla="*/ 0 w 34"/>
                  <a:gd name="T7" fmla="*/ 0 h 26"/>
                  <a:gd name="T8" fmla="*/ 0 w 34"/>
                  <a:gd name="T9" fmla="*/ 0 h 26"/>
                  <a:gd name="T10" fmla="*/ 0 60000 65536"/>
                  <a:gd name="T11" fmla="*/ 0 60000 65536"/>
                  <a:gd name="T12" fmla="*/ 0 60000 65536"/>
                  <a:gd name="T13" fmla="*/ 0 60000 65536"/>
                  <a:gd name="T14" fmla="*/ 0 60000 65536"/>
                  <a:gd name="T15" fmla="*/ 0 w 34"/>
                  <a:gd name="T16" fmla="*/ 0 h 26"/>
                  <a:gd name="T17" fmla="*/ 34 w 34"/>
                  <a:gd name="T18" fmla="*/ 26 h 26"/>
                </a:gdLst>
                <a:ahLst/>
                <a:cxnLst>
                  <a:cxn ang="T10">
                    <a:pos x="T0" y="T1"/>
                  </a:cxn>
                  <a:cxn ang="T11">
                    <a:pos x="T2" y="T3"/>
                  </a:cxn>
                  <a:cxn ang="T12">
                    <a:pos x="T4" y="T5"/>
                  </a:cxn>
                  <a:cxn ang="T13">
                    <a:pos x="T6" y="T7"/>
                  </a:cxn>
                  <a:cxn ang="T14">
                    <a:pos x="T8" y="T9"/>
                  </a:cxn>
                </a:cxnLst>
                <a:rect l="T15" t="T16" r="T17" b="T18"/>
                <a:pathLst>
                  <a:path w="34" h="26">
                    <a:moveTo>
                      <a:pt x="17" y="0"/>
                    </a:moveTo>
                    <a:lnTo>
                      <a:pt x="30" y="9"/>
                    </a:lnTo>
                    <a:lnTo>
                      <a:pt x="34" y="26"/>
                    </a:lnTo>
                    <a:lnTo>
                      <a:pt x="0" y="26"/>
                    </a:lnTo>
                    <a:lnTo>
                      <a:pt x="17" y="0"/>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517" name="Freeform 149"/>
              <p:cNvSpPr>
                <a:spLocks/>
              </p:cNvSpPr>
              <p:nvPr/>
            </p:nvSpPr>
            <p:spPr bwMode="auto">
              <a:xfrm>
                <a:off x="1210" y="1435"/>
                <a:ext cx="16" cy="10"/>
              </a:xfrm>
              <a:custGeom>
                <a:avLst/>
                <a:gdLst>
                  <a:gd name="T0" fmla="*/ 0 w 50"/>
                  <a:gd name="T1" fmla="*/ 0 h 29"/>
                  <a:gd name="T2" fmla="*/ 0 w 50"/>
                  <a:gd name="T3" fmla="*/ 0 h 29"/>
                  <a:gd name="T4" fmla="*/ 0 w 50"/>
                  <a:gd name="T5" fmla="*/ 0 h 29"/>
                  <a:gd name="T6" fmla="*/ 0 w 50"/>
                  <a:gd name="T7" fmla="*/ 0 h 29"/>
                  <a:gd name="T8" fmla="*/ 0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50" y="17"/>
                    </a:moveTo>
                    <a:lnTo>
                      <a:pt x="13" y="0"/>
                    </a:lnTo>
                    <a:lnTo>
                      <a:pt x="0" y="13"/>
                    </a:lnTo>
                    <a:lnTo>
                      <a:pt x="4" y="29"/>
                    </a:lnTo>
                    <a:lnTo>
                      <a:pt x="50" y="17"/>
                    </a:lnTo>
                    <a:close/>
                  </a:path>
                </a:pathLst>
              </a:custGeom>
              <a:solidFill>
                <a:srgbClr val="008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grpSp>
      </p:grpSp>
      <p:sp>
        <p:nvSpPr>
          <p:cNvPr id="10308" name="Freeform 150"/>
          <p:cNvSpPr>
            <a:spLocks/>
          </p:cNvSpPr>
          <p:nvPr/>
        </p:nvSpPr>
        <p:spPr bwMode="auto">
          <a:xfrm>
            <a:off x="1681163" y="2244130"/>
            <a:ext cx="231775" cy="120650"/>
          </a:xfrm>
          <a:custGeom>
            <a:avLst/>
            <a:gdLst>
              <a:gd name="T0" fmla="*/ 2147483647 w 493"/>
              <a:gd name="T1" fmla="*/ 2147483647 h 218"/>
              <a:gd name="T2" fmla="*/ 2147483647 w 493"/>
              <a:gd name="T3" fmla="*/ 0 h 218"/>
              <a:gd name="T4" fmla="*/ 2147483647 w 493"/>
              <a:gd name="T5" fmla="*/ 0 h 218"/>
              <a:gd name="T6" fmla="*/ 2147483647 w 493"/>
              <a:gd name="T7" fmla="*/ 2147483647 h 218"/>
              <a:gd name="T8" fmla="*/ 2147483647 w 493"/>
              <a:gd name="T9" fmla="*/ 2147483647 h 218"/>
              <a:gd name="T10" fmla="*/ 2147483647 w 493"/>
              <a:gd name="T11" fmla="*/ 2147483647 h 218"/>
              <a:gd name="T12" fmla="*/ 2147483647 w 493"/>
              <a:gd name="T13" fmla="*/ 2147483647 h 218"/>
              <a:gd name="T14" fmla="*/ 2147483647 w 493"/>
              <a:gd name="T15" fmla="*/ 2147483647 h 218"/>
              <a:gd name="T16" fmla="*/ 2147483647 w 493"/>
              <a:gd name="T17" fmla="*/ 2147483647 h 218"/>
              <a:gd name="T18" fmla="*/ 2147483647 w 493"/>
              <a:gd name="T19" fmla="*/ 2147483647 h 218"/>
              <a:gd name="T20" fmla="*/ 2147483647 w 493"/>
              <a:gd name="T21" fmla="*/ 2147483647 h 218"/>
              <a:gd name="T22" fmla="*/ 2147483647 w 493"/>
              <a:gd name="T23" fmla="*/ 2147483647 h 218"/>
              <a:gd name="T24" fmla="*/ 2147483647 w 493"/>
              <a:gd name="T25" fmla="*/ 2147483647 h 218"/>
              <a:gd name="T26" fmla="*/ 2147483647 w 493"/>
              <a:gd name="T27" fmla="*/ 2147483647 h 218"/>
              <a:gd name="T28" fmla="*/ 2147483647 w 493"/>
              <a:gd name="T29" fmla="*/ 2147483647 h 218"/>
              <a:gd name="T30" fmla="*/ 2147483647 w 493"/>
              <a:gd name="T31" fmla="*/ 2147483647 h 218"/>
              <a:gd name="T32" fmla="*/ 2147483647 w 493"/>
              <a:gd name="T33" fmla="*/ 2147483647 h 218"/>
              <a:gd name="T34" fmla="*/ 2147483647 w 493"/>
              <a:gd name="T35" fmla="*/ 2147483647 h 218"/>
              <a:gd name="T36" fmla="*/ 2147483647 w 493"/>
              <a:gd name="T37" fmla="*/ 2147483647 h 218"/>
              <a:gd name="T38" fmla="*/ 2147483647 w 493"/>
              <a:gd name="T39" fmla="*/ 2147483647 h 218"/>
              <a:gd name="T40" fmla="*/ 2147483647 w 493"/>
              <a:gd name="T41" fmla="*/ 2147483647 h 218"/>
              <a:gd name="T42" fmla="*/ 2147483647 w 493"/>
              <a:gd name="T43" fmla="*/ 2147483647 h 218"/>
              <a:gd name="T44" fmla="*/ 2147483647 w 493"/>
              <a:gd name="T45" fmla="*/ 2147483647 h 218"/>
              <a:gd name="T46" fmla="*/ 2147483647 w 493"/>
              <a:gd name="T47" fmla="*/ 2147483647 h 218"/>
              <a:gd name="T48" fmla="*/ 2147483647 w 493"/>
              <a:gd name="T49" fmla="*/ 2147483647 h 218"/>
              <a:gd name="T50" fmla="*/ 2147483647 w 493"/>
              <a:gd name="T51" fmla="*/ 2147483647 h 218"/>
              <a:gd name="T52" fmla="*/ 2147483647 w 493"/>
              <a:gd name="T53" fmla="*/ 2147483647 h 218"/>
              <a:gd name="T54" fmla="*/ 2147483647 w 493"/>
              <a:gd name="T55" fmla="*/ 2147483647 h 218"/>
              <a:gd name="T56" fmla="*/ 2147483647 w 493"/>
              <a:gd name="T57" fmla="*/ 2147483647 h 218"/>
              <a:gd name="T58" fmla="*/ 2147483647 w 493"/>
              <a:gd name="T59" fmla="*/ 2147483647 h 218"/>
              <a:gd name="T60" fmla="*/ 2147483647 w 493"/>
              <a:gd name="T61" fmla="*/ 2147483647 h 218"/>
              <a:gd name="T62" fmla="*/ 2147483647 w 493"/>
              <a:gd name="T63" fmla="*/ 2147483647 h 218"/>
              <a:gd name="T64" fmla="*/ 2147483647 w 493"/>
              <a:gd name="T65" fmla="*/ 2147483647 h 218"/>
              <a:gd name="T66" fmla="*/ 2147483647 w 493"/>
              <a:gd name="T67" fmla="*/ 2147483647 h 218"/>
              <a:gd name="T68" fmla="*/ 2147483647 w 493"/>
              <a:gd name="T69" fmla="*/ 2147483647 h 218"/>
              <a:gd name="T70" fmla="*/ 2147483647 w 493"/>
              <a:gd name="T71" fmla="*/ 2147483647 h 218"/>
              <a:gd name="T72" fmla="*/ 2147483647 w 493"/>
              <a:gd name="T73" fmla="*/ 2147483647 h 218"/>
              <a:gd name="T74" fmla="*/ 0 w 493"/>
              <a:gd name="T75" fmla="*/ 2147483647 h 218"/>
              <a:gd name="T76" fmla="*/ 0 w 493"/>
              <a:gd name="T77" fmla="*/ 2147483647 h 218"/>
              <a:gd name="T78" fmla="*/ 2147483647 w 493"/>
              <a:gd name="T79" fmla="*/ 2147483647 h 218"/>
              <a:gd name="T80" fmla="*/ 2147483647 w 493"/>
              <a:gd name="T81" fmla="*/ 2147483647 h 218"/>
              <a:gd name="T82" fmla="*/ 2147483647 w 493"/>
              <a:gd name="T83" fmla="*/ 2147483647 h 218"/>
              <a:gd name="T84" fmla="*/ 2147483647 w 493"/>
              <a:gd name="T85" fmla="*/ 2147483647 h 218"/>
              <a:gd name="T86" fmla="*/ 2147483647 w 493"/>
              <a:gd name="T87" fmla="*/ 2147483647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3"/>
              <a:gd name="T133" fmla="*/ 0 h 218"/>
              <a:gd name="T134" fmla="*/ 493 w 493"/>
              <a:gd name="T135" fmla="*/ 218 h 2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3" h="218">
                <a:moveTo>
                  <a:pt x="168" y="11"/>
                </a:moveTo>
                <a:lnTo>
                  <a:pt x="185" y="0"/>
                </a:lnTo>
                <a:lnTo>
                  <a:pt x="205" y="0"/>
                </a:lnTo>
                <a:lnTo>
                  <a:pt x="213" y="15"/>
                </a:lnTo>
                <a:lnTo>
                  <a:pt x="231" y="2"/>
                </a:lnTo>
                <a:lnTo>
                  <a:pt x="249" y="8"/>
                </a:lnTo>
                <a:lnTo>
                  <a:pt x="277" y="36"/>
                </a:lnTo>
                <a:lnTo>
                  <a:pt x="308" y="49"/>
                </a:lnTo>
                <a:lnTo>
                  <a:pt x="319" y="51"/>
                </a:lnTo>
                <a:lnTo>
                  <a:pt x="335" y="39"/>
                </a:lnTo>
                <a:lnTo>
                  <a:pt x="350" y="33"/>
                </a:lnTo>
                <a:lnTo>
                  <a:pt x="392" y="44"/>
                </a:lnTo>
                <a:lnTo>
                  <a:pt x="448" y="57"/>
                </a:lnTo>
                <a:lnTo>
                  <a:pt x="493" y="70"/>
                </a:lnTo>
                <a:lnTo>
                  <a:pt x="478" y="88"/>
                </a:lnTo>
                <a:lnTo>
                  <a:pt x="448" y="117"/>
                </a:lnTo>
                <a:lnTo>
                  <a:pt x="441" y="127"/>
                </a:lnTo>
                <a:lnTo>
                  <a:pt x="444" y="148"/>
                </a:lnTo>
                <a:lnTo>
                  <a:pt x="423" y="148"/>
                </a:lnTo>
                <a:lnTo>
                  <a:pt x="402" y="133"/>
                </a:lnTo>
                <a:lnTo>
                  <a:pt x="381" y="127"/>
                </a:lnTo>
                <a:lnTo>
                  <a:pt x="326" y="140"/>
                </a:lnTo>
                <a:lnTo>
                  <a:pt x="312" y="152"/>
                </a:lnTo>
                <a:lnTo>
                  <a:pt x="297" y="172"/>
                </a:lnTo>
                <a:lnTo>
                  <a:pt x="268" y="190"/>
                </a:lnTo>
                <a:lnTo>
                  <a:pt x="251" y="190"/>
                </a:lnTo>
                <a:lnTo>
                  <a:pt x="233" y="175"/>
                </a:lnTo>
                <a:lnTo>
                  <a:pt x="217" y="175"/>
                </a:lnTo>
                <a:lnTo>
                  <a:pt x="161" y="201"/>
                </a:lnTo>
                <a:lnTo>
                  <a:pt x="134" y="215"/>
                </a:lnTo>
                <a:lnTo>
                  <a:pt x="115" y="218"/>
                </a:lnTo>
                <a:lnTo>
                  <a:pt x="70" y="215"/>
                </a:lnTo>
                <a:lnTo>
                  <a:pt x="52" y="215"/>
                </a:lnTo>
                <a:lnTo>
                  <a:pt x="38" y="194"/>
                </a:lnTo>
                <a:lnTo>
                  <a:pt x="31" y="187"/>
                </a:lnTo>
                <a:lnTo>
                  <a:pt x="15" y="179"/>
                </a:lnTo>
                <a:lnTo>
                  <a:pt x="7" y="169"/>
                </a:lnTo>
                <a:lnTo>
                  <a:pt x="0" y="148"/>
                </a:lnTo>
                <a:lnTo>
                  <a:pt x="0" y="124"/>
                </a:lnTo>
                <a:lnTo>
                  <a:pt x="48" y="105"/>
                </a:lnTo>
                <a:lnTo>
                  <a:pt x="101" y="105"/>
                </a:lnTo>
                <a:lnTo>
                  <a:pt x="133" y="75"/>
                </a:lnTo>
                <a:lnTo>
                  <a:pt x="137" y="25"/>
                </a:lnTo>
                <a:lnTo>
                  <a:pt x="168" y="11"/>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09" name="Freeform 151"/>
          <p:cNvSpPr>
            <a:spLocks/>
          </p:cNvSpPr>
          <p:nvPr/>
        </p:nvSpPr>
        <p:spPr bwMode="auto">
          <a:xfrm>
            <a:off x="1624013" y="2525713"/>
            <a:ext cx="157162" cy="171450"/>
          </a:xfrm>
          <a:custGeom>
            <a:avLst/>
            <a:gdLst>
              <a:gd name="T0" fmla="*/ 2147483647 w 333"/>
              <a:gd name="T1" fmla="*/ 2147483647 h 308"/>
              <a:gd name="T2" fmla="*/ 2147483647 w 333"/>
              <a:gd name="T3" fmla="*/ 2147483647 h 308"/>
              <a:gd name="T4" fmla="*/ 2147483647 w 333"/>
              <a:gd name="T5" fmla="*/ 2147483647 h 308"/>
              <a:gd name="T6" fmla="*/ 2147483647 w 333"/>
              <a:gd name="T7" fmla="*/ 2147483647 h 308"/>
              <a:gd name="T8" fmla="*/ 2147483647 w 333"/>
              <a:gd name="T9" fmla="*/ 2147483647 h 308"/>
              <a:gd name="T10" fmla="*/ 2147483647 w 333"/>
              <a:gd name="T11" fmla="*/ 2147483647 h 308"/>
              <a:gd name="T12" fmla="*/ 2147483647 w 333"/>
              <a:gd name="T13" fmla="*/ 2147483647 h 308"/>
              <a:gd name="T14" fmla="*/ 2147483647 w 333"/>
              <a:gd name="T15" fmla="*/ 2147483647 h 308"/>
              <a:gd name="T16" fmla="*/ 2147483647 w 333"/>
              <a:gd name="T17" fmla="*/ 2147483647 h 308"/>
              <a:gd name="T18" fmla="*/ 2147483647 w 333"/>
              <a:gd name="T19" fmla="*/ 0 h 308"/>
              <a:gd name="T20" fmla="*/ 2147483647 w 333"/>
              <a:gd name="T21" fmla="*/ 2147483647 h 308"/>
              <a:gd name="T22" fmla="*/ 2147483647 w 333"/>
              <a:gd name="T23" fmla="*/ 2147483647 h 308"/>
              <a:gd name="T24" fmla="*/ 0 w 333"/>
              <a:gd name="T25" fmla="*/ 2147483647 h 308"/>
              <a:gd name="T26" fmla="*/ 0 w 333"/>
              <a:gd name="T27" fmla="*/ 2147483647 h 308"/>
              <a:gd name="T28" fmla="*/ 2147483647 w 333"/>
              <a:gd name="T29" fmla="*/ 2147483647 h 308"/>
              <a:gd name="T30" fmla="*/ 2147483647 w 333"/>
              <a:gd name="T31" fmla="*/ 2147483647 h 308"/>
              <a:gd name="T32" fmla="*/ 2147483647 w 333"/>
              <a:gd name="T33" fmla="*/ 2147483647 h 308"/>
              <a:gd name="T34" fmla="*/ 2147483647 w 333"/>
              <a:gd name="T35" fmla="*/ 2147483647 h 308"/>
              <a:gd name="T36" fmla="*/ 2147483647 w 333"/>
              <a:gd name="T37" fmla="*/ 2147483647 h 308"/>
              <a:gd name="T38" fmla="*/ 2147483647 w 333"/>
              <a:gd name="T39" fmla="*/ 2147483647 h 308"/>
              <a:gd name="T40" fmla="*/ 2147483647 w 333"/>
              <a:gd name="T41" fmla="*/ 2147483647 h 308"/>
              <a:gd name="T42" fmla="*/ 2147483647 w 333"/>
              <a:gd name="T43" fmla="*/ 2147483647 h 308"/>
              <a:gd name="T44" fmla="*/ 2147483647 w 333"/>
              <a:gd name="T45" fmla="*/ 2147483647 h 308"/>
              <a:gd name="T46" fmla="*/ 2147483647 w 333"/>
              <a:gd name="T47" fmla="*/ 2147483647 h 308"/>
              <a:gd name="T48" fmla="*/ 2147483647 w 333"/>
              <a:gd name="T49" fmla="*/ 2147483647 h 308"/>
              <a:gd name="T50" fmla="*/ 2147483647 w 333"/>
              <a:gd name="T51" fmla="*/ 2147483647 h 308"/>
              <a:gd name="T52" fmla="*/ 2147483647 w 333"/>
              <a:gd name="T53" fmla="*/ 2147483647 h 308"/>
              <a:gd name="T54" fmla="*/ 2147483647 w 333"/>
              <a:gd name="T55" fmla="*/ 2147483647 h 308"/>
              <a:gd name="T56" fmla="*/ 2147483647 w 333"/>
              <a:gd name="T57" fmla="*/ 2147483647 h 308"/>
              <a:gd name="T58" fmla="*/ 2147483647 w 333"/>
              <a:gd name="T59" fmla="*/ 2147483647 h 308"/>
              <a:gd name="T60" fmla="*/ 2147483647 w 333"/>
              <a:gd name="T61" fmla="*/ 2147483647 h 308"/>
              <a:gd name="T62" fmla="*/ 2147483647 w 333"/>
              <a:gd name="T63" fmla="*/ 2147483647 h 308"/>
              <a:gd name="T64" fmla="*/ 2147483647 w 333"/>
              <a:gd name="T65" fmla="*/ 2147483647 h 308"/>
              <a:gd name="T66" fmla="*/ 2147483647 w 333"/>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3"/>
              <a:gd name="T103" fmla="*/ 0 h 308"/>
              <a:gd name="T104" fmla="*/ 333 w 333"/>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3" h="308">
                <a:moveTo>
                  <a:pt x="307" y="44"/>
                </a:moveTo>
                <a:lnTo>
                  <a:pt x="291" y="44"/>
                </a:lnTo>
                <a:lnTo>
                  <a:pt x="272" y="31"/>
                </a:lnTo>
                <a:lnTo>
                  <a:pt x="248" y="19"/>
                </a:lnTo>
                <a:lnTo>
                  <a:pt x="219" y="34"/>
                </a:lnTo>
                <a:lnTo>
                  <a:pt x="192" y="27"/>
                </a:lnTo>
                <a:lnTo>
                  <a:pt x="169" y="38"/>
                </a:lnTo>
                <a:lnTo>
                  <a:pt x="167" y="27"/>
                </a:lnTo>
                <a:lnTo>
                  <a:pt x="146" y="26"/>
                </a:lnTo>
                <a:lnTo>
                  <a:pt x="121" y="0"/>
                </a:lnTo>
                <a:lnTo>
                  <a:pt x="83" y="42"/>
                </a:lnTo>
                <a:lnTo>
                  <a:pt x="24" y="23"/>
                </a:lnTo>
                <a:lnTo>
                  <a:pt x="0" y="30"/>
                </a:lnTo>
                <a:lnTo>
                  <a:pt x="0" y="44"/>
                </a:lnTo>
                <a:lnTo>
                  <a:pt x="63" y="110"/>
                </a:lnTo>
                <a:lnTo>
                  <a:pt x="79" y="153"/>
                </a:lnTo>
                <a:lnTo>
                  <a:pt x="113" y="178"/>
                </a:lnTo>
                <a:lnTo>
                  <a:pt x="127" y="174"/>
                </a:lnTo>
                <a:lnTo>
                  <a:pt x="209" y="262"/>
                </a:lnTo>
                <a:lnTo>
                  <a:pt x="215" y="282"/>
                </a:lnTo>
                <a:lnTo>
                  <a:pt x="209" y="294"/>
                </a:lnTo>
                <a:lnTo>
                  <a:pt x="215" y="308"/>
                </a:lnTo>
                <a:lnTo>
                  <a:pt x="239" y="296"/>
                </a:lnTo>
                <a:lnTo>
                  <a:pt x="257" y="290"/>
                </a:lnTo>
                <a:lnTo>
                  <a:pt x="257" y="261"/>
                </a:lnTo>
                <a:lnTo>
                  <a:pt x="281" y="241"/>
                </a:lnTo>
                <a:lnTo>
                  <a:pt x="291" y="220"/>
                </a:lnTo>
                <a:lnTo>
                  <a:pt x="316" y="210"/>
                </a:lnTo>
                <a:lnTo>
                  <a:pt x="320" y="185"/>
                </a:lnTo>
                <a:lnTo>
                  <a:pt x="316" y="161"/>
                </a:lnTo>
                <a:lnTo>
                  <a:pt x="328" y="152"/>
                </a:lnTo>
                <a:lnTo>
                  <a:pt x="306" y="119"/>
                </a:lnTo>
                <a:lnTo>
                  <a:pt x="333" y="73"/>
                </a:lnTo>
                <a:lnTo>
                  <a:pt x="307" y="44"/>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802" name="Freeform 152"/>
          <p:cNvSpPr>
            <a:spLocks/>
          </p:cNvSpPr>
          <p:nvPr/>
        </p:nvSpPr>
        <p:spPr bwMode="auto">
          <a:xfrm>
            <a:off x="1838325" y="2738438"/>
            <a:ext cx="106363" cy="85725"/>
          </a:xfrm>
          <a:custGeom>
            <a:avLst/>
            <a:gdLst>
              <a:gd name="T0" fmla="*/ 2147483647 w 228"/>
              <a:gd name="T1" fmla="*/ 2147483647 h 154"/>
              <a:gd name="T2" fmla="*/ 2147483647 w 228"/>
              <a:gd name="T3" fmla="*/ 2147483647 h 154"/>
              <a:gd name="T4" fmla="*/ 2147483647 w 228"/>
              <a:gd name="T5" fmla="*/ 2147483647 h 154"/>
              <a:gd name="T6" fmla="*/ 2147483647 w 228"/>
              <a:gd name="T7" fmla="*/ 2147483647 h 154"/>
              <a:gd name="T8" fmla="*/ 2147483647 w 228"/>
              <a:gd name="T9" fmla="*/ 2147483647 h 154"/>
              <a:gd name="T10" fmla="*/ 2147483647 w 228"/>
              <a:gd name="T11" fmla="*/ 0 h 154"/>
              <a:gd name="T12" fmla="*/ 2147483647 w 228"/>
              <a:gd name="T13" fmla="*/ 2147483647 h 154"/>
              <a:gd name="T14" fmla="*/ 2147483647 w 228"/>
              <a:gd name="T15" fmla="*/ 2147483647 h 154"/>
              <a:gd name="T16" fmla="*/ 2147483647 w 228"/>
              <a:gd name="T17" fmla="*/ 2147483647 h 154"/>
              <a:gd name="T18" fmla="*/ 2147483647 w 228"/>
              <a:gd name="T19" fmla="*/ 2147483647 h 154"/>
              <a:gd name="T20" fmla="*/ 2147483647 w 228"/>
              <a:gd name="T21" fmla="*/ 2147483647 h 154"/>
              <a:gd name="T22" fmla="*/ 2147483647 w 228"/>
              <a:gd name="T23" fmla="*/ 2147483647 h 154"/>
              <a:gd name="T24" fmla="*/ 2147483647 w 228"/>
              <a:gd name="T25" fmla="*/ 2147483647 h 154"/>
              <a:gd name="T26" fmla="*/ 2147483647 w 228"/>
              <a:gd name="T27" fmla="*/ 2147483647 h 154"/>
              <a:gd name="T28" fmla="*/ 2147483647 w 228"/>
              <a:gd name="T29" fmla="*/ 2147483647 h 154"/>
              <a:gd name="T30" fmla="*/ 2147483647 w 228"/>
              <a:gd name="T31" fmla="*/ 2147483647 h 154"/>
              <a:gd name="T32" fmla="*/ 2147483647 w 228"/>
              <a:gd name="T33" fmla="*/ 2147483647 h 154"/>
              <a:gd name="T34" fmla="*/ 2147483647 w 228"/>
              <a:gd name="T35" fmla="*/ 2147483647 h 154"/>
              <a:gd name="T36" fmla="*/ 2147483647 w 228"/>
              <a:gd name="T37" fmla="*/ 2147483647 h 154"/>
              <a:gd name="T38" fmla="*/ 2147483647 w 228"/>
              <a:gd name="T39" fmla="*/ 2147483647 h 154"/>
              <a:gd name="T40" fmla="*/ 2147483647 w 228"/>
              <a:gd name="T41" fmla="*/ 2147483647 h 154"/>
              <a:gd name="T42" fmla="*/ 0 w 228"/>
              <a:gd name="T43" fmla="*/ 2147483647 h 154"/>
              <a:gd name="T44" fmla="*/ 2147483647 w 228"/>
              <a:gd name="T45" fmla="*/ 2147483647 h 154"/>
              <a:gd name="T46" fmla="*/ 2147483647 w 228"/>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8"/>
              <a:gd name="T73" fmla="*/ 0 h 154"/>
              <a:gd name="T74" fmla="*/ 228 w 228"/>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8" h="154">
                <a:moveTo>
                  <a:pt x="9" y="46"/>
                </a:moveTo>
                <a:lnTo>
                  <a:pt x="48" y="20"/>
                </a:lnTo>
                <a:lnTo>
                  <a:pt x="73" y="15"/>
                </a:lnTo>
                <a:lnTo>
                  <a:pt x="99" y="8"/>
                </a:lnTo>
                <a:lnTo>
                  <a:pt x="120" y="8"/>
                </a:lnTo>
                <a:lnTo>
                  <a:pt x="141" y="0"/>
                </a:lnTo>
                <a:lnTo>
                  <a:pt x="177" y="8"/>
                </a:lnTo>
                <a:lnTo>
                  <a:pt x="198" y="7"/>
                </a:lnTo>
                <a:lnTo>
                  <a:pt x="219" y="28"/>
                </a:lnTo>
                <a:lnTo>
                  <a:pt x="216" y="88"/>
                </a:lnTo>
                <a:lnTo>
                  <a:pt x="228" y="95"/>
                </a:lnTo>
                <a:lnTo>
                  <a:pt x="212" y="120"/>
                </a:lnTo>
                <a:lnTo>
                  <a:pt x="162" y="130"/>
                </a:lnTo>
                <a:lnTo>
                  <a:pt x="141" y="125"/>
                </a:lnTo>
                <a:lnTo>
                  <a:pt x="127" y="154"/>
                </a:lnTo>
                <a:lnTo>
                  <a:pt x="89" y="151"/>
                </a:lnTo>
                <a:lnTo>
                  <a:pt x="73" y="147"/>
                </a:lnTo>
                <a:lnTo>
                  <a:pt x="51" y="146"/>
                </a:lnTo>
                <a:lnTo>
                  <a:pt x="38" y="133"/>
                </a:lnTo>
                <a:lnTo>
                  <a:pt x="30" y="137"/>
                </a:lnTo>
                <a:lnTo>
                  <a:pt x="13" y="125"/>
                </a:lnTo>
                <a:lnTo>
                  <a:pt x="0" y="88"/>
                </a:lnTo>
                <a:lnTo>
                  <a:pt x="10" y="70"/>
                </a:lnTo>
                <a:lnTo>
                  <a:pt x="9" y="46"/>
                </a:lnTo>
                <a:close/>
              </a:path>
            </a:pathLst>
          </a:custGeom>
          <a:solidFill>
            <a:schemeClr val="bg1"/>
          </a:solidFill>
          <a:ln w="6350">
            <a:solidFill>
              <a:srgbClr val="000000"/>
            </a:solidFill>
            <a:round/>
            <a:headEnd/>
            <a:tailEnd/>
          </a:ln>
        </p:spPr>
        <p:txBody>
          <a:bodyPr>
            <a:prstTxWarp prst="textNoShape">
              <a:avLst/>
            </a:prstTxWarp>
          </a:bodyPr>
          <a:lstStyle/>
          <a:p>
            <a:endParaRPr lang="it-IT"/>
          </a:p>
        </p:txBody>
      </p:sp>
      <p:sp>
        <p:nvSpPr>
          <p:cNvPr id="10311" name="Freeform 153"/>
          <p:cNvSpPr>
            <a:spLocks/>
          </p:cNvSpPr>
          <p:nvPr/>
        </p:nvSpPr>
        <p:spPr bwMode="auto">
          <a:xfrm>
            <a:off x="1724025" y="2474913"/>
            <a:ext cx="215900" cy="301625"/>
          </a:xfrm>
          <a:custGeom>
            <a:avLst/>
            <a:gdLst>
              <a:gd name="T0" fmla="*/ 2147483647 w 458"/>
              <a:gd name="T1" fmla="*/ 2147483647 h 542"/>
              <a:gd name="T2" fmla="*/ 2147483647 w 458"/>
              <a:gd name="T3" fmla="*/ 2147483647 h 542"/>
              <a:gd name="T4" fmla="*/ 2147483647 w 458"/>
              <a:gd name="T5" fmla="*/ 2147483647 h 542"/>
              <a:gd name="T6" fmla="*/ 2147483647 w 458"/>
              <a:gd name="T7" fmla="*/ 2147483647 h 542"/>
              <a:gd name="T8" fmla="*/ 2147483647 w 458"/>
              <a:gd name="T9" fmla="*/ 2147483647 h 542"/>
              <a:gd name="T10" fmla="*/ 2147483647 w 458"/>
              <a:gd name="T11" fmla="*/ 2147483647 h 542"/>
              <a:gd name="T12" fmla="*/ 2147483647 w 458"/>
              <a:gd name="T13" fmla="*/ 2147483647 h 542"/>
              <a:gd name="T14" fmla="*/ 2147483647 w 458"/>
              <a:gd name="T15" fmla="*/ 2147483647 h 542"/>
              <a:gd name="T16" fmla="*/ 2147483647 w 458"/>
              <a:gd name="T17" fmla="*/ 2147483647 h 542"/>
              <a:gd name="T18" fmla="*/ 2147483647 w 458"/>
              <a:gd name="T19" fmla="*/ 2147483647 h 542"/>
              <a:gd name="T20" fmla="*/ 2147483647 w 458"/>
              <a:gd name="T21" fmla="*/ 2147483647 h 542"/>
              <a:gd name="T22" fmla="*/ 2147483647 w 458"/>
              <a:gd name="T23" fmla="*/ 2147483647 h 542"/>
              <a:gd name="T24" fmla="*/ 2147483647 w 458"/>
              <a:gd name="T25" fmla="*/ 2147483647 h 542"/>
              <a:gd name="T26" fmla="*/ 2147483647 w 458"/>
              <a:gd name="T27" fmla="*/ 2147483647 h 542"/>
              <a:gd name="T28" fmla="*/ 2147483647 w 458"/>
              <a:gd name="T29" fmla="*/ 2147483647 h 542"/>
              <a:gd name="T30" fmla="*/ 2147483647 w 458"/>
              <a:gd name="T31" fmla="*/ 2147483647 h 542"/>
              <a:gd name="T32" fmla="*/ 2147483647 w 458"/>
              <a:gd name="T33" fmla="*/ 2147483647 h 542"/>
              <a:gd name="T34" fmla="*/ 2147483647 w 458"/>
              <a:gd name="T35" fmla="*/ 2147483647 h 542"/>
              <a:gd name="T36" fmla="*/ 2147483647 w 458"/>
              <a:gd name="T37" fmla="*/ 2147483647 h 542"/>
              <a:gd name="T38" fmla="*/ 2147483647 w 458"/>
              <a:gd name="T39" fmla="*/ 2147483647 h 542"/>
              <a:gd name="T40" fmla="*/ 2147483647 w 458"/>
              <a:gd name="T41" fmla="*/ 2147483647 h 542"/>
              <a:gd name="T42" fmla="*/ 2147483647 w 458"/>
              <a:gd name="T43" fmla="*/ 2147483647 h 542"/>
              <a:gd name="T44" fmla="*/ 2147483647 w 458"/>
              <a:gd name="T45" fmla="*/ 2147483647 h 542"/>
              <a:gd name="T46" fmla="*/ 2147483647 w 458"/>
              <a:gd name="T47" fmla="*/ 2147483647 h 542"/>
              <a:gd name="T48" fmla="*/ 2147483647 w 458"/>
              <a:gd name="T49" fmla="*/ 2147483647 h 542"/>
              <a:gd name="T50" fmla="*/ 2147483647 w 458"/>
              <a:gd name="T51" fmla="*/ 2147483647 h 542"/>
              <a:gd name="T52" fmla="*/ 2147483647 w 458"/>
              <a:gd name="T53" fmla="*/ 2147483647 h 542"/>
              <a:gd name="T54" fmla="*/ 2147483647 w 458"/>
              <a:gd name="T55" fmla="*/ 2147483647 h 542"/>
              <a:gd name="T56" fmla="*/ 2147483647 w 458"/>
              <a:gd name="T57" fmla="*/ 2147483647 h 542"/>
              <a:gd name="T58" fmla="*/ 2147483647 w 458"/>
              <a:gd name="T59" fmla="*/ 2147483647 h 542"/>
              <a:gd name="T60" fmla="*/ 2147483647 w 458"/>
              <a:gd name="T61" fmla="*/ 2147483647 h 542"/>
              <a:gd name="T62" fmla="*/ 2147483647 w 458"/>
              <a:gd name="T63" fmla="*/ 2147483647 h 542"/>
              <a:gd name="T64" fmla="*/ 2147483647 w 458"/>
              <a:gd name="T65" fmla="*/ 2147483647 h 5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8"/>
              <a:gd name="T100" fmla="*/ 0 h 542"/>
              <a:gd name="T101" fmla="*/ 458 w 458"/>
              <a:gd name="T102" fmla="*/ 542 h 5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8" h="542">
                <a:moveTo>
                  <a:pt x="77" y="37"/>
                </a:moveTo>
                <a:lnTo>
                  <a:pt x="168" y="4"/>
                </a:lnTo>
                <a:lnTo>
                  <a:pt x="210" y="0"/>
                </a:lnTo>
                <a:lnTo>
                  <a:pt x="235" y="1"/>
                </a:lnTo>
                <a:lnTo>
                  <a:pt x="245" y="8"/>
                </a:lnTo>
                <a:lnTo>
                  <a:pt x="252" y="16"/>
                </a:lnTo>
                <a:lnTo>
                  <a:pt x="254" y="26"/>
                </a:lnTo>
                <a:lnTo>
                  <a:pt x="262" y="29"/>
                </a:lnTo>
                <a:lnTo>
                  <a:pt x="273" y="50"/>
                </a:lnTo>
                <a:lnTo>
                  <a:pt x="275" y="81"/>
                </a:lnTo>
                <a:lnTo>
                  <a:pt x="286" y="92"/>
                </a:lnTo>
                <a:lnTo>
                  <a:pt x="313" y="92"/>
                </a:lnTo>
                <a:lnTo>
                  <a:pt x="329" y="136"/>
                </a:lnTo>
                <a:lnTo>
                  <a:pt x="329" y="165"/>
                </a:lnTo>
                <a:lnTo>
                  <a:pt x="341" y="185"/>
                </a:lnTo>
                <a:lnTo>
                  <a:pt x="353" y="185"/>
                </a:lnTo>
                <a:lnTo>
                  <a:pt x="380" y="165"/>
                </a:lnTo>
                <a:lnTo>
                  <a:pt x="395" y="178"/>
                </a:lnTo>
                <a:lnTo>
                  <a:pt x="397" y="203"/>
                </a:lnTo>
                <a:lnTo>
                  <a:pt x="425" y="218"/>
                </a:lnTo>
                <a:lnTo>
                  <a:pt x="420" y="245"/>
                </a:lnTo>
                <a:lnTo>
                  <a:pt x="422" y="252"/>
                </a:lnTo>
                <a:lnTo>
                  <a:pt x="426" y="256"/>
                </a:lnTo>
                <a:lnTo>
                  <a:pt x="416" y="270"/>
                </a:lnTo>
                <a:lnTo>
                  <a:pt x="413" y="287"/>
                </a:lnTo>
                <a:lnTo>
                  <a:pt x="429" y="320"/>
                </a:lnTo>
                <a:lnTo>
                  <a:pt x="451" y="325"/>
                </a:lnTo>
                <a:lnTo>
                  <a:pt x="458" y="341"/>
                </a:lnTo>
                <a:lnTo>
                  <a:pt x="451" y="375"/>
                </a:lnTo>
                <a:lnTo>
                  <a:pt x="418" y="404"/>
                </a:lnTo>
                <a:lnTo>
                  <a:pt x="426" y="458"/>
                </a:lnTo>
                <a:lnTo>
                  <a:pt x="413" y="480"/>
                </a:lnTo>
                <a:lnTo>
                  <a:pt x="422" y="505"/>
                </a:lnTo>
                <a:lnTo>
                  <a:pt x="380" y="497"/>
                </a:lnTo>
                <a:lnTo>
                  <a:pt x="359" y="505"/>
                </a:lnTo>
                <a:lnTo>
                  <a:pt x="338" y="505"/>
                </a:lnTo>
                <a:lnTo>
                  <a:pt x="313" y="512"/>
                </a:lnTo>
                <a:lnTo>
                  <a:pt x="287" y="517"/>
                </a:lnTo>
                <a:lnTo>
                  <a:pt x="248" y="542"/>
                </a:lnTo>
                <a:lnTo>
                  <a:pt x="249" y="493"/>
                </a:lnTo>
                <a:lnTo>
                  <a:pt x="241" y="480"/>
                </a:lnTo>
                <a:lnTo>
                  <a:pt x="214" y="476"/>
                </a:lnTo>
                <a:lnTo>
                  <a:pt x="206" y="455"/>
                </a:lnTo>
                <a:lnTo>
                  <a:pt x="189" y="453"/>
                </a:lnTo>
                <a:lnTo>
                  <a:pt x="182" y="459"/>
                </a:lnTo>
                <a:lnTo>
                  <a:pt x="147" y="453"/>
                </a:lnTo>
                <a:lnTo>
                  <a:pt x="135" y="463"/>
                </a:lnTo>
                <a:lnTo>
                  <a:pt x="128" y="501"/>
                </a:lnTo>
                <a:lnTo>
                  <a:pt x="114" y="531"/>
                </a:lnTo>
                <a:lnTo>
                  <a:pt x="18" y="446"/>
                </a:lnTo>
                <a:lnTo>
                  <a:pt x="0" y="407"/>
                </a:lnTo>
                <a:lnTo>
                  <a:pt x="25" y="396"/>
                </a:lnTo>
                <a:lnTo>
                  <a:pt x="46" y="386"/>
                </a:lnTo>
                <a:lnTo>
                  <a:pt x="46" y="354"/>
                </a:lnTo>
                <a:lnTo>
                  <a:pt x="67" y="341"/>
                </a:lnTo>
                <a:lnTo>
                  <a:pt x="77" y="319"/>
                </a:lnTo>
                <a:lnTo>
                  <a:pt x="101" y="304"/>
                </a:lnTo>
                <a:lnTo>
                  <a:pt x="105" y="283"/>
                </a:lnTo>
                <a:lnTo>
                  <a:pt x="102" y="260"/>
                </a:lnTo>
                <a:lnTo>
                  <a:pt x="118" y="248"/>
                </a:lnTo>
                <a:lnTo>
                  <a:pt x="97" y="215"/>
                </a:lnTo>
                <a:lnTo>
                  <a:pt x="119" y="172"/>
                </a:lnTo>
                <a:lnTo>
                  <a:pt x="94" y="143"/>
                </a:lnTo>
                <a:lnTo>
                  <a:pt x="101" y="110"/>
                </a:lnTo>
                <a:lnTo>
                  <a:pt x="77" y="81"/>
                </a:lnTo>
                <a:lnTo>
                  <a:pt x="77" y="37"/>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804" name="Freeform 154"/>
          <p:cNvSpPr>
            <a:spLocks/>
          </p:cNvSpPr>
          <p:nvPr/>
        </p:nvSpPr>
        <p:spPr bwMode="auto">
          <a:xfrm>
            <a:off x="2332038" y="2325688"/>
            <a:ext cx="176212" cy="187325"/>
          </a:xfrm>
          <a:custGeom>
            <a:avLst/>
            <a:gdLst>
              <a:gd name="T0" fmla="*/ 2147483647 w 375"/>
              <a:gd name="T1" fmla="*/ 0 h 337"/>
              <a:gd name="T2" fmla="*/ 2147483647 w 375"/>
              <a:gd name="T3" fmla="*/ 2147483647 h 337"/>
              <a:gd name="T4" fmla="*/ 2147483647 w 375"/>
              <a:gd name="T5" fmla="*/ 2147483647 h 337"/>
              <a:gd name="T6" fmla="*/ 2147483647 w 375"/>
              <a:gd name="T7" fmla="*/ 2147483647 h 337"/>
              <a:gd name="T8" fmla="*/ 2147483647 w 375"/>
              <a:gd name="T9" fmla="*/ 2147483647 h 337"/>
              <a:gd name="T10" fmla="*/ 2147483647 w 375"/>
              <a:gd name="T11" fmla="*/ 2147483647 h 337"/>
              <a:gd name="T12" fmla="*/ 0 w 375"/>
              <a:gd name="T13" fmla="*/ 2147483647 h 337"/>
              <a:gd name="T14" fmla="*/ 2147483647 w 375"/>
              <a:gd name="T15" fmla="*/ 2147483647 h 337"/>
              <a:gd name="T16" fmla="*/ 2147483647 w 375"/>
              <a:gd name="T17" fmla="*/ 2147483647 h 337"/>
              <a:gd name="T18" fmla="*/ 2147483647 w 375"/>
              <a:gd name="T19" fmla="*/ 2147483647 h 337"/>
              <a:gd name="T20" fmla="*/ 2147483647 w 375"/>
              <a:gd name="T21" fmla="*/ 2147483647 h 337"/>
              <a:gd name="T22" fmla="*/ 2147483647 w 375"/>
              <a:gd name="T23" fmla="*/ 2147483647 h 337"/>
              <a:gd name="T24" fmla="*/ 2147483647 w 375"/>
              <a:gd name="T25" fmla="*/ 2147483647 h 337"/>
              <a:gd name="T26" fmla="*/ 2147483647 w 375"/>
              <a:gd name="T27" fmla="*/ 2147483647 h 337"/>
              <a:gd name="T28" fmla="*/ 2147483647 w 375"/>
              <a:gd name="T29" fmla="*/ 2147483647 h 337"/>
              <a:gd name="T30" fmla="*/ 2147483647 w 375"/>
              <a:gd name="T31" fmla="*/ 2147483647 h 337"/>
              <a:gd name="T32" fmla="*/ 2147483647 w 375"/>
              <a:gd name="T33" fmla="*/ 2147483647 h 337"/>
              <a:gd name="T34" fmla="*/ 2147483647 w 375"/>
              <a:gd name="T35" fmla="*/ 2147483647 h 337"/>
              <a:gd name="T36" fmla="*/ 2147483647 w 375"/>
              <a:gd name="T37" fmla="*/ 2147483647 h 337"/>
              <a:gd name="T38" fmla="*/ 2147483647 w 375"/>
              <a:gd name="T39" fmla="*/ 2147483647 h 337"/>
              <a:gd name="T40" fmla="*/ 2147483647 w 375"/>
              <a:gd name="T41" fmla="*/ 2147483647 h 337"/>
              <a:gd name="T42" fmla="*/ 2147483647 w 375"/>
              <a:gd name="T43" fmla="*/ 2147483647 h 337"/>
              <a:gd name="T44" fmla="*/ 2147483647 w 375"/>
              <a:gd name="T45" fmla="*/ 2147483647 h 3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37"/>
              <a:gd name="T71" fmla="*/ 375 w 375"/>
              <a:gd name="T72" fmla="*/ 337 h 3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37">
                <a:moveTo>
                  <a:pt x="375" y="0"/>
                </a:moveTo>
                <a:lnTo>
                  <a:pt x="274" y="26"/>
                </a:lnTo>
                <a:lnTo>
                  <a:pt x="206" y="73"/>
                </a:lnTo>
                <a:lnTo>
                  <a:pt x="109" y="110"/>
                </a:lnTo>
                <a:lnTo>
                  <a:pt x="81" y="143"/>
                </a:lnTo>
                <a:lnTo>
                  <a:pt x="39" y="152"/>
                </a:lnTo>
                <a:lnTo>
                  <a:pt x="0" y="157"/>
                </a:lnTo>
                <a:lnTo>
                  <a:pt x="26" y="185"/>
                </a:lnTo>
                <a:lnTo>
                  <a:pt x="60" y="189"/>
                </a:lnTo>
                <a:lnTo>
                  <a:pt x="81" y="201"/>
                </a:lnTo>
                <a:lnTo>
                  <a:pt x="119" y="239"/>
                </a:lnTo>
                <a:lnTo>
                  <a:pt x="126" y="273"/>
                </a:lnTo>
                <a:lnTo>
                  <a:pt x="144" y="281"/>
                </a:lnTo>
                <a:lnTo>
                  <a:pt x="169" y="283"/>
                </a:lnTo>
                <a:lnTo>
                  <a:pt x="189" y="266"/>
                </a:lnTo>
                <a:lnTo>
                  <a:pt x="199" y="281"/>
                </a:lnTo>
                <a:lnTo>
                  <a:pt x="220" y="270"/>
                </a:lnTo>
                <a:lnTo>
                  <a:pt x="253" y="269"/>
                </a:lnTo>
                <a:lnTo>
                  <a:pt x="232" y="312"/>
                </a:lnTo>
                <a:lnTo>
                  <a:pt x="202" y="327"/>
                </a:lnTo>
                <a:lnTo>
                  <a:pt x="180" y="325"/>
                </a:lnTo>
                <a:lnTo>
                  <a:pt x="148" y="311"/>
                </a:lnTo>
                <a:lnTo>
                  <a:pt x="138" y="337"/>
                </a:lnTo>
              </a:path>
            </a:pathLst>
          </a:custGeom>
          <a:solidFill>
            <a:schemeClr val="bg1"/>
          </a:solidFill>
          <a:ln w="6350">
            <a:solidFill>
              <a:srgbClr val="000000"/>
            </a:solidFill>
            <a:round/>
            <a:headEnd/>
            <a:tailEnd/>
          </a:ln>
        </p:spPr>
        <p:txBody>
          <a:bodyPr>
            <a:prstTxWarp prst="textNoShape">
              <a:avLst/>
            </a:prstTxWarp>
          </a:bodyPr>
          <a:lstStyle/>
          <a:p>
            <a:endParaRPr lang="it-IT"/>
          </a:p>
        </p:txBody>
      </p:sp>
      <p:sp>
        <p:nvSpPr>
          <p:cNvPr id="28805" name="Freeform 155"/>
          <p:cNvSpPr>
            <a:spLocks/>
          </p:cNvSpPr>
          <p:nvPr/>
        </p:nvSpPr>
        <p:spPr bwMode="auto">
          <a:xfrm>
            <a:off x="2070100" y="2316163"/>
            <a:ext cx="149225" cy="195262"/>
          </a:xfrm>
          <a:custGeom>
            <a:avLst/>
            <a:gdLst>
              <a:gd name="T0" fmla="*/ 2147483647 w 315"/>
              <a:gd name="T1" fmla="*/ 2147483647 h 349"/>
              <a:gd name="T2" fmla="*/ 2147483647 w 315"/>
              <a:gd name="T3" fmla="*/ 2147483647 h 349"/>
              <a:gd name="T4" fmla="*/ 2147483647 w 315"/>
              <a:gd name="T5" fmla="*/ 2147483647 h 349"/>
              <a:gd name="T6" fmla="*/ 2147483647 w 315"/>
              <a:gd name="T7" fmla="*/ 2147483647 h 349"/>
              <a:gd name="T8" fmla="*/ 2147483647 w 315"/>
              <a:gd name="T9" fmla="*/ 2147483647 h 349"/>
              <a:gd name="T10" fmla="*/ 2147483647 w 315"/>
              <a:gd name="T11" fmla="*/ 2147483647 h 349"/>
              <a:gd name="T12" fmla="*/ 2147483647 w 315"/>
              <a:gd name="T13" fmla="*/ 2147483647 h 349"/>
              <a:gd name="T14" fmla="*/ 2147483647 w 315"/>
              <a:gd name="T15" fmla="*/ 2147483647 h 349"/>
              <a:gd name="T16" fmla="*/ 2147483647 w 315"/>
              <a:gd name="T17" fmla="*/ 2147483647 h 349"/>
              <a:gd name="T18" fmla="*/ 2147483647 w 315"/>
              <a:gd name="T19" fmla="*/ 2147483647 h 349"/>
              <a:gd name="T20" fmla="*/ 2147483647 w 315"/>
              <a:gd name="T21" fmla="*/ 2147483647 h 349"/>
              <a:gd name="T22" fmla="*/ 2147483647 w 315"/>
              <a:gd name="T23" fmla="*/ 2147483647 h 349"/>
              <a:gd name="T24" fmla="*/ 2147483647 w 315"/>
              <a:gd name="T25" fmla="*/ 2147483647 h 349"/>
              <a:gd name="T26" fmla="*/ 0 w 315"/>
              <a:gd name="T27" fmla="*/ 2147483647 h 349"/>
              <a:gd name="T28" fmla="*/ 2147483647 w 315"/>
              <a:gd name="T29" fmla="*/ 0 h 349"/>
              <a:gd name="T30" fmla="*/ 2147483647 w 315"/>
              <a:gd name="T31" fmla="*/ 2147483647 h 349"/>
              <a:gd name="T32" fmla="*/ 2147483647 w 315"/>
              <a:gd name="T33" fmla="*/ 2147483647 h 349"/>
              <a:gd name="T34" fmla="*/ 2147483647 w 315"/>
              <a:gd name="T35" fmla="*/ 2147483647 h 349"/>
              <a:gd name="T36" fmla="*/ 2147483647 w 315"/>
              <a:gd name="T37" fmla="*/ 2147483647 h 349"/>
              <a:gd name="T38" fmla="*/ 2147483647 w 315"/>
              <a:gd name="T39" fmla="*/ 2147483647 h 349"/>
              <a:gd name="T40" fmla="*/ 2147483647 w 315"/>
              <a:gd name="T41" fmla="*/ 2147483647 h 349"/>
              <a:gd name="T42" fmla="*/ 2147483647 w 315"/>
              <a:gd name="T43" fmla="*/ 2147483647 h 349"/>
              <a:gd name="T44" fmla="*/ 2147483647 w 315"/>
              <a:gd name="T45" fmla="*/ 2147483647 h 349"/>
              <a:gd name="T46" fmla="*/ 2147483647 w 315"/>
              <a:gd name="T47" fmla="*/ 2147483647 h 349"/>
              <a:gd name="T48" fmla="*/ 2147483647 w 315"/>
              <a:gd name="T49" fmla="*/ 2147483647 h 349"/>
              <a:gd name="T50" fmla="*/ 2147483647 w 315"/>
              <a:gd name="T51" fmla="*/ 2147483647 h 349"/>
              <a:gd name="T52" fmla="*/ 2147483647 w 315"/>
              <a:gd name="T53" fmla="*/ 2147483647 h 349"/>
              <a:gd name="T54" fmla="*/ 2147483647 w 315"/>
              <a:gd name="T55" fmla="*/ 2147483647 h 349"/>
              <a:gd name="T56" fmla="*/ 2147483647 w 315"/>
              <a:gd name="T57" fmla="*/ 2147483647 h 349"/>
              <a:gd name="T58" fmla="*/ 2147483647 w 315"/>
              <a:gd name="T59" fmla="*/ 2147483647 h 349"/>
              <a:gd name="T60" fmla="*/ 2147483647 w 315"/>
              <a:gd name="T61" fmla="*/ 2147483647 h 349"/>
              <a:gd name="T62" fmla="*/ 2147483647 w 315"/>
              <a:gd name="T63" fmla="*/ 2147483647 h 349"/>
              <a:gd name="T64" fmla="*/ 2147483647 w 315"/>
              <a:gd name="T65" fmla="*/ 2147483647 h 349"/>
              <a:gd name="T66" fmla="*/ 2147483647 w 315"/>
              <a:gd name="T67" fmla="*/ 2147483647 h 349"/>
              <a:gd name="T68" fmla="*/ 2147483647 w 315"/>
              <a:gd name="T69" fmla="*/ 2147483647 h 3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5"/>
              <a:gd name="T106" fmla="*/ 0 h 349"/>
              <a:gd name="T107" fmla="*/ 315 w 315"/>
              <a:gd name="T108" fmla="*/ 349 h 3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5" h="349">
                <a:moveTo>
                  <a:pt x="169" y="349"/>
                </a:moveTo>
                <a:lnTo>
                  <a:pt x="151" y="329"/>
                </a:lnTo>
                <a:lnTo>
                  <a:pt x="147" y="283"/>
                </a:lnTo>
                <a:lnTo>
                  <a:pt x="127" y="249"/>
                </a:lnTo>
                <a:lnTo>
                  <a:pt x="126" y="220"/>
                </a:lnTo>
                <a:lnTo>
                  <a:pt x="131" y="199"/>
                </a:lnTo>
                <a:lnTo>
                  <a:pt x="115" y="168"/>
                </a:lnTo>
                <a:lnTo>
                  <a:pt x="94" y="144"/>
                </a:lnTo>
                <a:lnTo>
                  <a:pt x="85" y="119"/>
                </a:lnTo>
                <a:lnTo>
                  <a:pt x="81" y="102"/>
                </a:lnTo>
                <a:lnTo>
                  <a:pt x="56" y="85"/>
                </a:lnTo>
                <a:lnTo>
                  <a:pt x="42" y="63"/>
                </a:lnTo>
                <a:lnTo>
                  <a:pt x="26" y="38"/>
                </a:lnTo>
                <a:lnTo>
                  <a:pt x="0" y="21"/>
                </a:lnTo>
                <a:lnTo>
                  <a:pt x="42" y="0"/>
                </a:lnTo>
                <a:lnTo>
                  <a:pt x="75" y="4"/>
                </a:lnTo>
                <a:lnTo>
                  <a:pt x="96" y="8"/>
                </a:lnTo>
                <a:lnTo>
                  <a:pt x="151" y="48"/>
                </a:lnTo>
                <a:lnTo>
                  <a:pt x="164" y="55"/>
                </a:lnTo>
                <a:lnTo>
                  <a:pt x="203" y="63"/>
                </a:lnTo>
                <a:lnTo>
                  <a:pt x="227" y="97"/>
                </a:lnTo>
                <a:lnTo>
                  <a:pt x="216" y="122"/>
                </a:lnTo>
                <a:lnTo>
                  <a:pt x="231" y="155"/>
                </a:lnTo>
                <a:lnTo>
                  <a:pt x="269" y="181"/>
                </a:lnTo>
                <a:lnTo>
                  <a:pt x="283" y="202"/>
                </a:lnTo>
                <a:lnTo>
                  <a:pt x="307" y="210"/>
                </a:lnTo>
                <a:lnTo>
                  <a:pt x="315" y="211"/>
                </a:lnTo>
                <a:lnTo>
                  <a:pt x="300" y="223"/>
                </a:lnTo>
                <a:lnTo>
                  <a:pt x="260" y="223"/>
                </a:lnTo>
                <a:lnTo>
                  <a:pt x="227" y="220"/>
                </a:lnTo>
                <a:lnTo>
                  <a:pt x="211" y="227"/>
                </a:lnTo>
                <a:lnTo>
                  <a:pt x="216" y="265"/>
                </a:lnTo>
                <a:lnTo>
                  <a:pt x="210" y="294"/>
                </a:lnTo>
                <a:lnTo>
                  <a:pt x="176" y="329"/>
                </a:lnTo>
                <a:lnTo>
                  <a:pt x="169" y="349"/>
                </a:lnTo>
                <a:close/>
              </a:path>
            </a:pathLst>
          </a:custGeom>
          <a:solidFill>
            <a:schemeClr val="bg1"/>
          </a:solidFill>
          <a:ln w="6350">
            <a:solidFill>
              <a:srgbClr val="000000"/>
            </a:solidFill>
            <a:round/>
            <a:headEnd/>
            <a:tailEnd/>
          </a:ln>
        </p:spPr>
        <p:txBody>
          <a:bodyPr>
            <a:prstTxWarp prst="textNoShape">
              <a:avLst/>
            </a:prstTxWarp>
          </a:bodyPr>
          <a:lstStyle/>
          <a:p>
            <a:endParaRPr lang="it-IT"/>
          </a:p>
        </p:txBody>
      </p:sp>
      <p:sp>
        <p:nvSpPr>
          <p:cNvPr id="10314" name="Freeform 156"/>
          <p:cNvSpPr>
            <a:spLocks/>
          </p:cNvSpPr>
          <p:nvPr/>
        </p:nvSpPr>
        <p:spPr bwMode="auto">
          <a:xfrm>
            <a:off x="1919288" y="1800225"/>
            <a:ext cx="352425" cy="338138"/>
          </a:xfrm>
          <a:custGeom>
            <a:avLst/>
            <a:gdLst>
              <a:gd name="T0" fmla="*/ 2147483647 w 749"/>
              <a:gd name="T1" fmla="*/ 2147483647 h 610"/>
              <a:gd name="T2" fmla="*/ 2147483647 w 749"/>
              <a:gd name="T3" fmla="*/ 2147483647 h 610"/>
              <a:gd name="T4" fmla="*/ 2147483647 w 749"/>
              <a:gd name="T5" fmla="*/ 2147483647 h 610"/>
              <a:gd name="T6" fmla="*/ 2147483647 w 749"/>
              <a:gd name="T7" fmla="*/ 2147483647 h 610"/>
              <a:gd name="T8" fmla="*/ 2147483647 w 749"/>
              <a:gd name="T9" fmla="*/ 2147483647 h 610"/>
              <a:gd name="T10" fmla="*/ 2147483647 w 749"/>
              <a:gd name="T11" fmla="*/ 2147483647 h 610"/>
              <a:gd name="T12" fmla="*/ 2147483647 w 749"/>
              <a:gd name="T13" fmla="*/ 2147483647 h 610"/>
              <a:gd name="T14" fmla="*/ 2147483647 w 749"/>
              <a:gd name="T15" fmla="*/ 2147483647 h 610"/>
              <a:gd name="T16" fmla="*/ 2147483647 w 749"/>
              <a:gd name="T17" fmla="*/ 2147483647 h 610"/>
              <a:gd name="T18" fmla="*/ 2147483647 w 749"/>
              <a:gd name="T19" fmla="*/ 2147483647 h 610"/>
              <a:gd name="T20" fmla="*/ 2147483647 w 749"/>
              <a:gd name="T21" fmla="*/ 2147483647 h 610"/>
              <a:gd name="T22" fmla="*/ 2147483647 w 749"/>
              <a:gd name="T23" fmla="*/ 2147483647 h 610"/>
              <a:gd name="T24" fmla="*/ 2147483647 w 749"/>
              <a:gd name="T25" fmla="*/ 2147483647 h 610"/>
              <a:gd name="T26" fmla="*/ 2147483647 w 749"/>
              <a:gd name="T27" fmla="*/ 2147483647 h 610"/>
              <a:gd name="T28" fmla="*/ 2147483647 w 749"/>
              <a:gd name="T29" fmla="*/ 2147483647 h 610"/>
              <a:gd name="T30" fmla="*/ 2147483647 w 749"/>
              <a:gd name="T31" fmla="*/ 2147483647 h 610"/>
              <a:gd name="T32" fmla="*/ 2147483647 w 749"/>
              <a:gd name="T33" fmla="*/ 2147483647 h 610"/>
              <a:gd name="T34" fmla="*/ 2147483647 w 749"/>
              <a:gd name="T35" fmla="*/ 2147483647 h 610"/>
              <a:gd name="T36" fmla="*/ 2147483647 w 749"/>
              <a:gd name="T37" fmla="*/ 2147483647 h 610"/>
              <a:gd name="T38" fmla="*/ 2147483647 w 749"/>
              <a:gd name="T39" fmla="*/ 2147483647 h 610"/>
              <a:gd name="T40" fmla="*/ 2147483647 w 749"/>
              <a:gd name="T41" fmla="*/ 2147483647 h 610"/>
              <a:gd name="T42" fmla="*/ 2147483647 w 749"/>
              <a:gd name="T43" fmla="*/ 2147483647 h 610"/>
              <a:gd name="T44" fmla="*/ 2147483647 w 749"/>
              <a:gd name="T45" fmla="*/ 2147483647 h 610"/>
              <a:gd name="T46" fmla="*/ 2147483647 w 749"/>
              <a:gd name="T47" fmla="*/ 2147483647 h 610"/>
              <a:gd name="T48" fmla="*/ 2147483647 w 749"/>
              <a:gd name="T49" fmla="*/ 2147483647 h 610"/>
              <a:gd name="T50" fmla="*/ 2147483647 w 749"/>
              <a:gd name="T51" fmla="*/ 2147483647 h 610"/>
              <a:gd name="T52" fmla="*/ 2147483647 w 749"/>
              <a:gd name="T53" fmla="*/ 2147483647 h 610"/>
              <a:gd name="T54" fmla="*/ 2147483647 w 749"/>
              <a:gd name="T55" fmla="*/ 2147483647 h 610"/>
              <a:gd name="T56" fmla="*/ 2147483647 w 749"/>
              <a:gd name="T57" fmla="*/ 2147483647 h 610"/>
              <a:gd name="T58" fmla="*/ 2147483647 w 749"/>
              <a:gd name="T59" fmla="*/ 2147483647 h 610"/>
              <a:gd name="T60" fmla="*/ 2147483647 w 749"/>
              <a:gd name="T61" fmla="*/ 2147483647 h 610"/>
              <a:gd name="T62" fmla="*/ 2147483647 w 749"/>
              <a:gd name="T63" fmla="*/ 2147483647 h 610"/>
              <a:gd name="T64" fmla="*/ 2147483647 w 749"/>
              <a:gd name="T65" fmla="*/ 2147483647 h 610"/>
              <a:gd name="T66" fmla="*/ 2147483647 w 749"/>
              <a:gd name="T67" fmla="*/ 0 h 6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9"/>
              <a:gd name="T103" fmla="*/ 0 h 610"/>
              <a:gd name="T104" fmla="*/ 749 w 749"/>
              <a:gd name="T105" fmla="*/ 610 h 6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9" h="610">
                <a:moveTo>
                  <a:pt x="303" y="14"/>
                </a:moveTo>
                <a:lnTo>
                  <a:pt x="283" y="39"/>
                </a:lnTo>
                <a:lnTo>
                  <a:pt x="269" y="61"/>
                </a:lnTo>
                <a:lnTo>
                  <a:pt x="244" y="64"/>
                </a:lnTo>
                <a:lnTo>
                  <a:pt x="219" y="73"/>
                </a:lnTo>
                <a:lnTo>
                  <a:pt x="230" y="89"/>
                </a:lnTo>
                <a:lnTo>
                  <a:pt x="230" y="98"/>
                </a:lnTo>
                <a:lnTo>
                  <a:pt x="230" y="131"/>
                </a:lnTo>
                <a:lnTo>
                  <a:pt x="208" y="134"/>
                </a:lnTo>
                <a:lnTo>
                  <a:pt x="185" y="157"/>
                </a:lnTo>
                <a:lnTo>
                  <a:pt x="185" y="182"/>
                </a:lnTo>
                <a:lnTo>
                  <a:pt x="182" y="193"/>
                </a:lnTo>
                <a:lnTo>
                  <a:pt x="174" y="207"/>
                </a:lnTo>
                <a:lnTo>
                  <a:pt x="174" y="274"/>
                </a:lnTo>
                <a:lnTo>
                  <a:pt x="160" y="283"/>
                </a:lnTo>
                <a:lnTo>
                  <a:pt x="140" y="271"/>
                </a:lnTo>
                <a:lnTo>
                  <a:pt x="104" y="299"/>
                </a:lnTo>
                <a:lnTo>
                  <a:pt x="79" y="325"/>
                </a:lnTo>
                <a:lnTo>
                  <a:pt x="54" y="308"/>
                </a:lnTo>
                <a:lnTo>
                  <a:pt x="42" y="308"/>
                </a:lnTo>
                <a:lnTo>
                  <a:pt x="20" y="313"/>
                </a:lnTo>
                <a:lnTo>
                  <a:pt x="25" y="350"/>
                </a:lnTo>
                <a:lnTo>
                  <a:pt x="37" y="386"/>
                </a:lnTo>
                <a:lnTo>
                  <a:pt x="42" y="411"/>
                </a:lnTo>
                <a:lnTo>
                  <a:pt x="39" y="445"/>
                </a:lnTo>
                <a:lnTo>
                  <a:pt x="25" y="473"/>
                </a:lnTo>
                <a:lnTo>
                  <a:pt x="0" y="496"/>
                </a:lnTo>
                <a:lnTo>
                  <a:pt x="9" y="507"/>
                </a:lnTo>
                <a:lnTo>
                  <a:pt x="28" y="521"/>
                </a:lnTo>
                <a:lnTo>
                  <a:pt x="14" y="546"/>
                </a:lnTo>
                <a:lnTo>
                  <a:pt x="17" y="594"/>
                </a:lnTo>
                <a:lnTo>
                  <a:pt x="54" y="594"/>
                </a:lnTo>
                <a:lnTo>
                  <a:pt x="70" y="577"/>
                </a:lnTo>
                <a:lnTo>
                  <a:pt x="154" y="571"/>
                </a:lnTo>
                <a:lnTo>
                  <a:pt x="227" y="574"/>
                </a:lnTo>
                <a:lnTo>
                  <a:pt x="297" y="585"/>
                </a:lnTo>
                <a:lnTo>
                  <a:pt x="359" y="596"/>
                </a:lnTo>
                <a:lnTo>
                  <a:pt x="421" y="594"/>
                </a:lnTo>
                <a:lnTo>
                  <a:pt x="449" y="585"/>
                </a:lnTo>
                <a:lnTo>
                  <a:pt x="477" y="582"/>
                </a:lnTo>
                <a:lnTo>
                  <a:pt x="510" y="599"/>
                </a:lnTo>
                <a:lnTo>
                  <a:pt x="569" y="585"/>
                </a:lnTo>
                <a:lnTo>
                  <a:pt x="583" y="610"/>
                </a:lnTo>
                <a:lnTo>
                  <a:pt x="600" y="582"/>
                </a:lnTo>
                <a:lnTo>
                  <a:pt x="603" y="535"/>
                </a:lnTo>
                <a:lnTo>
                  <a:pt x="645" y="512"/>
                </a:lnTo>
                <a:lnTo>
                  <a:pt x="681" y="507"/>
                </a:lnTo>
                <a:lnTo>
                  <a:pt x="681" y="498"/>
                </a:lnTo>
                <a:lnTo>
                  <a:pt x="656" y="442"/>
                </a:lnTo>
                <a:lnTo>
                  <a:pt x="645" y="409"/>
                </a:lnTo>
                <a:lnTo>
                  <a:pt x="667" y="397"/>
                </a:lnTo>
                <a:lnTo>
                  <a:pt x="701" y="403"/>
                </a:lnTo>
                <a:lnTo>
                  <a:pt x="749" y="383"/>
                </a:lnTo>
                <a:lnTo>
                  <a:pt x="749" y="330"/>
                </a:lnTo>
                <a:lnTo>
                  <a:pt x="698" y="313"/>
                </a:lnTo>
                <a:lnTo>
                  <a:pt x="653" y="305"/>
                </a:lnTo>
                <a:lnTo>
                  <a:pt x="628" y="260"/>
                </a:lnTo>
                <a:lnTo>
                  <a:pt x="631" y="215"/>
                </a:lnTo>
                <a:lnTo>
                  <a:pt x="586" y="171"/>
                </a:lnTo>
                <a:lnTo>
                  <a:pt x="561" y="137"/>
                </a:lnTo>
                <a:lnTo>
                  <a:pt x="558" y="106"/>
                </a:lnTo>
                <a:lnTo>
                  <a:pt x="564" y="87"/>
                </a:lnTo>
                <a:lnTo>
                  <a:pt x="564" y="47"/>
                </a:lnTo>
                <a:lnTo>
                  <a:pt x="519" y="16"/>
                </a:lnTo>
                <a:lnTo>
                  <a:pt x="468" y="16"/>
                </a:lnTo>
                <a:lnTo>
                  <a:pt x="423" y="25"/>
                </a:lnTo>
                <a:lnTo>
                  <a:pt x="404" y="8"/>
                </a:lnTo>
                <a:lnTo>
                  <a:pt x="351" y="0"/>
                </a:lnTo>
                <a:lnTo>
                  <a:pt x="303" y="14"/>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15" name="Freeform 157"/>
          <p:cNvSpPr>
            <a:spLocks/>
          </p:cNvSpPr>
          <p:nvPr/>
        </p:nvSpPr>
        <p:spPr bwMode="auto">
          <a:xfrm>
            <a:off x="1887538" y="2054225"/>
            <a:ext cx="677862" cy="525463"/>
          </a:xfrm>
          <a:custGeom>
            <a:avLst/>
            <a:gdLst>
              <a:gd name="T0" fmla="*/ 2147483647 w 1444"/>
              <a:gd name="T1" fmla="*/ 2147483647 h 947"/>
              <a:gd name="T2" fmla="*/ 2147483647 w 1444"/>
              <a:gd name="T3" fmla="*/ 2147483647 h 947"/>
              <a:gd name="T4" fmla="*/ 2147483647 w 1444"/>
              <a:gd name="T5" fmla="*/ 2147483647 h 947"/>
              <a:gd name="T6" fmla="*/ 2147483647 w 1444"/>
              <a:gd name="T7" fmla="*/ 2147483647 h 947"/>
              <a:gd name="T8" fmla="*/ 2147483647 w 1444"/>
              <a:gd name="T9" fmla="*/ 2147483647 h 947"/>
              <a:gd name="T10" fmla="*/ 2147483647 w 1444"/>
              <a:gd name="T11" fmla="*/ 2147483647 h 947"/>
              <a:gd name="T12" fmla="*/ 2147483647 w 1444"/>
              <a:gd name="T13" fmla="*/ 2147483647 h 947"/>
              <a:gd name="T14" fmla="*/ 2147483647 w 1444"/>
              <a:gd name="T15" fmla="*/ 2147483647 h 947"/>
              <a:gd name="T16" fmla="*/ 2147483647 w 1444"/>
              <a:gd name="T17" fmla="*/ 2147483647 h 947"/>
              <a:gd name="T18" fmla="*/ 2147483647 w 1444"/>
              <a:gd name="T19" fmla="*/ 2147483647 h 947"/>
              <a:gd name="T20" fmla="*/ 2147483647 w 1444"/>
              <a:gd name="T21" fmla="*/ 2147483647 h 947"/>
              <a:gd name="T22" fmla="*/ 2147483647 w 1444"/>
              <a:gd name="T23" fmla="*/ 2147483647 h 947"/>
              <a:gd name="T24" fmla="*/ 2147483647 w 1444"/>
              <a:gd name="T25" fmla="*/ 2147483647 h 947"/>
              <a:gd name="T26" fmla="*/ 2147483647 w 1444"/>
              <a:gd name="T27" fmla="*/ 2147483647 h 947"/>
              <a:gd name="T28" fmla="*/ 2147483647 w 1444"/>
              <a:gd name="T29" fmla="*/ 2147483647 h 947"/>
              <a:gd name="T30" fmla="*/ 2147483647 w 1444"/>
              <a:gd name="T31" fmla="*/ 2147483647 h 947"/>
              <a:gd name="T32" fmla="*/ 2147483647 w 1444"/>
              <a:gd name="T33" fmla="*/ 2147483647 h 947"/>
              <a:gd name="T34" fmla="*/ 2147483647 w 1444"/>
              <a:gd name="T35" fmla="*/ 2147483647 h 947"/>
              <a:gd name="T36" fmla="*/ 2147483647 w 1444"/>
              <a:gd name="T37" fmla="*/ 2147483647 h 947"/>
              <a:gd name="T38" fmla="*/ 2147483647 w 1444"/>
              <a:gd name="T39" fmla="*/ 2147483647 h 947"/>
              <a:gd name="T40" fmla="*/ 2147483647 w 1444"/>
              <a:gd name="T41" fmla="*/ 2147483647 h 947"/>
              <a:gd name="T42" fmla="*/ 2147483647 w 1444"/>
              <a:gd name="T43" fmla="*/ 2147483647 h 947"/>
              <a:gd name="T44" fmla="*/ 2147483647 w 1444"/>
              <a:gd name="T45" fmla="*/ 2147483647 h 947"/>
              <a:gd name="T46" fmla="*/ 2147483647 w 1444"/>
              <a:gd name="T47" fmla="*/ 2147483647 h 947"/>
              <a:gd name="T48" fmla="*/ 2147483647 w 1444"/>
              <a:gd name="T49" fmla="*/ 2147483647 h 947"/>
              <a:gd name="T50" fmla="*/ 2147483647 w 1444"/>
              <a:gd name="T51" fmla="*/ 2147483647 h 947"/>
              <a:gd name="T52" fmla="*/ 2147483647 w 1444"/>
              <a:gd name="T53" fmla="*/ 2147483647 h 947"/>
              <a:gd name="T54" fmla="*/ 2147483647 w 1444"/>
              <a:gd name="T55" fmla="*/ 2147483647 h 947"/>
              <a:gd name="T56" fmla="*/ 2147483647 w 1444"/>
              <a:gd name="T57" fmla="*/ 2147483647 h 947"/>
              <a:gd name="T58" fmla="*/ 2147483647 w 1444"/>
              <a:gd name="T59" fmla="*/ 2147483647 h 947"/>
              <a:gd name="T60" fmla="*/ 2147483647 w 1444"/>
              <a:gd name="T61" fmla="*/ 2147483647 h 947"/>
              <a:gd name="T62" fmla="*/ 2147483647 w 1444"/>
              <a:gd name="T63" fmla="*/ 2147483647 h 947"/>
              <a:gd name="T64" fmla="*/ 2147483647 w 1444"/>
              <a:gd name="T65" fmla="*/ 2147483647 h 947"/>
              <a:gd name="T66" fmla="*/ 2147483647 w 1444"/>
              <a:gd name="T67" fmla="*/ 2147483647 h 947"/>
              <a:gd name="T68" fmla="*/ 2147483647 w 1444"/>
              <a:gd name="T69" fmla="*/ 2147483647 h 947"/>
              <a:gd name="T70" fmla="*/ 2147483647 w 1444"/>
              <a:gd name="T71" fmla="*/ 2147483647 h 947"/>
              <a:gd name="T72" fmla="*/ 2147483647 w 1444"/>
              <a:gd name="T73" fmla="*/ 2147483647 h 947"/>
              <a:gd name="T74" fmla="*/ 2147483647 w 1444"/>
              <a:gd name="T75" fmla="*/ 2147483647 h 947"/>
              <a:gd name="T76" fmla="*/ 2147483647 w 1444"/>
              <a:gd name="T77" fmla="*/ 2147483647 h 947"/>
              <a:gd name="T78" fmla="*/ 2147483647 w 1444"/>
              <a:gd name="T79" fmla="*/ 2147483647 h 947"/>
              <a:gd name="T80" fmla="*/ 2147483647 w 1444"/>
              <a:gd name="T81" fmla="*/ 2147483647 h 947"/>
              <a:gd name="T82" fmla="*/ 2147483647 w 1444"/>
              <a:gd name="T83" fmla="*/ 2147483647 h 947"/>
              <a:gd name="T84" fmla="*/ 2147483647 w 1444"/>
              <a:gd name="T85" fmla="*/ 2147483647 h 947"/>
              <a:gd name="T86" fmla="*/ 2147483647 w 1444"/>
              <a:gd name="T87" fmla="*/ 2147483647 h 947"/>
              <a:gd name="T88" fmla="*/ 2147483647 w 1444"/>
              <a:gd name="T89" fmla="*/ 2147483647 h 947"/>
              <a:gd name="T90" fmla="*/ 2147483647 w 1444"/>
              <a:gd name="T91" fmla="*/ 2147483647 h 9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4"/>
              <a:gd name="T139" fmla="*/ 0 h 947"/>
              <a:gd name="T140" fmla="*/ 1444 w 1444"/>
              <a:gd name="T141" fmla="*/ 947 h 9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4" h="947">
                <a:moveTo>
                  <a:pt x="751" y="28"/>
                </a:moveTo>
                <a:lnTo>
                  <a:pt x="788" y="22"/>
                </a:lnTo>
                <a:lnTo>
                  <a:pt x="835" y="8"/>
                </a:lnTo>
                <a:lnTo>
                  <a:pt x="883" y="0"/>
                </a:lnTo>
                <a:lnTo>
                  <a:pt x="931" y="8"/>
                </a:lnTo>
                <a:lnTo>
                  <a:pt x="953" y="50"/>
                </a:lnTo>
                <a:lnTo>
                  <a:pt x="987" y="87"/>
                </a:lnTo>
                <a:lnTo>
                  <a:pt x="1051" y="120"/>
                </a:lnTo>
                <a:lnTo>
                  <a:pt x="1093" y="157"/>
                </a:lnTo>
                <a:lnTo>
                  <a:pt x="1130" y="196"/>
                </a:lnTo>
                <a:lnTo>
                  <a:pt x="1219" y="196"/>
                </a:lnTo>
                <a:lnTo>
                  <a:pt x="1247" y="215"/>
                </a:lnTo>
                <a:lnTo>
                  <a:pt x="1298" y="235"/>
                </a:lnTo>
                <a:lnTo>
                  <a:pt x="1354" y="238"/>
                </a:lnTo>
                <a:lnTo>
                  <a:pt x="1416" y="255"/>
                </a:lnTo>
                <a:lnTo>
                  <a:pt x="1444" y="327"/>
                </a:lnTo>
                <a:lnTo>
                  <a:pt x="1430" y="409"/>
                </a:lnTo>
                <a:lnTo>
                  <a:pt x="1399" y="448"/>
                </a:lnTo>
                <a:lnTo>
                  <a:pt x="1348" y="465"/>
                </a:lnTo>
                <a:lnTo>
                  <a:pt x="1331" y="487"/>
                </a:lnTo>
                <a:lnTo>
                  <a:pt x="1326" y="512"/>
                </a:lnTo>
                <a:lnTo>
                  <a:pt x="1211" y="546"/>
                </a:lnTo>
                <a:lnTo>
                  <a:pt x="1147" y="591"/>
                </a:lnTo>
                <a:lnTo>
                  <a:pt x="1048" y="630"/>
                </a:lnTo>
                <a:lnTo>
                  <a:pt x="1020" y="661"/>
                </a:lnTo>
                <a:lnTo>
                  <a:pt x="945" y="672"/>
                </a:lnTo>
                <a:lnTo>
                  <a:pt x="973" y="703"/>
                </a:lnTo>
                <a:lnTo>
                  <a:pt x="1009" y="703"/>
                </a:lnTo>
                <a:lnTo>
                  <a:pt x="1065" y="756"/>
                </a:lnTo>
                <a:lnTo>
                  <a:pt x="1071" y="792"/>
                </a:lnTo>
                <a:lnTo>
                  <a:pt x="1102" y="798"/>
                </a:lnTo>
                <a:lnTo>
                  <a:pt x="1118" y="798"/>
                </a:lnTo>
                <a:lnTo>
                  <a:pt x="1132" y="781"/>
                </a:lnTo>
                <a:lnTo>
                  <a:pt x="1152" y="798"/>
                </a:lnTo>
                <a:lnTo>
                  <a:pt x="1172" y="781"/>
                </a:lnTo>
                <a:lnTo>
                  <a:pt x="1197" y="784"/>
                </a:lnTo>
                <a:lnTo>
                  <a:pt x="1175" y="829"/>
                </a:lnTo>
                <a:lnTo>
                  <a:pt x="1147" y="846"/>
                </a:lnTo>
                <a:lnTo>
                  <a:pt x="1113" y="832"/>
                </a:lnTo>
                <a:lnTo>
                  <a:pt x="1096" y="823"/>
                </a:lnTo>
                <a:lnTo>
                  <a:pt x="1088" y="851"/>
                </a:lnTo>
                <a:lnTo>
                  <a:pt x="1032" y="891"/>
                </a:lnTo>
                <a:lnTo>
                  <a:pt x="1015" y="916"/>
                </a:lnTo>
                <a:lnTo>
                  <a:pt x="998" y="947"/>
                </a:lnTo>
                <a:lnTo>
                  <a:pt x="956" y="935"/>
                </a:lnTo>
                <a:lnTo>
                  <a:pt x="956" y="919"/>
                </a:lnTo>
                <a:lnTo>
                  <a:pt x="964" y="891"/>
                </a:lnTo>
                <a:lnTo>
                  <a:pt x="948" y="840"/>
                </a:lnTo>
                <a:lnTo>
                  <a:pt x="925" y="837"/>
                </a:lnTo>
                <a:lnTo>
                  <a:pt x="903" y="837"/>
                </a:lnTo>
                <a:lnTo>
                  <a:pt x="863" y="826"/>
                </a:lnTo>
                <a:lnTo>
                  <a:pt x="872" y="798"/>
                </a:lnTo>
                <a:lnTo>
                  <a:pt x="891" y="770"/>
                </a:lnTo>
                <a:lnTo>
                  <a:pt x="897" y="742"/>
                </a:lnTo>
                <a:lnTo>
                  <a:pt x="934" y="717"/>
                </a:lnTo>
                <a:lnTo>
                  <a:pt x="925" y="692"/>
                </a:lnTo>
                <a:lnTo>
                  <a:pt x="883" y="703"/>
                </a:lnTo>
                <a:lnTo>
                  <a:pt x="858" y="714"/>
                </a:lnTo>
                <a:lnTo>
                  <a:pt x="830" y="708"/>
                </a:lnTo>
                <a:lnTo>
                  <a:pt x="830" y="720"/>
                </a:lnTo>
                <a:lnTo>
                  <a:pt x="793" y="700"/>
                </a:lnTo>
                <a:lnTo>
                  <a:pt x="796" y="689"/>
                </a:lnTo>
                <a:lnTo>
                  <a:pt x="827" y="678"/>
                </a:lnTo>
                <a:lnTo>
                  <a:pt x="810" y="655"/>
                </a:lnTo>
                <a:lnTo>
                  <a:pt x="782" y="661"/>
                </a:lnTo>
                <a:lnTo>
                  <a:pt x="763" y="680"/>
                </a:lnTo>
                <a:lnTo>
                  <a:pt x="746" y="689"/>
                </a:lnTo>
                <a:lnTo>
                  <a:pt x="743" y="714"/>
                </a:lnTo>
                <a:lnTo>
                  <a:pt x="723" y="717"/>
                </a:lnTo>
                <a:lnTo>
                  <a:pt x="743" y="736"/>
                </a:lnTo>
                <a:lnTo>
                  <a:pt x="743" y="756"/>
                </a:lnTo>
                <a:lnTo>
                  <a:pt x="720" y="781"/>
                </a:lnTo>
                <a:lnTo>
                  <a:pt x="692" y="770"/>
                </a:lnTo>
                <a:lnTo>
                  <a:pt x="712" y="798"/>
                </a:lnTo>
                <a:lnTo>
                  <a:pt x="701" y="804"/>
                </a:lnTo>
                <a:lnTo>
                  <a:pt x="664" y="770"/>
                </a:lnTo>
                <a:lnTo>
                  <a:pt x="676" y="815"/>
                </a:lnTo>
                <a:lnTo>
                  <a:pt x="701" y="832"/>
                </a:lnTo>
                <a:lnTo>
                  <a:pt x="676" y="857"/>
                </a:lnTo>
                <a:lnTo>
                  <a:pt x="664" y="843"/>
                </a:lnTo>
                <a:lnTo>
                  <a:pt x="636" y="840"/>
                </a:lnTo>
                <a:lnTo>
                  <a:pt x="620" y="848"/>
                </a:lnTo>
                <a:lnTo>
                  <a:pt x="561" y="851"/>
                </a:lnTo>
                <a:lnTo>
                  <a:pt x="564" y="826"/>
                </a:lnTo>
                <a:lnTo>
                  <a:pt x="603" y="787"/>
                </a:lnTo>
                <a:lnTo>
                  <a:pt x="606" y="750"/>
                </a:lnTo>
                <a:lnTo>
                  <a:pt x="608" y="722"/>
                </a:lnTo>
                <a:lnTo>
                  <a:pt x="642" y="717"/>
                </a:lnTo>
                <a:lnTo>
                  <a:pt x="692" y="720"/>
                </a:lnTo>
                <a:lnTo>
                  <a:pt x="704" y="708"/>
                </a:lnTo>
                <a:lnTo>
                  <a:pt x="670" y="697"/>
                </a:lnTo>
                <a:lnTo>
                  <a:pt x="659" y="678"/>
                </a:lnTo>
                <a:lnTo>
                  <a:pt x="620" y="655"/>
                </a:lnTo>
                <a:lnTo>
                  <a:pt x="606" y="616"/>
                </a:lnTo>
                <a:lnTo>
                  <a:pt x="614" y="596"/>
                </a:lnTo>
                <a:lnTo>
                  <a:pt x="592" y="557"/>
                </a:lnTo>
                <a:lnTo>
                  <a:pt x="538" y="549"/>
                </a:lnTo>
                <a:lnTo>
                  <a:pt x="482" y="504"/>
                </a:lnTo>
                <a:lnTo>
                  <a:pt x="432" y="501"/>
                </a:lnTo>
                <a:lnTo>
                  <a:pt x="395" y="512"/>
                </a:lnTo>
                <a:lnTo>
                  <a:pt x="381" y="532"/>
                </a:lnTo>
                <a:lnTo>
                  <a:pt x="365" y="543"/>
                </a:lnTo>
                <a:lnTo>
                  <a:pt x="322" y="546"/>
                </a:lnTo>
                <a:lnTo>
                  <a:pt x="300" y="566"/>
                </a:lnTo>
                <a:lnTo>
                  <a:pt x="261" y="566"/>
                </a:lnTo>
                <a:lnTo>
                  <a:pt x="247" y="549"/>
                </a:lnTo>
                <a:lnTo>
                  <a:pt x="230" y="543"/>
                </a:lnTo>
                <a:lnTo>
                  <a:pt x="191" y="557"/>
                </a:lnTo>
                <a:lnTo>
                  <a:pt x="163" y="560"/>
                </a:lnTo>
                <a:lnTo>
                  <a:pt x="143" y="543"/>
                </a:lnTo>
                <a:lnTo>
                  <a:pt x="112" y="549"/>
                </a:lnTo>
                <a:lnTo>
                  <a:pt x="84" y="566"/>
                </a:lnTo>
                <a:lnTo>
                  <a:pt x="70" y="560"/>
                </a:lnTo>
                <a:lnTo>
                  <a:pt x="34" y="560"/>
                </a:lnTo>
                <a:lnTo>
                  <a:pt x="0" y="504"/>
                </a:lnTo>
                <a:lnTo>
                  <a:pt x="6" y="479"/>
                </a:lnTo>
                <a:lnTo>
                  <a:pt x="70" y="420"/>
                </a:lnTo>
                <a:lnTo>
                  <a:pt x="51" y="353"/>
                </a:lnTo>
                <a:lnTo>
                  <a:pt x="126" y="291"/>
                </a:lnTo>
                <a:lnTo>
                  <a:pt x="149" y="255"/>
                </a:lnTo>
                <a:lnTo>
                  <a:pt x="146" y="218"/>
                </a:lnTo>
                <a:lnTo>
                  <a:pt x="129" y="173"/>
                </a:lnTo>
                <a:lnTo>
                  <a:pt x="109" y="134"/>
                </a:lnTo>
                <a:lnTo>
                  <a:pt x="84" y="115"/>
                </a:lnTo>
                <a:lnTo>
                  <a:pt x="126" y="117"/>
                </a:lnTo>
                <a:lnTo>
                  <a:pt x="143" y="98"/>
                </a:lnTo>
                <a:lnTo>
                  <a:pt x="222" y="95"/>
                </a:lnTo>
                <a:lnTo>
                  <a:pt x="297" y="95"/>
                </a:lnTo>
                <a:lnTo>
                  <a:pt x="317" y="95"/>
                </a:lnTo>
                <a:lnTo>
                  <a:pt x="418" y="117"/>
                </a:lnTo>
                <a:lnTo>
                  <a:pt x="491" y="117"/>
                </a:lnTo>
                <a:lnTo>
                  <a:pt x="521" y="106"/>
                </a:lnTo>
                <a:lnTo>
                  <a:pt x="550" y="106"/>
                </a:lnTo>
                <a:lnTo>
                  <a:pt x="580" y="117"/>
                </a:lnTo>
                <a:lnTo>
                  <a:pt x="642" y="109"/>
                </a:lnTo>
                <a:lnTo>
                  <a:pt x="653" y="129"/>
                </a:lnTo>
                <a:lnTo>
                  <a:pt x="676" y="103"/>
                </a:lnTo>
                <a:lnTo>
                  <a:pt x="673" y="59"/>
                </a:lnTo>
                <a:lnTo>
                  <a:pt x="723" y="31"/>
                </a:lnTo>
                <a:lnTo>
                  <a:pt x="751" y="28"/>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16" name="Freeform 158"/>
          <p:cNvSpPr>
            <a:spLocks/>
          </p:cNvSpPr>
          <p:nvPr/>
        </p:nvSpPr>
        <p:spPr bwMode="auto">
          <a:xfrm>
            <a:off x="2627313" y="2519363"/>
            <a:ext cx="395287" cy="123825"/>
          </a:xfrm>
          <a:custGeom>
            <a:avLst/>
            <a:gdLst>
              <a:gd name="T0" fmla="*/ 0 w 840"/>
              <a:gd name="T1" fmla="*/ 2147483647 h 222"/>
              <a:gd name="T2" fmla="*/ 2147483647 w 840"/>
              <a:gd name="T3" fmla="*/ 2147483647 h 222"/>
              <a:gd name="T4" fmla="*/ 2147483647 w 840"/>
              <a:gd name="T5" fmla="*/ 2147483647 h 222"/>
              <a:gd name="T6" fmla="*/ 2147483647 w 840"/>
              <a:gd name="T7" fmla="*/ 2147483647 h 222"/>
              <a:gd name="T8" fmla="*/ 2147483647 w 840"/>
              <a:gd name="T9" fmla="*/ 2147483647 h 222"/>
              <a:gd name="T10" fmla="*/ 2147483647 w 840"/>
              <a:gd name="T11" fmla="*/ 2147483647 h 222"/>
              <a:gd name="T12" fmla="*/ 2147483647 w 840"/>
              <a:gd name="T13" fmla="*/ 2147483647 h 222"/>
              <a:gd name="T14" fmla="*/ 2147483647 w 840"/>
              <a:gd name="T15" fmla="*/ 2147483647 h 222"/>
              <a:gd name="T16" fmla="*/ 2147483647 w 840"/>
              <a:gd name="T17" fmla="*/ 2147483647 h 222"/>
              <a:gd name="T18" fmla="*/ 2147483647 w 840"/>
              <a:gd name="T19" fmla="*/ 2147483647 h 222"/>
              <a:gd name="T20" fmla="*/ 2147483647 w 840"/>
              <a:gd name="T21" fmla="*/ 2147483647 h 222"/>
              <a:gd name="T22" fmla="*/ 2147483647 w 840"/>
              <a:gd name="T23" fmla="*/ 2147483647 h 222"/>
              <a:gd name="T24" fmla="*/ 2147483647 w 840"/>
              <a:gd name="T25" fmla="*/ 2147483647 h 222"/>
              <a:gd name="T26" fmla="*/ 2147483647 w 840"/>
              <a:gd name="T27" fmla="*/ 2147483647 h 222"/>
              <a:gd name="T28" fmla="*/ 2147483647 w 840"/>
              <a:gd name="T29" fmla="*/ 2147483647 h 222"/>
              <a:gd name="T30" fmla="*/ 2147483647 w 840"/>
              <a:gd name="T31" fmla="*/ 2147483647 h 222"/>
              <a:gd name="T32" fmla="*/ 2147483647 w 840"/>
              <a:gd name="T33" fmla="*/ 2147483647 h 222"/>
              <a:gd name="T34" fmla="*/ 2147483647 w 840"/>
              <a:gd name="T35" fmla="*/ 2147483647 h 222"/>
              <a:gd name="T36" fmla="*/ 2147483647 w 840"/>
              <a:gd name="T37" fmla="*/ 2147483647 h 222"/>
              <a:gd name="T38" fmla="*/ 2147483647 w 840"/>
              <a:gd name="T39" fmla="*/ 2147483647 h 222"/>
              <a:gd name="T40" fmla="*/ 2147483647 w 840"/>
              <a:gd name="T41" fmla="*/ 2147483647 h 222"/>
              <a:gd name="T42" fmla="*/ 2147483647 w 840"/>
              <a:gd name="T43" fmla="*/ 2147483647 h 222"/>
              <a:gd name="T44" fmla="*/ 2147483647 w 840"/>
              <a:gd name="T45" fmla="*/ 2147483647 h 222"/>
              <a:gd name="T46" fmla="*/ 2147483647 w 840"/>
              <a:gd name="T47" fmla="*/ 2147483647 h 222"/>
              <a:gd name="T48" fmla="*/ 2147483647 w 840"/>
              <a:gd name="T49" fmla="*/ 2147483647 h 222"/>
              <a:gd name="T50" fmla="*/ 2147483647 w 840"/>
              <a:gd name="T51" fmla="*/ 2147483647 h 222"/>
              <a:gd name="T52" fmla="*/ 2147483647 w 840"/>
              <a:gd name="T53" fmla="*/ 0 h 222"/>
              <a:gd name="T54" fmla="*/ 2147483647 w 840"/>
              <a:gd name="T55" fmla="*/ 2147483647 h 222"/>
              <a:gd name="T56" fmla="*/ 2147483647 w 840"/>
              <a:gd name="T57" fmla="*/ 2147483647 h 222"/>
              <a:gd name="T58" fmla="*/ 2147483647 w 840"/>
              <a:gd name="T59" fmla="*/ 2147483647 h 222"/>
              <a:gd name="T60" fmla="*/ 2147483647 w 840"/>
              <a:gd name="T61" fmla="*/ 2147483647 h 222"/>
              <a:gd name="T62" fmla="*/ 2147483647 w 840"/>
              <a:gd name="T63" fmla="*/ 2147483647 h 222"/>
              <a:gd name="T64" fmla="*/ 2147483647 w 840"/>
              <a:gd name="T65" fmla="*/ 2147483647 h 222"/>
              <a:gd name="T66" fmla="*/ 2147483647 w 840"/>
              <a:gd name="T67" fmla="*/ 2147483647 h 222"/>
              <a:gd name="T68" fmla="*/ 2147483647 w 840"/>
              <a:gd name="T69" fmla="*/ 2147483647 h 222"/>
              <a:gd name="T70" fmla="*/ 0 w 840"/>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0"/>
              <a:gd name="T109" fmla="*/ 0 h 222"/>
              <a:gd name="T110" fmla="*/ 840 w 840"/>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0" h="222">
                <a:moveTo>
                  <a:pt x="0" y="42"/>
                </a:moveTo>
                <a:lnTo>
                  <a:pt x="82" y="59"/>
                </a:lnTo>
                <a:lnTo>
                  <a:pt x="146" y="76"/>
                </a:lnTo>
                <a:lnTo>
                  <a:pt x="208" y="90"/>
                </a:lnTo>
                <a:lnTo>
                  <a:pt x="244" y="132"/>
                </a:lnTo>
                <a:lnTo>
                  <a:pt x="253" y="171"/>
                </a:lnTo>
                <a:lnTo>
                  <a:pt x="258" y="208"/>
                </a:lnTo>
                <a:lnTo>
                  <a:pt x="332" y="210"/>
                </a:lnTo>
                <a:lnTo>
                  <a:pt x="363" y="174"/>
                </a:lnTo>
                <a:lnTo>
                  <a:pt x="386" y="180"/>
                </a:lnTo>
                <a:lnTo>
                  <a:pt x="403" y="202"/>
                </a:lnTo>
                <a:lnTo>
                  <a:pt x="456" y="210"/>
                </a:lnTo>
                <a:lnTo>
                  <a:pt x="489" y="222"/>
                </a:lnTo>
                <a:lnTo>
                  <a:pt x="548" y="194"/>
                </a:lnTo>
                <a:lnTo>
                  <a:pt x="604" y="191"/>
                </a:lnTo>
                <a:lnTo>
                  <a:pt x="652" y="157"/>
                </a:lnTo>
                <a:lnTo>
                  <a:pt x="688" y="143"/>
                </a:lnTo>
                <a:lnTo>
                  <a:pt x="733" y="166"/>
                </a:lnTo>
                <a:lnTo>
                  <a:pt x="806" y="171"/>
                </a:lnTo>
                <a:lnTo>
                  <a:pt x="840" y="160"/>
                </a:lnTo>
                <a:lnTo>
                  <a:pt x="817" y="135"/>
                </a:lnTo>
                <a:lnTo>
                  <a:pt x="758" y="118"/>
                </a:lnTo>
                <a:lnTo>
                  <a:pt x="736" y="73"/>
                </a:lnTo>
                <a:lnTo>
                  <a:pt x="702" y="59"/>
                </a:lnTo>
                <a:lnTo>
                  <a:pt x="618" y="48"/>
                </a:lnTo>
                <a:lnTo>
                  <a:pt x="571" y="12"/>
                </a:lnTo>
                <a:lnTo>
                  <a:pt x="531" y="0"/>
                </a:lnTo>
                <a:lnTo>
                  <a:pt x="461" y="3"/>
                </a:lnTo>
                <a:lnTo>
                  <a:pt x="411" y="34"/>
                </a:lnTo>
                <a:lnTo>
                  <a:pt x="358" y="40"/>
                </a:lnTo>
                <a:lnTo>
                  <a:pt x="290" y="14"/>
                </a:lnTo>
                <a:lnTo>
                  <a:pt x="216" y="3"/>
                </a:lnTo>
                <a:lnTo>
                  <a:pt x="126" y="14"/>
                </a:lnTo>
                <a:lnTo>
                  <a:pt x="62" y="17"/>
                </a:lnTo>
                <a:lnTo>
                  <a:pt x="17" y="26"/>
                </a:lnTo>
                <a:lnTo>
                  <a:pt x="0" y="42"/>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17" name="Freeform 159"/>
          <p:cNvSpPr>
            <a:spLocks/>
          </p:cNvSpPr>
          <p:nvPr/>
        </p:nvSpPr>
        <p:spPr bwMode="auto">
          <a:xfrm>
            <a:off x="2841625" y="2613025"/>
            <a:ext cx="166688" cy="119063"/>
          </a:xfrm>
          <a:custGeom>
            <a:avLst/>
            <a:gdLst>
              <a:gd name="T0" fmla="*/ 0 w 356"/>
              <a:gd name="T1" fmla="*/ 2147483647 h 215"/>
              <a:gd name="T2" fmla="*/ 2147483647 w 356"/>
              <a:gd name="T3" fmla="*/ 2147483647 h 215"/>
              <a:gd name="T4" fmla="*/ 2147483647 w 356"/>
              <a:gd name="T5" fmla="*/ 2147483647 h 215"/>
              <a:gd name="T6" fmla="*/ 2147483647 w 356"/>
              <a:gd name="T7" fmla="*/ 2147483647 h 215"/>
              <a:gd name="T8" fmla="*/ 2147483647 w 356"/>
              <a:gd name="T9" fmla="*/ 2147483647 h 215"/>
              <a:gd name="T10" fmla="*/ 2147483647 w 356"/>
              <a:gd name="T11" fmla="*/ 2147483647 h 215"/>
              <a:gd name="T12" fmla="*/ 2147483647 w 356"/>
              <a:gd name="T13" fmla="*/ 2147483647 h 215"/>
              <a:gd name="T14" fmla="*/ 2147483647 w 356"/>
              <a:gd name="T15" fmla="*/ 2147483647 h 215"/>
              <a:gd name="T16" fmla="*/ 2147483647 w 356"/>
              <a:gd name="T17" fmla="*/ 2147483647 h 215"/>
              <a:gd name="T18" fmla="*/ 2147483647 w 356"/>
              <a:gd name="T19" fmla="*/ 2147483647 h 215"/>
              <a:gd name="T20" fmla="*/ 2147483647 w 356"/>
              <a:gd name="T21" fmla="*/ 2147483647 h 215"/>
              <a:gd name="T22" fmla="*/ 2147483647 w 356"/>
              <a:gd name="T23" fmla="*/ 2147483647 h 215"/>
              <a:gd name="T24" fmla="*/ 2147483647 w 356"/>
              <a:gd name="T25" fmla="*/ 2147483647 h 215"/>
              <a:gd name="T26" fmla="*/ 2147483647 w 356"/>
              <a:gd name="T27" fmla="*/ 2147483647 h 215"/>
              <a:gd name="T28" fmla="*/ 2147483647 w 356"/>
              <a:gd name="T29" fmla="*/ 2147483647 h 215"/>
              <a:gd name="T30" fmla="*/ 2147483647 w 356"/>
              <a:gd name="T31" fmla="*/ 2147483647 h 215"/>
              <a:gd name="T32" fmla="*/ 2147483647 w 356"/>
              <a:gd name="T33" fmla="*/ 2147483647 h 215"/>
              <a:gd name="T34" fmla="*/ 2147483647 w 356"/>
              <a:gd name="T35" fmla="*/ 2147483647 h 215"/>
              <a:gd name="T36" fmla="*/ 2147483647 w 356"/>
              <a:gd name="T37" fmla="*/ 2147483647 h 215"/>
              <a:gd name="T38" fmla="*/ 2147483647 w 356"/>
              <a:gd name="T39" fmla="*/ 0 h 215"/>
              <a:gd name="T40" fmla="*/ 2147483647 w 356"/>
              <a:gd name="T41" fmla="*/ 2147483647 h 215"/>
              <a:gd name="T42" fmla="*/ 2147483647 w 356"/>
              <a:gd name="T43" fmla="*/ 2147483647 h 215"/>
              <a:gd name="T44" fmla="*/ 2147483647 w 356"/>
              <a:gd name="T45" fmla="*/ 2147483647 h 215"/>
              <a:gd name="T46" fmla="*/ 0 w 356"/>
              <a:gd name="T47" fmla="*/ 2147483647 h 2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6"/>
              <a:gd name="T73" fmla="*/ 0 h 215"/>
              <a:gd name="T74" fmla="*/ 356 w 356"/>
              <a:gd name="T75" fmla="*/ 215 h 2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6" h="215">
                <a:moveTo>
                  <a:pt x="0" y="36"/>
                </a:moveTo>
                <a:lnTo>
                  <a:pt x="34" y="117"/>
                </a:lnTo>
                <a:lnTo>
                  <a:pt x="151" y="117"/>
                </a:lnTo>
                <a:lnTo>
                  <a:pt x="193" y="173"/>
                </a:lnTo>
                <a:lnTo>
                  <a:pt x="207" y="179"/>
                </a:lnTo>
                <a:lnTo>
                  <a:pt x="244" y="162"/>
                </a:lnTo>
                <a:lnTo>
                  <a:pt x="275" y="168"/>
                </a:lnTo>
                <a:lnTo>
                  <a:pt x="308" y="179"/>
                </a:lnTo>
                <a:lnTo>
                  <a:pt x="328" y="215"/>
                </a:lnTo>
                <a:lnTo>
                  <a:pt x="356" y="207"/>
                </a:lnTo>
                <a:lnTo>
                  <a:pt x="350" y="171"/>
                </a:lnTo>
                <a:lnTo>
                  <a:pt x="339" y="123"/>
                </a:lnTo>
                <a:lnTo>
                  <a:pt x="275" y="103"/>
                </a:lnTo>
                <a:lnTo>
                  <a:pt x="252" y="92"/>
                </a:lnTo>
                <a:lnTo>
                  <a:pt x="269" y="73"/>
                </a:lnTo>
                <a:lnTo>
                  <a:pt x="255" y="47"/>
                </a:lnTo>
                <a:lnTo>
                  <a:pt x="224" y="47"/>
                </a:lnTo>
                <a:lnTo>
                  <a:pt x="224" y="22"/>
                </a:lnTo>
                <a:lnTo>
                  <a:pt x="207" y="8"/>
                </a:lnTo>
                <a:lnTo>
                  <a:pt x="174" y="0"/>
                </a:lnTo>
                <a:lnTo>
                  <a:pt x="146" y="17"/>
                </a:lnTo>
                <a:lnTo>
                  <a:pt x="98" y="17"/>
                </a:lnTo>
                <a:lnTo>
                  <a:pt x="31" y="47"/>
                </a:lnTo>
                <a:lnTo>
                  <a:pt x="0" y="36"/>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22" name="Group 160"/>
          <p:cNvGrpSpPr>
            <a:grpSpLocks/>
          </p:cNvGrpSpPr>
          <p:nvPr/>
        </p:nvGrpSpPr>
        <p:grpSpPr bwMode="auto">
          <a:xfrm>
            <a:off x="2922588" y="2558455"/>
            <a:ext cx="223837" cy="209550"/>
            <a:chOff x="2220" y="2232"/>
            <a:chExt cx="158" cy="126"/>
          </a:xfrm>
          <a:solidFill>
            <a:schemeClr val="bg1">
              <a:lumMod val="85000"/>
            </a:schemeClr>
          </a:solidFill>
        </p:grpSpPr>
        <p:sp>
          <p:nvSpPr>
            <p:cNvPr id="10504" name="Freeform 161"/>
            <p:cNvSpPr>
              <a:spLocks/>
            </p:cNvSpPr>
            <p:nvPr/>
          </p:nvSpPr>
          <p:spPr bwMode="auto">
            <a:xfrm>
              <a:off x="2231" y="2320"/>
              <a:ext cx="41" cy="21"/>
            </a:xfrm>
            <a:custGeom>
              <a:avLst/>
              <a:gdLst>
                <a:gd name="T0" fmla="*/ 0 w 124"/>
                <a:gd name="T1" fmla="*/ 0 h 65"/>
                <a:gd name="T2" fmla="*/ 0 w 124"/>
                <a:gd name="T3" fmla="*/ 0 h 65"/>
                <a:gd name="T4" fmla="*/ 0 w 124"/>
                <a:gd name="T5" fmla="*/ 0 h 65"/>
                <a:gd name="T6" fmla="*/ 0 w 124"/>
                <a:gd name="T7" fmla="*/ 0 h 65"/>
                <a:gd name="T8" fmla="*/ 0 w 124"/>
                <a:gd name="T9" fmla="*/ 0 h 65"/>
                <a:gd name="T10" fmla="*/ 0 w 124"/>
                <a:gd name="T11" fmla="*/ 0 h 65"/>
                <a:gd name="T12" fmla="*/ 0 w 124"/>
                <a:gd name="T13" fmla="*/ 0 h 65"/>
                <a:gd name="T14" fmla="*/ 0 w 124"/>
                <a:gd name="T15" fmla="*/ 0 h 65"/>
                <a:gd name="T16" fmla="*/ 0 w 1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65"/>
                <a:gd name="T29" fmla="*/ 124 w 1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65">
                  <a:moveTo>
                    <a:pt x="0" y="17"/>
                  </a:moveTo>
                  <a:lnTo>
                    <a:pt x="37" y="0"/>
                  </a:lnTo>
                  <a:lnTo>
                    <a:pt x="73" y="6"/>
                  </a:lnTo>
                  <a:lnTo>
                    <a:pt x="107" y="17"/>
                  </a:lnTo>
                  <a:lnTo>
                    <a:pt x="124" y="53"/>
                  </a:lnTo>
                  <a:lnTo>
                    <a:pt x="96" y="65"/>
                  </a:lnTo>
                  <a:lnTo>
                    <a:pt x="48" y="31"/>
                  </a:lnTo>
                  <a:lnTo>
                    <a:pt x="14" y="34"/>
                  </a:lnTo>
                  <a:lnTo>
                    <a:pt x="0" y="17"/>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05" name="Freeform 162"/>
            <p:cNvSpPr>
              <a:spLocks/>
            </p:cNvSpPr>
            <p:nvPr/>
          </p:nvSpPr>
          <p:spPr bwMode="auto">
            <a:xfrm>
              <a:off x="2220" y="2232"/>
              <a:ext cx="158" cy="126"/>
            </a:xfrm>
            <a:custGeom>
              <a:avLst/>
              <a:gdLst>
                <a:gd name="T0" fmla="*/ 0 w 476"/>
                <a:gd name="T1" fmla="*/ 0 h 378"/>
                <a:gd name="T2" fmla="*/ 0 w 476"/>
                <a:gd name="T3" fmla="*/ 0 h 378"/>
                <a:gd name="T4" fmla="*/ 0 w 476"/>
                <a:gd name="T5" fmla="*/ 0 h 378"/>
                <a:gd name="T6" fmla="*/ 0 w 476"/>
                <a:gd name="T7" fmla="*/ 0 h 378"/>
                <a:gd name="T8" fmla="*/ 0 w 476"/>
                <a:gd name="T9" fmla="*/ 0 h 378"/>
                <a:gd name="T10" fmla="*/ 0 w 476"/>
                <a:gd name="T11" fmla="*/ 0 h 378"/>
                <a:gd name="T12" fmla="*/ 0 w 476"/>
                <a:gd name="T13" fmla="*/ 0 h 378"/>
                <a:gd name="T14" fmla="*/ 0 w 476"/>
                <a:gd name="T15" fmla="*/ 0 h 378"/>
                <a:gd name="T16" fmla="*/ 0 w 476"/>
                <a:gd name="T17" fmla="*/ 0 h 378"/>
                <a:gd name="T18" fmla="*/ 0 w 476"/>
                <a:gd name="T19" fmla="*/ 0 h 378"/>
                <a:gd name="T20" fmla="*/ 0 w 476"/>
                <a:gd name="T21" fmla="*/ 0 h 378"/>
                <a:gd name="T22" fmla="*/ 0 w 476"/>
                <a:gd name="T23" fmla="*/ 0 h 378"/>
                <a:gd name="T24" fmla="*/ 0 w 476"/>
                <a:gd name="T25" fmla="*/ 0 h 378"/>
                <a:gd name="T26" fmla="*/ 0 w 476"/>
                <a:gd name="T27" fmla="*/ 0 h 378"/>
                <a:gd name="T28" fmla="*/ 0 w 476"/>
                <a:gd name="T29" fmla="*/ 0 h 378"/>
                <a:gd name="T30" fmla="*/ 0 w 476"/>
                <a:gd name="T31" fmla="*/ 0 h 378"/>
                <a:gd name="T32" fmla="*/ 0 w 476"/>
                <a:gd name="T33" fmla="*/ 0 h 378"/>
                <a:gd name="T34" fmla="*/ 0 w 476"/>
                <a:gd name="T35" fmla="*/ 0 h 378"/>
                <a:gd name="T36" fmla="*/ 0 w 476"/>
                <a:gd name="T37" fmla="*/ 0 h 378"/>
                <a:gd name="T38" fmla="*/ 0 w 476"/>
                <a:gd name="T39" fmla="*/ 0 h 378"/>
                <a:gd name="T40" fmla="*/ 0 w 476"/>
                <a:gd name="T41" fmla="*/ 0 h 378"/>
                <a:gd name="T42" fmla="*/ 0 w 476"/>
                <a:gd name="T43" fmla="*/ 0 h 378"/>
                <a:gd name="T44" fmla="*/ 0 w 476"/>
                <a:gd name="T45" fmla="*/ 0 h 378"/>
                <a:gd name="T46" fmla="*/ 0 w 476"/>
                <a:gd name="T47" fmla="*/ 0 h 378"/>
                <a:gd name="T48" fmla="*/ 0 w 476"/>
                <a:gd name="T49" fmla="*/ 0 h 378"/>
                <a:gd name="T50" fmla="*/ 0 w 476"/>
                <a:gd name="T51" fmla="*/ 0 h 378"/>
                <a:gd name="T52" fmla="*/ 0 w 476"/>
                <a:gd name="T53" fmla="*/ 0 h 378"/>
                <a:gd name="T54" fmla="*/ 0 w 476"/>
                <a:gd name="T55" fmla="*/ 0 h 378"/>
                <a:gd name="T56" fmla="*/ 0 w 476"/>
                <a:gd name="T57" fmla="*/ 0 h 378"/>
                <a:gd name="T58" fmla="*/ 0 w 476"/>
                <a:gd name="T59" fmla="*/ 0 h 378"/>
                <a:gd name="T60" fmla="*/ 0 w 476"/>
                <a:gd name="T61" fmla="*/ 0 h 378"/>
                <a:gd name="T62" fmla="*/ 0 w 476"/>
                <a:gd name="T63" fmla="*/ 0 h 378"/>
                <a:gd name="T64" fmla="*/ 0 w 476"/>
                <a:gd name="T65" fmla="*/ 0 h 378"/>
                <a:gd name="T66" fmla="*/ 0 w 476"/>
                <a:gd name="T67" fmla="*/ 0 h 378"/>
                <a:gd name="T68" fmla="*/ 0 w 476"/>
                <a:gd name="T69" fmla="*/ 0 h 378"/>
                <a:gd name="T70" fmla="*/ 0 w 476"/>
                <a:gd name="T71" fmla="*/ 0 h 378"/>
                <a:gd name="T72" fmla="*/ 0 w 476"/>
                <a:gd name="T73" fmla="*/ 0 h 378"/>
                <a:gd name="T74" fmla="*/ 0 w 476"/>
                <a:gd name="T75" fmla="*/ 0 h 378"/>
                <a:gd name="T76" fmla="*/ 0 w 476"/>
                <a:gd name="T77" fmla="*/ 0 h 378"/>
                <a:gd name="T78" fmla="*/ 0 w 476"/>
                <a:gd name="T79" fmla="*/ 0 h 3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6"/>
                <a:gd name="T121" fmla="*/ 0 h 378"/>
                <a:gd name="T122" fmla="*/ 476 w 476"/>
                <a:gd name="T123" fmla="*/ 378 h 3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6" h="378">
                  <a:moveTo>
                    <a:pt x="112" y="0"/>
                  </a:moveTo>
                  <a:lnTo>
                    <a:pt x="171" y="11"/>
                  </a:lnTo>
                  <a:lnTo>
                    <a:pt x="224" y="25"/>
                  </a:lnTo>
                  <a:lnTo>
                    <a:pt x="258" y="50"/>
                  </a:lnTo>
                  <a:lnTo>
                    <a:pt x="286" y="42"/>
                  </a:lnTo>
                  <a:lnTo>
                    <a:pt x="288" y="6"/>
                  </a:lnTo>
                  <a:lnTo>
                    <a:pt x="361" y="73"/>
                  </a:lnTo>
                  <a:lnTo>
                    <a:pt x="409" y="67"/>
                  </a:lnTo>
                  <a:lnTo>
                    <a:pt x="476" y="84"/>
                  </a:lnTo>
                  <a:lnTo>
                    <a:pt x="431" y="118"/>
                  </a:lnTo>
                  <a:lnTo>
                    <a:pt x="415" y="137"/>
                  </a:lnTo>
                  <a:lnTo>
                    <a:pt x="392" y="190"/>
                  </a:lnTo>
                  <a:lnTo>
                    <a:pt x="409" y="302"/>
                  </a:lnTo>
                  <a:lnTo>
                    <a:pt x="381" y="263"/>
                  </a:lnTo>
                  <a:lnTo>
                    <a:pt x="361" y="280"/>
                  </a:lnTo>
                  <a:lnTo>
                    <a:pt x="364" y="378"/>
                  </a:lnTo>
                  <a:lnTo>
                    <a:pt x="280" y="322"/>
                  </a:lnTo>
                  <a:lnTo>
                    <a:pt x="297" y="269"/>
                  </a:lnTo>
                  <a:lnTo>
                    <a:pt x="274" y="244"/>
                  </a:lnTo>
                  <a:lnTo>
                    <a:pt x="227" y="241"/>
                  </a:lnTo>
                  <a:lnTo>
                    <a:pt x="188" y="305"/>
                  </a:lnTo>
                  <a:lnTo>
                    <a:pt x="188" y="297"/>
                  </a:lnTo>
                  <a:lnTo>
                    <a:pt x="165" y="224"/>
                  </a:lnTo>
                  <a:lnTo>
                    <a:pt x="98" y="204"/>
                  </a:lnTo>
                  <a:lnTo>
                    <a:pt x="75" y="193"/>
                  </a:lnTo>
                  <a:lnTo>
                    <a:pt x="95" y="179"/>
                  </a:lnTo>
                  <a:lnTo>
                    <a:pt x="81" y="148"/>
                  </a:lnTo>
                  <a:lnTo>
                    <a:pt x="47" y="148"/>
                  </a:lnTo>
                  <a:lnTo>
                    <a:pt x="47" y="123"/>
                  </a:lnTo>
                  <a:lnTo>
                    <a:pt x="28" y="106"/>
                  </a:lnTo>
                  <a:lnTo>
                    <a:pt x="0" y="104"/>
                  </a:lnTo>
                  <a:lnTo>
                    <a:pt x="25" y="84"/>
                  </a:lnTo>
                  <a:lnTo>
                    <a:pt x="61" y="70"/>
                  </a:lnTo>
                  <a:lnTo>
                    <a:pt x="103" y="90"/>
                  </a:lnTo>
                  <a:lnTo>
                    <a:pt x="145" y="95"/>
                  </a:lnTo>
                  <a:lnTo>
                    <a:pt x="179" y="98"/>
                  </a:lnTo>
                  <a:lnTo>
                    <a:pt x="210" y="81"/>
                  </a:lnTo>
                  <a:lnTo>
                    <a:pt x="182" y="56"/>
                  </a:lnTo>
                  <a:lnTo>
                    <a:pt x="131" y="42"/>
                  </a:lnTo>
                  <a:lnTo>
                    <a:pt x="112" y="0"/>
                  </a:lnTo>
                  <a:close/>
                </a:path>
              </a:pathLst>
            </a:custGeom>
            <a:grp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sp>
        <p:nvSpPr>
          <p:cNvPr id="10319" name="Freeform 163"/>
          <p:cNvSpPr>
            <a:spLocks/>
          </p:cNvSpPr>
          <p:nvPr/>
        </p:nvSpPr>
        <p:spPr bwMode="auto">
          <a:xfrm>
            <a:off x="2927350" y="2124075"/>
            <a:ext cx="512763" cy="808038"/>
          </a:xfrm>
          <a:custGeom>
            <a:avLst/>
            <a:gdLst>
              <a:gd name="T0" fmla="*/ 2147483647 w 1090"/>
              <a:gd name="T1" fmla="*/ 2147483647 h 1454"/>
              <a:gd name="T2" fmla="*/ 2147483647 w 1090"/>
              <a:gd name="T3" fmla="*/ 2147483647 h 1454"/>
              <a:gd name="T4" fmla="*/ 2147483647 w 1090"/>
              <a:gd name="T5" fmla="*/ 2147483647 h 1454"/>
              <a:gd name="T6" fmla="*/ 2147483647 w 1090"/>
              <a:gd name="T7" fmla="*/ 2147483647 h 1454"/>
              <a:gd name="T8" fmla="*/ 2147483647 w 1090"/>
              <a:gd name="T9" fmla="*/ 2147483647 h 1454"/>
              <a:gd name="T10" fmla="*/ 2147483647 w 1090"/>
              <a:gd name="T11" fmla="*/ 2147483647 h 1454"/>
              <a:gd name="T12" fmla="*/ 2147483647 w 1090"/>
              <a:gd name="T13" fmla="*/ 2147483647 h 1454"/>
              <a:gd name="T14" fmla="*/ 2147483647 w 1090"/>
              <a:gd name="T15" fmla="*/ 2147483647 h 1454"/>
              <a:gd name="T16" fmla="*/ 2147483647 w 1090"/>
              <a:gd name="T17" fmla="*/ 2147483647 h 1454"/>
              <a:gd name="T18" fmla="*/ 2147483647 w 1090"/>
              <a:gd name="T19" fmla="*/ 2147483647 h 1454"/>
              <a:gd name="T20" fmla="*/ 2147483647 w 1090"/>
              <a:gd name="T21" fmla="*/ 2147483647 h 1454"/>
              <a:gd name="T22" fmla="*/ 2147483647 w 1090"/>
              <a:gd name="T23" fmla="*/ 2147483647 h 1454"/>
              <a:gd name="T24" fmla="*/ 2147483647 w 1090"/>
              <a:gd name="T25" fmla="*/ 2147483647 h 1454"/>
              <a:gd name="T26" fmla="*/ 2147483647 w 1090"/>
              <a:gd name="T27" fmla="*/ 2147483647 h 1454"/>
              <a:gd name="T28" fmla="*/ 2147483647 w 1090"/>
              <a:gd name="T29" fmla="*/ 2147483647 h 1454"/>
              <a:gd name="T30" fmla="*/ 2147483647 w 1090"/>
              <a:gd name="T31" fmla="*/ 2147483647 h 1454"/>
              <a:gd name="T32" fmla="*/ 2147483647 w 1090"/>
              <a:gd name="T33" fmla="*/ 2147483647 h 1454"/>
              <a:gd name="T34" fmla="*/ 2147483647 w 1090"/>
              <a:gd name="T35" fmla="*/ 2147483647 h 1454"/>
              <a:gd name="T36" fmla="*/ 2147483647 w 1090"/>
              <a:gd name="T37" fmla="*/ 2147483647 h 1454"/>
              <a:gd name="T38" fmla="*/ 2147483647 w 1090"/>
              <a:gd name="T39" fmla="*/ 2147483647 h 1454"/>
              <a:gd name="T40" fmla="*/ 2147483647 w 1090"/>
              <a:gd name="T41" fmla="*/ 2147483647 h 1454"/>
              <a:gd name="T42" fmla="*/ 2147483647 w 1090"/>
              <a:gd name="T43" fmla="*/ 2147483647 h 1454"/>
              <a:gd name="T44" fmla="*/ 2147483647 w 1090"/>
              <a:gd name="T45" fmla="*/ 2147483647 h 1454"/>
              <a:gd name="T46" fmla="*/ 2147483647 w 1090"/>
              <a:gd name="T47" fmla="*/ 2147483647 h 1454"/>
              <a:gd name="T48" fmla="*/ 2147483647 w 1090"/>
              <a:gd name="T49" fmla="*/ 2147483647 h 1454"/>
              <a:gd name="T50" fmla="*/ 2147483647 w 1090"/>
              <a:gd name="T51" fmla="*/ 2147483647 h 1454"/>
              <a:gd name="T52" fmla="*/ 2147483647 w 1090"/>
              <a:gd name="T53" fmla="*/ 2147483647 h 1454"/>
              <a:gd name="T54" fmla="*/ 2147483647 w 1090"/>
              <a:gd name="T55" fmla="*/ 2147483647 h 1454"/>
              <a:gd name="T56" fmla="*/ 2147483647 w 1090"/>
              <a:gd name="T57" fmla="*/ 2147483647 h 1454"/>
              <a:gd name="T58" fmla="*/ 2147483647 w 1090"/>
              <a:gd name="T59" fmla="*/ 2147483647 h 1454"/>
              <a:gd name="T60" fmla="*/ 2147483647 w 1090"/>
              <a:gd name="T61" fmla="*/ 2147483647 h 1454"/>
              <a:gd name="T62" fmla="*/ 2147483647 w 1090"/>
              <a:gd name="T63" fmla="*/ 2147483647 h 1454"/>
              <a:gd name="T64" fmla="*/ 2147483647 w 1090"/>
              <a:gd name="T65" fmla="*/ 2147483647 h 1454"/>
              <a:gd name="T66" fmla="*/ 2147483647 w 1090"/>
              <a:gd name="T67" fmla="*/ 2147483647 h 1454"/>
              <a:gd name="T68" fmla="*/ 2147483647 w 1090"/>
              <a:gd name="T69" fmla="*/ 2147483647 h 1454"/>
              <a:gd name="T70" fmla="*/ 2147483647 w 1090"/>
              <a:gd name="T71" fmla="*/ 2147483647 h 1454"/>
              <a:gd name="T72" fmla="*/ 2147483647 w 1090"/>
              <a:gd name="T73" fmla="*/ 2147483647 h 1454"/>
              <a:gd name="T74" fmla="*/ 2147483647 w 1090"/>
              <a:gd name="T75" fmla="*/ 2147483647 h 1454"/>
              <a:gd name="T76" fmla="*/ 2147483647 w 1090"/>
              <a:gd name="T77" fmla="*/ 2147483647 h 1454"/>
              <a:gd name="T78" fmla="*/ 2147483647 w 1090"/>
              <a:gd name="T79" fmla="*/ 2147483647 h 1454"/>
              <a:gd name="T80" fmla="*/ 2147483647 w 1090"/>
              <a:gd name="T81" fmla="*/ 2147483647 h 1454"/>
              <a:gd name="T82" fmla="*/ 2147483647 w 1090"/>
              <a:gd name="T83" fmla="*/ 2147483647 h 1454"/>
              <a:gd name="T84" fmla="*/ 2147483647 w 1090"/>
              <a:gd name="T85" fmla="*/ 2147483647 h 1454"/>
              <a:gd name="T86" fmla="*/ 2147483647 w 1090"/>
              <a:gd name="T87" fmla="*/ 2147483647 h 1454"/>
              <a:gd name="T88" fmla="*/ 2147483647 w 1090"/>
              <a:gd name="T89" fmla="*/ 0 h 1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0"/>
              <a:gd name="T136" fmla="*/ 0 h 1454"/>
              <a:gd name="T137" fmla="*/ 1090 w 1090"/>
              <a:gd name="T138" fmla="*/ 1454 h 1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0" h="1454">
                <a:moveTo>
                  <a:pt x="386" y="0"/>
                </a:moveTo>
                <a:lnTo>
                  <a:pt x="456" y="39"/>
                </a:lnTo>
                <a:lnTo>
                  <a:pt x="462" y="112"/>
                </a:lnTo>
                <a:lnTo>
                  <a:pt x="451" y="129"/>
                </a:lnTo>
                <a:lnTo>
                  <a:pt x="473" y="163"/>
                </a:lnTo>
                <a:lnTo>
                  <a:pt x="473" y="275"/>
                </a:lnTo>
                <a:lnTo>
                  <a:pt x="535" y="272"/>
                </a:lnTo>
                <a:lnTo>
                  <a:pt x="552" y="325"/>
                </a:lnTo>
                <a:lnTo>
                  <a:pt x="498" y="314"/>
                </a:lnTo>
                <a:lnTo>
                  <a:pt x="428" y="328"/>
                </a:lnTo>
                <a:lnTo>
                  <a:pt x="378" y="342"/>
                </a:lnTo>
                <a:lnTo>
                  <a:pt x="361" y="392"/>
                </a:lnTo>
                <a:lnTo>
                  <a:pt x="423" y="415"/>
                </a:lnTo>
                <a:lnTo>
                  <a:pt x="378" y="440"/>
                </a:lnTo>
                <a:lnTo>
                  <a:pt x="344" y="448"/>
                </a:lnTo>
                <a:lnTo>
                  <a:pt x="327" y="476"/>
                </a:lnTo>
                <a:lnTo>
                  <a:pt x="350" y="485"/>
                </a:lnTo>
                <a:lnTo>
                  <a:pt x="392" y="482"/>
                </a:lnTo>
                <a:lnTo>
                  <a:pt x="448" y="538"/>
                </a:lnTo>
                <a:lnTo>
                  <a:pt x="479" y="591"/>
                </a:lnTo>
                <a:lnTo>
                  <a:pt x="510" y="588"/>
                </a:lnTo>
                <a:lnTo>
                  <a:pt x="526" y="650"/>
                </a:lnTo>
                <a:lnTo>
                  <a:pt x="560" y="608"/>
                </a:lnTo>
                <a:lnTo>
                  <a:pt x="588" y="619"/>
                </a:lnTo>
                <a:lnTo>
                  <a:pt x="571" y="695"/>
                </a:lnTo>
                <a:lnTo>
                  <a:pt x="602" y="751"/>
                </a:lnTo>
                <a:lnTo>
                  <a:pt x="650" y="785"/>
                </a:lnTo>
                <a:lnTo>
                  <a:pt x="636" y="717"/>
                </a:lnTo>
                <a:lnTo>
                  <a:pt x="692" y="689"/>
                </a:lnTo>
                <a:lnTo>
                  <a:pt x="742" y="667"/>
                </a:lnTo>
                <a:lnTo>
                  <a:pt x="798" y="709"/>
                </a:lnTo>
                <a:lnTo>
                  <a:pt x="815" y="737"/>
                </a:lnTo>
                <a:lnTo>
                  <a:pt x="871" y="740"/>
                </a:lnTo>
                <a:lnTo>
                  <a:pt x="857" y="759"/>
                </a:lnTo>
                <a:lnTo>
                  <a:pt x="863" y="801"/>
                </a:lnTo>
                <a:lnTo>
                  <a:pt x="840" y="813"/>
                </a:lnTo>
                <a:lnTo>
                  <a:pt x="815" y="810"/>
                </a:lnTo>
                <a:lnTo>
                  <a:pt x="762" y="827"/>
                </a:lnTo>
                <a:lnTo>
                  <a:pt x="739" y="846"/>
                </a:lnTo>
                <a:lnTo>
                  <a:pt x="689" y="821"/>
                </a:lnTo>
                <a:lnTo>
                  <a:pt x="706" y="869"/>
                </a:lnTo>
                <a:lnTo>
                  <a:pt x="720" y="922"/>
                </a:lnTo>
                <a:lnTo>
                  <a:pt x="742" y="950"/>
                </a:lnTo>
                <a:lnTo>
                  <a:pt x="773" y="927"/>
                </a:lnTo>
                <a:lnTo>
                  <a:pt x="804" y="922"/>
                </a:lnTo>
                <a:lnTo>
                  <a:pt x="821" y="955"/>
                </a:lnTo>
                <a:lnTo>
                  <a:pt x="787" y="989"/>
                </a:lnTo>
                <a:lnTo>
                  <a:pt x="796" y="997"/>
                </a:lnTo>
                <a:lnTo>
                  <a:pt x="849" y="981"/>
                </a:lnTo>
                <a:lnTo>
                  <a:pt x="924" y="1000"/>
                </a:lnTo>
                <a:lnTo>
                  <a:pt x="1011" y="1216"/>
                </a:lnTo>
                <a:lnTo>
                  <a:pt x="1090" y="1280"/>
                </a:lnTo>
                <a:lnTo>
                  <a:pt x="1067" y="1325"/>
                </a:lnTo>
                <a:lnTo>
                  <a:pt x="975" y="1376"/>
                </a:lnTo>
                <a:lnTo>
                  <a:pt x="863" y="1423"/>
                </a:lnTo>
                <a:lnTo>
                  <a:pt x="745" y="1440"/>
                </a:lnTo>
                <a:lnTo>
                  <a:pt x="700" y="1454"/>
                </a:lnTo>
                <a:lnTo>
                  <a:pt x="678" y="1451"/>
                </a:lnTo>
                <a:lnTo>
                  <a:pt x="563" y="1404"/>
                </a:lnTo>
                <a:lnTo>
                  <a:pt x="532" y="1353"/>
                </a:lnTo>
                <a:lnTo>
                  <a:pt x="465" y="1353"/>
                </a:lnTo>
                <a:lnTo>
                  <a:pt x="431" y="1334"/>
                </a:lnTo>
                <a:lnTo>
                  <a:pt x="384" y="1286"/>
                </a:lnTo>
                <a:lnTo>
                  <a:pt x="347" y="1199"/>
                </a:lnTo>
                <a:lnTo>
                  <a:pt x="347" y="1101"/>
                </a:lnTo>
                <a:lnTo>
                  <a:pt x="361" y="1084"/>
                </a:lnTo>
                <a:lnTo>
                  <a:pt x="386" y="1118"/>
                </a:lnTo>
                <a:lnTo>
                  <a:pt x="389" y="1087"/>
                </a:lnTo>
                <a:lnTo>
                  <a:pt x="378" y="1014"/>
                </a:lnTo>
                <a:lnTo>
                  <a:pt x="403" y="953"/>
                </a:lnTo>
                <a:lnTo>
                  <a:pt x="454" y="905"/>
                </a:lnTo>
                <a:lnTo>
                  <a:pt x="392" y="888"/>
                </a:lnTo>
                <a:lnTo>
                  <a:pt x="372" y="891"/>
                </a:lnTo>
                <a:lnTo>
                  <a:pt x="322" y="891"/>
                </a:lnTo>
                <a:lnTo>
                  <a:pt x="342" y="891"/>
                </a:lnTo>
                <a:lnTo>
                  <a:pt x="171" y="723"/>
                </a:lnTo>
                <a:lnTo>
                  <a:pt x="140" y="597"/>
                </a:lnTo>
                <a:lnTo>
                  <a:pt x="123" y="667"/>
                </a:lnTo>
                <a:lnTo>
                  <a:pt x="106" y="583"/>
                </a:lnTo>
                <a:lnTo>
                  <a:pt x="30" y="513"/>
                </a:lnTo>
                <a:lnTo>
                  <a:pt x="0" y="451"/>
                </a:lnTo>
                <a:lnTo>
                  <a:pt x="8" y="370"/>
                </a:lnTo>
                <a:lnTo>
                  <a:pt x="36" y="320"/>
                </a:lnTo>
                <a:lnTo>
                  <a:pt x="56" y="258"/>
                </a:lnTo>
                <a:lnTo>
                  <a:pt x="95" y="193"/>
                </a:lnTo>
                <a:lnTo>
                  <a:pt x="98" y="140"/>
                </a:lnTo>
                <a:lnTo>
                  <a:pt x="182" y="140"/>
                </a:lnTo>
                <a:lnTo>
                  <a:pt x="260" y="51"/>
                </a:lnTo>
                <a:lnTo>
                  <a:pt x="319" y="39"/>
                </a:lnTo>
                <a:lnTo>
                  <a:pt x="386"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812" name="Freeform 164"/>
          <p:cNvSpPr>
            <a:spLocks/>
          </p:cNvSpPr>
          <p:nvPr/>
        </p:nvSpPr>
        <p:spPr bwMode="auto">
          <a:xfrm>
            <a:off x="8289925" y="2970213"/>
            <a:ext cx="20638" cy="74612"/>
          </a:xfrm>
          <a:custGeom>
            <a:avLst/>
            <a:gdLst>
              <a:gd name="T0" fmla="*/ 2147483647 w 31"/>
              <a:gd name="T1" fmla="*/ 0 h 22"/>
              <a:gd name="T2" fmla="*/ 0 w 31"/>
              <a:gd name="T3" fmla="*/ 2147483647 h 22"/>
              <a:gd name="T4" fmla="*/ 2147483647 w 31"/>
              <a:gd name="T5" fmla="*/ 2147483647 h 22"/>
              <a:gd name="T6" fmla="*/ 2147483647 w 31"/>
              <a:gd name="T7" fmla="*/ 2147483647 h 22"/>
              <a:gd name="T8" fmla="*/ 2147483647 w 31"/>
              <a:gd name="T9" fmla="*/ 2147483647 h 22"/>
              <a:gd name="T10" fmla="*/ 2147483647 w 31"/>
              <a:gd name="T11" fmla="*/ 0 h 22"/>
              <a:gd name="T12" fmla="*/ 2147483647 w 31"/>
              <a:gd name="T13" fmla="*/ 0 h 22"/>
              <a:gd name="T14" fmla="*/ 0 60000 65536"/>
              <a:gd name="T15" fmla="*/ 0 60000 65536"/>
              <a:gd name="T16" fmla="*/ 0 60000 65536"/>
              <a:gd name="T17" fmla="*/ 0 60000 65536"/>
              <a:gd name="T18" fmla="*/ 0 60000 65536"/>
              <a:gd name="T19" fmla="*/ 0 60000 65536"/>
              <a:gd name="T20" fmla="*/ 0 60000 65536"/>
              <a:gd name="T21" fmla="*/ 0 w 31"/>
              <a:gd name="T22" fmla="*/ 0 h 22"/>
              <a:gd name="T23" fmla="*/ 31 w 3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2">
                <a:moveTo>
                  <a:pt x="1" y="0"/>
                </a:moveTo>
                <a:lnTo>
                  <a:pt x="0" y="15"/>
                </a:lnTo>
                <a:lnTo>
                  <a:pt x="6" y="22"/>
                </a:lnTo>
                <a:lnTo>
                  <a:pt x="16" y="20"/>
                </a:lnTo>
                <a:lnTo>
                  <a:pt x="31" y="9"/>
                </a:lnTo>
                <a:lnTo>
                  <a:pt x="15" y="0"/>
                </a:lnTo>
                <a:lnTo>
                  <a:pt x="1" y="0"/>
                </a:lnTo>
                <a:close/>
              </a:path>
            </a:pathLst>
          </a:custGeom>
          <a:solidFill>
            <a:schemeClr val="bg1"/>
          </a:solidFill>
          <a:ln w="9525">
            <a:solidFill>
              <a:srgbClr val="000000"/>
            </a:solidFill>
            <a:round/>
            <a:headEnd/>
            <a:tailEnd/>
          </a:ln>
        </p:spPr>
        <p:txBody>
          <a:bodyPr>
            <a:prstTxWarp prst="textNoShape">
              <a:avLst/>
            </a:prstTxWarp>
          </a:bodyPr>
          <a:lstStyle/>
          <a:p>
            <a:endParaRPr lang="it-IT"/>
          </a:p>
        </p:txBody>
      </p:sp>
      <p:sp>
        <p:nvSpPr>
          <p:cNvPr id="10321" name="Freeform 165"/>
          <p:cNvSpPr>
            <a:spLocks/>
          </p:cNvSpPr>
          <p:nvPr/>
        </p:nvSpPr>
        <p:spPr bwMode="auto">
          <a:xfrm>
            <a:off x="7672388" y="2909888"/>
            <a:ext cx="358775" cy="96837"/>
          </a:xfrm>
          <a:custGeom>
            <a:avLst/>
            <a:gdLst>
              <a:gd name="T0" fmla="*/ 2147483647 w 506"/>
              <a:gd name="T1" fmla="*/ 2147483647 h 117"/>
              <a:gd name="T2" fmla="*/ 2147483647 w 506"/>
              <a:gd name="T3" fmla="*/ 2147483647 h 117"/>
              <a:gd name="T4" fmla="*/ 2147483647 w 506"/>
              <a:gd name="T5" fmla="*/ 2147483647 h 117"/>
              <a:gd name="T6" fmla="*/ 2147483647 w 506"/>
              <a:gd name="T7" fmla="*/ 2147483647 h 117"/>
              <a:gd name="T8" fmla="*/ 2147483647 w 506"/>
              <a:gd name="T9" fmla="*/ 2147483647 h 117"/>
              <a:gd name="T10" fmla="*/ 2147483647 w 506"/>
              <a:gd name="T11" fmla="*/ 0 h 117"/>
              <a:gd name="T12" fmla="*/ 2147483647 w 506"/>
              <a:gd name="T13" fmla="*/ 2147483647 h 117"/>
              <a:gd name="T14" fmla="*/ 2147483647 w 506"/>
              <a:gd name="T15" fmla="*/ 2147483647 h 117"/>
              <a:gd name="T16" fmla="*/ 2147483647 w 506"/>
              <a:gd name="T17" fmla="*/ 2147483647 h 117"/>
              <a:gd name="T18" fmla="*/ 2147483647 w 506"/>
              <a:gd name="T19" fmla="*/ 2147483647 h 117"/>
              <a:gd name="T20" fmla="*/ 2147483647 w 506"/>
              <a:gd name="T21" fmla="*/ 2147483647 h 117"/>
              <a:gd name="T22" fmla="*/ 0 w 506"/>
              <a:gd name="T23" fmla="*/ 2147483647 h 117"/>
              <a:gd name="T24" fmla="*/ 2147483647 w 506"/>
              <a:gd name="T25" fmla="*/ 2147483647 h 117"/>
              <a:gd name="T26" fmla="*/ 2147483647 w 506"/>
              <a:gd name="T27" fmla="*/ 2147483647 h 117"/>
              <a:gd name="T28" fmla="*/ 2147483647 w 506"/>
              <a:gd name="T29" fmla="*/ 2147483647 h 117"/>
              <a:gd name="T30" fmla="*/ 2147483647 w 506"/>
              <a:gd name="T31" fmla="*/ 2147483647 h 117"/>
              <a:gd name="T32" fmla="*/ 2147483647 w 506"/>
              <a:gd name="T33" fmla="*/ 2147483647 h 117"/>
              <a:gd name="T34" fmla="*/ 2147483647 w 506"/>
              <a:gd name="T35" fmla="*/ 2147483647 h 117"/>
              <a:gd name="T36" fmla="*/ 2147483647 w 506"/>
              <a:gd name="T37" fmla="*/ 2147483647 h 117"/>
              <a:gd name="T38" fmla="*/ 2147483647 w 506"/>
              <a:gd name="T39" fmla="*/ 2147483647 h 117"/>
              <a:gd name="T40" fmla="*/ 2147483647 w 506"/>
              <a:gd name="T41" fmla="*/ 2147483647 h 117"/>
              <a:gd name="T42" fmla="*/ 2147483647 w 506"/>
              <a:gd name="T43" fmla="*/ 2147483647 h 117"/>
              <a:gd name="T44" fmla="*/ 2147483647 w 506"/>
              <a:gd name="T45" fmla="*/ 2147483647 h 117"/>
              <a:gd name="T46" fmla="*/ 2147483647 w 506"/>
              <a:gd name="T47" fmla="*/ 2147483647 h 117"/>
              <a:gd name="T48" fmla="*/ 2147483647 w 506"/>
              <a:gd name="T49" fmla="*/ 2147483647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6"/>
              <a:gd name="T76" fmla="*/ 0 h 117"/>
              <a:gd name="T77" fmla="*/ 506 w 506"/>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6" h="117">
                <a:moveTo>
                  <a:pt x="506" y="36"/>
                </a:moveTo>
                <a:lnTo>
                  <a:pt x="450" y="40"/>
                </a:lnTo>
                <a:lnTo>
                  <a:pt x="405" y="28"/>
                </a:lnTo>
                <a:lnTo>
                  <a:pt x="368" y="22"/>
                </a:lnTo>
                <a:lnTo>
                  <a:pt x="346" y="11"/>
                </a:lnTo>
                <a:lnTo>
                  <a:pt x="288" y="0"/>
                </a:lnTo>
                <a:lnTo>
                  <a:pt x="240" y="5"/>
                </a:lnTo>
                <a:lnTo>
                  <a:pt x="171" y="9"/>
                </a:lnTo>
                <a:lnTo>
                  <a:pt x="107" y="27"/>
                </a:lnTo>
                <a:lnTo>
                  <a:pt x="67" y="43"/>
                </a:lnTo>
                <a:lnTo>
                  <a:pt x="4" y="64"/>
                </a:lnTo>
                <a:lnTo>
                  <a:pt x="0" y="81"/>
                </a:lnTo>
                <a:lnTo>
                  <a:pt x="48" y="67"/>
                </a:lnTo>
                <a:lnTo>
                  <a:pt x="95" y="77"/>
                </a:lnTo>
                <a:lnTo>
                  <a:pt x="138" y="58"/>
                </a:lnTo>
                <a:lnTo>
                  <a:pt x="176" y="69"/>
                </a:lnTo>
                <a:lnTo>
                  <a:pt x="222" y="55"/>
                </a:lnTo>
                <a:lnTo>
                  <a:pt x="263" y="78"/>
                </a:lnTo>
                <a:lnTo>
                  <a:pt x="293" y="71"/>
                </a:lnTo>
                <a:lnTo>
                  <a:pt x="315" y="86"/>
                </a:lnTo>
                <a:lnTo>
                  <a:pt x="328" y="117"/>
                </a:lnTo>
                <a:lnTo>
                  <a:pt x="380" y="114"/>
                </a:lnTo>
                <a:lnTo>
                  <a:pt x="455" y="89"/>
                </a:lnTo>
                <a:lnTo>
                  <a:pt x="502" y="55"/>
                </a:lnTo>
                <a:lnTo>
                  <a:pt x="506" y="36"/>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22" name="Freeform 166"/>
          <p:cNvSpPr>
            <a:spLocks/>
          </p:cNvSpPr>
          <p:nvPr/>
        </p:nvSpPr>
        <p:spPr bwMode="auto">
          <a:xfrm>
            <a:off x="7927975" y="3051175"/>
            <a:ext cx="65088" cy="74613"/>
          </a:xfrm>
          <a:custGeom>
            <a:avLst/>
            <a:gdLst>
              <a:gd name="T0" fmla="*/ 2147483647 w 93"/>
              <a:gd name="T1" fmla="*/ 2147483647 h 42"/>
              <a:gd name="T2" fmla="*/ 2147483647 w 93"/>
              <a:gd name="T3" fmla="*/ 0 h 42"/>
              <a:gd name="T4" fmla="*/ 2147483647 w 93"/>
              <a:gd name="T5" fmla="*/ 0 h 42"/>
              <a:gd name="T6" fmla="*/ 2147483647 w 93"/>
              <a:gd name="T7" fmla="*/ 2147483647 h 42"/>
              <a:gd name="T8" fmla="*/ 2147483647 w 93"/>
              <a:gd name="T9" fmla="*/ 2147483647 h 42"/>
              <a:gd name="T10" fmla="*/ 0 w 93"/>
              <a:gd name="T11" fmla="*/ 2147483647 h 42"/>
              <a:gd name="T12" fmla="*/ 2147483647 w 93"/>
              <a:gd name="T13" fmla="*/ 2147483647 h 42"/>
              <a:gd name="T14" fmla="*/ 2147483647 w 93"/>
              <a:gd name="T15" fmla="*/ 2147483647 h 42"/>
              <a:gd name="T16" fmla="*/ 2147483647 w 93"/>
              <a:gd name="T17" fmla="*/ 2147483647 h 42"/>
              <a:gd name="T18" fmla="*/ 2147483647 w 93"/>
              <a:gd name="T19" fmla="*/ 2147483647 h 42"/>
              <a:gd name="T20" fmla="*/ 2147483647 w 93"/>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2"/>
              <a:gd name="T35" fmla="*/ 93 w 9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2">
                <a:moveTo>
                  <a:pt x="84" y="9"/>
                </a:moveTo>
                <a:lnTo>
                  <a:pt x="61" y="0"/>
                </a:lnTo>
                <a:lnTo>
                  <a:pt x="43" y="0"/>
                </a:lnTo>
                <a:lnTo>
                  <a:pt x="23" y="11"/>
                </a:lnTo>
                <a:lnTo>
                  <a:pt x="11" y="21"/>
                </a:lnTo>
                <a:lnTo>
                  <a:pt x="0" y="31"/>
                </a:lnTo>
                <a:lnTo>
                  <a:pt x="14" y="39"/>
                </a:lnTo>
                <a:lnTo>
                  <a:pt x="39" y="42"/>
                </a:lnTo>
                <a:lnTo>
                  <a:pt x="77" y="36"/>
                </a:lnTo>
                <a:lnTo>
                  <a:pt x="93" y="23"/>
                </a:lnTo>
                <a:lnTo>
                  <a:pt x="84" y="9"/>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815" name="Freeform 167"/>
          <p:cNvSpPr>
            <a:spLocks/>
          </p:cNvSpPr>
          <p:nvPr/>
        </p:nvSpPr>
        <p:spPr bwMode="auto">
          <a:xfrm>
            <a:off x="8072438" y="2943225"/>
            <a:ext cx="179387" cy="104775"/>
          </a:xfrm>
          <a:custGeom>
            <a:avLst/>
            <a:gdLst>
              <a:gd name="T0" fmla="*/ 2147483647 w 253"/>
              <a:gd name="T1" fmla="*/ 2147483647 h 125"/>
              <a:gd name="T2" fmla="*/ 2147483647 w 253"/>
              <a:gd name="T3" fmla="*/ 2147483647 h 125"/>
              <a:gd name="T4" fmla="*/ 2147483647 w 253"/>
              <a:gd name="T5" fmla="*/ 2147483647 h 125"/>
              <a:gd name="T6" fmla="*/ 2147483647 w 253"/>
              <a:gd name="T7" fmla="*/ 2147483647 h 125"/>
              <a:gd name="T8" fmla="*/ 2147483647 w 253"/>
              <a:gd name="T9" fmla="*/ 0 h 125"/>
              <a:gd name="T10" fmla="*/ 2147483647 w 253"/>
              <a:gd name="T11" fmla="*/ 2147483647 h 125"/>
              <a:gd name="T12" fmla="*/ 2147483647 w 253"/>
              <a:gd name="T13" fmla="*/ 0 h 125"/>
              <a:gd name="T14" fmla="*/ 2147483647 w 253"/>
              <a:gd name="T15" fmla="*/ 2147483647 h 125"/>
              <a:gd name="T16" fmla="*/ 2147483647 w 253"/>
              <a:gd name="T17" fmla="*/ 2147483647 h 125"/>
              <a:gd name="T18" fmla="*/ 0 w 253"/>
              <a:gd name="T19" fmla="*/ 2147483647 h 125"/>
              <a:gd name="T20" fmla="*/ 2147483647 w 253"/>
              <a:gd name="T21" fmla="*/ 2147483647 h 125"/>
              <a:gd name="T22" fmla="*/ 2147483647 w 253"/>
              <a:gd name="T23" fmla="*/ 2147483647 h 125"/>
              <a:gd name="T24" fmla="*/ 2147483647 w 253"/>
              <a:gd name="T25" fmla="*/ 2147483647 h 125"/>
              <a:gd name="T26" fmla="*/ 2147483647 w 253"/>
              <a:gd name="T27" fmla="*/ 2147483647 h 125"/>
              <a:gd name="T28" fmla="*/ 2147483647 w 253"/>
              <a:gd name="T29" fmla="*/ 2147483647 h 125"/>
              <a:gd name="T30" fmla="*/ 2147483647 w 253"/>
              <a:gd name="T31" fmla="*/ 2147483647 h 125"/>
              <a:gd name="T32" fmla="*/ 2147483647 w 253"/>
              <a:gd name="T33" fmla="*/ 2147483647 h 125"/>
              <a:gd name="T34" fmla="*/ 2147483647 w 253"/>
              <a:gd name="T35" fmla="*/ 2147483647 h 125"/>
              <a:gd name="T36" fmla="*/ 2147483647 w 253"/>
              <a:gd name="T37" fmla="*/ 2147483647 h 125"/>
              <a:gd name="T38" fmla="*/ 2147483647 w 253"/>
              <a:gd name="T39" fmla="*/ 2147483647 h 125"/>
              <a:gd name="T40" fmla="*/ 2147483647 w 253"/>
              <a:gd name="T41" fmla="*/ 2147483647 h 125"/>
              <a:gd name="T42" fmla="*/ 2147483647 w 253"/>
              <a:gd name="T43" fmla="*/ 2147483647 h 125"/>
              <a:gd name="T44" fmla="*/ 2147483647 w 25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125"/>
              <a:gd name="T71" fmla="*/ 253 w 2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125">
                <a:moveTo>
                  <a:pt x="253" y="35"/>
                </a:moveTo>
                <a:lnTo>
                  <a:pt x="237" y="26"/>
                </a:lnTo>
                <a:lnTo>
                  <a:pt x="196" y="22"/>
                </a:lnTo>
                <a:lnTo>
                  <a:pt x="175" y="1"/>
                </a:lnTo>
                <a:lnTo>
                  <a:pt x="158" y="0"/>
                </a:lnTo>
                <a:lnTo>
                  <a:pt x="121" y="9"/>
                </a:lnTo>
                <a:lnTo>
                  <a:pt x="69" y="0"/>
                </a:lnTo>
                <a:lnTo>
                  <a:pt x="27" y="10"/>
                </a:lnTo>
                <a:lnTo>
                  <a:pt x="3" y="31"/>
                </a:lnTo>
                <a:lnTo>
                  <a:pt x="0" y="49"/>
                </a:lnTo>
                <a:lnTo>
                  <a:pt x="10" y="68"/>
                </a:lnTo>
                <a:lnTo>
                  <a:pt x="33" y="88"/>
                </a:lnTo>
                <a:lnTo>
                  <a:pt x="40" y="102"/>
                </a:lnTo>
                <a:lnTo>
                  <a:pt x="21" y="125"/>
                </a:lnTo>
                <a:lnTo>
                  <a:pt x="44" y="113"/>
                </a:lnTo>
                <a:lnTo>
                  <a:pt x="75" y="109"/>
                </a:lnTo>
                <a:lnTo>
                  <a:pt x="103" y="125"/>
                </a:lnTo>
                <a:lnTo>
                  <a:pt x="115" y="119"/>
                </a:lnTo>
                <a:lnTo>
                  <a:pt x="125" y="90"/>
                </a:lnTo>
                <a:lnTo>
                  <a:pt x="147" y="79"/>
                </a:lnTo>
                <a:lnTo>
                  <a:pt x="193" y="63"/>
                </a:lnTo>
                <a:lnTo>
                  <a:pt x="208" y="53"/>
                </a:lnTo>
                <a:lnTo>
                  <a:pt x="253" y="35"/>
                </a:lnTo>
                <a:close/>
              </a:path>
            </a:pathLst>
          </a:custGeom>
          <a:solidFill>
            <a:schemeClr val="tx1"/>
          </a:solidFill>
          <a:ln w="9525">
            <a:solidFill>
              <a:srgbClr val="000000"/>
            </a:solidFill>
            <a:round/>
            <a:headEnd/>
            <a:tailEnd/>
          </a:ln>
        </p:spPr>
        <p:txBody>
          <a:bodyPr>
            <a:prstTxWarp prst="textNoShape">
              <a:avLst/>
            </a:prstTxWarp>
          </a:bodyPr>
          <a:lstStyle/>
          <a:p>
            <a:endParaRPr lang="it-IT"/>
          </a:p>
        </p:txBody>
      </p:sp>
      <p:sp>
        <p:nvSpPr>
          <p:cNvPr id="10324" name="Freeform 168"/>
          <p:cNvSpPr>
            <a:spLocks/>
          </p:cNvSpPr>
          <p:nvPr/>
        </p:nvSpPr>
        <p:spPr bwMode="auto">
          <a:xfrm>
            <a:off x="8072438" y="2954338"/>
            <a:ext cx="80962" cy="93662"/>
          </a:xfrm>
          <a:custGeom>
            <a:avLst/>
            <a:gdLst>
              <a:gd name="T0" fmla="*/ 2147483647 w 115"/>
              <a:gd name="T1" fmla="*/ 0 h 112"/>
              <a:gd name="T2" fmla="*/ 2147483647 w 115"/>
              <a:gd name="T3" fmla="*/ 2147483647 h 112"/>
              <a:gd name="T4" fmla="*/ 0 w 115"/>
              <a:gd name="T5" fmla="*/ 2147483647 h 112"/>
              <a:gd name="T6" fmla="*/ 2147483647 w 115"/>
              <a:gd name="T7" fmla="*/ 2147483647 h 112"/>
              <a:gd name="T8" fmla="*/ 2147483647 w 115"/>
              <a:gd name="T9" fmla="*/ 2147483647 h 112"/>
              <a:gd name="T10" fmla="*/ 2147483647 w 115"/>
              <a:gd name="T11" fmla="*/ 2147483647 h 112"/>
              <a:gd name="T12" fmla="*/ 2147483647 w 115"/>
              <a:gd name="T13" fmla="*/ 2147483647 h 112"/>
              <a:gd name="T14" fmla="*/ 2147483647 w 115"/>
              <a:gd name="T15" fmla="*/ 2147483647 h 112"/>
              <a:gd name="T16" fmla="*/ 2147483647 w 115"/>
              <a:gd name="T17" fmla="*/ 2147483647 h 112"/>
              <a:gd name="T18" fmla="*/ 2147483647 w 115"/>
              <a:gd name="T19" fmla="*/ 2147483647 h 112"/>
              <a:gd name="T20" fmla="*/ 2147483647 w 115"/>
              <a:gd name="T21" fmla="*/ 2147483647 h 112"/>
              <a:gd name="T22" fmla="*/ 2147483647 w 115"/>
              <a:gd name="T23" fmla="*/ 2147483647 h 112"/>
              <a:gd name="T24" fmla="*/ 2147483647 w 115"/>
              <a:gd name="T25" fmla="*/ 2147483647 h 112"/>
              <a:gd name="T26" fmla="*/ 2147483647 w 115"/>
              <a:gd name="T27" fmla="*/ 2147483647 h 112"/>
              <a:gd name="T28" fmla="*/ 2147483647 w 115"/>
              <a:gd name="T29" fmla="*/ 2147483647 h 112"/>
              <a:gd name="T30" fmla="*/ 2147483647 w 115"/>
              <a:gd name="T31" fmla="*/ 2147483647 h 112"/>
              <a:gd name="T32" fmla="*/ 2147483647 w 115"/>
              <a:gd name="T33" fmla="*/ 2147483647 h 112"/>
              <a:gd name="T34" fmla="*/ 2147483647 w 115"/>
              <a:gd name="T35" fmla="*/ 2147483647 h 112"/>
              <a:gd name="T36" fmla="*/ 2147483647 w 115"/>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112"/>
              <a:gd name="T59" fmla="*/ 115 w 115"/>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112">
                <a:moveTo>
                  <a:pt x="21" y="0"/>
                </a:moveTo>
                <a:lnTo>
                  <a:pt x="5" y="15"/>
                </a:lnTo>
                <a:lnTo>
                  <a:pt x="0" y="33"/>
                </a:lnTo>
                <a:lnTo>
                  <a:pt x="6" y="47"/>
                </a:lnTo>
                <a:lnTo>
                  <a:pt x="15" y="61"/>
                </a:lnTo>
                <a:lnTo>
                  <a:pt x="33" y="74"/>
                </a:lnTo>
                <a:lnTo>
                  <a:pt x="41" y="86"/>
                </a:lnTo>
                <a:lnTo>
                  <a:pt x="19" y="112"/>
                </a:lnTo>
                <a:lnTo>
                  <a:pt x="41" y="102"/>
                </a:lnTo>
                <a:lnTo>
                  <a:pt x="56" y="97"/>
                </a:lnTo>
                <a:lnTo>
                  <a:pt x="72" y="93"/>
                </a:lnTo>
                <a:lnTo>
                  <a:pt x="105" y="112"/>
                </a:lnTo>
                <a:lnTo>
                  <a:pt x="115" y="105"/>
                </a:lnTo>
                <a:lnTo>
                  <a:pt x="86" y="86"/>
                </a:lnTo>
                <a:lnTo>
                  <a:pt x="68" y="64"/>
                </a:lnTo>
                <a:lnTo>
                  <a:pt x="55" y="50"/>
                </a:lnTo>
                <a:lnTo>
                  <a:pt x="63" y="25"/>
                </a:lnTo>
                <a:lnTo>
                  <a:pt x="46" y="8"/>
                </a:lnTo>
                <a:lnTo>
                  <a:pt x="21"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25" name="Freeform 169"/>
          <p:cNvSpPr>
            <a:spLocks/>
          </p:cNvSpPr>
          <p:nvPr/>
        </p:nvSpPr>
        <p:spPr bwMode="auto">
          <a:xfrm>
            <a:off x="7262813" y="548680"/>
            <a:ext cx="720725" cy="731837"/>
          </a:xfrm>
          <a:custGeom>
            <a:avLst/>
            <a:gdLst>
              <a:gd name="T0" fmla="*/ 2147483647 w 1019"/>
              <a:gd name="T1" fmla="*/ 2147483647 h 879"/>
              <a:gd name="T2" fmla="*/ 2147483647 w 1019"/>
              <a:gd name="T3" fmla="*/ 2147483647 h 879"/>
              <a:gd name="T4" fmla="*/ 2147483647 w 1019"/>
              <a:gd name="T5" fmla="*/ 2147483647 h 879"/>
              <a:gd name="T6" fmla="*/ 2147483647 w 1019"/>
              <a:gd name="T7" fmla="*/ 2147483647 h 879"/>
              <a:gd name="T8" fmla="*/ 2147483647 w 1019"/>
              <a:gd name="T9" fmla="*/ 2147483647 h 879"/>
              <a:gd name="T10" fmla="*/ 2147483647 w 1019"/>
              <a:gd name="T11" fmla="*/ 2147483647 h 879"/>
              <a:gd name="T12" fmla="*/ 2147483647 w 1019"/>
              <a:gd name="T13" fmla="*/ 2147483647 h 879"/>
              <a:gd name="T14" fmla="*/ 2147483647 w 1019"/>
              <a:gd name="T15" fmla="*/ 2147483647 h 879"/>
              <a:gd name="T16" fmla="*/ 2147483647 w 1019"/>
              <a:gd name="T17" fmla="*/ 2147483647 h 879"/>
              <a:gd name="T18" fmla="*/ 2147483647 w 1019"/>
              <a:gd name="T19" fmla="*/ 2147483647 h 879"/>
              <a:gd name="T20" fmla="*/ 2147483647 w 1019"/>
              <a:gd name="T21" fmla="*/ 2147483647 h 879"/>
              <a:gd name="T22" fmla="*/ 2147483647 w 1019"/>
              <a:gd name="T23" fmla="*/ 2147483647 h 879"/>
              <a:gd name="T24" fmla="*/ 2147483647 w 1019"/>
              <a:gd name="T25" fmla="*/ 2147483647 h 879"/>
              <a:gd name="T26" fmla="*/ 2147483647 w 1019"/>
              <a:gd name="T27" fmla="*/ 2147483647 h 879"/>
              <a:gd name="T28" fmla="*/ 2147483647 w 1019"/>
              <a:gd name="T29" fmla="*/ 2147483647 h 879"/>
              <a:gd name="T30" fmla="*/ 2147483647 w 1019"/>
              <a:gd name="T31" fmla="*/ 2147483647 h 879"/>
              <a:gd name="T32" fmla="*/ 2147483647 w 1019"/>
              <a:gd name="T33" fmla="*/ 2147483647 h 879"/>
              <a:gd name="T34" fmla="*/ 2147483647 w 1019"/>
              <a:gd name="T35" fmla="*/ 2147483647 h 879"/>
              <a:gd name="T36" fmla="*/ 2147483647 w 1019"/>
              <a:gd name="T37" fmla="*/ 2147483647 h 879"/>
              <a:gd name="T38" fmla="*/ 2147483647 w 1019"/>
              <a:gd name="T39" fmla="*/ 2147483647 h 879"/>
              <a:gd name="T40" fmla="*/ 2147483647 w 1019"/>
              <a:gd name="T41" fmla="*/ 2147483647 h 879"/>
              <a:gd name="T42" fmla="*/ 2147483647 w 1019"/>
              <a:gd name="T43" fmla="*/ 2147483647 h 879"/>
              <a:gd name="T44" fmla="*/ 2147483647 w 1019"/>
              <a:gd name="T45" fmla="*/ 2147483647 h 879"/>
              <a:gd name="T46" fmla="*/ 2147483647 w 1019"/>
              <a:gd name="T47" fmla="*/ 2147483647 h 879"/>
              <a:gd name="T48" fmla="*/ 2147483647 w 1019"/>
              <a:gd name="T49" fmla="*/ 2147483647 h 879"/>
              <a:gd name="T50" fmla="*/ 2147483647 w 1019"/>
              <a:gd name="T51" fmla="*/ 2147483647 h 879"/>
              <a:gd name="T52" fmla="*/ 2147483647 w 1019"/>
              <a:gd name="T53" fmla="*/ 2147483647 h 879"/>
              <a:gd name="T54" fmla="*/ 2147483647 w 1019"/>
              <a:gd name="T55" fmla="*/ 2147483647 h 879"/>
              <a:gd name="T56" fmla="*/ 2147483647 w 1019"/>
              <a:gd name="T57" fmla="*/ 2147483647 h 879"/>
              <a:gd name="T58" fmla="*/ 2147483647 w 1019"/>
              <a:gd name="T59" fmla="*/ 2147483647 h 879"/>
              <a:gd name="T60" fmla="*/ 2147483647 w 1019"/>
              <a:gd name="T61" fmla="*/ 2147483647 h 879"/>
              <a:gd name="T62" fmla="*/ 2147483647 w 1019"/>
              <a:gd name="T63" fmla="*/ 2147483647 h 879"/>
              <a:gd name="T64" fmla="*/ 2147483647 w 1019"/>
              <a:gd name="T65" fmla="*/ 2147483647 h 879"/>
              <a:gd name="T66" fmla="*/ 2147483647 w 1019"/>
              <a:gd name="T67" fmla="*/ 2147483647 h 879"/>
              <a:gd name="T68" fmla="*/ 2147483647 w 1019"/>
              <a:gd name="T69" fmla="*/ 2147483647 h 879"/>
              <a:gd name="T70" fmla="*/ 2147483647 w 1019"/>
              <a:gd name="T71" fmla="*/ 2147483647 h 879"/>
              <a:gd name="T72" fmla="*/ 2147483647 w 1019"/>
              <a:gd name="T73" fmla="*/ 2147483647 h 879"/>
              <a:gd name="T74" fmla="*/ 2147483647 w 1019"/>
              <a:gd name="T75" fmla="*/ 2147483647 h 879"/>
              <a:gd name="T76" fmla="*/ 2147483647 w 1019"/>
              <a:gd name="T77" fmla="*/ 2147483647 h 879"/>
              <a:gd name="T78" fmla="*/ 2147483647 w 1019"/>
              <a:gd name="T79" fmla="*/ 2147483647 h 879"/>
              <a:gd name="T80" fmla="*/ 2147483647 w 1019"/>
              <a:gd name="T81" fmla="*/ 2147483647 h 8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9"/>
              <a:gd name="T124" fmla="*/ 0 h 879"/>
              <a:gd name="T125" fmla="*/ 1019 w 1019"/>
              <a:gd name="T126" fmla="*/ 879 h 8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9" h="879">
                <a:moveTo>
                  <a:pt x="546" y="150"/>
                </a:moveTo>
                <a:lnTo>
                  <a:pt x="555" y="185"/>
                </a:lnTo>
                <a:lnTo>
                  <a:pt x="603" y="194"/>
                </a:lnTo>
                <a:lnTo>
                  <a:pt x="577" y="216"/>
                </a:lnTo>
                <a:lnTo>
                  <a:pt x="586" y="265"/>
                </a:lnTo>
                <a:lnTo>
                  <a:pt x="646" y="221"/>
                </a:lnTo>
                <a:lnTo>
                  <a:pt x="698" y="203"/>
                </a:lnTo>
                <a:lnTo>
                  <a:pt x="759" y="216"/>
                </a:lnTo>
                <a:lnTo>
                  <a:pt x="746" y="252"/>
                </a:lnTo>
                <a:lnTo>
                  <a:pt x="693" y="238"/>
                </a:lnTo>
                <a:lnTo>
                  <a:pt x="649" y="269"/>
                </a:lnTo>
                <a:lnTo>
                  <a:pt x="667" y="305"/>
                </a:lnTo>
                <a:lnTo>
                  <a:pt x="715" y="344"/>
                </a:lnTo>
                <a:lnTo>
                  <a:pt x="764" y="331"/>
                </a:lnTo>
                <a:lnTo>
                  <a:pt x="799" y="291"/>
                </a:lnTo>
                <a:lnTo>
                  <a:pt x="826" y="331"/>
                </a:lnTo>
                <a:lnTo>
                  <a:pt x="843" y="368"/>
                </a:lnTo>
                <a:lnTo>
                  <a:pt x="834" y="419"/>
                </a:lnTo>
                <a:lnTo>
                  <a:pt x="830" y="486"/>
                </a:lnTo>
                <a:lnTo>
                  <a:pt x="865" y="531"/>
                </a:lnTo>
                <a:lnTo>
                  <a:pt x="883" y="608"/>
                </a:lnTo>
                <a:lnTo>
                  <a:pt x="887" y="657"/>
                </a:lnTo>
                <a:lnTo>
                  <a:pt x="957" y="710"/>
                </a:lnTo>
                <a:lnTo>
                  <a:pt x="1005" y="767"/>
                </a:lnTo>
                <a:lnTo>
                  <a:pt x="1019" y="808"/>
                </a:lnTo>
                <a:lnTo>
                  <a:pt x="992" y="838"/>
                </a:lnTo>
                <a:lnTo>
                  <a:pt x="943" y="833"/>
                </a:lnTo>
                <a:lnTo>
                  <a:pt x="921" y="879"/>
                </a:lnTo>
                <a:lnTo>
                  <a:pt x="883" y="870"/>
                </a:lnTo>
                <a:lnTo>
                  <a:pt x="839" y="838"/>
                </a:lnTo>
                <a:lnTo>
                  <a:pt x="751" y="829"/>
                </a:lnTo>
                <a:lnTo>
                  <a:pt x="698" y="793"/>
                </a:lnTo>
                <a:lnTo>
                  <a:pt x="649" y="758"/>
                </a:lnTo>
                <a:lnTo>
                  <a:pt x="599" y="745"/>
                </a:lnTo>
                <a:lnTo>
                  <a:pt x="577" y="732"/>
                </a:lnTo>
                <a:lnTo>
                  <a:pt x="577" y="670"/>
                </a:lnTo>
                <a:lnTo>
                  <a:pt x="506" y="599"/>
                </a:lnTo>
                <a:lnTo>
                  <a:pt x="444" y="634"/>
                </a:lnTo>
                <a:lnTo>
                  <a:pt x="427" y="617"/>
                </a:lnTo>
                <a:lnTo>
                  <a:pt x="462" y="595"/>
                </a:lnTo>
                <a:lnTo>
                  <a:pt x="440" y="581"/>
                </a:lnTo>
                <a:lnTo>
                  <a:pt x="409" y="548"/>
                </a:lnTo>
                <a:lnTo>
                  <a:pt x="387" y="599"/>
                </a:lnTo>
                <a:lnTo>
                  <a:pt x="351" y="543"/>
                </a:lnTo>
                <a:lnTo>
                  <a:pt x="278" y="486"/>
                </a:lnTo>
                <a:lnTo>
                  <a:pt x="181" y="468"/>
                </a:lnTo>
                <a:lnTo>
                  <a:pt x="137" y="512"/>
                </a:lnTo>
                <a:lnTo>
                  <a:pt x="92" y="521"/>
                </a:lnTo>
                <a:lnTo>
                  <a:pt x="75" y="455"/>
                </a:lnTo>
                <a:lnTo>
                  <a:pt x="48" y="468"/>
                </a:lnTo>
                <a:lnTo>
                  <a:pt x="13" y="424"/>
                </a:lnTo>
                <a:lnTo>
                  <a:pt x="30" y="371"/>
                </a:lnTo>
                <a:lnTo>
                  <a:pt x="0" y="327"/>
                </a:lnTo>
                <a:lnTo>
                  <a:pt x="8" y="302"/>
                </a:lnTo>
                <a:lnTo>
                  <a:pt x="39" y="300"/>
                </a:lnTo>
                <a:lnTo>
                  <a:pt x="13" y="247"/>
                </a:lnTo>
                <a:lnTo>
                  <a:pt x="35" y="222"/>
                </a:lnTo>
                <a:lnTo>
                  <a:pt x="83" y="238"/>
                </a:lnTo>
                <a:lnTo>
                  <a:pt x="48" y="159"/>
                </a:lnTo>
                <a:lnTo>
                  <a:pt x="67" y="110"/>
                </a:lnTo>
                <a:lnTo>
                  <a:pt x="81" y="57"/>
                </a:lnTo>
                <a:lnTo>
                  <a:pt x="125" y="101"/>
                </a:lnTo>
                <a:lnTo>
                  <a:pt x="125" y="57"/>
                </a:lnTo>
                <a:lnTo>
                  <a:pt x="187" y="84"/>
                </a:lnTo>
                <a:lnTo>
                  <a:pt x="209" y="13"/>
                </a:lnTo>
                <a:lnTo>
                  <a:pt x="222" y="44"/>
                </a:lnTo>
                <a:lnTo>
                  <a:pt x="253" y="22"/>
                </a:lnTo>
                <a:lnTo>
                  <a:pt x="301" y="9"/>
                </a:lnTo>
                <a:lnTo>
                  <a:pt x="279" y="48"/>
                </a:lnTo>
                <a:lnTo>
                  <a:pt x="288" y="84"/>
                </a:lnTo>
                <a:lnTo>
                  <a:pt x="310" y="44"/>
                </a:lnTo>
                <a:lnTo>
                  <a:pt x="319" y="79"/>
                </a:lnTo>
                <a:lnTo>
                  <a:pt x="344" y="44"/>
                </a:lnTo>
                <a:lnTo>
                  <a:pt x="362" y="79"/>
                </a:lnTo>
                <a:lnTo>
                  <a:pt x="366" y="0"/>
                </a:lnTo>
                <a:lnTo>
                  <a:pt x="393" y="57"/>
                </a:lnTo>
                <a:lnTo>
                  <a:pt x="402" y="4"/>
                </a:lnTo>
                <a:lnTo>
                  <a:pt x="446" y="13"/>
                </a:lnTo>
                <a:lnTo>
                  <a:pt x="468" y="40"/>
                </a:lnTo>
                <a:lnTo>
                  <a:pt x="503" y="48"/>
                </a:lnTo>
                <a:lnTo>
                  <a:pt x="521" y="101"/>
                </a:lnTo>
                <a:lnTo>
                  <a:pt x="546" y="150"/>
                </a:lnTo>
                <a:close/>
              </a:path>
            </a:pathLst>
          </a:custGeom>
          <a:solidFill>
            <a:srgbClr val="FFCC00"/>
          </a:solid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23" name="Group 170"/>
          <p:cNvGrpSpPr>
            <a:grpSpLocks/>
          </p:cNvGrpSpPr>
          <p:nvPr/>
        </p:nvGrpSpPr>
        <p:grpSpPr bwMode="auto">
          <a:xfrm>
            <a:off x="6378575" y="750292"/>
            <a:ext cx="1695450" cy="1525588"/>
            <a:chOff x="4669" y="1093"/>
            <a:chExt cx="1201" cy="915"/>
          </a:xfrm>
          <a:solidFill>
            <a:srgbClr val="FFCC00"/>
          </a:solidFill>
          <a:scene3d>
            <a:camera prst="orthographicFront">
              <a:rot lat="0" lon="0" rev="0"/>
            </a:camera>
            <a:lightRig rig="contrasting" dir="t">
              <a:rot lat="0" lon="0" rev="1500000"/>
            </a:lightRig>
          </a:scene3d>
        </p:grpSpPr>
        <p:grpSp>
          <p:nvGrpSpPr>
            <p:cNvPr id="24" name="Group 171"/>
            <p:cNvGrpSpPr>
              <a:grpSpLocks/>
            </p:cNvGrpSpPr>
            <p:nvPr/>
          </p:nvGrpSpPr>
          <p:grpSpPr bwMode="auto">
            <a:xfrm>
              <a:off x="4669" y="1093"/>
              <a:ext cx="1201" cy="915"/>
              <a:chOff x="4669" y="1093"/>
              <a:chExt cx="1201" cy="915"/>
            </a:xfrm>
            <a:grpFill/>
          </p:grpSpPr>
          <p:sp>
            <p:nvSpPr>
              <p:cNvPr id="10485" name="Freeform 172"/>
              <p:cNvSpPr>
                <a:spLocks/>
              </p:cNvSpPr>
              <p:nvPr/>
            </p:nvSpPr>
            <p:spPr bwMode="auto">
              <a:xfrm>
                <a:off x="5128" y="1273"/>
                <a:ext cx="30" cy="16"/>
              </a:xfrm>
              <a:custGeom>
                <a:avLst/>
                <a:gdLst>
                  <a:gd name="T0" fmla="*/ 0 w 61"/>
                  <a:gd name="T1" fmla="*/ 0 h 32"/>
                  <a:gd name="T2" fmla="*/ 0 w 61"/>
                  <a:gd name="T3" fmla="*/ 1 h 32"/>
                  <a:gd name="T4" fmla="*/ 0 w 61"/>
                  <a:gd name="T5" fmla="*/ 1 h 32"/>
                  <a:gd name="T6" fmla="*/ 0 w 61"/>
                  <a:gd name="T7" fmla="*/ 1 h 32"/>
                  <a:gd name="T8" fmla="*/ 0 w 61"/>
                  <a:gd name="T9" fmla="*/ 0 h 32"/>
                  <a:gd name="T10" fmla="*/ 0 60000 65536"/>
                  <a:gd name="T11" fmla="*/ 0 60000 65536"/>
                  <a:gd name="T12" fmla="*/ 0 60000 65536"/>
                  <a:gd name="T13" fmla="*/ 0 60000 65536"/>
                  <a:gd name="T14" fmla="*/ 0 60000 65536"/>
                  <a:gd name="T15" fmla="*/ 0 w 61"/>
                  <a:gd name="T16" fmla="*/ 0 h 32"/>
                  <a:gd name="T17" fmla="*/ 61 w 61"/>
                  <a:gd name="T18" fmla="*/ 32 h 32"/>
                </a:gdLst>
                <a:ahLst/>
                <a:cxnLst>
                  <a:cxn ang="T10">
                    <a:pos x="T0" y="T1"/>
                  </a:cxn>
                  <a:cxn ang="T11">
                    <a:pos x="T2" y="T3"/>
                  </a:cxn>
                  <a:cxn ang="T12">
                    <a:pos x="T4" y="T5"/>
                  </a:cxn>
                  <a:cxn ang="T13">
                    <a:pos x="T6" y="T7"/>
                  </a:cxn>
                  <a:cxn ang="T14">
                    <a:pos x="T8" y="T9"/>
                  </a:cxn>
                </a:cxnLst>
                <a:rect l="T15" t="T16" r="T17" b="T18"/>
                <a:pathLst>
                  <a:path w="61" h="32">
                    <a:moveTo>
                      <a:pt x="30" y="0"/>
                    </a:moveTo>
                    <a:lnTo>
                      <a:pt x="61" y="19"/>
                    </a:lnTo>
                    <a:lnTo>
                      <a:pt x="50" y="32"/>
                    </a:lnTo>
                    <a:lnTo>
                      <a:pt x="0" y="29"/>
                    </a:lnTo>
                    <a:lnTo>
                      <a:pt x="30"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25" name="Group 173"/>
              <p:cNvGrpSpPr>
                <a:grpSpLocks/>
              </p:cNvGrpSpPr>
              <p:nvPr/>
            </p:nvGrpSpPr>
            <p:grpSpPr bwMode="auto">
              <a:xfrm>
                <a:off x="4669" y="1093"/>
                <a:ext cx="1201" cy="915"/>
                <a:chOff x="4669" y="1093"/>
                <a:chExt cx="1201" cy="915"/>
              </a:xfrm>
              <a:grpFill/>
            </p:grpSpPr>
            <p:sp>
              <p:nvSpPr>
                <p:cNvPr id="10487" name="Freeform 174"/>
                <p:cNvSpPr>
                  <a:spLocks/>
                </p:cNvSpPr>
                <p:nvPr/>
              </p:nvSpPr>
              <p:spPr bwMode="auto">
                <a:xfrm>
                  <a:off x="5152" y="1250"/>
                  <a:ext cx="118" cy="46"/>
                </a:xfrm>
                <a:custGeom>
                  <a:avLst/>
                  <a:gdLst>
                    <a:gd name="T0" fmla="*/ 1 w 236"/>
                    <a:gd name="T1" fmla="*/ 0 h 93"/>
                    <a:gd name="T2" fmla="*/ 1 w 236"/>
                    <a:gd name="T3" fmla="*/ 0 h 93"/>
                    <a:gd name="T4" fmla="*/ 1 w 236"/>
                    <a:gd name="T5" fmla="*/ 0 h 93"/>
                    <a:gd name="T6" fmla="*/ 1 w 236"/>
                    <a:gd name="T7" fmla="*/ 0 h 93"/>
                    <a:gd name="T8" fmla="*/ 1 w 236"/>
                    <a:gd name="T9" fmla="*/ 0 h 93"/>
                    <a:gd name="T10" fmla="*/ 1 w 236"/>
                    <a:gd name="T11" fmla="*/ 0 h 93"/>
                    <a:gd name="T12" fmla="*/ 1 w 236"/>
                    <a:gd name="T13" fmla="*/ 0 h 93"/>
                    <a:gd name="T14" fmla="*/ 0 w 236"/>
                    <a:gd name="T15" fmla="*/ 0 h 93"/>
                    <a:gd name="T16" fmla="*/ 1 w 236"/>
                    <a:gd name="T17" fmla="*/ 0 h 93"/>
                    <a:gd name="T18" fmla="*/ 1 w 236"/>
                    <a:gd name="T19" fmla="*/ 0 h 93"/>
                    <a:gd name="T20" fmla="*/ 1 w 236"/>
                    <a:gd name="T21" fmla="*/ 0 h 93"/>
                    <a:gd name="T22" fmla="*/ 1 w 236"/>
                    <a:gd name="T23" fmla="*/ 0 h 93"/>
                    <a:gd name="T24" fmla="*/ 1 w 236"/>
                    <a:gd name="T25" fmla="*/ 0 h 93"/>
                    <a:gd name="T26" fmla="*/ 1 w 236"/>
                    <a:gd name="T27" fmla="*/ 0 h 93"/>
                    <a:gd name="T28" fmla="*/ 1 w 236"/>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93"/>
                    <a:gd name="T47" fmla="*/ 236 w 23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93">
                      <a:moveTo>
                        <a:pt x="236" y="13"/>
                      </a:moveTo>
                      <a:lnTo>
                        <a:pt x="197" y="3"/>
                      </a:lnTo>
                      <a:lnTo>
                        <a:pt x="138" y="31"/>
                      </a:lnTo>
                      <a:lnTo>
                        <a:pt x="79" y="34"/>
                      </a:lnTo>
                      <a:lnTo>
                        <a:pt x="44" y="27"/>
                      </a:lnTo>
                      <a:lnTo>
                        <a:pt x="26" y="0"/>
                      </a:lnTo>
                      <a:lnTo>
                        <a:pt x="13" y="3"/>
                      </a:lnTo>
                      <a:lnTo>
                        <a:pt x="0" y="13"/>
                      </a:lnTo>
                      <a:lnTo>
                        <a:pt x="4" y="30"/>
                      </a:lnTo>
                      <a:lnTo>
                        <a:pt x="35" y="55"/>
                      </a:lnTo>
                      <a:lnTo>
                        <a:pt x="71" y="83"/>
                      </a:lnTo>
                      <a:lnTo>
                        <a:pt x="121" y="93"/>
                      </a:lnTo>
                      <a:lnTo>
                        <a:pt x="163" y="75"/>
                      </a:lnTo>
                      <a:lnTo>
                        <a:pt x="221" y="43"/>
                      </a:lnTo>
                      <a:lnTo>
                        <a:pt x="236" y="13"/>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26" name="Group 175"/>
                <p:cNvGrpSpPr>
                  <a:grpSpLocks/>
                </p:cNvGrpSpPr>
                <p:nvPr/>
              </p:nvGrpSpPr>
              <p:grpSpPr bwMode="auto">
                <a:xfrm>
                  <a:off x="4669" y="1093"/>
                  <a:ext cx="1201" cy="915"/>
                  <a:chOff x="4669" y="1093"/>
                  <a:chExt cx="1201" cy="915"/>
                </a:xfrm>
                <a:grpFill/>
              </p:grpSpPr>
              <p:sp>
                <p:nvSpPr>
                  <p:cNvPr id="10489" name="Freeform 176"/>
                  <p:cNvSpPr>
                    <a:spLocks/>
                  </p:cNvSpPr>
                  <p:nvPr/>
                </p:nvSpPr>
                <p:spPr bwMode="auto">
                  <a:xfrm>
                    <a:off x="4669" y="1325"/>
                    <a:ext cx="1126" cy="683"/>
                  </a:xfrm>
                  <a:custGeom>
                    <a:avLst/>
                    <a:gdLst>
                      <a:gd name="T0" fmla="*/ 1 w 2251"/>
                      <a:gd name="T1" fmla="*/ 0 h 1367"/>
                      <a:gd name="T2" fmla="*/ 1 w 2251"/>
                      <a:gd name="T3" fmla="*/ 0 h 1367"/>
                      <a:gd name="T4" fmla="*/ 1 w 2251"/>
                      <a:gd name="T5" fmla="*/ 0 h 1367"/>
                      <a:gd name="T6" fmla="*/ 1 w 2251"/>
                      <a:gd name="T7" fmla="*/ 0 h 1367"/>
                      <a:gd name="T8" fmla="*/ 1 w 2251"/>
                      <a:gd name="T9" fmla="*/ 0 h 1367"/>
                      <a:gd name="T10" fmla="*/ 1 w 2251"/>
                      <a:gd name="T11" fmla="*/ 0 h 1367"/>
                      <a:gd name="T12" fmla="*/ 1 w 2251"/>
                      <a:gd name="T13" fmla="*/ 0 h 1367"/>
                      <a:gd name="T14" fmla="*/ 1 w 2251"/>
                      <a:gd name="T15" fmla="*/ 0 h 1367"/>
                      <a:gd name="T16" fmla="*/ 1 w 2251"/>
                      <a:gd name="T17" fmla="*/ 0 h 1367"/>
                      <a:gd name="T18" fmla="*/ 1 w 2251"/>
                      <a:gd name="T19" fmla="*/ 0 h 1367"/>
                      <a:gd name="T20" fmla="*/ 1 w 2251"/>
                      <a:gd name="T21" fmla="*/ 0 h 1367"/>
                      <a:gd name="T22" fmla="*/ 1 w 2251"/>
                      <a:gd name="T23" fmla="*/ 0 h 1367"/>
                      <a:gd name="T24" fmla="*/ 1 w 2251"/>
                      <a:gd name="T25" fmla="*/ 0 h 1367"/>
                      <a:gd name="T26" fmla="*/ 1 w 2251"/>
                      <a:gd name="T27" fmla="*/ 0 h 1367"/>
                      <a:gd name="T28" fmla="*/ 1 w 2251"/>
                      <a:gd name="T29" fmla="*/ 0 h 1367"/>
                      <a:gd name="T30" fmla="*/ 1 w 2251"/>
                      <a:gd name="T31" fmla="*/ 0 h 1367"/>
                      <a:gd name="T32" fmla="*/ 1 w 2251"/>
                      <a:gd name="T33" fmla="*/ 0 h 1367"/>
                      <a:gd name="T34" fmla="*/ 2 w 2251"/>
                      <a:gd name="T35" fmla="*/ 0 h 1367"/>
                      <a:gd name="T36" fmla="*/ 2 w 2251"/>
                      <a:gd name="T37" fmla="*/ 0 h 1367"/>
                      <a:gd name="T38" fmla="*/ 2 w 2251"/>
                      <a:gd name="T39" fmla="*/ 0 h 1367"/>
                      <a:gd name="T40" fmla="*/ 2 w 2251"/>
                      <a:gd name="T41" fmla="*/ 0 h 1367"/>
                      <a:gd name="T42" fmla="*/ 2 w 2251"/>
                      <a:gd name="T43" fmla="*/ 0 h 1367"/>
                      <a:gd name="T44" fmla="*/ 2 w 2251"/>
                      <a:gd name="T45" fmla="*/ 0 h 1367"/>
                      <a:gd name="T46" fmla="*/ 1 w 2251"/>
                      <a:gd name="T47" fmla="*/ 0 h 1367"/>
                      <a:gd name="T48" fmla="*/ 2 w 2251"/>
                      <a:gd name="T49" fmla="*/ 0 h 1367"/>
                      <a:gd name="T50" fmla="*/ 2 w 2251"/>
                      <a:gd name="T51" fmla="*/ 0 h 1367"/>
                      <a:gd name="T52" fmla="*/ 2 w 2251"/>
                      <a:gd name="T53" fmla="*/ 0 h 1367"/>
                      <a:gd name="T54" fmla="*/ 2 w 2251"/>
                      <a:gd name="T55" fmla="*/ 0 h 1367"/>
                      <a:gd name="T56" fmla="*/ 1 w 2251"/>
                      <a:gd name="T57" fmla="*/ 0 h 1367"/>
                      <a:gd name="T58" fmla="*/ 1 w 2251"/>
                      <a:gd name="T59" fmla="*/ 0 h 1367"/>
                      <a:gd name="T60" fmla="*/ 1 w 2251"/>
                      <a:gd name="T61" fmla="*/ 0 h 1367"/>
                      <a:gd name="T62" fmla="*/ 1 w 2251"/>
                      <a:gd name="T63" fmla="*/ 0 h 1367"/>
                      <a:gd name="T64" fmla="*/ 1 w 2251"/>
                      <a:gd name="T65" fmla="*/ 0 h 1367"/>
                      <a:gd name="T66" fmla="*/ 1 w 2251"/>
                      <a:gd name="T67" fmla="*/ 0 h 1367"/>
                      <a:gd name="T68" fmla="*/ 1 w 2251"/>
                      <a:gd name="T69" fmla="*/ 0 h 1367"/>
                      <a:gd name="T70" fmla="*/ 1 w 2251"/>
                      <a:gd name="T71" fmla="*/ 0 h 1367"/>
                      <a:gd name="T72" fmla="*/ 1 w 2251"/>
                      <a:gd name="T73" fmla="*/ 0 h 1367"/>
                      <a:gd name="T74" fmla="*/ 1 w 2251"/>
                      <a:gd name="T75" fmla="*/ 0 h 1367"/>
                      <a:gd name="T76" fmla="*/ 1 w 2251"/>
                      <a:gd name="T77" fmla="*/ 0 h 1367"/>
                      <a:gd name="T78" fmla="*/ 1 w 2251"/>
                      <a:gd name="T79" fmla="*/ 0 h 1367"/>
                      <a:gd name="T80" fmla="*/ 1 w 2251"/>
                      <a:gd name="T81" fmla="*/ 0 h 1367"/>
                      <a:gd name="T82" fmla="*/ 1 w 2251"/>
                      <a:gd name="T83" fmla="*/ 0 h 1367"/>
                      <a:gd name="T84" fmla="*/ 1 w 2251"/>
                      <a:gd name="T85" fmla="*/ 0 h 1367"/>
                      <a:gd name="T86" fmla="*/ 1 w 2251"/>
                      <a:gd name="T87" fmla="*/ 0 h 1367"/>
                      <a:gd name="T88" fmla="*/ 1 w 2251"/>
                      <a:gd name="T89" fmla="*/ 0 h 1367"/>
                      <a:gd name="T90" fmla="*/ 1 w 2251"/>
                      <a:gd name="T91" fmla="*/ 0 h 1367"/>
                      <a:gd name="T92" fmla="*/ 1 w 2251"/>
                      <a:gd name="T93" fmla="*/ 0 h 1367"/>
                      <a:gd name="T94" fmla="*/ 1 w 2251"/>
                      <a:gd name="T95" fmla="*/ 0 h 1367"/>
                      <a:gd name="T96" fmla="*/ 1 w 2251"/>
                      <a:gd name="T97" fmla="*/ 0 h 1367"/>
                      <a:gd name="T98" fmla="*/ 1 w 2251"/>
                      <a:gd name="T99" fmla="*/ 0 h 1367"/>
                      <a:gd name="T100" fmla="*/ 1 w 2251"/>
                      <a:gd name="T101" fmla="*/ 0 h 1367"/>
                      <a:gd name="T102" fmla="*/ 1 w 2251"/>
                      <a:gd name="T103" fmla="*/ 0 h 1367"/>
                      <a:gd name="T104" fmla="*/ 1 w 2251"/>
                      <a:gd name="T105" fmla="*/ 0 h 1367"/>
                      <a:gd name="T106" fmla="*/ 1 w 2251"/>
                      <a:gd name="T107" fmla="*/ 0 h 1367"/>
                      <a:gd name="T108" fmla="*/ 1 w 2251"/>
                      <a:gd name="T109" fmla="*/ 0 h 1367"/>
                      <a:gd name="T110" fmla="*/ 1 w 2251"/>
                      <a:gd name="T111" fmla="*/ 0 h 1367"/>
                      <a:gd name="T112" fmla="*/ 1 w 2251"/>
                      <a:gd name="T113" fmla="*/ 0 h 1367"/>
                      <a:gd name="T114" fmla="*/ 1 w 2251"/>
                      <a:gd name="T115" fmla="*/ 0 h 1367"/>
                      <a:gd name="T116" fmla="*/ 1 w 2251"/>
                      <a:gd name="T117" fmla="*/ 0 h 1367"/>
                      <a:gd name="T118" fmla="*/ 1 w 2251"/>
                      <a:gd name="T119" fmla="*/ 0 h 1367"/>
                      <a:gd name="T120" fmla="*/ 1 w 2251"/>
                      <a:gd name="T121" fmla="*/ 0 h 1367"/>
                      <a:gd name="T122" fmla="*/ 1 w 2251"/>
                      <a:gd name="T123" fmla="*/ 0 h 1367"/>
                      <a:gd name="T124" fmla="*/ 1 w 2251"/>
                      <a:gd name="T125" fmla="*/ 0 h 1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1"/>
                      <a:gd name="T190" fmla="*/ 0 h 1367"/>
                      <a:gd name="T191" fmla="*/ 2251 w 2251"/>
                      <a:gd name="T192" fmla="*/ 1367 h 1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1" h="1367">
                        <a:moveTo>
                          <a:pt x="266" y="0"/>
                        </a:moveTo>
                        <a:lnTo>
                          <a:pt x="0" y="336"/>
                        </a:lnTo>
                        <a:lnTo>
                          <a:pt x="57" y="355"/>
                        </a:lnTo>
                        <a:lnTo>
                          <a:pt x="26" y="395"/>
                        </a:lnTo>
                        <a:lnTo>
                          <a:pt x="79" y="404"/>
                        </a:lnTo>
                        <a:lnTo>
                          <a:pt x="97" y="508"/>
                        </a:lnTo>
                        <a:lnTo>
                          <a:pt x="133" y="632"/>
                        </a:lnTo>
                        <a:lnTo>
                          <a:pt x="97" y="720"/>
                        </a:lnTo>
                        <a:lnTo>
                          <a:pt x="115" y="773"/>
                        </a:lnTo>
                        <a:lnTo>
                          <a:pt x="88" y="835"/>
                        </a:lnTo>
                        <a:lnTo>
                          <a:pt x="124" y="853"/>
                        </a:lnTo>
                        <a:lnTo>
                          <a:pt x="124" y="897"/>
                        </a:lnTo>
                        <a:lnTo>
                          <a:pt x="205" y="915"/>
                        </a:lnTo>
                        <a:lnTo>
                          <a:pt x="249" y="1022"/>
                        </a:lnTo>
                        <a:lnTo>
                          <a:pt x="630" y="1080"/>
                        </a:lnTo>
                        <a:lnTo>
                          <a:pt x="1124" y="1105"/>
                        </a:lnTo>
                        <a:lnTo>
                          <a:pt x="1222" y="1140"/>
                        </a:lnTo>
                        <a:lnTo>
                          <a:pt x="1244" y="1139"/>
                        </a:lnTo>
                        <a:lnTo>
                          <a:pt x="1285" y="1119"/>
                        </a:lnTo>
                        <a:lnTo>
                          <a:pt x="1322" y="1100"/>
                        </a:lnTo>
                        <a:lnTo>
                          <a:pt x="1377" y="1086"/>
                        </a:lnTo>
                        <a:lnTo>
                          <a:pt x="1408" y="1115"/>
                        </a:lnTo>
                        <a:lnTo>
                          <a:pt x="1440" y="1112"/>
                        </a:lnTo>
                        <a:lnTo>
                          <a:pt x="1471" y="1124"/>
                        </a:lnTo>
                        <a:lnTo>
                          <a:pt x="1470" y="1165"/>
                        </a:lnTo>
                        <a:lnTo>
                          <a:pt x="1480" y="1186"/>
                        </a:lnTo>
                        <a:lnTo>
                          <a:pt x="1511" y="1199"/>
                        </a:lnTo>
                        <a:lnTo>
                          <a:pt x="1537" y="1193"/>
                        </a:lnTo>
                        <a:lnTo>
                          <a:pt x="1571" y="1172"/>
                        </a:lnTo>
                        <a:lnTo>
                          <a:pt x="1606" y="1181"/>
                        </a:lnTo>
                        <a:lnTo>
                          <a:pt x="1640" y="1200"/>
                        </a:lnTo>
                        <a:lnTo>
                          <a:pt x="1661" y="1221"/>
                        </a:lnTo>
                        <a:lnTo>
                          <a:pt x="1660" y="1261"/>
                        </a:lnTo>
                        <a:lnTo>
                          <a:pt x="1632" y="1249"/>
                        </a:lnTo>
                        <a:lnTo>
                          <a:pt x="1601" y="1228"/>
                        </a:lnTo>
                        <a:lnTo>
                          <a:pt x="1590" y="1256"/>
                        </a:lnTo>
                        <a:lnTo>
                          <a:pt x="1595" y="1284"/>
                        </a:lnTo>
                        <a:lnTo>
                          <a:pt x="1586" y="1305"/>
                        </a:lnTo>
                        <a:lnTo>
                          <a:pt x="1573" y="1323"/>
                        </a:lnTo>
                        <a:lnTo>
                          <a:pt x="1573" y="1367"/>
                        </a:lnTo>
                        <a:lnTo>
                          <a:pt x="1704" y="1287"/>
                        </a:lnTo>
                        <a:lnTo>
                          <a:pt x="1748" y="1243"/>
                        </a:lnTo>
                        <a:lnTo>
                          <a:pt x="1792" y="1226"/>
                        </a:lnTo>
                        <a:lnTo>
                          <a:pt x="1798" y="1189"/>
                        </a:lnTo>
                        <a:lnTo>
                          <a:pt x="1830" y="1174"/>
                        </a:lnTo>
                        <a:lnTo>
                          <a:pt x="1867" y="1180"/>
                        </a:lnTo>
                        <a:lnTo>
                          <a:pt x="1936" y="1139"/>
                        </a:lnTo>
                        <a:lnTo>
                          <a:pt x="1961" y="1090"/>
                        </a:lnTo>
                        <a:lnTo>
                          <a:pt x="1961" y="1021"/>
                        </a:lnTo>
                        <a:lnTo>
                          <a:pt x="1983" y="991"/>
                        </a:lnTo>
                        <a:lnTo>
                          <a:pt x="2023" y="1005"/>
                        </a:lnTo>
                        <a:lnTo>
                          <a:pt x="2036" y="1046"/>
                        </a:lnTo>
                        <a:lnTo>
                          <a:pt x="2085" y="1093"/>
                        </a:lnTo>
                        <a:lnTo>
                          <a:pt x="2120" y="1066"/>
                        </a:lnTo>
                        <a:lnTo>
                          <a:pt x="2138" y="1031"/>
                        </a:lnTo>
                        <a:lnTo>
                          <a:pt x="2129" y="1164"/>
                        </a:lnTo>
                        <a:lnTo>
                          <a:pt x="2190" y="1075"/>
                        </a:lnTo>
                        <a:lnTo>
                          <a:pt x="2251" y="985"/>
                        </a:lnTo>
                        <a:lnTo>
                          <a:pt x="2226" y="978"/>
                        </a:lnTo>
                        <a:lnTo>
                          <a:pt x="2181" y="1000"/>
                        </a:lnTo>
                        <a:lnTo>
                          <a:pt x="2129" y="1005"/>
                        </a:lnTo>
                        <a:lnTo>
                          <a:pt x="2125" y="977"/>
                        </a:lnTo>
                        <a:lnTo>
                          <a:pt x="2106" y="966"/>
                        </a:lnTo>
                        <a:lnTo>
                          <a:pt x="2112" y="932"/>
                        </a:lnTo>
                        <a:lnTo>
                          <a:pt x="2085" y="949"/>
                        </a:lnTo>
                        <a:lnTo>
                          <a:pt x="2059" y="950"/>
                        </a:lnTo>
                        <a:lnTo>
                          <a:pt x="2084" y="924"/>
                        </a:lnTo>
                        <a:lnTo>
                          <a:pt x="2100" y="899"/>
                        </a:lnTo>
                        <a:lnTo>
                          <a:pt x="2120" y="871"/>
                        </a:lnTo>
                        <a:lnTo>
                          <a:pt x="2079" y="860"/>
                        </a:lnTo>
                        <a:lnTo>
                          <a:pt x="2041" y="878"/>
                        </a:lnTo>
                        <a:lnTo>
                          <a:pt x="1997" y="906"/>
                        </a:lnTo>
                        <a:lnTo>
                          <a:pt x="1935" y="985"/>
                        </a:lnTo>
                        <a:lnTo>
                          <a:pt x="2014" y="826"/>
                        </a:lnTo>
                        <a:lnTo>
                          <a:pt x="2060" y="804"/>
                        </a:lnTo>
                        <a:lnTo>
                          <a:pt x="2112" y="800"/>
                        </a:lnTo>
                        <a:lnTo>
                          <a:pt x="2135" y="770"/>
                        </a:lnTo>
                        <a:lnTo>
                          <a:pt x="2165" y="756"/>
                        </a:lnTo>
                        <a:lnTo>
                          <a:pt x="2190" y="703"/>
                        </a:lnTo>
                        <a:lnTo>
                          <a:pt x="2213" y="667"/>
                        </a:lnTo>
                        <a:lnTo>
                          <a:pt x="2216" y="650"/>
                        </a:lnTo>
                        <a:lnTo>
                          <a:pt x="2198" y="606"/>
                        </a:lnTo>
                        <a:lnTo>
                          <a:pt x="2173" y="579"/>
                        </a:lnTo>
                        <a:lnTo>
                          <a:pt x="2156" y="623"/>
                        </a:lnTo>
                        <a:lnTo>
                          <a:pt x="2112" y="553"/>
                        </a:lnTo>
                        <a:lnTo>
                          <a:pt x="2064" y="563"/>
                        </a:lnTo>
                        <a:lnTo>
                          <a:pt x="2032" y="550"/>
                        </a:lnTo>
                        <a:lnTo>
                          <a:pt x="1988" y="561"/>
                        </a:lnTo>
                        <a:lnTo>
                          <a:pt x="1975" y="522"/>
                        </a:lnTo>
                        <a:lnTo>
                          <a:pt x="1958" y="504"/>
                        </a:lnTo>
                        <a:lnTo>
                          <a:pt x="1927" y="494"/>
                        </a:lnTo>
                        <a:lnTo>
                          <a:pt x="1880" y="473"/>
                        </a:lnTo>
                        <a:lnTo>
                          <a:pt x="1826" y="449"/>
                        </a:lnTo>
                        <a:lnTo>
                          <a:pt x="1794" y="411"/>
                        </a:lnTo>
                        <a:lnTo>
                          <a:pt x="1774" y="404"/>
                        </a:lnTo>
                        <a:lnTo>
                          <a:pt x="1788" y="445"/>
                        </a:lnTo>
                        <a:lnTo>
                          <a:pt x="1810" y="491"/>
                        </a:lnTo>
                        <a:lnTo>
                          <a:pt x="1770" y="505"/>
                        </a:lnTo>
                        <a:lnTo>
                          <a:pt x="1739" y="494"/>
                        </a:lnTo>
                        <a:lnTo>
                          <a:pt x="1711" y="492"/>
                        </a:lnTo>
                        <a:lnTo>
                          <a:pt x="1696" y="455"/>
                        </a:lnTo>
                        <a:lnTo>
                          <a:pt x="1679" y="438"/>
                        </a:lnTo>
                        <a:lnTo>
                          <a:pt x="1668" y="404"/>
                        </a:lnTo>
                        <a:lnTo>
                          <a:pt x="1643" y="385"/>
                        </a:lnTo>
                        <a:lnTo>
                          <a:pt x="1606" y="377"/>
                        </a:lnTo>
                        <a:lnTo>
                          <a:pt x="1565" y="386"/>
                        </a:lnTo>
                        <a:lnTo>
                          <a:pt x="1520" y="377"/>
                        </a:lnTo>
                        <a:lnTo>
                          <a:pt x="1467" y="404"/>
                        </a:lnTo>
                        <a:lnTo>
                          <a:pt x="1470" y="424"/>
                        </a:lnTo>
                        <a:lnTo>
                          <a:pt x="1498" y="436"/>
                        </a:lnTo>
                        <a:lnTo>
                          <a:pt x="1520" y="464"/>
                        </a:lnTo>
                        <a:lnTo>
                          <a:pt x="1524" y="497"/>
                        </a:lnTo>
                        <a:lnTo>
                          <a:pt x="1537" y="535"/>
                        </a:lnTo>
                        <a:lnTo>
                          <a:pt x="1517" y="561"/>
                        </a:lnTo>
                        <a:lnTo>
                          <a:pt x="1518" y="594"/>
                        </a:lnTo>
                        <a:lnTo>
                          <a:pt x="1570" y="619"/>
                        </a:lnTo>
                        <a:lnTo>
                          <a:pt x="1599" y="650"/>
                        </a:lnTo>
                        <a:lnTo>
                          <a:pt x="1599" y="679"/>
                        </a:lnTo>
                        <a:lnTo>
                          <a:pt x="1590" y="729"/>
                        </a:lnTo>
                        <a:lnTo>
                          <a:pt x="1573" y="773"/>
                        </a:lnTo>
                        <a:lnTo>
                          <a:pt x="1570" y="790"/>
                        </a:lnTo>
                        <a:lnTo>
                          <a:pt x="1606" y="825"/>
                        </a:lnTo>
                        <a:lnTo>
                          <a:pt x="1615" y="862"/>
                        </a:lnTo>
                        <a:lnTo>
                          <a:pt x="1615" y="915"/>
                        </a:lnTo>
                        <a:lnTo>
                          <a:pt x="1583" y="918"/>
                        </a:lnTo>
                        <a:lnTo>
                          <a:pt x="1551" y="930"/>
                        </a:lnTo>
                        <a:lnTo>
                          <a:pt x="1511" y="891"/>
                        </a:lnTo>
                        <a:lnTo>
                          <a:pt x="1475" y="879"/>
                        </a:lnTo>
                        <a:lnTo>
                          <a:pt x="1453" y="834"/>
                        </a:lnTo>
                        <a:lnTo>
                          <a:pt x="1449" y="791"/>
                        </a:lnTo>
                        <a:lnTo>
                          <a:pt x="1384" y="770"/>
                        </a:lnTo>
                        <a:lnTo>
                          <a:pt x="1336" y="768"/>
                        </a:lnTo>
                        <a:lnTo>
                          <a:pt x="1271" y="756"/>
                        </a:lnTo>
                        <a:lnTo>
                          <a:pt x="1235" y="725"/>
                        </a:lnTo>
                        <a:lnTo>
                          <a:pt x="1151" y="707"/>
                        </a:lnTo>
                        <a:lnTo>
                          <a:pt x="1104" y="720"/>
                        </a:lnTo>
                        <a:lnTo>
                          <a:pt x="1113" y="676"/>
                        </a:lnTo>
                        <a:lnTo>
                          <a:pt x="1097" y="656"/>
                        </a:lnTo>
                        <a:lnTo>
                          <a:pt x="1069" y="650"/>
                        </a:lnTo>
                        <a:lnTo>
                          <a:pt x="1087" y="588"/>
                        </a:lnTo>
                        <a:lnTo>
                          <a:pt x="1078" y="535"/>
                        </a:lnTo>
                        <a:lnTo>
                          <a:pt x="1113" y="455"/>
                        </a:lnTo>
                        <a:lnTo>
                          <a:pt x="1175" y="404"/>
                        </a:lnTo>
                        <a:lnTo>
                          <a:pt x="1193" y="368"/>
                        </a:lnTo>
                        <a:lnTo>
                          <a:pt x="1131" y="360"/>
                        </a:lnTo>
                        <a:lnTo>
                          <a:pt x="1087" y="315"/>
                        </a:lnTo>
                        <a:lnTo>
                          <a:pt x="1193" y="315"/>
                        </a:lnTo>
                        <a:lnTo>
                          <a:pt x="1215" y="285"/>
                        </a:lnTo>
                        <a:lnTo>
                          <a:pt x="1255" y="271"/>
                        </a:lnTo>
                        <a:lnTo>
                          <a:pt x="1274" y="254"/>
                        </a:lnTo>
                        <a:lnTo>
                          <a:pt x="1308" y="236"/>
                        </a:lnTo>
                        <a:lnTo>
                          <a:pt x="1265" y="192"/>
                        </a:lnTo>
                        <a:lnTo>
                          <a:pt x="1263" y="148"/>
                        </a:lnTo>
                        <a:lnTo>
                          <a:pt x="1230" y="134"/>
                        </a:lnTo>
                        <a:lnTo>
                          <a:pt x="1202" y="148"/>
                        </a:lnTo>
                        <a:lnTo>
                          <a:pt x="1203" y="165"/>
                        </a:lnTo>
                        <a:lnTo>
                          <a:pt x="1219" y="209"/>
                        </a:lnTo>
                        <a:lnTo>
                          <a:pt x="1193" y="271"/>
                        </a:lnTo>
                        <a:lnTo>
                          <a:pt x="1171" y="174"/>
                        </a:lnTo>
                        <a:lnTo>
                          <a:pt x="1141" y="179"/>
                        </a:lnTo>
                        <a:lnTo>
                          <a:pt x="1150" y="214"/>
                        </a:lnTo>
                        <a:lnTo>
                          <a:pt x="1122" y="209"/>
                        </a:lnTo>
                        <a:lnTo>
                          <a:pt x="1096" y="93"/>
                        </a:lnTo>
                        <a:lnTo>
                          <a:pt x="1073" y="84"/>
                        </a:lnTo>
                        <a:lnTo>
                          <a:pt x="1057" y="70"/>
                        </a:lnTo>
                        <a:lnTo>
                          <a:pt x="1043" y="67"/>
                        </a:lnTo>
                        <a:lnTo>
                          <a:pt x="1025" y="84"/>
                        </a:lnTo>
                        <a:lnTo>
                          <a:pt x="1034" y="124"/>
                        </a:lnTo>
                        <a:lnTo>
                          <a:pt x="1065" y="152"/>
                        </a:lnTo>
                        <a:lnTo>
                          <a:pt x="1078" y="209"/>
                        </a:lnTo>
                        <a:lnTo>
                          <a:pt x="1051" y="236"/>
                        </a:lnTo>
                        <a:lnTo>
                          <a:pt x="1034" y="280"/>
                        </a:lnTo>
                        <a:lnTo>
                          <a:pt x="990" y="227"/>
                        </a:lnTo>
                        <a:lnTo>
                          <a:pt x="945" y="254"/>
                        </a:lnTo>
                        <a:lnTo>
                          <a:pt x="875" y="245"/>
                        </a:lnTo>
                        <a:lnTo>
                          <a:pt x="848" y="218"/>
                        </a:lnTo>
                        <a:lnTo>
                          <a:pt x="822" y="254"/>
                        </a:lnTo>
                        <a:lnTo>
                          <a:pt x="795" y="289"/>
                        </a:lnTo>
                        <a:lnTo>
                          <a:pt x="766" y="271"/>
                        </a:lnTo>
                        <a:lnTo>
                          <a:pt x="742" y="236"/>
                        </a:lnTo>
                        <a:lnTo>
                          <a:pt x="699" y="245"/>
                        </a:lnTo>
                        <a:lnTo>
                          <a:pt x="645" y="236"/>
                        </a:lnTo>
                        <a:lnTo>
                          <a:pt x="680" y="183"/>
                        </a:lnTo>
                        <a:lnTo>
                          <a:pt x="620" y="156"/>
                        </a:lnTo>
                        <a:lnTo>
                          <a:pt x="583" y="128"/>
                        </a:lnTo>
                        <a:lnTo>
                          <a:pt x="557" y="148"/>
                        </a:lnTo>
                        <a:lnTo>
                          <a:pt x="504" y="84"/>
                        </a:lnTo>
                        <a:lnTo>
                          <a:pt x="452" y="62"/>
                        </a:lnTo>
                        <a:lnTo>
                          <a:pt x="434" y="84"/>
                        </a:lnTo>
                        <a:lnTo>
                          <a:pt x="337" y="67"/>
                        </a:lnTo>
                        <a:lnTo>
                          <a:pt x="266"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0" name="Freeform 177"/>
                  <p:cNvSpPr>
                    <a:spLocks/>
                  </p:cNvSpPr>
                  <p:nvPr/>
                </p:nvSpPr>
                <p:spPr bwMode="auto">
                  <a:xfrm>
                    <a:off x="5773" y="1652"/>
                    <a:ext cx="97" cy="116"/>
                  </a:xfrm>
                  <a:custGeom>
                    <a:avLst/>
                    <a:gdLst>
                      <a:gd name="T0" fmla="*/ 0 w 195"/>
                      <a:gd name="T1" fmla="*/ 0 h 233"/>
                      <a:gd name="T2" fmla="*/ 0 w 195"/>
                      <a:gd name="T3" fmla="*/ 0 h 233"/>
                      <a:gd name="T4" fmla="*/ 0 w 195"/>
                      <a:gd name="T5" fmla="*/ 0 h 233"/>
                      <a:gd name="T6" fmla="*/ 0 w 195"/>
                      <a:gd name="T7" fmla="*/ 0 h 233"/>
                      <a:gd name="T8" fmla="*/ 0 w 195"/>
                      <a:gd name="T9" fmla="*/ 0 h 233"/>
                      <a:gd name="T10" fmla="*/ 0 w 195"/>
                      <a:gd name="T11" fmla="*/ 0 h 233"/>
                      <a:gd name="T12" fmla="*/ 0 w 195"/>
                      <a:gd name="T13" fmla="*/ 0 h 233"/>
                      <a:gd name="T14" fmla="*/ 0 w 195"/>
                      <a:gd name="T15" fmla="*/ 0 h 233"/>
                      <a:gd name="T16" fmla="*/ 0 w 195"/>
                      <a:gd name="T17" fmla="*/ 0 h 233"/>
                      <a:gd name="T18" fmla="*/ 0 w 195"/>
                      <a:gd name="T19" fmla="*/ 0 h 233"/>
                      <a:gd name="T20" fmla="*/ 0 w 195"/>
                      <a:gd name="T21" fmla="*/ 0 h 233"/>
                      <a:gd name="T22" fmla="*/ 0 w 195"/>
                      <a:gd name="T23" fmla="*/ 0 h 233"/>
                      <a:gd name="T24" fmla="*/ 0 w 195"/>
                      <a:gd name="T25" fmla="*/ 0 h 233"/>
                      <a:gd name="T26" fmla="*/ 0 w 195"/>
                      <a:gd name="T27" fmla="*/ 0 h 233"/>
                      <a:gd name="T28" fmla="*/ 0 w 195"/>
                      <a:gd name="T29" fmla="*/ 0 h 233"/>
                      <a:gd name="T30" fmla="*/ 0 w 195"/>
                      <a:gd name="T31" fmla="*/ 0 h 233"/>
                      <a:gd name="T32" fmla="*/ 0 w 195"/>
                      <a:gd name="T33" fmla="*/ 0 h 233"/>
                      <a:gd name="T34" fmla="*/ 0 w 195"/>
                      <a:gd name="T35" fmla="*/ 0 h 233"/>
                      <a:gd name="T36" fmla="*/ 0 w 195"/>
                      <a:gd name="T37" fmla="*/ 0 h 233"/>
                      <a:gd name="T38" fmla="*/ 0 w 195"/>
                      <a:gd name="T39" fmla="*/ 0 h 233"/>
                      <a:gd name="T40" fmla="*/ 0 w 195"/>
                      <a:gd name="T41" fmla="*/ 0 h 233"/>
                      <a:gd name="T42" fmla="*/ 0 w 195"/>
                      <a:gd name="T43" fmla="*/ 0 h 233"/>
                      <a:gd name="T44" fmla="*/ 0 w 195"/>
                      <a:gd name="T45" fmla="*/ 0 h 233"/>
                      <a:gd name="T46" fmla="*/ 0 w 195"/>
                      <a:gd name="T47" fmla="*/ 0 h 2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5"/>
                      <a:gd name="T73" fmla="*/ 0 h 233"/>
                      <a:gd name="T74" fmla="*/ 195 w 195"/>
                      <a:gd name="T75" fmla="*/ 233 h 2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5" h="233">
                        <a:moveTo>
                          <a:pt x="34" y="0"/>
                        </a:moveTo>
                        <a:lnTo>
                          <a:pt x="19" y="18"/>
                        </a:lnTo>
                        <a:lnTo>
                          <a:pt x="8" y="63"/>
                        </a:lnTo>
                        <a:lnTo>
                          <a:pt x="0" y="102"/>
                        </a:lnTo>
                        <a:lnTo>
                          <a:pt x="22" y="150"/>
                        </a:lnTo>
                        <a:lnTo>
                          <a:pt x="36" y="193"/>
                        </a:lnTo>
                        <a:lnTo>
                          <a:pt x="31" y="233"/>
                        </a:lnTo>
                        <a:lnTo>
                          <a:pt x="53" y="233"/>
                        </a:lnTo>
                        <a:lnTo>
                          <a:pt x="67" y="203"/>
                        </a:lnTo>
                        <a:lnTo>
                          <a:pt x="93" y="208"/>
                        </a:lnTo>
                        <a:lnTo>
                          <a:pt x="115" y="178"/>
                        </a:lnTo>
                        <a:lnTo>
                          <a:pt x="187" y="162"/>
                        </a:lnTo>
                        <a:lnTo>
                          <a:pt x="195" y="137"/>
                        </a:lnTo>
                        <a:lnTo>
                          <a:pt x="165" y="112"/>
                        </a:lnTo>
                        <a:lnTo>
                          <a:pt x="159" y="84"/>
                        </a:lnTo>
                        <a:lnTo>
                          <a:pt x="140" y="80"/>
                        </a:lnTo>
                        <a:lnTo>
                          <a:pt x="118" y="112"/>
                        </a:lnTo>
                        <a:lnTo>
                          <a:pt x="89" y="115"/>
                        </a:lnTo>
                        <a:lnTo>
                          <a:pt x="71" y="111"/>
                        </a:lnTo>
                        <a:lnTo>
                          <a:pt x="49" y="100"/>
                        </a:lnTo>
                        <a:lnTo>
                          <a:pt x="42" y="86"/>
                        </a:lnTo>
                        <a:lnTo>
                          <a:pt x="36" y="46"/>
                        </a:lnTo>
                        <a:lnTo>
                          <a:pt x="43" y="9"/>
                        </a:lnTo>
                        <a:lnTo>
                          <a:pt x="34"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1" name="Freeform 178"/>
                  <p:cNvSpPr>
                    <a:spLocks/>
                  </p:cNvSpPr>
                  <p:nvPr/>
                </p:nvSpPr>
                <p:spPr bwMode="auto">
                  <a:xfrm>
                    <a:off x="5796" y="1792"/>
                    <a:ext cx="22" cy="24"/>
                  </a:xfrm>
                  <a:custGeom>
                    <a:avLst/>
                    <a:gdLst>
                      <a:gd name="T0" fmla="*/ 0 w 45"/>
                      <a:gd name="T1" fmla="*/ 0 h 49"/>
                      <a:gd name="T2" fmla="*/ 0 w 45"/>
                      <a:gd name="T3" fmla="*/ 0 h 49"/>
                      <a:gd name="T4" fmla="*/ 0 w 45"/>
                      <a:gd name="T5" fmla="*/ 0 h 49"/>
                      <a:gd name="T6" fmla="*/ 0 w 45"/>
                      <a:gd name="T7" fmla="*/ 0 h 49"/>
                      <a:gd name="T8" fmla="*/ 0 w 45"/>
                      <a:gd name="T9" fmla="*/ 0 h 49"/>
                      <a:gd name="T10" fmla="*/ 0 w 45"/>
                      <a:gd name="T11" fmla="*/ 0 h 49"/>
                      <a:gd name="T12" fmla="*/ 0 w 45"/>
                      <a:gd name="T13" fmla="*/ 0 h 49"/>
                      <a:gd name="T14" fmla="*/ 0 w 45"/>
                      <a:gd name="T15" fmla="*/ 0 h 49"/>
                      <a:gd name="T16" fmla="*/ 0 w 45"/>
                      <a:gd name="T17" fmla="*/ 0 h 49"/>
                      <a:gd name="T18" fmla="*/ 0 w 45"/>
                      <a:gd name="T19" fmla="*/ 0 h 49"/>
                      <a:gd name="T20" fmla="*/ 0 w 45"/>
                      <a:gd name="T21" fmla="*/ 0 h 49"/>
                      <a:gd name="T22" fmla="*/ 0 w 45"/>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49"/>
                      <a:gd name="T38" fmla="*/ 45 w 45"/>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49">
                        <a:moveTo>
                          <a:pt x="40" y="15"/>
                        </a:moveTo>
                        <a:lnTo>
                          <a:pt x="31" y="9"/>
                        </a:lnTo>
                        <a:lnTo>
                          <a:pt x="20" y="4"/>
                        </a:lnTo>
                        <a:lnTo>
                          <a:pt x="6" y="0"/>
                        </a:lnTo>
                        <a:lnTo>
                          <a:pt x="0" y="1"/>
                        </a:lnTo>
                        <a:lnTo>
                          <a:pt x="0" y="16"/>
                        </a:lnTo>
                        <a:lnTo>
                          <a:pt x="6" y="35"/>
                        </a:lnTo>
                        <a:lnTo>
                          <a:pt x="20" y="49"/>
                        </a:lnTo>
                        <a:lnTo>
                          <a:pt x="33" y="49"/>
                        </a:lnTo>
                        <a:lnTo>
                          <a:pt x="43" y="35"/>
                        </a:lnTo>
                        <a:lnTo>
                          <a:pt x="45" y="24"/>
                        </a:lnTo>
                        <a:lnTo>
                          <a:pt x="40" y="15"/>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2" name="Freeform 179"/>
                  <p:cNvSpPr>
                    <a:spLocks/>
                  </p:cNvSpPr>
                  <p:nvPr/>
                </p:nvSpPr>
                <p:spPr bwMode="auto">
                  <a:xfrm>
                    <a:off x="5298" y="1475"/>
                    <a:ext cx="62" cy="50"/>
                  </a:xfrm>
                  <a:custGeom>
                    <a:avLst/>
                    <a:gdLst>
                      <a:gd name="T0" fmla="*/ 0 w 125"/>
                      <a:gd name="T1" fmla="*/ 1 h 98"/>
                      <a:gd name="T2" fmla="*/ 0 w 125"/>
                      <a:gd name="T3" fmla="*/ 1 h 98"/>
                      <a:gd name="T4" fmla="*/ 0 w 125"/>
                      <a:gd name="T5" fmla="*/ 1 h 98"/>
                      <a:gd name="T6" fmla="*/ 0 w 125"/>
                      <a:gd name="T7" fmla="*/ 0 h 98"/>
                      <a:gd name="T8" fmla="*/ 0 w 125"/>
                      <a:gd name="T9" fmla="*/ 1 h 98"/>
                      <a:gd name="T10" fmla="*/ 0 w 125"/>
                      <a:gd name="T11" fmla="*/ 1 h 98"/>
                      <a:gd name="T12" fmla="*/ 0 w 125"/>
                      <a:gd name="T13" fmla="*/ 1 h 98"/>
                      <a:gd name="T14" fmla="*/ 0 w 125"/>
                      <a:gd name="T15" fmla="*/ 1 h 98"/>
                      <a:gd name="T16" fmla="*/ 0 w 125"/>
                      <a:gd name="T17" fmla="*/ 1 h 98"/>
                      <a:gd name="T18" fmla="*/ 0 w 125"/>
                      <a:gd name="T19" fmla="*/ 1 h 98"/>
                      <a:gd name="T20" fmla="*/ 0 w 125"/>
                      <a:gd name="T21" fmla="*/ 1 h 98"/>
                      <a:gd name="T22" fmla="*/ 0 w 125"/>
                      <a:gd name="T23" fmla="*/ 1 h 98"/>
                      <a:gd name="T24" fmla="*/ 0 w 125"/>
                      <a:gd name="T25" fmla="*/ 1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98"/>
                      <a:gd name="T41" fmla="*/ 125 w 125"/>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98">
                        <a:moveTo>
                          <a:pt x="0" y="22"/>
                        </a:moveTo>
                        <a:lnTo>
                          <a:pt x="20" y="6"/>
                        </a:lnTo>
                        <a:lnTo>
                          <a:pt x="50" y="14"/>
                        </a:lnTo>
                        <a:lnTo>
                          <a:pt x="70" y="0"/>
                        </a:lnTo>
                        <a:lnTo>
                          <a:pt x="94" y="14"/>
                        </a:lnTo>
                        <a:lnTo>
                          <a:pt x="125" y="44"/>
                        </a:lnTo>
                        <a:lnTo>
                          <a:pt x="125" y="78"/>
                        </a:lnTo>
                        <a:lnTo>
                          <a:pt x="89" y="85"/>
                        </a:lnTo>
                        <a:lnTo>
                          <a:pt x="66" y="70"/>
                        </a:lnTo>
                        <a:lnTo>
                          <a:pt x="57" y="98"/>
                        </a:lnTo>
                        <a:lnTo>
                          <a:pt x="30" y="95"/>
                        </a:lnTo>
                        <a:lnTo>
                          <a:pt x="30" y="59"/>
                        </a:lnTo>
                        <a:lnTo>
                          <a:pt x="0" y="22"/>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3" name="Freeform 180"/>
                  <p:cNvSpPr>
                    <a:spLocks/>
                  </p:cNvSpPr>
                  <p:nvPr/>
                </p:nvSpPr>
                <p:spPr bwMode="auto">
                  <a:xfrm>
                    <a:off x="5233" y="1296"/>
                    <a:ext cx="323" cy="213"/>
                  </a:xfrm>
                  <a:custGeom>
                    <a:avLst/>
                    <a:gdLst>
                      <a:gd name="T0" fmla="*/ 1 w 646"/>
                      <a:gd name="T1" fmla="*/ 1 h 425"/>
                      <a:gd name="T2" fmla="*/ 1 w 646"/>
                      <a:gd name="T3" fmla="*/ 1 h 425"/>
                      <a:gd name="T4" fmla="*/ 1 w 646"/>
                      <a:gd name="T5" fmla="*/ 1 h 425"/>
                      <a:gd name="T6" fmla="*/ 1 w 646"/>
                      <a:gd name="T7" fmla="*/ 1 h 425"/>
                      <a:gd name="T8" fmla="*/ 1 w 646"/>
                      <a:gd name="T9" fmla="*/ 1 h 425"/>
                      <a:gd name="T10" fmla="*/ 1 w 646"/>
                      <a:gd name="T11" fmla="*/ 1 h 425"/>
                      <a:gd name="T12" fmla="*/ 1 w 646"/>
                      <a:gd name="T13" fmla="*/ 1 h 425"/>
                      <a:gd name="T14" fmla="*/ 1 w 646"/>
                      <a:gd name="T15" fmla="*/ 1 h 425"/>
                      <a:gd name="T16" fmla="*/ 1 w 646"/>
                      <a:gd name="T17" fmla="*/ 1 h 425"/>
                      <a:gd name="T18" fmla="*/ 1 w 646"/>
                      <a:gd name="T19" fmla="*/ 1 h 425"/>
                      <a:gd name="T20" fmla="*/ 1 w 646"/>
                      <a:gd name="T21" fmla="*/ 1 h 425"/>
                      <a:gd name="T22" fmla="*/ 1 w 646"/>
                      <a:gd name="T23" fmla="*/ 0 h 425"/>
                      <a:gd name="T24" fmla="*/ 1 w 646"/>
                      <a:gd name="T25" fmla="*/ 1 h 425"/>
                      <a:gd name="T26" fmla="*/ 1 w 646"/>
                      <a:gd name="T27" fmla="*/ 1 h 425"/>
                      <a:gd name="T28" fmla="*/ 1 w 646"/>
                      <a:gd name="T29" fmla="*/ 1 h 425"/>
                      <a:gd name="T30" fmla="*/ 1 w 646"/>
                      <a:gd name="T31" fmla="*/ 1 h 425"/>
                      <a:gd name="T32" fmla="*/ 1 w 646"/>
                      <a:gd name="T33" fmla="*/ 1 h 425"/>
                      <a:gd name="T34" fmla="*/ 1 w 646"/>
                      <a:gd name="T35" fmla="*/ 1 h 425"/>
                      <a:gd name="T36" fmla="*/ 1 w 646"/>
                      <a:gd name="T37" fmla="*/ 1 h 425"/>
                      <a:gd name="T38" fmla="*/ 1 w 646"/>
                      <a:gd name="T39" fmla="*/ 1 h 425"/>
                      <a:gd name="T40" fmla="*/ 1 w 646"/>
                      <a:gd name="T41" fmla="*/ 1 h 425"/>
                      <a:gd name="T42" fmla="*/ 1 w 646"/>
                      <a:gd name="T43" fmla="*/ 1 h 425"/>
                      <a:gd name="T44" fmla="*/ 1 w 646"/>
                      <a:gd name="T45" fmla="*/ 1 h 425"/>
                      <a:gd name="T46" fmla="*/ 1 w 646"/>
                      <a:gd name="T47" fmla="*/ 1 h 425"/>
                      <a:gd name="T48" fmla="*/ 1 w 646"/>
                      <a:gd name="T49" fmla="*/ 1 h 425"/>
                      <a:gd name="T50" fmla="*/ 1 w 646"/>
                      <a:gd name="T51" fmla="*/ 1 h 425"/>
                      <a:gd name="T52" fmla="*/ 1 w 646"/>
                      <a:gd name="T53" fmla="*/ 1 h 425"/>
                      <a:gd name="T54" fmla="*/ 1 w 646"/>
                      <a:gd name="T55" fmla="*/ 1 h 425"/>
                      <a:gd name="T56" fmla="*/ 1 w 646"/>
                      <a:gd name="T57" fmla="*/ 1 h 425"/>
                      <a:gd name="T58" fmla="*/ 1 w 646"/>
                      <a:gd name="T59" fmla="*/ 1 h 425"/>
                      <a:gd name="T60" fmla="*/ 1 w 646"/>
                      <a:gd name="T61" fmla="*/ 1 h 425"/>
                      <a:gd name="T62" fmla="*/ 1 w 646"/>
                      <a:gd name="T63" fmla="*/ 1 h 425"/>
                      <a:gd name="T64" fmla="*/ 1 w 646"/>
                      <a:gd name="T65" fmla="*/ 1 h 425"/>
                      <a:gd name="T66" fmla="*/ 1 w 646"/>
                      <a:gd name="T67" fmla="*/ 1 h 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425"/>
                      <a:gd name="T104" fmla="*/ 646 w 646"/>
                      <a:gd name="T105" fmla="*/ 425 h 4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425">
                        <a:moveTo>
                          <a:pt x="558" y="205"/>
                        </a:moveTo>
                        <a:lnTo>
                          <a:pt x="504" y="209"/>
                        </a:lnTo>
                        <a:lnTo>
                          <a:pt x="471" y="177"/>
                        </a:lnTo>
                        <a:lnTo>
                          <a:pt x="420" y="171"/>
                        </a:lnTo>
                        <a:lnTo>
                          <a:pt x="381" y="135"/>
                        </a:lnTo>
                        <a:lnTo>
                          <a:pt x="339" y="124"/>
                        </a:lnTo>
                        <a:lnTo>
                          <a:pt x="297" y="88"/>
                        </a:lnTo>
                        <a:lnTo>
                          <a:pt x="240" y="82"/>
                        </a:lnTo>
                        <a:lnTo>
                          <a:pt x="236" y="54"/>
                        </a:lnTo>
                        <a:lnTo>
                          <a:pt x="193" y="40"/>
                        </a:lnTo>
                        <a:lnTo>
                          <a:pt x="171" y="35"/>
                        </a:lnTo>
                        <a:lnTo>
                          <a:pt x="156" y="74"/>
                        </a:lnTo>
                        <a:lnTo>
                          <a:pt x="146" y="87"/>
                        </a:lnTo>
                        <a:lnTo>
                          <a:pt x="128" y="93"/>
                        </a:lnTo>
                        <a:lnTo>
                          <a:pt x="118" y="115"/>
                        </a:lnTo>
                        <a:lnTo>
                          <a:pt x="99" y="74"/>
                        </a:lnTo>
                        <a:lnTo>
                          <a:pt x="116" y="22"/>
                        </a:lnTo>
                        <a:lnTo>
                          <a:pt x="100" y="18"/>
                        </a:lnTo>
                        <a:lnTo>
                          <a:pt x="79" y="71"/>
                        </a:lnTo>
                        <a:lnTo>
                          <a:pt x="84" y="121"/>
                        </a:lnTo>
                        <a:lnTo>
                          <a:pt x="78" y="150"/>
                        </a:lnTo>
                        <a:lnTo>
                          <a:pt x="49" y="79"/>
                        </a:lnTo>
                        <a:lnTo>
                          <a:pt x="50" y="35"/>
                        </a:lnTo>
                        <a:lnTo>
                          <a:pt x="47" y="0"/>
                        </a:lnTo>
                        <a:lnTo>
                          <a:pt x="22" y="0"/>
                        </a:lnTo>
                        <a:lnTo>
                          <a:pt x="7" y="18"/>
                        </a:lnTo>
                        <a:lnTo>
                          <a:pt x="0" y="57"/>
                        </a:lnTo>
                        <a:lnTo>
                          <a:pt x="6" y="57"/>
                        </a:lnTo>
                        <a:lnTo>
                          <a:pt x="0" y="102"/>
                        </a:lnTo>
                        <a:lnTo>
                          <a:pt x="19" y="141"/>
                        </a:lnTo>
                        <a:lnTo>
                          <a:pt x="38" y="168"/>
                        </a:lnTo>
                        <a:lnTo>
                          <a:pt x="62" y="175"/>
                        </a:lnTo>
                        <a:lnTo>
                          <a:pt x="138" y="159"/>
                        </a:lnTo>
                        <a:lnTo>
                          <a:pt x="188" y="168"/>
                        </a:lnTo>
                        <a:lnTo>
                          <a:pt x="234" y="159"/>
                        </a:lnTo>
                        <a:lnTo>
                          <a:pt x="287" y="155"/>
                        </a:lnTo>
                        <a:lnTo>
                          <a:pt x="330" y="185"/>
                        </a:lnTo>
                        <a:lnTo>
                          <a:pt x="344" y="205"/>
                        </a:lnTo>
                        <a:lnTo>
                          <a:pt x="346" y="258"/>
                        </a:lnTo>
                        <a:lnTo>
                          <a:pt x="365" y="324"/>
                        </a:lnTo>
                        <a:lnTo>
                          <a:pt x="356" y="345"/>
                        </a:lnTo>
                        <a:lnTo>
                          <a:pt x="327" y="362"/>
                        </a:lnTo>
                        <a:lnTo>
                          <a:pt x="303" y="378"/>
                        </a:lnTo>
                        <a:lnTo>
                          <a:pt x="297" y="402"/>
                        </a:lnTo>
                        <a:lnTo>
                          <a:pt x="312" y="417"/>
                        </a:lnTo>
                        <a:lnTo>
                          <a:pt x="355" y="380"/>
                        </a:lnTo>
                        <a:lnTo>
                          <a:pt x="384" y="359"/>
                        </a:lnTo>
                        <a:lnTo>
                          <a:pt x="409" y="364"/>
                        </a:lnTo>
                        <a:lnTo>
                          <a:pt x="424" y="389"/>
                        </a:lnTo>
                        <a:lnTo>
                          <a:pt x="456" y="399"/>
                        </a:lnTo>
                        <a:lnTo>
                          <a:pt x="496" y="417"/>
                        </a:lnTo>
                        <a:lnTo>
                          <a:pt x="542" y="425"/>
                        </a:lnTo>
                        <a:lnTo>
                          <a:pt x="595" y="408"/>
                        </a:lnTo>
                        <a:lnTo>
                          <a:pt x="646" y="417"/>
                        </a:lnTo>
                        <a:lnTo>
                          <a:pt x="630" y="398"/>
                        </a:lnTo>
                        <a:lnTo>
                          <a:pt x="570" y="386"/>
                        </a:lnTo>
                        <a:lnTo>
                          <a:pt x="508" y="372"/>
                        </a:lnTo>
                        <a:lnTo>
                          <a:pt x="514" y="355"/>
                        </a:lnTo>
                        <a:lnTo>
                          <a:pt x="548" y="358"/>
                        </a:lnTo>
                        <a:lnTo>
                          <a:pt x="593" y="372"/>
                        </a:lnTo>
                        <a:lnTo>
                          <a:pt x="574" y="324"/>
                        </a:lnTo>
                        <a:lnTo>
                          <a:pt x="549" y="319"/>
                        </a:lnTo>
                        <a:lnTo>
                          <a:pt x="515" y="302"/>
                        </a:lnTo>
                        <a:lnTo>
                          <a:pt x="481" y="297"/>
                        </a:lnTo>
                        <a:lnTo>
                          <a:pt x="495" y="244"/>
                        </a:lnTo>
                        <a:lnTo>
                          <a:pt x="514" y="231"/>
                        </a:lnTo>
                        <a:lnTo>
                          <a:pt x="546" y="221"/>
                        </a:lnTo>
                        <a:lnTo>
                          <a:pt x="558" y="205"/>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4" name="Freeform 181"/>
                  <p:cNvSpPr>
                    <a:spLocks/>
                  </p:cNvSpPr>
                  <p:nvPr/>
                </p:nvSpPr>
                <p:spPr bwMode="auto">
                  <a:xfrm>
                    <a:off x="4980" y="1301"/>
                    <a:ext cx="179" cy="124"/>
                  </a:xfrm>
                  <a:custGeom>
                    <a:avLst/>
                    <a:gdLst>
                      <a:gd name="T0" fmla="*/ 1 w 358"/>
                      <a:gd name="T1" fmla="*/ 0 h 249"/>
                      <a:gd name="T2" fmla="*/ 1 w 358"/>
                      <a:gd name="T3" fmla="*/ 0 h 249"/>
                      <a:gd name="T4" fmla="*/ 1 w 358"/>
                      <a:gd name="T5" fmla="*/ 0 h 249"/>
                      <a:gd name="T6" fmla="*/ 1 w 358"/>
                      <a:gd name="T7" fmla="*/ 0 h 249"/>
                      <a:gd name="T8" fmla="*/ 1 w 358"/>
                      <a:gd name="T9" fmla="*/ 0 h 249"/>
                      <a:gd name="T10" fmla="*/ 1 w 358"/>
                      <a:gd name="T11" fmla="*/ 0 h 249"/>
                      <a:gd name="T12" fmla="*/ 1 w 358"/>
                      <a:gd name="T13" fmla="*/ 0 h 249"/>
                      <a:gd name="T14" fmla="*/ 1 w 358"/>
                      <a:gd name="T15" fmla="*/ 0 h 249"/>
                      <a:gd name="T16" fmla="*/ 1 w 358"/>
                      <a:gd name="T17" fmla="*/ 0 h 249"/>
                      <a:gd name="T18" fmla="*/ 0 w 358"/>
                      <a:gd name="T19" fmla="*/ 0 h 249"/>
                      <a:gd name="T20" fmla="*/ 1 w 358"/>
                      <a:gd name="T21" fmla="*/ 0 h 249"/>
                      <a:gd name="T22" fmla="*/ 1 w 358"/>
                      <a:gd name="T23" fmla="*/ 0 h 249"/>
                      <a:gd name="T24" fmla="*/ 1 w 358"/>
                      <a:gd name="T25" fmla="*/ 0 h 249"/>
                      <a:gd name="T26" fmla="*/ 1 w 358"/>
                      <a:gd name="T27" fmla="*/ 0 h 249"/>
                      <a:gd name="T28" fmla="*/ 1 w 358"/>
                      <a:gd name="T29" fmla="*/ 0 h 249"/>
                      <a:gd name="T30" fmla="*/ 1 w 358"/>
                      <a:gd name="T31" fmla="*/ 0 h 249"/>
                      <a:gd name="T32" fmla="*/ 1 w 358"/>
                      <a:gd name="T33" fmla="*/ 0 h 249"/>
                      <a:gd name="T34" fmla="*/ 1 w 358"/>
                      <a:gd name="T35" fmla="*/ 0 h 249"/>
                      <a:gd name="T36" fmla="*/ 1 w 358"/>
                      <a:gd name="T37" fmla="*/ 0 h 249"/>
                      <a:gd name="T38" fmla="*/ 1 w 358"/>
                      <a:gd name="T39" fmla="*/ 0 h 249"/>
                      <a:gd name="T40" fmla="*/ 1 w 358"/>
                      <a:gd name="T41" fmla="*/ 0 h 249"/>
                      <a:gd name="T42" fmla="*/ 1 w 358"/>
                      <a:gd name="T43" fmla="*/ 0 h 249"/>
                      <a:gd name="T44" fmla="*/ 1 w 358"/>
                      <a:gd name="T45" fmla="*/ 0 h 249"/>
                      <a:gd name="T46" fmla="*/ 1 w 358"/>
                      <a:gd name="T47" fmla="*/ 0 h 249"/>
                      <a:gd name="T48" fmla="*/ 1 w 358"/>
                      <a:gd name="T49" fmla="*/ 0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8"/>
                      <a:gd name="T76" fmla="*/ 0 h 249"/>
                      <a:gd name="T77" fmla="*/ 358 w 358"/>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8" h="249">
                        <a:moveTo>
                          <a:pt x="260" y="70"/>
                        </a:moveTo>
                        <a:lnTo>
                          <a:pt x="238" y="13"/>
                        </a:lnTo>
                        <a:lnTo>
                          <a:pt x="199" y="66"/>
                        </a:lnTo>
                        <a:lnTo>
                          <a:pt x="181" y="0"/>
                        </a:lnTo>
                        <a:lnTo>
                          <a:pt x="150" y="44"/>
                        </a:lnTo>
                        <a:lnTo>
                          <a:pt x="132" y="9"/>
                        </a:lnTo>
                        <a:lnTo>
                          <a:pt x="115" y="44"/>
                        </a:lnTo>
                        <a:lnTo>
                          <a:pt x="75" y="17"/>
                        </a:lnTo>
                        <a:lnTo>
                          <a:pt x="26" y="35"/>
                        </a:lnTo>
                        <a:lnTo>
                          <a:pt x="0" y="84"/>
                        </a:lnTo>
                        <a:lnTo>
                          <a:pt x="22" y="101"/>
                        </a:lnTo>
                        <a:lnTo>
                          <a:pt x="106" y="97"/>
                        </a:lnTo>
                        <a:lnTo>
                          <a:pt x="57" y="141"/>
                        </a:lnTo>
                        <a:lnTo>
                          <a:pt x="154" y="168"/>
                        </a:lnTo>
                        <a:lnTo>
                          <a:pt x="128" y="187"/>
                        </a:lnTo>
                        <a:lnTo>
                          <a:pt x="31" y="168"/>
                        </a:lnTo>
                        <a:lnTo>
                          <a:pt x="84" y="218"/>
                        </a:lnTo>
                        <a:lnTo>
                          <a:pt x="150" y="227"/>
                        </a:lnTo>
                        <a:lnTo>
                          <a:pt x="207" y="213"/>
                        </a:lnTo>
                        <a:lnTo>
                          <a:pt x="252" y="231"/>
                        </a:lnTo>
                        <a:lnTo>
                          <a:pt x="313" y="249"/>
                        </a:lnTo>
                        <a:lnTo>
                          <a:pt x="296" y="222"/>
                        </a:lnTo>
                        <a:lnTo>
                          <a:pt x="358" y="196"/>
                        </a:lnTo>
                        <a:lnTo>
                          <a:pt x="296" y="176"/>
                        </a:lnTo>
                        <a:lnTo>
                          <a:pt x="260" y="7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5" name="Freeform 182"/>
                  <p:cNvSpPr>
                    <a:spLocks/>
                  </p:cNvSpPr>
                  <p:nvPr/>
                </p:nvSpPr>
                <p:spPr bwMode="auto">
                  <a:xfrm>
                    <a:off x="5181" y="1093"/>
                    <a:ext cx="102" cy="161"/>
                  </a:xfrm>
                  <a:custGeom>
                    <a:avLst/>
                    <a:gdLst>
                      <a:gd name="T0" fmla="*/ 0 w 205"/>
                      <a:gd name="T1" fmla="*/ 0 h 323"/>
                      <a:gd name="T2" fmla="*/ 0 w 205"/>
                      <a:gd name="T3" fmla="*/ 0 h 323"/>
                      <a:gd name="T4" fmla="*/ 0 w 205"/>
                      <a:gd name="T5" fmla="*/ 0 h 323"/>
                      <a:gd name="T6" fmla="*/ 0 w 205"/>
                      <a:gd name="T7" fmla="*/ 0 h 323"/>
                      <a:gd name="T8" fmla="*/ 0 w 205"/>
                      <a:gd name="T9" fmla="*/ 0 h 323"/>
                      <a:gd name="T10" fmla="*/ 0 w 205"/>
                      <a:gd name="T11" fmla="*/ 0 h 323"/>
                      <a:gd name="T12" fmla="*/ 0 w 205"/>
                      <a:gd name="T13" fmla="*/ 0 h 323"/>
                      <a:gd name="T14" fmla="*/ 0 w 205"/>
                      <a:gd name="T15" fmla="*/ 0 h 323"/>
                      <a:gd name="T16" fmla="*/ 0 w 205"/>
                      <a:gd name="T17" fmla="*/ 0 h 323"/>
                      <a:gd name="T18" fmla="*/ 0 w 205"/>
                      <a:gd name="T19" fmla="*/ 0 h 323"/>
                      <a:gd name="T20" fmla="*/ 0 w 205"/>
                      <a:gd name="T21" fmla="*/ 0 h 323"/>
                      <a:gd name="T22" fmla="*/ 0 w 205"/>
                      <a:gd name="T23" fmla="*/ 0 h 323"/>
                      <a:gd name="T24" fmla="*/ 0 w 205"/>
                      <a:gd name="T25" fmla="*/ 0 h 323"/>
                      <a:gd name="T26" fmla="*/ 0 w 205"/>
                      <a:gd name="T27" fmla="*/ 0 h 323"/>
                      <a:gd name="T28" fmla="*/ 0 w 205"/>
                      <a:gd name="T29" fmla="*/ 0 h 323"/>
                      <a:gd name="T30" fmla="*/ 0 w 205"/>
                      <a:gd name="T31" fmla="*/ 0 h 323"/>
                      <a:gd name="T32" fmla="*/ 0 w 205"/>
                      <a:gd name="T33" fmla="*/ 0 h 323"/>
                      <a:gd name="T34" fmla="*/ 0 w 205"/>
                      <a:gd name="T35" fmla="*/ 0 h 323"/>
                      <a:gd name="T36" fmla="*/ 0 w 205"/>
                      <a:gd name="T37" fmla="*/ 0 h 323"/>
                      <a:gd name="T38" fmla="*/ 0 w 205"/>
                      <a:gd name="T39" fmla="*/ 0 h 323"/>
                      <a:gd name="T40" fmla="*/ 0 w 205"/>
                      <a:gd name="T41" fmla="*/ 0 h 323"/>
                      <a:gd name="T42" fmla="*/ 0 w 205"/>
                      <a:gd name="T43" fmla="*/ 0 h 323"/>
                      <a:gd name="T44" fmla="*/ 0 w 205"/>
                      <a:gd name="T45" fmla="*/ 0 h 323"/>
                      <a:gd name="T46" fmla="*/ 0 w 205"/>
                      <a:gd name="T47" fmla="*/ 0 h 323"/>
                      <a:gd name="T48" fmla="*/ 0 w 205"/>
                      <a:gd name="T49" fmla="*/ 0 h 323"/>
                      <a:gd name="T50" fmla="*/ 0 w 205"/>
                      <a:gd name="T51" fmla="*/ 0 h 3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323"/>
                      <a:gd name="T80" fmla="*/ 205 w 205"/>
                      <a:gd name="T81" fmla="*/ 323 h 3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323">
                        <a:moveTo>
                          <a:pt x="139" y="0"/>
                        </a:moveTo>
                        <a:lnTo>
                          <a:pt x="98" y="2"/>
                        </a:lnTo>
                        <a:lnTo>
                          <a:pt x="53" y="35"/>
                        </a:lnTo>
                        <a:lnTo>
                          <a:pt x="18" y="63"/>
                        </a:lnTo>
                        <a:lnTo>
                          <a:pt x="0" y="100"/>
                        </a:lnTo>
                        <a:lnTo>
                          <a:pt x="0" y="127"/>
                        </a:lnTo>
                        <a:lnTo>
                          <a:pt x="28" y="144"/>
                        </a:lnTo>
                        <a:lnTo>
                          <a:pt x="87" y="131"/>
                        </a:lnTo>
                        <a:lnTo>
                          <a:pt x="152" y="100"/>
                        </a:lnTo>
                        <a:lnTo>
                          <a:pt x="81" y="171"/>
                        </a:lnTo>
                        <a:lnTo>
                          <a:pt x="106" y="178"/>
                        </a:lnTo>
                        <a:lnTo>
                          <a:pt x="92" y="215"/>
                        </a:lnTo>
                        <a:lnTo>
                          <a:pt x="115" y="233"/>
                        </a:lnTo>
                        <a:lnTo>
                          <a:pt x="108" y="268"/>
                        </a:lnTo>
                        <a:lnTo>
                          <a:pt x="71" y="284"/>
                        </a:lnTo>
                        <a:lnTo>
                          <a:pt x="55" y="320"/>
                        </a:lnTo>
                        <a:lnTo>
                          <a:pt x="75" y="323"/>
                        </a:lnTo>
                        <a:lnTo>
                          <a:pt x="137" y="298"/>
                        </a:lnTo>
                        <a:lnTo>
                          <a:pt x="205" y="303"/>
                        </a:lnTo>
                        <a:lnTo>
                          <a:pt x="193" y="259"/>
                        </a:lnTo>
                        <a:lnTo>
                          <a:pt x="196" y="209"/>
                        </a:lnTo>
                        <a:lnTo>
                          <a:pt x="170" y="180"/>
                        </a:lnTo>
                        <a:lnTo>
                          <a:pt x="193" y="118"/>
                        </a:lnTo>
                        <a:lnTo>
                          <a:pt x="186" y="74"/>
                        </a:lnTo>
                        <a:lnTo>
                          <a:pt x="173" y="16"/>
                        </a:lnTo>
                        <a:lnTo>
                          <a:pt x="139"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6" name="Freeform 183"/>
                  <p:cNvSpPr>
                    <a:spLocks/>
                  </p:cNvSpPr>
                  <p:nvPr/>
                </p:nvSpPr>
                <p:spPr bwMode="auto">
                  <a:xfrm>
                    <a:off x="5162" y="1164"/>
                    <a:ext cx="42" cy="68"/>
                  </a:xfrm>
                  <a:custGeom>
                    <a:avLst/>
                    <a:gdLst>
                      <a:gd name="T0" fmla="*/ 1 w 82"/>
                      <a:gd name="T1" fmla="*/ 0 h 135"/>
                      <a:gd name="T2" fmla="*/ 0 w 82"/>
                      <a:gd name="T3" fmla="*/ 1 h 135"/>
                      <a:gd name="T4" fmla="*/ 1 w 82"/>
                      <a:gd name="T5" fmla="*/ 1 h 135"/>
                      <a:gd name="T6" fmla="*/ 1 w 82"/>
                      <a:gd name="T7" fmla="*/ 1 h 135"/>
                      <a:gd name="T8" fmla="*/ 1 w 82"/>
                      <a:gd name="T9" fmla="*/ 1 h 135"/>
                      <a:gd name="T10" fmla="*/ 1 w 82"/>
                      <a:gd name="T11" fmla="*/ 1 h 135"/>
                      <a:gd name="T12" fmla="*/ 1 w 82"/>
                      <a:gd name="T13" fmla="*/ 1 h 135"/>
                      <a:gd name="T14" fmla="*/ 1 w 82"/>
                      <a:gd name="T15" fmla="*/ 1 h 135"/>
                      <a:gd name="T16" fmla="*/ 1 w 82"/>
                      <a:gd name="T17" fmla="*/ 1 h 135"/>
                      <a:gd name="T18" fmla="*/ 1 w 82"/>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35"/>
                      <a:gd name="T32" fmla="*/ 82 w 82"/>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35">
                        <a:moveTo>
                          <a:pt x="10" y="0"/>
                        </a:moveTo>
                        <a:lnTo>
                          <a:pt x="0" y="46"/>
                        </a:lnTo>
                        <a:lnTo>
                          <a:pt x="10" y="125"/>
                        </a:lnTo>
                        <a:lnTo>
                          <a:pt x="39" y="135"/>
                        </a:lnTo>
                        <a:lnTo>
                          <a:pt x="73" y="125"/>
                        </a:lnTo>
                        <a:lnTo>
                          <a:pt x="82" y="65"/>
                        </a:lnTo>
                        <a:lnTo>
                          <a:pt x="73" y="50"/>
                        </a:lnTo>
                        <a:lnTo>
                          <a:pt x="56" y="26"/>
                        </a:lnTo>
                        <a:lnTo>
                          <a:pt x="36" y="31"/>
                        </a:lnTo>
                        <a:lnTo>
                          <a:pt x="10"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7" name="Freeform 184"/>
                  <p:cNvSpPr>
                    <a:spLocks/>
                  </p:cNvSpPr>
                  <p:nvPr/>
                </p:nvSpPr>
                <p:spPr bwMode="auto">
                  <a:xfrm>
                    <a:off x="5181" y="1301"/>
                    <a:ext cx="41" cy="47"/>
                  </a:xfrm>
                  <a:custGeom>
                    <a:avLst/>
                    <a:gdLst>
                      <a:gd name="T0" fmla="*/ 0 w 83"/>
                      <a:gd name="T1" fmla="*/ 0 h 94"/>
                      <a:gd name="T2" fmla="*/ 0 w 83"/>
                      <a:gd name="T3" fmla="*/ 1 h 94"/>
                      <a:gd name="T4" fmla="*/ 0 w 83"/>
                      <a:gd name="T5" fmla="*/ 1 h 94"/>
                      <a:gd name="T6" fmla="*/ 0 w 83"/>
                      <a:gd name="T7" fmla="*/ 1 h 94"/>
                      <a:gd name="T8" fmla="*/ 0 w 83"/>
                      <a:gd name="T9" fmla="*/ 1 h 94"/>
                      <a:gd name="T10" fmla="*/ 0 w 83"/>
                      <a:gd name="T11" fmla="*/ 1 h 94"/>
                      <a:gd name="T12" fmla="*/ 0 w 83"/>
                      <a:gd name="T13" fmla="*/ 1 h 94"/>
                      <a:gd name="T14" fmla="*/ 0 w 83"/>
                      <a:gd name="T15" fmla="*/ 1 h 94"/>
                      <a:gd name="T16" fmla="*/ 0 w 83"/>
                      <a:gd name="T17" fmla="*/ 1 h 94"/>
                      <a:gd name="T18" fmla="*/ 0 w 83"/>
                      <a:gd name="T19" fmla="*/ 1 h 94"/>
                      <a:gd name="T20" fmla="*/ 0 w 83"/>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94"/>
                      <a:gd name="T35" fmla="*/ 83 w 83"/>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94">
                        <a:moveTo>
                          <a:pt x="15" y="0"/>
                        </a:moveTo>
                        <a:lnTo>
                          <a:pt x="53" y="17"/>
                        </a:lnTo>
                        <a:lnTo>
                          <a:pt x="83" y="4"/>
                        </a:lnTo>
                        <a:lnTo>
                          <a:pt x="75" y="35"/>
                        </a:lnTo>
                        <a:lnTo>
                          <a:pt x="77" y="59"/>
                        </a:lnTo>
                        <a:lnTo>
                          <a:pt x="68" y="81"/>
                        </a:lnTo>
                        <a:lnTo>
                          <a:pt x="52" y="94"/>
                        </a:lnTo>
                        <a:lnTo>
                          <a:pt x="30" y="91"/>
                        </a:lnTo>
                        <a:lnTo>
                          <a:pt x="11" y="87"/>
                        </a:lnTo>
                        <a:lnTo>
                          <a:pt x="0" y="47"/>
                        </a:lnTo>
                        <a:lnTo>
                          <a:pt x="15"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8" name="Freeform 185"/>
                  <p:cNvSpPr>
                    <a:spLocks/>
                  </p:cNvSpPr>
                  <p:nvPr/>
                </p:nvSpPr>
                <p:spPr bwMode="auto">
                  <a:xfrm>
                    <a:off x="5123" y="1298"/>
                    <a:ext cx="53" cy="79"/>
                  </a:xfrm>
                  <a:custGeom>
                    <a:avLst/>
                    <a:gdLst>
                      <a:gd name="T0" fmla="*/ 0 w 108"/>
                      <a:gd name="T1" fmla="*/ 0 h 159"/>
                      <a:gd name="T2" fmla="*/ 0 w 108"/>
                      <a:gd name="T3" fmla="*/ 0 h 159"/>
                      <a:gd name="T4" fmla="*/ 0 w 108"/>
                      <a:gd name="T5" fmla="*/ 0 h 159"/>
                      <a:gd name="T6" fmla="*/ 0 w 108"/>
                      <a:gd name="T7" fmla="*/ 0 h 159"/>
                      <a:gd name="T8" fmla="*/ 0 w 108"/>
                      <a:gd name="T9" fmla="*/ 0 h 159"/>
                      <a:gd name="T10" fmla="*/ 0 w 108"/>
                      <a:gd name="T11" fmla="*/ 0 h 159"/>
                      <a:gd name="T12" fmla="*/ 0 w 108"/>
                      <a:gd name="T13" fmla="*/ 0 h 159"/>
                      <a:gd name="T14" fmla="*/ 0 w 108"/>
                      <a:gd name="T15" fmla="*/ 0 h 159"/>
                      <a:gd name="T16" fmla="*/ 0 w 108"/>
                      <a:gd name="T17" fmla="*/ 0 h 159"/>
                      <a:gd name="T18" fmla="*/ 0 w 108"/>
                      <a:gd name="T19" fmla="*/ 0 h 159"/>
                      <a:gd name="T20" fmla="*/ 0 w 108"/>
                      <a:gd name="T21" fmla="*/ 0 h 159"/>
                      <a:gd name="T22" fmla="*/ 0 w 108"/>
                      <a:gd name="T23" fmla="*/ 0 h 159"/>
                      <a:gd name="T24" fmla="*/ 0 w 108"/>
                      <a:gd name="T25" fmla="*/ 0 h 159"/>
                      <a:gd name="T26" fmla="*/ 0 w 108"/>
                      <a:gd name="T27" fmla="*/ 0 h 159"/>
                      <a:gd name="T28" fmla="*/ 0 w 108"/>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9"/>
                      <a:gd name="T47" fmla="*/ 108 w 108"/>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9">
                        <a:moveTo>
                          <a:pt x="108" y="106"/>
                        </a:moveTo>
                        <a:lnTo>
                          <a:pt x="99" y="129"/>
                        </a:lnTo>
                        <a:lnTo>
                          <a:pt x="71" y="159"/>
                        </a:lnTo>
                        <a:lnTo>
                          <a:pt x="50" y="138"/>
                        </a:lnTo>
                        <a:lnTo>
                          <a:pt x="50" y="107"/>
                        </a:lnTo>
                        <a:lnTo>
                          <a:pt x="9" y="90"/>
                        </a:lnTo>
                        <a:lnTo>
                          <a:pt x="0" y="66"/>
                        </a:lnTo>
                        <a:lnTo>
                          <a:pt x="4" y="46"/>
                        </a:lnTo>
                        <a:lnTo>
                          <a:pt x="31" y="41"/>
                        </a:lnTo>
                        <a:lnTo>
                          <a:pt x="22" y="0"/>
                        </a:lnTo>
                        <a:lnTo>
                          <a:pt x="62" y="4"/>
                        </a:lnTo>
                        <a:lnTo>
                          <a:pt x="97" y="0"/>
                        </a:lnTo>
                        <a:lnTo>
                          <a:pt x="80" y="54"/>
                        </a:lnTo>
                        <a:lnTo>
                          <a:pt x="85" y="75"/>
                        </a:lnTo>
                        <a:lnTo>
                          <a:pt x="108" y="106"/>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99" name="Freeform 186"/>
                  <p:cNvSpPr>
                    <a:spLocks/>
                  </p:cNvSpPr>
                  <p:nvPr/>
                </p:nvSpPr>
                <p:spPr bwMode="auto">
                  <a:xfrm>
                    <a:off x="5090" y="1244"/>
                    <a:ext cx="35" cy="26"/>
                  </a:xfrm>
                  <a:custGeom>
                    <a:avLst/>
                    <a:gdLst>
                      <a:gd name="T0" fmla="*/ 0 w 69"/>
                      <a:gd name="T1" fmla="*/ 1 h 52"/>
                      <a:gd name="T2" fmla="*/ 1 w 69"/>
                      <a:gd name="T3" fmla="*/ 1 h 52"/>
                      <a:gd name="T4" fmla="*/ 1 w 69"/>
                      <a:gd name="T5" fmla="*/ 0 h 52"/>
                      <a:gd name="T6" fmla="*/ 1 w 69"/>
                      <a:gd name="T7" fmla="*/ 1 h 52"/>
                      <a:gd name="T8" fmla="*/ 1 w 69"/>
                      <a:gd name="T9" fmla="*/ 1 h 52"/>
                      <a:gd name="T10" fmla="*/ 1 w 69"/>
                      <a:gd name="T11" fmla="*/ 1 h 52"/>
                      <a:gd name="T12" fmla="*/ 1 w 69"/>
                      <a:gd name="T13" fmla="*/ 1 h 52"/>
                      <a:gd name="T14" fmla="*/ 0 w 69"/>
                      <a:gd name="T15" fmla="*/ 1 h 52"/>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52"/>
                      <a:gd name="T26" fmla="*/ 69 w 6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52">
                        <a:moveTo>
                          <a:pt x="0" y="22"/>
                        </a:moveTo>
                        <a:lnTo>
                          <a:pt x="25" y="21"/>
                        </a:lnTo>
                        <a:lnTo>
                          <a:pt x="24" y="0"/>
                        </a:lnTo>
                        <a:lnTo>
                          <a:pt x="52" y="15"/>
                        </a:lnTo>
                        <a:lnTo>
                          <a:pt x="69" y="45"/>
                        </a:lnTo>
                        <a:lnTo>
                          <a:pt x="46" y="52"/>
                        </a:lnTo>
                        <a:lnTo>
                          <a:pt x="16" y="52"/>
                        </a:lnTo>
                        <a:lnTo>
                          <a:pt x="0" y="22"/>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00" name="Freeform 187"/>
                  <p:cNvSpPr>
                    <a:spLocks/>
                  </p:cNvSpPr>
                  <p:nvPr/>
                </p:nvSpPr>
                <p:spPr bwMode="auto">
                  <a:xfrm>
                    <a:off x="4929" y="1238"/>
                    <a:ext cx="107" cy="100"/>
                  </a:xfrm>
                  <a:custGeom>
                    <a:avLst/>
                    <a:gdLst>
                      <a:gd name="T0" fmla="*/ 0 w 215"/>
                      <a:gd name="T1" fmla="*/ 0 h 202"/>
                      <a:gd name="T2" fmla="*/ 0 w 215"/>
                      <a:gd name="T3" fmla="*/ 0 h 202"/>
                      <a:gd name="T4" fmla="*/ 0 w 215"/>
                      <a:gd name="T5" fmla="*/ 0 h 202"/>
                      <a:gd name="T6" fmla="*/ 0 w 215"/>
                      <a:gd name="T7" fmla="*/ 0 h 202"/>
                      <a:gd name="T8" fmla="*/ 0 w 215"/>
                      <a:gd name="T9" fmla="*/ 0 h 202"/>
                      <a:gd name="T10" fmla="*/ 0 w 215"/>
                      <a:gd name="T11" fmla="*/ 0 h 202"/>
                      <a:gd name="T12" fmla="*/ 0 w 215"/>
                      <a:gd name="T13" fmla="*/ 0 h 202"/>
                      <a:gd name="T14" fmla="*/ 0 w 215"/>
                      <a:gd name="T15" fmla="*/ 0 h 202"/>
                      <a:gd name="T16" fmla="*/ 0 w 215"/>
                      <a:gd name="T17" fmla="*/ 0 h 202"/>
                      <a:gd name="T18" fmla="*/ 0 w 215"/>
                      <a:gd name="T19" fmla="*/ 0 h 202"/>
                      <a:gd name="T20" fmla="*/ 0 w 215"/>
                      <a:gd name="T21" fmla="*/ 0 h 202"/>
                      <a:gd name="T22" fmla="*/ 0 w 215"/>
                      <a:gd name="T23" fmla="*/ 0 h 202"/>
                      <a:gd name="T24" fmla="*/ 0 w 215"/>
                      <a:gd name="T25" fmla="*/ 0 h 202"/>
                      <a:gd name="T26" fmla="*/ 0 w 215"/>
                      <a:gd name="T27" fmla="*/ 0 h 202"/>
                      <a:gd name="T28" fmla="*/ 0 w 215"/>
                      <a:gd name="T29" fmla="*/ 0 h 202"/>
                      <a:gd name="T30" fmla="*/ 0 w 215"/>
                      <a:gd name="T31" fmla="*/ 0 h 202"/>
                      <a:gd name="T32" fmla="*/ 0 w 215"/>
                      <a:gd name="T33" fmla="*/ 0 h 202"/>
                      <a:gd name="T34" fmla="*/ 0 w 215"/>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202"/>
                      <a:gd name="T56" fmla="*/ 215 w 215"/>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202">
                        <a:moveTo>
                          <a:pt x="182" y="102"/>
                        </a:moveTo>
                        <a:lnTo>
                          <a:pt x="144" y="94"/>
                        </a:lnTo>
                        <a:lnTo>
                          <a:pt x="113" y="112"/>
                        </a:lnTo>
                        <a:lnTo>
                          <a:pt x="87" y="149"/>
                        </a:lnTo>
                        <a:lnTo>
                          <a:pt x="75" y="183"/>
                        </a:lnTo>
                        <a:lnTo>
                          <a:pt x="44" y="202"/>
                        </a:lnTo>
                        <a:lnTo>
                          <a:pt x="12" y="200"/>
                        </a:lnTo>
                        <a:lnTo>
                          <a:pt x="0" y="162"/>
                        </a:lnTo>
                        <a:lnTo>
                          <a:pt x="17" y="122"/>
                        </a:lnTo>
                        <a:lnTo>
                          <a:pt x="35" y="78"/>
                        </a:lnTo>
                        <a:lnTo>
                          <a:pt x="60" y="28"/>
                        </a:lnTo>
                        <a:lnTo>
                          <a:pt x="82" y="19"/>
                        </a:lnTo>
                        <a:lnTo>
                          <a:pt x="119" y="0"/>
                        </a:lnTo>
                        <a:lnTo>
                          <a:pt x="157" y="5"/>
                        </a:lnTo>
                        <a:lnTo>
                          <a:pt x="184" y="25"/>
                        </a:lnTo>
                        <a:lnTo>
                          <a:pt x="210" y="55"/>
                        </a:lnTo>
                        <a:lnTo>
                          <a:pt x="215" y="81"/>
                        </a:lnTo>
                        <a:lnTo>
                          <a:pt x="182" y="102"/>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01" name="Freeform 188"/>
                  <p:cNvSpPr>
                    <a:spLocks/>
                  </p:cNvSpPr>
                  <p:nvPr/>
                </p:nvSpPr>
                <p:spPr bwMode="auto">
                  <a:xfrm>
                    <a:off x="5018" y="1174"/>
                    <a:ext cx="105" cy="69"/>
                  </a:xfrm>
                  <a:custGeom>
                    <a:avLst/>
                    <a:gdLst>
                      <a:gd name="T0" fmla="*/ 0 w 211"/>
                      <a:gd name="T1" fmla="*/ 1 h 138"/>
                      <a:gd name="T2" fmla="*/ 0 w 211"/>
                      <a:gd name="T3" fmla="*/ 1 h 138"/>
                      <a:gd name="T4" fmla="*/ 0 w 211"/>
                      <a:gd name="T5" fmla="*/ 1 h 138"/>
                      <a:gd name="T6" fmla="*/ 0 w 211"/>
                      <a:gd name="T7" fmla="*/ 1 h 138"/>
                      <a:gd name="T8" fmla="*/ 0 w 211"/>
                      <a:gd name="T9" fmla="*/ 1 h 138"/>
                      <a:gd name="T10" fmla="*/ 0 w 211"/>
                      <a:gd name="T11" fmla="*/ 1 h 138"/>
                      <a:gd name="T12" fmla="*/ 0 w 211"/>
                      <a:gd name="T13" fmla="*/ 1 h 138"/>
                      <a:gd name="T14" fmla="*/ 0 w 211"/>
                      <a:gd name="T15" fmla="*/ 1 h 138"/>
                      <a:gd name="T16" fmla="*/ 0 w 211"/>
                      <a:gd name="T17" fmla="*/ 1 h 138"/>
                      <a:gd name="T18" fmla="*/ 0 w 211"/>
                      <a:gd name="T19" fmla="*/ 1 h 138"/>
                      <a:gd name="T20" fmla="*/ 0 w 211"/>
                      <a:gd name="T21" fmla="*/ 1 h 138"/>
                      <a:gd name="T22" fmla="*/ 0 w 211"/>
                      <a:gd name="T23" fmla="*/ 0 h 138"/>
                      <a:gd name="T24" fmla="*/ 0 w 211"/>
                      <a:gd name="T25" fmla="*/ 1 h 138"/>
                      <a:gd name="T26" fmla="*/ 0 w 211"/>
                      <a:gd name="T27" fmla="*/ 1 h 138"/>
                      <a:gd name="T28" fmla="*/ 0 w 211"/>
                      <a:gd name="T29" fmla="*/ 1 h 138"/>
                      <a:gd name="T30" fmla="*/ 0 w 211"/>
                      <a:gd name="T31" fmla="*/ 1 h 138"/>
                      <a:gd name="T32" fmla="*/ 0 w 211"/>
                      <a:gd name="T33" fmla="*/ 1 h 138"/>
                      <a:gd name="T34" fmla="*/ 0 w 211"/>
                      <a:gd name="T35" fmla="*/ 1 h 138"/>
                      <a:gd name="T36" fmla="*/ 0 w 211"/>
                      <a:gd name="T37" fmla="*/ 1 h 138"/>
                      <a:gd name="T38" fmla="*/ 0 w 211"/>
                      <a:gd name="T39" fmla="*/ 1 h 138"/>
                      <a:gd name="T40" fmla="*/ 0 w 211"/>
                      <a:gd name="T41" fmla="*/ 1 h 138"/>
                      <a:gd name="T42" fmla="*/ 0 w 211"/>
                      <a:gd name="T43" fmla="*/ 1 h 138"/>
                      <a:gd name="T44" fmla="*/ 0 w 211"/>
                      <a:gd name="T45" fmla="*/ 1 h 138"/>
                      <a:gd name="T46" fmla="*/ 0 w 211"/>
                      <a:gd name="T47" fmla="*/ 1 h 138"/>
                      <a:gd name="T48" fmla="*/ 0 w 211"/>
                      <a:gd name="T49" fmla="*/ 1 h 138"/>
                      <a:gd name="T50" fmla="*/ 0 w 211"/>
                      <a:gd name="T51" fmla="*/ 1 h 138"/>
                      <a:gd name="T52" fmla="*/ 0 w 211"/>
                      <a:gd name="T53" fmla="*/ 1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1"/>
                      <a:gd name="T82" fmla="*/ 0 h 138"/>
                      <a:gd name="T83" fmla="*/ 211 w 211"/>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1" h="138">
                        <a:moveTo>
                          <a:pt x="88" y="138"/>
                        </a:moveTo>
                        <a:lnTo>
                          <a:pt x="116" y="119"/>
                        </a:lnTo>
                        <a:lnTo>
                          <a:pt x="141" y="106"/>
                        </a:lnTo>
                        <a:lnTo>
                          <a:pt x="177" y="106"/>
                        </a:lnTo>
                        <a:lnTo>
                          <a:pt x="188" y="108"/>
                        </a:lnTo>
                        <a:lnTo>
                          <a:pt x="200" y="106"/>
                        </a:lnTo>
                        <a:lnTo>
                          <a:pt x="211" y="86"/>
                        </a:lnTo>
                        <a:lnTo>
                          <a:pt x="190" y="75"/>
                        </a:lnTo>
                        <a:lnTo>
                          <a:pt x="172" y="66"/>
                        </a:lnTo>
                        <a:lnTo>
                          <a:pt x="166" y="45"/>
                        </a:lnTo>
                        <a:lnTo>
                          <a:pt x="169" y="14"/>
                        </a:lnTo>
                        <a:lnTo>
                          <a:pt x="127" y="0"/>
                        </a:lnTo>
                        <a:lnTo>
                          <a:pt x="96" y="11"/>
                        </a:lnTo>
                        <a:lnTo>
                          <a:pt x="104" y="32"/>
                        </a:lnTo>
                        <a:lnTo>
                          <a:pt x="127" y="58"/>
                        </a:lnTo>
                        <a:lnTo>
                          <a:pt x="130" y="76"/>
                        </a:lnTo>
                        <a:lnTo>
                          <a:pt x="91" y="79"/>
                        </a:lnTo>
                        <a:lnTo>
                          <a:pt x="81" y="66"/>
                        </a:lnTo>
                        <a:lnTo>
                          <a:pt x="68" y="32"/>
                        </a:lnTo>
                        <a:lnTo>
                          <a:pt x="22" y="50"/>
                        </a:lnTo>
                        <a:lnTo>
                          <a:pt x="7" y="72"/>
                        </a:lnTo>
                        <a:lnTo>
                          <a:pt x="0" y="92"/>
                        </a:lnTo>
                        <a:lnTo>
                          <a:pt x="41" y="92"/>
                        </a:lnTo>
                        <a:lnTo>
                          <a:pt x="44" y="108"/>
                        </a:lnTo>
                        <a:lnTo>
                          <a:pt x="69" y="108"/>
                        </a:lnTo>
                        <a:lnTo>
                          <a:pt x="63" y="136"/>
                        </a:lnTo>
                        <a:lnTo>
                          <a:pt x="88" y="138"/>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02" name="Freeform 189"/>
                  <p:cNvSpPr>
                    <a:spLocks/>
                  </p:cNvSpPr>
                  <p:nvPr/>
                </p:nvSpPr>
                <p:spPr bwMode="auto">
                  <a:xfrm>
                    <a:off x="4986" y="1158"/>
                    <a:ext cx="41" cy="46"/>
                  </a:xfrm>
                  <a:custGeom>
                    <a:avLst/>
                    <a:gdLst>
                      <a:gd name="T0" fmla="*/ 1 w 81"/>
                      <a:gd name="T1" fmla="*/ 0 h 91"/>
                      <a:gd name="T2" fmla="*/ 1 w 81"/>
                      <a:gd name="T3" fmla="*/ 1 h 91"/>
                      <a:gd name="T4" fmla="*/ 1 w 81"/>
                      <a:gd name="T5" fmla="*/ 1 h 91"/>
                      <a:gd name="T6" fmla="*/ 0 w 81"/>
                      <a:gd name="T7" fmla="*/ 1 h 91"/>
                      <a:gd name="T8" fmla="*/ 1 w 81"/>
                      <a:gd name="T9" fmla="*/ 1 h 91"/>
                      <a:gd name="T10" fmla="*/ 1 w 81"/>
                      <a:gd name="T11" fmla="*/ 1 h 91"/>
                      <a:gd name="T12" fmla="*/ 1 w 81"/>
                      <a:gd name="T13" fmla="*/ 1 h 91"/>
                      <a:gd name="T14" fmla="*/ 1 w 81"/>
                      <a:gd name="T15" fmla="*/ 1 h 91"/>
                      <a:gd name="T16" fmla="*/ 1 w 81"/>
                      <a:gd name="T17" fmla="*/ 1 h 91"/>
                      <a:gd name="T18" fmla="*/ 1 w 81"/>
                      <a:gd name="T19" fmla="*/ 1 h 91"/>
                      <a:gd name="T20" fmla="*/ 1 w 81"/>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1"/>
                      <a:gd name="T35" fmla="*/ 81 w 81"/>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1">
                        <a:moveTo>
                          <a:pt x="78" y="0"/>
                        </a:moveTo>
                        <a:lnTo>
                          <a:pt x="22" y="25"/>
                        </a:lnTo>
                        <a:lnTo>
                          <a:pt x="4" y="46"/>
                        </a:lnTo>
                        <a:lnTo>
                          <a:pt x="0" y="75"/>
                        </a:lnTo>
                        <a:lnTo>
                          <a:pt x="25" y="91"/>
                        </a:lnTo>
                        <a:lnTo>
                          <a:pt x="39" y="86"/>
                        </a:lnTo>
                        <a:lnTo>
                          <a:pt x="33" y="63"/>
                        </a:lnTo>
                        <a:lnTo>
                          <a:pt x="33" y="46"/>
                        </a:lnTo>
                        <a:lnTo>
                          <a:pt x="51" y="30"/>
                        </a:lnTo>
                        <a:lnTo>
                          <a:pt x="81" y="16"/>
                        </a:lnTo>
                        <a:lnTo>
                          <a:pt x="78" y="0"/>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503" name="Freeform 190"/>
                  <p:cNvSpPr>
                    <a:spLocks/>
                  </p:cNvSpPr>
                  <p:nvPr/>
                </p:nvSpPr>
                <p:spPr bwMode="auto">
                  <a:xfrm>
                    <a:off x="5432" y="1672"/>
                    <a:ext cx="13" cy="22"/>
                  </a:xfrm>
                  <a:custGeom>
                    <a:avLst/>
                    <a:gdLst>
                      <a:gd name="T0" fmla="*/ 1 w 26"/>
                      <a:gd name="T1" fmla="*/ 1 h 44"/>
                      <a:gd name="T2" fmla="*/ 1 w 26"/>
                      <a:gd name="T3" fmla="*/ 1 h 44"/>
                      <a:gd name="T4" fmla="*/ 1 w 26"/>
                      <a:gd name="T5" fmla="*/ 1 h 44"/>
                      <a:gd name="T6" fmla="*/ 1 w 26"/>
                      <a:gd name="T7" fmla="*/ 0 h 44"/>
                      <a:gd name="T8" fmla="*/ 0 w 26"/>
                      <a:gd name="T9" fmla="*/ 0 h 44"/>
                      <a:gd name="T10" fmla="*/ 0 w 26"/>
                      <a:gd name="T11" fmla="*/ 1 h 44"/>
                      <a:gd name="T12" fmla="*/ 1 w 26"/>
                      <a:gd name="T13" fmla="*/ 1 h 44"/>
                      <a:gd name="T14" fmla="*/ 1 w 26"/>
                      <a:gd name="T15" fmla="*/ 1 h 44"/>
                      <a:gd name="T16" fmla="*/ 1 w 26"/>
                      <a:gd name="T17" fmla="*/ 1 h 44"/>
                      <a:gd name="T18" fmla="*/ 1 w 26"/>
                      <a:gd name="T19" fmla="*/ 1 h 44"/>
                      <a:gd name="T20" fmla="*/ 1 w 26"/>
                      <a:gd name="T21" fmla="*/ 1 h 44"/>
                      <a:gd name="T22" fmla="*/ 1 w 26"/>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4"/>
                      <a:gd name="T38" fmla="*/ 26 w 26"/>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4">
                        <a:moveTo>
                          <a:pt x="25" y="13"/>
                        </a:moveTo>
                        <a:lnTo>
                          <a:pt x="19" y="7"/>
                        </a:lnTo>
                        <a:lnTo>
                          <a:pt x="11" y="3"/>
                        </a:lnTo>
                        <a:lnTo>
                          <a:pt x="2" y="0"/>
                        </a:lnTo>
                        <a:lnTo>
                          <a:pt x="0" y="0"/>
                        </a:lnTo>
                        <a:lnTo>
                          <a:pt x="0" y="15"/>
                        </a:lnTo>
                        <a:lnTo>
                          <a:pt x="2" y="32"/>
                        </a:lnTo>
                        <a:lnTo>
                          <a:pt x="11" y="44"/>
                        </a:lnTo>
                        <a:lnTo>
                          <a:pt x="19" y="44"/>
                        </a:lnTo>
                        <a:lnTo>
                          <a:pt x="26" y="32"/>
                        </a:lnTo>
                        <a:lnTo>
                          <a:pt x="26" y="22"/>
                        </a:lnTo>
                        <a:lnTo>
                          <a:pt x="25" y="13"/>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grpSp>
        </p:grpSp>
        <p:sp>
          <p:nvSpPr>
            <p:cNvPr id="10484" name="Freeform 191"/>
            <p:cNvSpPr>
              <a:spLocks/>
            </p:cNvSpPr>
            <p:nvPr/>
          </p:nvSpPr>
          <p:spPr bwMode="auto">
            <a:xfrm>
              <a:off x="4713" y="1774"/>
              <a:ext cx="49" cy="62"/>
            </a:xfrm>
            <a:custGeom>
              <a:avLst/>
              <a:gdLst>
                <a:gd name="T0" fmla="*/ 1 w 98"/>
                <a:gd name="T1" fmla="*/ 0 h 125"/>
                <a:gd name="T2" fmla="*/ 1 w 98"/>
                <a:gd name="T3" fmla="*/ 0 h 125"/>
                <a:gd name="T4" fmla="*/ 1 w 98"/>
                <a:gd name="T5" fmla="*/ 0 h 125"/>
                <a:gd name="T6" fmla="*/ 0 w 98"/>
                <a:gd name="T7" fmla="*/ 0 h 125"/>
                <a:gd name="T8" fmla="*/ 1 w 98"/>
                <a:gd name="T9" fmla="*/ 0 h 125"/>
                <a:gd name="T10" fmla="*/ 1 w 98"/>
                <a:gd name="T11" fmla="*/ 0 h 125"/>
                <a:gd name="T12" fmla="*/ 1 w 98"/>
                <a:gd name="T13" fmla="*/ 0 h 125"/>
                <a:gd name="T14" fmla="*/ 1 w 98"/>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5"/>
                <a:gd name="T26" fmla="*/ 98 w 98"/>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5">
                  <a:moveTo>
                    <a:pt x="98" y="125"/>
                  </a:moveTo>
                  <a:lnTo>
                    <a:pt x="58" y="49"/>
                  </a:lnTo>
                  <a:lnTo>
                    <a:pt x="33" y="22"/>
                  </a:lnTo>
                  <a:lnTo>
                    <a:pt x="0" y="0"/>
                  </a:lnTo>
                  <a:lnTo>
                    <a:pt x="6" y="25"/>
                  </a:lnTo>
                  <a:lnTo>
                    <a:pt x="40" y="80"/>
                  </a:lnTo>
                  <a:lnTo>
                    <a:pt x="72" y="119"/>
                  </a:lnTo>
                  <a:lnTo>
                    <a:pt x="98" y="125"/>
                  </a:lnTo>
                  <a:close/>
                </a:path>
              </a:pathLst>
            </a:custGeom>
            <a:grpFill/>
            <a:ln w="9525">
              <a:noFill/>
              <a:prstDash val="solid"/>
              <a:round/>
              <a:headEnd/>
              <a:tailEnd/>
            </a:ln>
            <a:effectLst>
              <a:outerShdw blurRad="149987" dist="250190" dir="8460000" algn="ctr">
                <a:srgbClr val="000000">
                  <a:alpha val="28000"/>
                </a:srgbClr>
              </a:outerShdw>
            </a:effectLst>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sp>
        <p:nvSpPr>
          <p:cNvPr id="10327" name="Freeform 192"/>
          <p:cNvSpPr>
            <a:spLocks/>
          </p:cNvSpPr>
          <p:nvPr/>
        </p:nvSpPr>
        <p:spPr bwMode="auto">
          <a:xfrm>
            <a:off x="6553200" y="2566392"/>
            <a:ext cx="941388" cy="730250"/>
          </a:xfrm>
          <a:custGeom>
            <a:avLst/>
            <a:gdLst>
              <a:gd name="T0" fmla="*/ 2147483647 w 1332"/>
              <a:gd name="T1" fmla="*/ 2147483647 h 874"/>
              <a:gd name="T2" fmla="*/ 2147483647 w 1332"/>
              <a:gd name="T3" fmla="*/ 2147483647 h 874"/>
              <a:gd name="T4" fmla="*/ 2147483647 w 1332"/>
              <a:gd name="T5" fmla="*/ 2147483647 h 874"/>
              <a:gd name="T6" fmla="*/ 2147483647 w 1332"/>
              <a:gd name="T7" fmla="*/ 2147483647 h 874"/>
              <a:gd name="T8" fmla="*/ 2147483647 w 1332"/>
              <a:gd name="T9" fmla="*/ 2147483647 h 874"/>
              <a:gd name="T10" fmla="*/ 2147483647 w 1332"/>
              <a:gd name="T11" fmla="*/ 2147483647 h 874"/>
              <a:gd name="T12" fmla="*/ 2147483647 w 1332"/>
              <a:gd name="T13" fmla="*/ 2147483647 h 874"/>
              <a:gd name="T14" fmla="*/ 2147483647 w 1332"/>
              <a:gd name="T15" fmla="*/ 2147483647 h 874"/>
              <a:gd name="T16" fmla="*/ 2147483647 w 1332"/>
              <a:gd name="T17" fmla="*/ 2147483647 h 874"/>
              <a:gd name="T18" fmla="*/ 2147483647 w 1332"/>
              <a:gd name="T19" fmla="*/ 2147483647 h 874"/>
              <a:gd name="T20" fmla="*/ 2147483647 w 1332"/>
              <a:gd name="T21" fmla="*/ 2147483647 h 874"/>
              <a:gd name="T22" fmla="*/ 2147483647 w 1332"/>
              <a:gd name="T23" fmla="*/ 2147483647 h 874"/>
              <a:gd name="T24" fmla="*/ 2147483647 w 1332"/>
              <a:gd name="T25" fmla="*/ 2147483647 h 874"/>
              <a:gd name="T26" fmla="*/ 2147483647 w 1332"/>
              <a:gd name="T27" fmla="*/ 2147483647 h 874"/>
              <a:gd name="T28" fmla="*/ 2147483647 w 1332"/>
              <a:gd name="T29" fmla="*/ 2147483647 h 874"/>
              <a:gd name="T30" fmla="*/ 2147483647 w 1332"/>
              <a:gd name="T31" fmla="*/ 2147483647 h 874"/>
              <a:gd name="T32" fmla="*/ 2147483647 w 1332"/>
              <a:gd name="T33" fmla="*/ 2147483647 h 874"/>
              <a:gd name="T34" fmla="*/ 2147483647 w 1332"/>
              <a:gd name="T35" fmla="*/ 2147483647 h 874"/>
              <a:gd name="T36" fmla="*/ 2147483647 w 1332"/>
              <a:gd name="T37" fmla="*/ 2147483647 h 874"/>
              <a:gd name="T38" fmla="*/ 2147483647 w 1332"/>
              <a:gd name="T39" fmla="*/ 2147483647 h 874"/>
              <a:gd name="T40" fmla="*/ 2147483647 w 1332"/>
              <a:gd name="T41" fmla="*/ 2147483647 h 874"/>
              <a:gd name="T42" fmla="*/ 2147483647 w 1332"/>
              <a:gd name="T43" fmla="*/ 2147483647 h 874"/>
              <a:gd name="T44" fmla="*/ 2147483647 w 1332"/>
              <a:gd name="T45" fmla="*/ 2147483647 h 874"/>
              <a:gd name="T46" fmla="*/ 2147483647 w 1332"/>
              <a:gd name="T47" fmla="*/ 2147483647 h 874"/>
              <a:gd name="T48" fmla="*/ 2147483647 w 1332"/>
              <a:gd name="T49" fmla="*/ 2147483647 h 874"/>
              <a:gd name="T50" fmla="*/ 2147483647 w 1332"/>
              <a:gd name="T51" fmla="*/ 2147483647 h 874"/>
              <a:gd name="T52" fmla="*/ 2147483647 w 1332"/>
              <a:gd name="T53" fmla="*/ 2147483647 h 874"/>
              <a:gd name="T54" fmla="*/ 2147483647 w 1332"/>
              <a:gd name="T55" fmla="*/ 2147483647 h 874"/>
              <a:gd name="T56" fmla="*/ 2147483647 w 1332"/>
              <a:gd name="T57" fmla="*/ 2147483647 h 874"/>
              <a:gd name="T58" fmla="*/ 2147483647 w 1332"/>
              <a:gd name="T59" fmla="*/ 2147483647 h 874"/>
              <a:gd name="T60" fmla="*/ 2147483647 w 1332"/>
              <a:gd name="T61" fmla="*/ 2147483647 h 874"/>
              <a:gd name="T62" fmla="*/ 2147483647 w 1332"/>
              <a:gd name="T63" fmla="*/ 2147483647 h 874"/>
              <a:gd name="T64" fmla="*/ 2147483647 w 1332"/>
              <a:gd name="T65" fmla="*/ 2147483647 h 874"/>
              <a:gd name="T66" fmla="*/ 2147483647 w 1332"/>
              <a:gd name="T67" fmla="*/ 2147483647 h 874"/>
              <a:gd name="T68" fmla="*/ 2147483647 w 1332"/>
              <a:gd name="T69" fmla="*/ 2147483647 h 874"/>
              <a:gd name="T70" fmla="*/ 2147483647 w 1332"/>
              <a:gd name="T71" fmla="*/ 2147483647 h 874"/>
              <a:gd name="T72" fmla="*/ 2147483647 w 1332"/>
              <a:gd name="T73" fmla="*/ 2147483647 h 874"/>
              <a:gd name="T74" fmla="*/ 2147483647 w 1332"/>
              <a:gd name="T75" fmla="*/ 2147483647 h 874"/>
              <a:gd name="T76" fmla="*/ 2147483647 w 1332"/>
              <a:gd name="T77" fmla="*/ 2147483647 h 874"/>
              <a:gd name="T78" fmla="*/ 2147483647 w 1332"/>
              <a:gd name="T79" fmla="*/ 2147483647 h 874"/>
              <a:gd name="T80" fmla="*/ 0 w 1332"/>
              <a:gd name="T81" fmla="*/ 0 h 874"/>
              <a:gd name="T82" fmla="*/ 2147483647 w 1332"/>
              <a:gd name="T83" fmla="*/ 2147483647 h 874"/>
              <a:gd name="T84" fmla="*/ 2147483647 w 1332"/>
              <a:gd name="T85" fmla="*/ 2147483647 h 874"/>
              <a:gd name="T86" fmla="*/ 2147483647 w 1332"/>
              <a:gd name="T87" fmla="*/ 2147483647 h 874"/>
              <a:gd name="T88" fmla="*/ 2147483647 w 1332"/>
              <a:gd name="T89" fmla="*/ 2147483647 h 874"/>
              <a:gd name="T90" fmla="*/ 2147483647 w 1332"/>
              <a:gd name="T91" fmla="*/ 2147483647 h 874"/>
              <a:gd name="T92" fmla="*/ 2147483647 w 1332"/>
              <a:gd name="T93" fmla="*/ 2147483647 h 874"/>
              <a:gd name="T94" fmla="*/ 2147483647 w 1332"/>
              <a:gd name="T95" fmla="*/ 2147483647 h 8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2"/>
              <a:gd name="T145" fmla="*/ 0 h 874"/>
              <a:gd name="T146" fmla="*/ 1332 w 1332"/>
              <a:gd name="T147" fmla="*/ 874 h 8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2" h="874">
                <a:moveTo>
                  <a:pt x="839" y="368"/>
                </a:moveTo>
                <a:lnTo>
                  <a:pt x="849" y="383"/>
                </a:lnTo>
                <a:lnTo>
                  <a:pt x="854" y="406"/>
                </a:lnTo>
                <a:lnTo>
                  <a:pt x="827" y="440"/>
                </a:lnTo>
                <a:lnTo>
                  <a:pt x="811" y="503"/>
                </a:lnTo>
                <a:lnTo>
                  <a:pt x="826" y="537"/>
                </a:lnTo>
                <a:lnTo>
                  <a:pt x="820" y="583"/>
                </a:lnTo>
                <a:lnTo>
                  <a:pt x="844" y="618"/>
                </a:lnTo>
                <a:lnTo>
                  <a:pt x="864" y="662"/>
                </a:lnTo>
                <a:lnTo>
                  <a:pt x="910" y="674"/>
                </a:lnTo>
                <a:lnTo>
                  <a:pt x="948" y="717"/>
                </a:lnTo>
                <a:lnTo>
                  <a:pt x="994" y="724"/>
                </a:lnTo>
                <a:lnTo>
                  <a:pt x="1020" y="695"/>
                </a:lnTo>
                <a:lnTo>
                  <a:pt x="1064" y="687"/>
                </a:lnTo>
                <a:lnTo>
                  <a:pt x="1103" y="698"/>
                </a:lnTo>
                <a:lnTo>
                  <a:pt x="1144" y="683"/>
                </a:lnTo>
                <a:lnTo>
                  <a:pt x="1165" y="654"/>
                </a:lnTo>
                <a:lnTo>
                  <a:pt x="1184" y="614"/>
                </a:lnTo>
                <a:lnTo>
                  <a:pt x="1173" y="565"/>
                </a:lnTo>
                <a:lnTo>
                  <a:pt x="1253" y="556"/>
                </a:lnTo>
                <a:lnTo>
                  <a:pt x="1296" y="537"/>
                </a:lnTo>
                <a:lnTo>
                  <a:pt x="1324" y="539"/>
                </a:lnTo>
                <a:lnTo>
                  <a:pt x="1332" y="574"/>
                </a:lnTo>
                <a:lnTo>
                  <a:pt x="1271" y="636"/>
                </a:lnTo>
                <a:lnTo>
                  <a:pt x="1277" y="685"/>
                </a:lnTo>
                <a:lnTo>
                  <a:pt x="1257" y="715"/>
                </a:lnTo>
                <a:lnTo>
                  <a:pt x="1200" y="707"/>
                </a:lnTo>
                <a:lnTo>
                  <a:pt x="1148" y="707"/>
                </a:lnTo>
                <a:lnTo>
                  <a:pt x="1129" y="733"/>
                </a:lnTo>
                <a:lnTo>
                  <a:pt x="1129" y="768"/>
                </a:lnTo>
                <a:lnTo>
                  <a:pt x="1163" y="786"/>
                </a:lnTo>
                <a:lnTo>
                  <a:pt x="1157" y="810"/>
                </a:lnTo>
                <a:lnTo>
                  <a:pt x="1119" y="802"/>
                </a:lnTo>
                <a:lnTo>
                  <a:pt x="1097" y="807"/>
                </a:lnTo>
                <a:lnTo>
                  <a:pt x="1085" y="821"/>
                </a:lnTo>
                <a:lnTo>
                  <a:pt x="1087" y="851"/>
                </a:lnTo>
                <a:lnTo>
                  <a:pt x="1094" y="874"/>
                </a:lnTo>
                <a:lnTo>
                  <a:pt x="1042" y="861"/>
                </a:lnTo>
                <a:lnTo>
                  <a:pt x="1031" y="842"/>
                </a:lnTo>
                <a:lnTo>
                  <a:pt x="1013" y="817"/>
                </a:lnTo>
                <a:lnTo>
                  <a:pt x="988" y="804"/>
                </a:lnTo>
                <a:lnTo>
                  <a:pt x="958" y="804"/>
                </a:lnTo>
                <a:lnTo>
                  <a:pt x="935" y="830"/>
                </a:lnTo>
                <a:lnTo>
                  <a:pt x="900" y="848"/>
                </a:lnTo>
                <a:lnTo>
                  <a:pt x="848" y="835"/>
                </a:lnTo>
                <a:lnTo>
                  <a:pt x="794" y="830"/>
                </a:lnTo>
                <a:lnTo>
                  <a:pt x="735" y="780"/>
                </a:lnTo>
                <a:lnTo>
                  <a:pt x="670" y="751"/>
                </a:lnTo>
                <a:lnTo>
                  <a:pt x="615" y="736"/>
                </a:lnTo>
                <a:lnTo>
                  <a:pt x="581" y="733"/>
                </a:lnTo>
                <a:lnTo>
                  <a:pt x="493" y="707"/>
                </a:lnTo>
                <a:lnTo>
                  <a:pt x="449" y="645"/>
                </a:lnTo>
                <a:lnTo>
                  <a:pt x="431" y="539"/>
                </a:lnTo>
                <a:lnTo>
                  <a:pt x="396" y="477"/>
                </a:lnTo>
                <a:lnTo>
                  <a:pt x="362" y="439"/>
                </a:lnTo>
                <a:lnTo>
                  <a:pt x="316" y="406"/>
                </a:lnTo>
                <a:lnTo>
                  <a:pt x="290" y="322"/>
                </a:lnTo>
                <a:lnTo>
                  <a:pt x="247" y="266"/>
                </a:lnTo>
                <a:lnTo>
                  <a:pt x="202" y="213"/>
                </a:lnTo>
                <a:lnTo>
                  <a:pt x="171" y="129"/>
                </a:lnTo>
                <a:lnTo>
                  <a:pt x="144" y="101"/>
                </a:lnTo>
                <a:lnTo>
                  <a:pt x="97" y="81"/>
                </a:lnTo>
                <a:lnTo>
                  <a:pt x="115" y="169"/>
                </a:lnTo>
                <a:lnTo>
                  <a:pt x="135" y="238"/>
                </a:lnTo>
                <a:lnTo>
                  <a:pt x="168" y="293"/>
                </a:lnTo>
                <a:lnTo>
                  <a:pt x="197" y="358"/>
                </a:lnTo>
                <a:lnTo>
                  <a:pt x="237" y="433"/>
                </a:lnTo>
                <a:lnTo>
                  <a:pt x="275" y="508"/>
                </a:lnTo>
                <a:lnTo>
                  <a:pt x="253" y="517"/>
                </a:lnTo>
                <a:lnTo>
                  <a:pt x="203" y="442"/>
                </a:lnTo>
                <a:lnTo>
                  <a:pt x="168" y="424"/>
                </a:lnTo>
                <a:lnTo>
                  <a:pt x="156" y="365"/>
                </a:lnTo>
                <a:lnTo>
                  <a:pt x="132" y="336"/>
                </a:lnTo>
                <a:lnTo>
                  <a:pt x="128" y="288"/>
                </a:lnTo>
                <a:lnTo>
                  <a:pt x="104" y="258"/>
                </a:lnTo>
                <a:lnTo>
                  <a:pt x="79" y="249"/>
                </a:lnTo>
                <a:lnTo>
                  <a:pt x="65" y="219"/>
                </a:lnTo>
                <a:lnTo>
                  <a:pt x="79" y="187"/>
                </a:lnTo>
                <a:lnTo>
                  <a:pt x="48" y="131"/>
                </a:lnTo>
                <a:lnTo>
                  <a:pt x="22" y="97"/>
                </a:lnTo>
                <a:lnTo>
                  <a:pt x="9" y="59"/>
                </a:lnTo>
                <a:lnTo>
                  <a:pt x="0" y="0"/>
                </a:lnTo>
                <a:lnTo>
                  <a:pt x="124" y="26"/>
                </a:lnTo>
                <a:lnTo>
                  <a:pt x="210" y="81"/>
                </a:lnTo>
                <a:lnTo>
                  <a:pt x="250" y="110"/>
                </a:lnTo>
                <a:lnTo>
                  <a:pt x="356" y="101"/>
                </a:lnTo>
                <a:lnTo>
                  <a:pt x="381" y="121"/>
                </a:lnTo>
                <a:lnTo>
                  <a:pt x="499" y="116"/>
                </a:lnTo>
                <a:lnTo>
                  <a:pt x="520" y="149"/>
                </a:lnTo>
                <a:lnTo>
                  <a:pt x="543" y="224"/>
                </a:lnTo>
                <a:lnTo>
                  <a:pt x="596" y="222"/>
                </a:lnTo>
                <a:lnTo>
                  <a:pt x="612" y="179"/>
                </a:lnTo>
                <a:lnTo>
                  <a:pt x="674" y="179"/>
                </a:lnTo>
                <a:lnTo>
                  <a:pt x="723" y="252"/>
                </a:lnTo>
                <a:lnTo>
                  <a:pt x="760" y="349"/>
                </a:lnTo>
                <a:lnTo>
                  <a:pt x="799" y="371"/>
                </a:lnTo>
                <a:lnTo>
                  <a:pt x="839" y="368"/>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nvGrpSpPr>
          <p:cNvPr id="27" name="Group 193"/>
          <p:cNvGrpSpPr>
            <a:grpSpLocks/>
          </p:cNvGrpSpPr>
          <p:nvPr/>
        </p:nvGrpSpPr>
        <p:grpSpPr bwMode="auto">
          <a:xfrm>
            <a:off x="5894388" y="917575"/>
            <a:ext cx="673100" cy="804863"/>
            <a:chOff x="4326" y="1198"/>
            <a:chExt cx="477" cy="483"/>
          </a:xfrm>
        </p:grpSpPr>
        <p:sp>
          <p:nvSpPr>
            <p:cNvPr id="10478" name="Freeform 194"/>
            <p:cNvSpPr>
              <a:spLocks/>
            </p:cNvSpPr>
            <p:nvPr/>
          </p:nvSpPr>
          <p:spPr bwMode="auto">
            <a:xfrm>
              <a:off x="4377" y="1198"/>
              <a:ext cx="426" cy="483"/>
            </a:xfrm>
            <a:custGeom>
              <a:avLst/>
              <a:gdLst>
                <a:gd name="T0" fmla="*/ 0 w 853"/>
                <a:gd name="T1" fmla="*/ 1 h 966"/>
                <a:gd name="T2" fmla="*/ 0 w 853"/>
                <a:gd name="T3" fmla="*/ 1 h 966"/>
                <a:gd name="T4" fmla="*/ 0 w 853"/>
                <a:gd name="T5" fmla="*/ 1 h 966"/>
                <a:gd name="T6" fmla="*/ 0 w 853"/>
                <a:gd name="T7" fmla="*/ 1 h 966"/>
                <a:gd name="T8" fmla="*/ 0 w 853"/>
                <a:gd name="T9" fmla="*/ 1 h 966"/>
                <a:gd name="T10" fmla="*/ 0 w 853"/>
                <a:gd name="T11" fmla="*/ 1 h 966"/>
                <a:gd name="T12" fmla="*/ 0 w 853"/>
                <a:gd name="T13" fmla="*/ 1 h 966"/>
                <a:gd name="T14" fmla="*/ 0 w 853"/>
                <a:gd name="T15" fmla="*/ 1 h 966"/>
                <a:gd name="T16" fmla="*/ 0 w 853"/>
                <a:gd name="T17" fmla="*/ 1 h 966"/>
                <a:gd name="T18" fmla="*/ 0 w 853"/>
                <a:gd name="T19" fmla="*/ 1 h 966"/>
                <a:gd name="T20" fmla="*/ 0 w 853"/>
                <a:gd name="T21" fmla="*/ 1 h 966"/>
                <a:gd name="T22" fmla="*/ 0 w 853"/>
                <a:gd name="T23" fmla="*/ 1 h 966"/>
                <a:gd name="T24" fmla="*/ 0 w 853"/>
                <a:gd name="T25" fmla="*/ 1 h 966"/>
                <a:gd name="T26" fmla="*/ 0 w 853"/>
                <a:gd name="T27" fmla="*/ 1 h 966"/>
                <a:gd name="T28" fmla="*/ 0 w 853"/>
                <a:gd name="T29" fmla="*/ 1 h 966"/>
                <a:gd name="T30" fmla="*/ 0 w 853"/>
                <a:gd name="T31" fmla="*/ 1 h 966"/>
                <a:gd name="T32" fmla="*/ 0 w 853"/>
                <a:gd name="T33" fmla="*/ 1 h 966"/>
                <a:gd name="T34" fmla="*/ 0 w 853"/>
                <a:gd name="T35" fmla="*/ 1 h 966"/>
                <a:gd name="T36" fmla="*/ 0 w 853"/>
                <a:gd name="T37" fmla="*/ 1 h 966"/>
                <a:gd name="T38" fmla="*/ 0 w 853"/>
                <a:gd name="T39" fmla="*/ 1 h 966"/>
                <a:gd name="T40" fmla="*/ 0 w 853"/>
                <a:gd name="T41" fmla="*/ 1 h 966"/>
                <a:gd name="T42" fmla="*/ 0 w 853"/>
                <a:gd name="T43" fmla="*/ 1 h 966"/>
                <a:gd name="T44" fmla="*/ 0 w 853"/>
                <a:gd name="T45" fmla="*/ 1 h 966"/>
                <a:gd name="T46" fmla="*/ 0 w 853"/>
                <a:gd name="T47" fmla="*/ 1 h 966"/>
                <a:gd name="T48" fmla="*/ 0 w 853"/>
                <a:gd name="T49" fmla="*/ 1 h 966"/>
                <a:gd name="T50" fmla="*/ 0 w 853"/>
                <a:gd name="T51" fmla="*/ 1 h 966"/>
                <a:gd name="T52" fmla="*/ 0 w 853"/>
                <a:gd name="T53" fmla="*/ 1 h 966"/>
                <a:gd name="T54" fmla="*/ 0 w 853"/>
                <a:gd name="T55" fmla="*/ 1 h 966"/>
                <a:gd name="T56" fmla="*/ 0 w 853"/>
                <a:gd name="T57" fmla="*/ 1 h 966"/>
                <a:gd name="T58" fmla="*/ 0 w 853"/>
                <a:gd name="T59" fmla="*/ 1 h 966"/>
                <a:gd name="T60" fmla="*/ 0 w 853"/>
                <a:gd name="T61" fmla="*/ 1 h 966"/>
                <a:gd name="T62" fmla="*/ 0 w 853"/>
                <a:gd name="T63" fmla="*/ 1 h 966"/>
                <a:gd name="T64" fmla="*/ 0 w 853"/>
                <a:gd name="T65" fmla="*/ 1 h 966"/>
                <a:gd name="T66" fmla="*/ 0 w 853"/>
                <a:gd name="T67" fmla="*/ 1 h 966"/>
                <a:gd name="T68" fmla="*/ 0 w 853"/>
                <a:gd name="T69" fmla="*/ 1 h 966"/>
                <a:gd name="T70" fmla="*/ 0 w 853"/>
                <a:gd name="T71" fmla="*/ 1 h 966"/>
                <a:gd name="T72" fmla="*/ 0 w 853"/>
                <a:gd name="T73" fmla="*/ 1 h 966"/>
                <a:gd name="T74" fmla="*/ 0 w 853"/>
                <a:gd name="T75" fmla="*/ 1 h 966"/>
                <a:gd name="T76" fmla="*/ 0 w 853"/>
                <a:gd name="T77" fmla="*/ 1 h 966"/>
                <a:gd name="T78" fmla="*/ 0 w 853"/>
                <a:gd name="T79" fmla="*/ 1 h 966"/>
                <a:gd name="T80" fmla="*/ 0 w 853"/>
                <a:gd name="T81" fmla="*/ 1 h 9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3"/>
                <a:gd name="T124" fmla="*/ 0 h 966"/>
                <a:gd name="T125" fmla="*/ 853 w 853"/>
                <a:gd name="T126" fmla="*/ 966 h 9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3" h="966">
                  <a:moveTo>
                    <a:pt x="853" y="250"/>
                  </a:moveTo>
                  <a:lnTo>
                    <a:pt x="586" y="587"/>
                  </a:lnTo>
                  <a:lnTo>
                    <a:pt x="644" y="609"/>
                  </a:lnTo>
                  <a:lnTo>
                    <a:pt x="613" y="649"/>
                  </a:lnTo>
                  <a:lnTo>
                    <a:pt x="662" y="658"/>
                  </a:lnTo>
                  <a:lnTo>
                    <a:pt x="692" y="780"/>
                  </a:lnTo>
                  <a:lnTo>
                    <a:pt x="723" y="904"/>
                  </a:lnTo>
                  <a:lnTo>
                    <a:pt x="692" y="966"/>
                  </a:lnTo>
                  <a:lnTo>
                    <a:pt x="684" y="855"/>
                  </a:lnTo>
                  <a:lnTo>
                    <a:pt x="657" y="815"/>
                  </a:lnTo>
                  <a:lnTo>
                    <a:pt x="644" y="714"/>
                  </a:lnTo>
                  <a:lnTo>
                    <a:pt x="613" y="780"/>
                  </a:lnTo>
                  <a:lnTo>
                    <a:pt x="586" y="696"/>
                  </a:lnTo>
                  <a:lnTo>
                    <a:pt x="573" y="622"/>
                  </a:lnTo>
                  <a:lnTo>
                    <a:pt x="556" y="565"/>
                  </a:lnTo>
                  <a:lnTo>
                    <a:pt x="542" y="556"/>
                  </a:lnTo>
                  <a:lnTo>
                    <a:pt x="485" y="574"/>
                  </a:lnTo>
                  <a:lnTo>
                    <a:pt x="438" y="508"/>
                  </a:lnTo>
                  <a:lnTo>
                    <a:pt x="429" y="547"/>
                  </a:lnTo>
                  <a:lnTo>
                    <a:pt x="394" y="525"/>
                  </a:lnTo>
                  <a:lnTo>
                    <a:pt x="341" y="539"/>
                  </a:lnTo>
                  <a:lnTo>
                    <a:pt x="371" y="490"/>
                  </a:lnTo>
                  <a:lnTo>
                    <a:pt x="429" y="481"/>
                  </a:lnTo>
                  <a:lnTo>
                    <a:pt x="442" y="446"/>
                  </a:lnTo>
                  <a:lnTo>
                    <a:pt x="385" y="437"/>
                  </a:lnTo>
                  <a:lnTo>
                    <a:pt x="349" y="468"/>
                  </a:lnTo>
                  <a:lnTo>
                    <a:pt x="327" y="424"/>
                  </a:lnTo>
                  <a:lnTo>
                    <a:pt x="296" y="450"/>
                  </a:lnTo>
                  <a:lnTo>
                    <a:pt x="288" y="503"/>
                  </a:lnTo>
                  <a:lnTo>
                    <a:pt x="265" y="530"/>
                  </a:lnTo>
                  <a:lnTo>
                    <a:pt x="204" y="521"/>
                  </a:lnTo>
                  <a:lnTo>
                    <a:pt x="137" y="543"/>
                  </a:lnTo>
                  <a:lnTo>
                    <a:pt x="80" y="539"/>
                  </a:lnTo>
                  <a:lnTo>
                    <a:pt x="0" y="499"/>
                  </a:lnTo>
                  <a:lnTo>
                    <a:pt x="14" y="459"/>
                  </a:lnTo>
                  <a:lnTo>
                    <a:pt x="67" y="499"/>
                  </a:lnTo>
                  <a:lnTo>
                    <a:pt x="98" y="494"/>
                  </a:lnTo>
                  <a:lnTo>
                    <a:pt x="137" y="512"/>
                  </a:lnTo>
                  <a:lnTo>
                    <a:pt x="168" y="486"/>
                  </a:lnTo>
                  <a:lnTo>
                    <a:pt x="173" y="463"/>
                  </a:lnTo>
                  <a:lnTo>
                    <a:pt x="212" y="450"/>
                  </a:lnTo>
                  <a:lnTo>
                    <a:pt x="186" y="402"/>
                  </a:lnTo>
                  <a:lnTo>
                    <a:pt x="177" y="378"/>
                  </a:lnTo>
                  <a:lnTo>
                    <a:pt x="142" y="360"/>
                  </a:lnTo>
                  <a:lnTo>
                    <a:pt x="182" y="321"/>
                  </a:lnTo>
                  <a:lnTo>
                    <a:pt x="155" y="285"/>
                  </a:lnTo>
                  <a:lnTo>
                    <a:pt x="177" y="268"/>
                  </a:lnTo>
                  <a:lnTo>
                    <a:pt x="190" y="272"/>
                  </a:lnTo>
                  <a:lnTo>
                    <a:pt x="195" y="228"/>
                  </a:lnTo>
                  <a:lnTo>
                    <a:pt x="199" y="193"/>
                  </a:lnTo>
                  <a:lnTo>
                    <a:pt x="235" y="184"/>
                  </a:lnTo>
                  <a:lnTo>
                    <a:pt x="270" y="184"/>
                  </a:lnTo>
                  <a:lnTo>
                    <a:pt x="292" y="188"/>
                  </a:lnTo>
                  <a:lnTo>
                    <a:pt x="376" y="228"/>
                  </a:lnTo>
                  <a:lnTo>
                    <a:pt x="416" y="184"/>
                  </a:lnTo>
                  <a:lnTo>
                    <a:pt x="336" y="104"/>
                  </a:lnTo>
                  <a:lnTo>
                    <a:pt x="367" y="100"/>
                  </a:lnTo>
                  <a:lnTo>
                    <a:pt x="354" y="57"/>
                  </a:lnTo>
                  <a:lnTo>
                    <a:pt x="380" y="48"/>
                  </a:lnTo>
                  <a:lnTo>
                    <a:pt x="402" y="66"/>
                  </a:lnTo>
                  <a:lnTo>
                    <a:pt x="424" y="66"/>
                  </a:lnTo>
                  <a:lnTo>
                    <a:pt x="429" y="88"/>
                  </a:lnTo>
                  <a:lnTo>
                    <a:pt x="416" y="104"/>
                  </a:lnTo>
                  <a:lnTo>
                    <a:pt x="463" y="153"/>
                  </a:lnTo>
                  <a:lnTo>
                    <a:pt x="494" y="117"/>
                  </a:lnTo>
                  <a:lnTo>
                    <a:pt x="476" y="100"/>
                  </a:lnTo>
                  <a:lnTo>
                    <a:pt x="494" y="53"/>
                  </a:lnTo>
                  <a:lnTo>
                    <a:pt x="494" y="17"/>
                  </a:lnTo>
                  <a:lnTo>
                    <a:pt x="538" y="0"/>
                  </a:lnTo>
                  <a:lnTo>
                    <a:pt x="573" y="8"/>
                  </a:lnTo>
                  <a:lnTo>
                    <a:pt x="578" y="31"/>
                  </a:lnTo>
                  <a:lnTo>
                    <a:pt x="604" y="44"/>
                  </a:lnTo>
                  <a:lnTo>
                    <a:pt x="626" y="31"/>
                  </a:lnTo>
                  <a:lnTo>
                    <a:pt x="653" y="22"/>
                  </a:lnTo>
                  <a:lnTo>
                    <a:pt x="710" y="35"/>
                  </a:lnTo>
                  <a:lnTo>
                    <a:pt x="745" y="53"/>
                  </a:lnTo>
                  <a:lnTo>
                    <a:pt x="741" y="88"/>
                  </a:lnTo>
                  <a:lnTo>
                    <a:pt x="751" y="109"/>
                  </a:lnTo>
                  <a:lnTo>
                    <a:pt x="791" y="109"/>
                  </a:lnTo>
                  <a:lnTo>
                    <a:pt x="796" y="140"/>
                  </a:lnTo>
                  <a:lnTo>
                    <a:pt x="818" y="162"/>
                  </a:lnTo>
                  <a:lnTo>
                    <a:pt x="853" y="25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79" name="Freeform 195"/>
            <p:cNvSpPr>
              <a:spLocks/>
            </p:cNvSpPr>
            <p:nvPr/>
          </p:nvSpPr>
          <p:spPr bwMode="auto">
            <a:xfrm>
              <a:off x="4458" y="1484"/>
              <a:ext cx="29" cy="21"/>
            </a:xfrm>
            <a:custGeom>
              <a:avLst/>
              <a:gdLst>
                <a:gd name="T0" fmla="*/ 0 w 59"/>
                <a:gd name="T1" fmla="*/ 0 h 42"/>
                <a:gd name="T2" fmla="*/ 0 w 59"/>
                <a:gd name="T3" fmla="*/ 1 h 42"/>
                <a:gd name="T4" fmla="*/ 0 w 59"/>
                <a:gd name="T5" fmla="*/ 1 h 42"/>
                <a:gd name="T6" fmla="*/ 0 w 59"/>
                <a:gd name="T7" fmla="*/ 1 h 42"/>
                <a:gd name="T8" fmla="*/ 0 w 59"/>
                <a:gd name="T9" fmla="*/ 1 h 42"/>
                <a:gd name="T10" fmla="*/ 0 w 59"/>
                <a:gd name="T11" fmla="*/ 0 h 42"/>
                <a:gd name="T12" fmla="*/ 0 w 59"/>
                <a:gd name="T13" fmla="*/ 0 h 42"/>
                <a:gd name="T14" fmla="*/ 0 60000 65536"/>
                <a:gd name="T15" fmla="*/ 0 60000 65536"/>
                <a:gd name="T16" fmla="*/ 0 60000 65536"/>
                <a:gd name="T17" fmla="*/ 0 60000 65536"/>
                <a:gd name="T18" fmla="*/ 0 60000 65536"/>
                <a:gd name="T19" fmla="*/ 0 60000 65536"/>
                <a:gd name="T20" fmla="*/ 0 60000 65536"/>
                <a:gd name="T21" fmla="*/ 0 w 59"/>
                <a:gd name="T22" fmla="*/ 0 h 42"/>
                <a:gd name="T23" fmla="*/ 59 w 5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2">
                  <a:moveTo>
                    <a:pt x="2" y="0"/>
                  </a:moveTo>
                  <a:lnTo>
                    <a:pt x="0" y="28"/>
                  </a:lnTo>
                  <a:lnTo>
                    <a:pt x="11" y="42"/>
                  </a:lnTo>
                  <a:lnTo>
                    <a:pt x="31" y="40"/>
                  </a:lnTo>
                  <a:lnTo>
                    <a:pt x="59" y="17"/>
                  </a:lnTo>
                  <a:lnTo>
                    <a:pt x="28" y="0"/>
                  </a:lnTo>
                  <a:lnTo>
                    <a:pt x="2"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80" name="Freeform 196"/>
            <p:cNvSpPr>
              <a:spLocks/>
            </p:cNvSpPr>
            <p:nvPr/>
          </p:nvSpPr>
          <p:spPr bwMode="auto">
            <a:xfrm>
              <a:off x="4326" y="1425"/>
              <a:ext cx="26" cy="11"/>
            </a:xfrm>
            <a:custGeom>
              <a:avLst/>
              <a:gdLst>
                <a:gd name="T0" fmla="*/ 1 w 51"/>
                <a:gd name="T1" fmla="*/ 1 h 22"/>
                <a:gd name="T2" fmla="*/ 1 w 51"/>
                <a:gd name="T3" fmla="*/ 0 h 22"/>
                <a:gd name="T4" fmla="*/ 1 w 51"/>
                <a:gd name="T5" fmla="*/ 0 h 22"/>
                <a:gd name="T6" fmla="*/ 1 w 51"/>
                <a:gd name="T7" fmla="*/ 1 h 22"/>
                <a:gd name="T8" fmla="*/ 1 w 51"/>
                <a:gd name="T9" fmla="*/ 1 h 22"/>
                <a:gd name="T10" fmla="*/ 1 w 51"/>
                <a:gd name="T11" fmla="*/ 1 h 22"/>
                <a:gd name="T12" fmla="*/ 1 w 51"/>
                <a:gd name="T13" fmla="*/ 1 h 22"/>
                <a:gd name="T14" fmla="*/ 1 w 51"/>
                <a:gd name="T15" fmla="*/ 1 h 22"/>
                <a:gd name="T16" fmla="*/ 1 w 51"/>
                <a:gd name="T17" fmla="*/ 1 h 22"/>
                <a:gd name="T18" fmla="*/ 0 w 51"/>
                <a:gd name="T19" fmla="*/ 1 h 22"/>
                <a:gd name="T20" fmla="*/ 1 w 51"/>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2"/>
                <a:gd name="T35" fmla="*/ 51 w 5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2">
                  <a:moveTo>
                    <a:pt x="4" y="4"/>
                  </a:moveTo>
                  <a:lnTo>
                    <a:pt x="17" y="0"/>
                  </a:lnTo>
                  <a:lnTo>
                    <a:pt x="28" y="0"/>
                  </a:lnTo>
                  <a:lnTo>
                    <a:pt x="40" y="4"/>
                  </a:lnTo>
                  <a:lnTo>
                    <a:pt x="45" y="10"/>
                  </a:lnTo>
                  <a:lnTo>
                    <a:pt x="51" y="16"/>
                  </a:lnTo>
                  <a:lnTo>
                    <a:pt x="44" y="20"/>
                  </a:lnTo>
                  <a:lnTo>
                    <a:pt x="31" y="22"/>
                  </a:lnTo>
                  <a:lnTo>
                    <a:pt x="9" y="19"/>
                  </a:lnTo>
                  <a:lnTo>
                    <a:pt x="0" y="11"/>
                  </a:lnTo>
                  <a:lnTo>
                    <a:pt x="4" y="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81" name="Freeform 197"/>
            <p:cNvSpPr>
              <a:spLocks/>
            </p:cNvSpPr>
            <p:nvPr/>
          </p:nvSpPr>
          <p:spPr bwMode="auto">
            <a:xfrm>
              <a:off x="4420" y="1322"/>
              <a:ext cx="13"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w 27"/>
                <a:gd name="T21" fmla="*/ 0 h 33"/>
                <a:gd name="T22" fmla="*/ 0 w 27"/>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33"/>
                <a:gd name="T38" fmla="*/ 27 w 27"/>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33">
                  <a:moveTo>
                    <a:pt x="24" y="9"/>
                  </a:moveTo>
                  <a:lnTo>
                    <a:pt x="18" y="6"/>
                  </a:lnTo>
                  <a:lnTo>
                    <a:pt x="12" y="3"/>
                  </a:lnTo>
                  <a:lnTo>
                    <a:pt x="3" y="0"/>
                  </a:lnTo>
                  <a:lnTo>
                    <a:pt x="0" y="2"/>
                  </a:lnTo>
                  <a:lnTo>
                    <a:pt x="0" y="12"/>
                  </a:lnTo>
                  <a:lnTo>
                    <a:pt x="3" y="24"/>
                  </a:lnTo>
                  <a:lnTo>
                    <a:pt x="12" y="33"/>
                  </a:lnTo>
                  <a:lnTo>
                    <a:pt x="19" y="33"/>
                  </a:lnTo>
                  <a:lnTo>
                    <a:pt x="25" y="24"/>
                  </a:lnTo>
                  <a:lnTo>
                    <a:pt x="27" y="17"/>
                  </a:lnTo>
                  <a:lnTo>
                    <a:pt x="24" y="9"/>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82" name="Freeform 198"/>
            <p:cNvSpPr>
              <a:spLocks/>
            </p:cNvSpPr>
            <p:nvPr/>
          </p:nvSpPr>
          <p:spPr bwMode="auto">
            <a:xfrm>
              <a:off x="4445" y="1237"/>
              <a:ext cx="28" cy="26"/>
            </a:xfrm>
            <a:custGeom>
              <a:avLst/>
              <a:gdLst>
                <a:gd name="T0" fmla="*/ 0 w 56"/>
                <a:gd name="T1" fmla="*/ 0 h 51"/>
                <a:gd name="T2" fmla="*/ 1 w 56"/>
                <a:gd name="T3" fmla="*/ 1 h 51"/>
                <a:gd name="T4" fmla="*/ 1 w 56"/>
                <a:gd name="T5" fmla="*/ 1 h 51"/>
                <a:gd name="T6" fmla="*/ 1 w 56"/>
                <a:gd name="T7" fmla="*/ 1 h 51"/>
                <a:gd name="T8" fmla="*/ 1 w 56"/>
                <a:gd name="T9" fmla="*/ 1 h 51"/>
                <a:gd name="T10" fmla="*/ 1 w 56"/>
                <a:gd name="T11" fmla="*/ 1 h 51"/>
                <a:gd name="T12" fmla="*/ 1 w 56"/>
                <a:gd name="T13" fmla="*/ 1 h 51"/>
                <a:gd name="T14" fmla="*/ 0 w 56"/>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1"/>
                <a:gd name="T26" fmla="*/ 56 w 5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1">
                  <a:moveTo>
                    <a:pt x="0" y="0"/>
                  </a:moveTo>
                  <a:lnTo>
                    <a:pt x="15" y="34"/>
                  </a:lnTo>
                  <a:lnTo>
                    <a:pt x="28" y="45"/>
                  </a:lnTo>
                  <a:lnTo>
                    <a:pt x="52" y="51"/>
                  </a:lnTo>
                  <a:lnTo>
                    <a:pt x="56" y="44"/>
                  </a:lnTo>
                  <a:lnTo>
                    <a:pt x="56" y="31"/>
                  </a:lnTo>
                  <a:lnTo>
                    <a:pt x="40" y="19"/>
                  </a:lnTo>
                  <a:lnTo>
                    <a:pt x="0"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sp>
        <p:nvSpPr>
          <p:cNvPr id="10329" name="Freeform 199"/>
          <p:cNvSpPr>
            <a:spLocks/>
          </p:cNvSpPr>
          <p:nvPr/>
        </p:nvSpPr>
        <p:spPr bwMode="auto">
          <a:xfrm>
            <a:off x="5394325" y="3407767"/>
            <a:ext cx="9525" cy="74613"/>
          </a:xfrm>
          <a:custGeom>
            <a:avLst/>
            <a:gdLst>
              <a:gd name="T0" fmla="*/ 2147483647 w 7"/>
              <a:gd name="T1" fmla="*/ 0 h 12"/>
              <a:gd name="T2" fmla="*/ 2147483647 w 7"/>
              <a:gd name="T3" fmla="*/ 2147483647 h 12"/>
              <a:gd name="T4" fmla="*/ 0 w 7"/>
              <a:gd name="T5" fmla="*/ 2147483647 h 12"/>
              <a:gd name="T6" fmla="*/ 214748364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2" y="0"/>
                </a:moveTo>
                <a:lnTo>
                  <a:pt x="7" y="12"/>
                </a:lnTo>
                <a:lnTo>
                  <a:pt x="0" y="9"/>
                </a:lnTo>
                <a:lnTo>
                  <a:pt x="2"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30" name="Freeform 200"/>
          <p:cNvSpPr>
            <a:spLocks/>
          </p:cNvSpPr>
          <p:nvPr/>
        </p:nvSpPr>
        <p:spPr bwMode="auto">
          <a:xfrm>
            <a:off x="5468938" y="3466505"/>
            <a:ext cx="53975" cy="74612"/>
          </a:xfrm>
          <a:custGeom>
            <a:avLst/>
            <a:gdLst>
              <a:gd name="T0" fmla="*/ 2147483647 w 38"/>
              <a:gd name="T1" fmla="*/ 0 h 39"/>
              <a:gd name="T2" fmla="*/ 2147483647 w 38"/>
              <a:gd name="T3" fmla="*/ 2147483647 h 39"/>
              <a:gd name="T4" fmla="*/ 2147483647 w 38"/>
              <a:gd name="T5" fmla="*/ 2147483647 h 39"/>
              <a:gd name="T6" fmla="*/ 2147483647 w 38"/>
              <a:gd name="T7" fmla="*/ 2147483647 h 39"/>
              <a:gd name="T8" fmla="*/ 2147483647 w 38"/>
              <a:gd name="T9" fmla="*/ 2147483647 h 39"/>
              <a:gd name="T10" fmla="*/ 2147483647 w 38"/>
              <a:gd name="T11" fmla="*/ 2147483647 h 39"/>
              <a:gd name="T12" fmla="*/ 2147483647 w 38"/>
              <a:gd name="T13" fmla="*/ 2147483647 h 39"/>
              <a:gd name="T14" fmla="*/ 2147483647 w 38"/>
              <a:gd name="T15" fmla="*/ 2147483647 h 39"/>
              <a:gd name="T16" fmla="*/ 0 w 38"/>
              <a:gd name="T17" fmla="*/ 2147483647 h 39"/>
              <a:gd name="T18" fmla="*/ 2147483647 w 38"/>
              <a:gd name="T19" fmla="*/ 2147483647 h 39"/>
              <a:gd name="T20" fmla="*/ 2147483647 w 38"/>
              <a:gd name="T21" fmla="*/ 2147483647 h 39"/>
              <a:gd name="T22" fmla="*/ 2147483647 w 38"/>
              <a:gd name="T23" fmla="*/ 2147483647 h 39"/>
              <a:gd name="T24" fmla="*/ 2147483647 w 38"/>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9"/>
              <a:gd name="T41" fmla="*/ 38 w 3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9">
                <a:moveTo>
                  <a:pt x="28" y="0"/>
                </a:moveTo>
                <a:lnTo>
                  <a:pt x="38" y="4"/>
                </a:lnTo>
                <a:lnTo>
                  <a:pt x="35" y="15"/>
                </a:lnTo>
                <a:lnTo>
                  <a:pt x="35" y="39"/>
                </a:lnTo>
                <a:lnTo>
                  <a:pt x="27" y="29"/>
                </a:lnTo>
                <a:lnTo>
                  <a:pt x="21" y="26"/>
                </a:lnTo>
                <a:lnTo>
                  <a:pt x="19" y="35"/>
                </a:lnTo>
                <a:lnTo>
                  <a:pt x="12" y="35"/>
                </a:lnTo>
                <a:lnTo>
                  <a:pt x="0" y="32"/>
                </a:lnTo>
                <a:lnTo>
                  <a:pt x="13" y="25"/>
                </a:lnTo>
                <a:lnTo>
                  <a:pt x="13" y="8"/>
                </a:lnTo>
                <a:lnTo>
                  <a:pt x="26" y="18"/>
                </a:lnTo>
                <a:lnTo>
                  <a:pt x="28"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31" name="Freeform 201"/>
          <p:cNvSpPr>
            <a:spLocks/>
          </p:cNvSpPr>
          <p:nvPr/>
        </p:nvSpPr>
        <p:spPr bwMode="auto">
          <a:xfrm>
            <a:off x="3862388" y="1786930"/>
            <a:ext cx="1281112" cy="1389062"/>
          </a:xfrm>
          <a:custGeom>
            <a:avLst/>
            <a:gdLst>
              <a:gd name="T0" fmla="*/ 2147483647 w 908"/>
              <a:gd name="T1" fmla="*/ 2147483647 h 833"/>
              <a:gd name="T2" fmla="*/ 2147483647 w 908"/>
              <a:gd name="T3" fmla="*/ 2147483647 h 833"/>
              <a:gd name="T4" fmla="*/ 2147483647 w 908"/>
              <a:gd name="T5" fmla="*/ 2147483647 h 833"/>
              <a:gd name="T6" fmla="*/ 2147483647 w 908"/>
              <a:gd name="T7" fmla="*/ 2147483647 h 833"/>
              <a:gd name="T8" fmla="*/ 2147483647 w 908"/>
              <a:gd name="T9" fmla="*/ 2147483647 h 833"/>
              <a:gd name="T10" fmla="*/ 2147483647 w 908"/>
              <a:gd name="T11" fmla="*/ 2147483647 h 833"/>
              <a:gd name="T12" fmla="*/ 2147483647 w 908"/>
              <a:gd name="T13" fmla="*/ 2147483647 h 833"/>
              <a:gd name="T14" fmla="*/ 2147483647 w 908"/>
              <a:gd name="T15" fmla="*/ 2147483647 h 833"/>
              <a:gd name="T16" fmla="*/ 2147483647 w 908"/>
              <a:gd name="T17" fmla="*/ 2147483647 h 833"/>
              <a:gd name="T18" fmla="*/ 2147483647 w 908"/>
              <a:gd name="T19" fmla="*/ 2147483647 h 833"/>
              <a:gd name="T20" fmla="*/ 2147483647 w 908"/>
              <a:gd name="T21" fmla="*/ 2147483647 h 833"/>
              <a:gd name="T22" fmla="*/ 2147483647 w 908"/>
              <a:gd name="T23" fmla="*/ 2147483647 h 833"/>
              <a:gd name="T24" fmla="*/ 2147483647 w 908"/>
              <a:gd name="T25" fmla="*/ 2147483647 h 833"/>
              <a:gd name="T26" fmla="*/ 2147483647 w 908"/>
              <a:gd name="T27" fmla="*/ 2147483647 h 833"/>
              <a:gd name="T28" fmla="*/ 2147483647 w 908"/>
              <a:gd name="T29" fmla="*/ 2147483647 h 833"/>
              <a:gd name="T30" fmla="*/ 2147483647 w 908"/>
              <a:gd name="T31" fmla="*/ 2147483647 h 833"/>
              <a:gd name="T32" fmla="*/ 2147483647 w 908"/>
              <a:gd name="T33" fmla="*/ 2147483647 h 833"/>
              <a:gd name="T34" fmla="*/ 2147483647 w 908"/>
              <a:gd name="T35" fmla="*/ 2147483647 h 833"/>
              <a:gd name="T36" fmla="*/ 2147483647 w 908"/>
              <a:gd name="T37" fmla="*/ 2147483647 h 833"/>
              <a:gd name="T38" fmla="*/ 2147483647 w 908"/>
              <a:gd name="T39" fmla="*/ 2147483647 h 833"/>
              <a:gd name="T40" fmla="*/ 2147483647 w 908"/>
              <a:gd name="T41" fmla="*/ 2147483647 h 833"/>
              <a:gd name="T42" fmla="*/ 2147483647 w 908"/>
              <a:gd name="T43" fmla="*/ 2147483647 h 833"/>
              <a:gd name="T44" fmla="*/ 2147483647 w 908"/>
              <a:gd name="T45" fmla="*/ 2147483647 h 833"/>
              <a:gd name="T46" fmla="*/ 2147483647 w 908"/>
              <a:gd name="T47" fmla="*/ 2147483647 h 833"/>
              <a:gd name="T48" fmla="*/ 2147483647 w 908"/>
              <a:gd name="T49" fmla="*/ 2147483647 h 833"/>
              <a:gd name="T50" fmla="*/ 2147483647 w 908"/>
              <a:gd name="T51" fmla="*/ 2147483647 h 833"/>
              <a:gd name="T52" fmla="*/ 2147483647 w 908"/>
              <a:gd name="T53" fmla="*/ 2147483647 h 833"/>
              <a:gd name="T54" fmla="*/ 2147483647 w 908"/>
              <a:gd name="T55" fmla="*/ 2147483647 h 833"/>
              <a:gd name="T56" fmla="*/ 2147483647 w 908"/>
              <a:gd name="T57" fmla="*/ 2147483647 h 833"/>
              <a:gd name="T58" fmla="*/ 2147483647 w 908"/>
              <a:gd name="T59" fmla="*/ 2147483647 h 833"/>
              <a:gd name="T60" fmla="*/ 2147483647 w 908"/>
              <a:gd name="T61" fmla="*/ 2147483647 h 833"/>
              <a:gd name="T62" fmla="*/ 2147483647 w 908"/>
              <a:gd name="T63" fmla="*/ 2147483647 h 833"/>
              <a:gd name="T64" fmla="*/ 2147483647 w 908"/>
              <a:gd name="T65" fmla="*/ 2147483647 h 833"/>
              <a:gd name="T66" fmla="*/ 2147483647 w 908"/>
              <a:gd name="T67" fmla="*/ 2147483647 h 833"/>
              <a:gd name="T68" fmla="*/ 2147483647 w 908"/>
              <a:gd name="T69" fmla="*/ 2147483647 h 833"/>
              <a:gd name="T70" fmla="*/ 2147483647 w 908"/>
              <a:gd name="T71" fmla="*/ 2147483647 h 833"/>
              <a:gd name="T72" fmla="*/ 2147483647 w 908"/>
              <a:gd name="T73" fmla="*/ 2147483647 h 833"/>
              <a:gd name="T74" fmla="*/ 2147483647 w 908"/>
              <a:gd name="T75" fmla="*/ 2147483647 h 833"/>
              <a:gd name="T76" fmla="*/ 2147483647 w 908"/>
              <a:gd name="T77" fmla="*/ 2147483647 h 833"/>
              <a:gd name="T78" fmla="*/ 2147483647 w 908"/>
              <a:gd name="T79" fmla="*/ 2147483647 h 833"/>
              <a:gd name="T80" fmla="*/ 2147483647 w 908"/>
              <a:gd name="T81" fmla="*/ 2147483647 h 833"/>
              <a:gd name="T82" fmla="*/ 2147483647 w 908"/>
              <a:gd name="T83" fmla="*/ 2147483647 h 833"/>
              <a:gd name="T84" fmla="*/ 2147483647 w 908"/>
              <a:gd name="T85" fmla="*/ 2147483647 h 833"/>
              <a:gd name="T86" fmla="*/ 2147483647 w 908"/>
              <a:gd name="T87" fmla="*/ 2147483647 h 833"/>
              <a:gd name="T88" fmla="*/ 2147483647 w 908"/>
              <a:gd name="T89" fmla="*/ 2147483647 h 833"/>
              <a:gd name="T90" fmla="*/ 2147483647 w 908"/>
              <a:gd name="T91" fmla="*/ 2147483647 h 833"/>
              <a:gd name="T92" fmla="*/ 2147483647 w 908"/>
              <a:gd name="T93" fmla="*/ 2147483647 h 833"/>
              <a:gd name="T94" fmla="*/ 2147483647 w 908"/>
              <a:gd name="T95" fmla="*/ 2147483647 h 833"/>
              <a:gd name="T96" fmla="*/ 2147483647 w 908"/>
              <a:gd name="T97" fmla="*/ 2147483647 h 833"/>
              <a:gd name="T98" fmla="*/ 2147483647 w 908"/>
              <a:gd name="T99" fmla="*/ 2147483647 h 833"/>
              <a:gd name="T100" fmla="*/ 2147483647 w 908"/>
              <a:gd name="T101" fmla="*/ 2147483647 h 833"/>
              <a:gd name="T102" fmla="*/ 2147483647 w 908"/>
              <a:gd name="T103" fmla="*/ 2147483647 h 833"/>
              <a:gd name="T104" fmla="*/ 2147483647 w 908"/>
              <a:gd name="T105" fmla="*/ 2147483647 h 833"/>
              <a:gd name="T106" fmla="*/ 2147483647 w 908"/>
              <a:gd name="T107" fmla="*/ 2147483647 h 833"/>
              <a:gd name="T108" fmla="*/ 2147483647 w 908"/>
              <a:gd name="T109" fmla="*/ 2147483647 h 833"/>
              <a:gd name="T110" fmla="*/ 2147483647 w 908"/>
              <a:gd name="T111" fmla="*/ 2147483647 h 833"/>
              <a:gd name="T112" fmla="*/ 2147483647 w 908"/>
              <a:gd name="T113" fmla="*/ 2147483647 h 833"/>
              <a:gd name="T114" fmla="*/ 2147483647 w 908"/>
              <a:gd name="T115" fmla="*/ 2147483647 h 833"/>
              <a:gd name="T116" fmla="*/ 2147483647 w 908"/>
              <a:gd name="T117" fmla="*/ 2147483647 h 833"/>
              <a:gd name="T118" fmla="*/ 2147483647 w 908"/>
              <a:gd name="T119" fmla="*/ 0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8"/>
              <a:gd name="T181" fmla="*/ 0 h 833"/>
              <a:gd name="T182" fmla="*/ 908 w 908"/>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8" h="833">
                <a:moveTo>
                  <a:pt x="646" y="0"/>
                </a:moveTo>
                <a:lnTo>
                  <a:pt x="598" y="43"/>
                </a:lnTo>
                <a:lnTo>
                  <a:pt x="616" y="50"/>
                </a:lnTo>
                <a:lnTo>
                  <a:pt x="615" y="90"/>
                </a:lnTo>
                <a:lnTo>
                  <a:pt x="621" y="111"/>
                </a:lnTo>
                <a:lnTo>
                  <a:pt x="590" y="134"/>
                </a:lnTo>
                <a:lnTo>
                  <a:pt x="604" y="177"/>
                </a:lnTo>
                <a:lnTo>
                  <a:pt x="634" y="161"/>
                </a:lnTo>
                <a:lnTo>
                  <a:pt x="651" y="161"/>
                </a:lnTo>
                <a:lnTo>
                  <a:pt x="644" y="183"/>
                </a:lnTo>
                <a:lnTo>
                  <a:pt x="632" y="205"/>
                </a:lnTo>
                <a:lnTo>
                  <a:pt x="625" y="228"/>
                </a:lnTo>
                <a:lnTo>
                  <a:pt x="619" y="246"/>
                </a:lnTo>
                <a:lnTo>
                  <a:pt x="606" y="258"/>
                </a:lnTo>
                <a:lnTo>
                  <a:pt x="585" y="257"/>
                </a:lnTo>
                <a:lnTo>
                  <a:pt x="584" y="279"/>
                </a:lnTo>
                <a:lnTo>
                  <a:pt x="595" y="289"/>
                </a:lnTo>
                <a:lnTo>
                  <a:pt x="587" y="322"/>
                </a:lnTo>
                <a:lnTo>
                  <a:pt x="575" y="330"/>
                </a:lnTo>
                <a:lnTo>
                  <a:pt x="549" y="355"/>
                </a:lnTo>
                <a:lnTo>
                  <a:pt x="528" y="373"/>
                </a:lnTo>
                <a:lnTo>
                  <a:pt x="489" y="378"/>
                </a:lnTo>
                <a:lnTo>
                  <a:pt x="423" y="378"/>
                </a:lnTo>
                <a:lnTo>
                  <a:pt x="409" y="386"/>
                </a:lnTo>
                <a:lnTo>
                  <a:pt x="389" y="397"/>
                </a:lnTo>
                <a:lnTo>
                  <a:pt x="373" y="382"/>
                </a:lnTo>
                <a:lnTo>
                  <a:pt x="353" y="373"/>
                </a:lnTo>
                <a:lnTo>
                  <a:pt x="339" y="365"/>
                </a:lnTo>
                <a:lnTo>
                  <a:pt x="320" y="360"/>
                </a:lnTo>
                <a:lnTo>
                  <a:pt x="273" y="360"/>
                </a:lnTo>
                <a:lnTo>
                  <a:pt x="273" y="343"/>
                </a:lnTo>
                <a:lnTo>
                  <a:pt x="264" y="317"/>
                </a:lnTo>
                <a:lnTo>
                  <a:pt x="245" y="310"/>
                </a:lnTo>
                <a:lnTo>
                  <a:pt x="215" y="304"/>
                </a:lnTo>
                <a:lnTo>
                  <a:pt x="206" y="294"/>
                </a:lnTo>
                <a:lnTo>
                  <a:pt x="184" y="308"/>
                </a:lnTo>
                <a:lnTo>
                  <a:pt x="178" y="338"/>
                </a:lnTo>
                <a:lnTo>
                  <a:pt x="142" y="343"/>
                </a:lnTo>
                <a:lnTo>
                  <a:pt x="106" y="460"/>
                </a:lnTo>
                <a:lnTo>
                  <a:pt x="111" y="466"/>
                </a:lnTo>
                <a:lnTo>
                  <a:pt x="85" y="475"/>
                </a:lnTo>
                <a:lnTo>
                  <a:pt x="67" y="485"/>
                </a:lnTo>
                <a:lnTo>
                  <a:pt x="52" y="495"/>
                </a:lnTo>
                <a:lnTo>
                  <a:pt x="32" y="495"/>
                </a:lnTo>
                <a:lnTo>
                  <a:pt x="17" y="506"/>
                </a:lnTo>
                <a:lnTo>
                  <a:pt x="0" y="520"/>
                </a:lnTo>
                <a:lnTo>
                  <a:pt x="12" y="545"/>
                </a:lnTo>
                <a:lnTo>
                  <a:pt x="26" y="561"/>
                </a:lnTo>
                <a:lnTo>
                  <a:pt x="32" y="570"/>
                </a:lnTo>
                <a:lnTo>
                  <a:pt x="19" y="573"/>
                </a:lnTo>
                <a:lnTo>
                  <a:pt x="38" y="608"/>
                </a:lnTo>
                <a:lnTo>
                  <a:pt x="97" y="608"/>
                </a:lnTo>
                <a:lnTo>
                  <a:pt x="124" y="630"/>
                </a:lnTo>
                <a:lnTo>
                  <a:pt x="110" y="642"/>
                </a:lnTo>
                <a:lnTo>
                  <a:pt x="99" y="649"/>
                </a:lnTo>
                <a:lnTo>
                  <a:pt x="98" y="663"/>
                </a:lnTo>
                <a:lnTo>
                  <a:pt x="93" y="682"/>
                </a:lnTo>
                <a:lnTo>
                  <a:pt x="99" y="698"/>
                </a:lnTo>
                <a:lnTo>
                  <a:pt x="113" y="721"/>
                </a:lnTo>
                <a:lnTo>
                  <a:pt x="296" y="758"/>
                </a:lnTo>
                <a:lnTo>
                  <a:pt x="311" y="756"/>
                </a:lnTo>
                <a:lnTo>
                  <a:pt x="318" y="758"/>
                </a:lnTo>
                <a:lnTo>
                  <a:pt x="325" y="750"/>
                </a:lnTo>
                <a:lnTo>
                  <a:pt x="328" y="741"/>
                </a:lnTo>
                <a:lnTo>
                  <a:pt x="338" y="735"/>
                </a:lnTo>
                <a:lnTo>
                  <a:pt x="365" y="747"/>
                </a:lnTo>
                <a:lnTo>
                  <a:pt x="398" y="718"/>
                </a:lnTo>
                <a:lnTo>
                  <a:pt x="420" y="691"/>
                </a:lnTo>
                <a:lnTo>
                  <a:pt x="442" y="709"/>
                </a:lnTo>
                <a:lnTo>
                  <a:pt x="452" y="708"/>
                </a:lnTo>
                <a:lnTo>
                  <a:pt x="463" y="715"/>
                </a:lnTo>
                <a:lnTo>
                  <a:pt x="488" y="704"/>
                </a:lnTo>
                <a:lnTo>
                  <a:pt x="500" y="716"/>
                </a:lnTo>
                <a:lnTo>
                  <a:pt x="507" y="733"/>
                </a:lnTo>
                <a:lnTo>
                  <a:pt x="507" y="761"/>
                </a:lnTo>
                <a:lnTo>
                  <a:pt x="504" y="784"/>
                </a:lnTo>
                <a:lnTo>
                  <a:pt x="504" y="802"/>
                </a:lnTo>
                <a:lnTo>
                  <a:pt x="521" y="794"/>
                </a:lnTo>
                <a:lnTo>
                  <a:pt x="523" y="788"/>
                </a:lnTo>
                <a:lnTo>
                  <a:pt x="567" y="833"/>
                </a:lnTo>
                <a:lnTo>
                  <a:pt x="592" y="799"/>
                </a:lnTo>
                <a:lnTo>
                  <a:pt x="606" y="794"/>
                </a:lnTo>
                <a:lnTo>
                  <a:pt x="629" y="785"/>
                </a:lnTo>
                <a:lnTo>
                  <a:pt x="646" y="776"/>
                </a:lnTo>
                <a:lnTo>
                  <a:pt x="659" y="775"/>
                </a:lnTo>
                <a:lnTo>
                  <a:pt x="674" y="763"/>
                </a:lnTo>
                <a:lnTo>
                  <a:pt x="680" y="763"/>
                </a:lnTo>
                <a:lnTo>
                  <a:pt x="681" y="769"/>
                </a:lnTo>
                <a:lnTo>
                  <a:pt x="696" y="776"/>
                </a:lnTo>
                <a:lnTo>
                  <a:pt x="708" y="776"/>
                </a:lnTo>
                <a:lnTo>
                  <a:pt x="719" y="773"/>
                </a:lnTo>
                <a:lnTo>
                  <a:pt x="733" y="768"/>
                </a:lnTo>
                <a:lnTo>
                  <a:pt x="755" y="768"/>
                </a:lnTo>
                <a:lnTo>
                  <a:pt x="755" y="782"/>
                </a:lnTo>
                <a:lnTo>
                  <a:pt x="760" y="786"/>
                </a:lnTo>
                <a:lnTo>
                  <a:pt x="768" y="786"/>
                </a:lnTo>
                <a:lnTo>
                  <a:pt x="776" y="778"/>
                </a:lnTo>
                <a:lnTo>
                  <a:pt x="785" y="763"/>
                </a:lnTo>
                <a:lnTo>
                  <a:pt x="804" y="757"/>
                </a:lnTo>
                <a:lnTo>
                  <a:pt x="811" y="756"/>
                </a:lnTo>
                <a:lnTo>
                  <a:pt x="817" y="750"/>
                </a:lnTo>
                <a:lnTo>
                  <a:pt x="815" y="740"/>
                </a:lnTo>
                <a:lnTo>
                  <a:pt x="823" y="727"/>
                </a:lnTo>
                <a:lnTo>
                  <a:pt x="816" y="715"/>
                </a:lnTo>
                <a:lnTo>
                  <a:pt x="823" y="697"/>
                </a:lnTo>
                <a:lnTo>
                  <a:pt x="835" y="696"/>
                </a:lnTo>
                <a:lnTo>
                  <a:pt x="852" y="690"/>
                </a:lnTo>
                <a:lnTo>
                  <a:pt x="871" y="674"/>
                </a:lnTo>
                <a:lnTo>
                  <a:pt x="876" y="663"/>
                </a:lnTo>
                <a:lnTo>
                  <a:pt x="884" y="642"/>
                </a:lnTo>
                <a:lnTo>
                  <a:pt x="894" y="610"/>
                </a:lnTo>
                <a:lnTo>
                  <a:pt x="896" y="591"/>
                </a:lnTo>
                <a:lnTo>
                  <a:pt x="900" y="573"/>
                </a:lnTo>
                <a:lnTo>
                  <a:pt x="908" y="542"/>
                </a:lnTo>
                <a:lnTo>
                  <a:pt x="900" y="523"/>
                </a:lnTo>
                <a:lnTo>
                  <a:pt x="900" y="500"/>
                </a:lnTo>
                <a:lnTo>
                  <a:pt x="895" y="483"/>
                </a:lnTo>
                <a:lnTo>
                  <a:pt x="883" y="477"/>
                </a:lnTo>
                <a:lnTo>
                  <a:pt x="883" y="490"/>
                </a:lnTo>
                <a:lnTo>
                  <a:pt x="871" y="489"/>
                </a:lnTo>
                <a:lnTo>
                  <a:pt x="871" y="476"/>
                </a:lnTo>
                <a:lnTo>
                  <a:pt x="878" y="464"/>
                </a:lnTo>
                <a:lnTo>
                  <a:pt x="878" y="452"/>
                </a:lnTo>
                <a:lnTo>
                  <a:pt x="864" y="459"/>
                </a:lnTo>
                <a:lnTo>
                  <a:pt x="847" y="459"/>
                </a:lnTo>
                <a:lnTo>
                  <a:pt x="842" y="453"/>
                </a:lnTo>
                <a:lnTo>
                  <a:pt x="851" y="451"/>
                </a:lnTo>
                <a:lnTo>
                  <a:pt x="860" y="440"/>
                </a:lnTo>
                <a:lnTo>
                  <a:pt x="876" y="440"/>
                </a:lnTo>
                <a:lnTo>
                  <a:pt x="863" y="427"/>
                </a:lnTo>
                <a:lnTo>
                  <a:pt x="839" y="422"/>
                </a:lnTo>
                <a:lnTo>
                  <a:pt x="817" y="412"/>
                </a:lnTo>
                <a:lnTo>
                  <a:pt x="807" y="398"/>
                </a:lnTo>
                <a:lnTo>
                  <a:pt x="799" y="390"/>
                </a:lnTo>
                <a:lnTo>
                  <a:pt x="799" y="366"/>
                </a:lnTo>
                <a:lnTo>
                  <a:pt x="806" y="357"/>
                </a:lnTo>
                <a:lnTo>
                  <a:pt x="810" y="349"/>
                </a:lnTo>
                <a:lnTo>
                  <a:pt x="822" y="338"/>
                </a:lnTo>
                <a:lnTo>
                  <a:pt x="823" y="325"/>
                </a:lnTo>
                <a:lnTo>
                  <a:pt x="817" y="323"/>
                </a:lnTo>
                <a:lnTo>
                  <a:pt x="808" y="332"/>
                </a:lnTo>
                <a:lnTo>
                  <a:pt x="780" y="337"/>
                </a:lnTo>
                <a:lnTo>
                  <a:pt x="779" y="349"/>
                </a:lnTo>
                <a:lnTo>
                  <a:pt x="774" y="362"/>
                </a:lnTo>
                <a:lnTo>
                  <a:pt x="742" y="343"/>
                </a:lnTo>
                <a:lnTo>
                  <a:pt x="737" y="322"/>
                </a:lnTo>
                <a:lnTo>
                  <a:pt x="743" y="308"/>
                </a:lnTo>
                <a:lnTo>
                  <a:pt x="748" y="287"/>
                </a:lnTo>
                <a:lnTo>
                  <a:pt x="756" y="272"/>
                </a:lnTo>
                <a:lnTo>
                  <a:pt x="768" y="262"/>
                </a:lnTo>
                <a:lnTo>
                  <a:pt x="779" y="274"/>
                </a:lnTo>
                <a:lnTo>
                  <a:pt x="779" y="293"/>
                </a:lnTo>
                <a:lnTo>
                  <a:pt x="785" y="304"/>
                </a:lnTo>
                <a:lnTo>
                  <a:pt x="787" y="311"/>
                </a:lnTo>
                <a:lnTo>
                  <a:pt x="811" y="274"/>
                </a:lnTo>
                <a:lnTo>
                  <a:pt x="811" y="256"/>
                </a:lnTo>
                <a:lnTo>
                  <a:pt x="817" y="253"/>
                </a:lnTo>
                <a:lnTo>
                  <a:pt x="817" y="241"/>
                </a:lnTo>
                <a:lnTo>
                  <a:pt x="822" y="221"/>
                </a:lnTo>
                <a:lnTo>
                  <a:pt x="818" y="206"/>
                </a:lnTo>
                <a:lnTo>
                  <a:pt x="825" y="197"/>
                </a:lnTo>
                <a:lnTo>
                  <a:pt x="849" y="190"/>
                </a:lnTo>
                <a:lnTo>
                  <a:pt x="828" y="179"/>
                </a:lnTo>
                <a:lnTo>
                  <a:pt x="842" y="161"/>
                </a:lnTo>
                <a:lnTo>
                  <a:pt x="851" y="140"/>
                </a:lnTo>
                <a:lnTo>
                  <a:pt x="864" y="145"/>
                </a:lnTo>
                <a:lnTo>
                  <a:pt x="865" y="136"/>
                </a:lnTo>
                <a:lnTo>
                  <a:pt x="857" y="125"/>
                </a:lnTo>
                <a:lnTo>
                  <a:pt x="835" y="98"/>
                </a:lnTo>
                <a:lnTo>
                  <a:pt x="829" y="86"/>
                </a:lnTo>
                <a:lnTo>
                  <a:pt x="846" y="73"/>
                </a:lnTo>
                <a:lnTo>
                  <a:pt x="842" y="25"/>
                </a:lnTo>
                <a:lnTo>
                  <a:pt x="822" y="1"/>
                </a:lnTo>
                <a:lnTo>
                  <a:pt x="810" y="1"/>
                </a:lnTo>
                <a:lnTo>
                  <a:pt x="806" y="36"/>
                </a:lnTo>
                <a:lnTo>
                  <a:pt x="785" y="44"/>
                </a:lnTo>
                <a:lnTo>
                  <a:pt x="761" y="24"/>
                </a:lnTo>
                <a:lnTo>
                  <a:pt x="712" y="44"/>
                </a:lnTo>
                <a:lnTo>
                  <a:pt x="681" y="12"/>
                </a:lnTo>
                <a:lnTo>
                  <a:pt x="646"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832" name="Freeform 202"/>
          <p:cNvSpPr>
            <a:spLocks/>
          </p:cNvSpPr>
          <p:nvPr/>
        </p:nvSpPr>
        <p:spPr bwMode="auto">
          <a:xfrm>
            <a:off x="5002213" y="1509713"/>
            <a:ext cx="122237" cy="122237"/>
          </a:xfrm>
          <a:custGeom>
            <a:avLst/>
            <a:gdLst>
              <a:gd name="T0" fmla="*/ 0 w 87"/>
              <a:gd name="T1" fmla="*/ 0 h 73"/>
              <a:gd name="T2" fmla="*/ 0 w 87"/>
              <a:gd name="T3" fmla="*/ 2147483647 h 73"/>
              <a:gd name="T4" fmla="*/ 2147483647 w 87"/>
              <a:gd name="T5" fmla="*/ 2147483647 h 73"/>
              <a:gd name="T6" fmla="*/ 2147483647 w 87"/>
              <a:gd name="T7" fmla="*/ 2147483647 h 73"/>
              <a:gd name="T8" fmla="*/ 2147483647 w 87"/>
              <a:gd name="T9" fmla="*/ 2147483647 h 73"/>
              <a:gd name="T10" fmla="*/ 2147483647 w 87"/>
              <a:gd name="T11" fmla="*/ 2147483647 h 73"/>
              <a:gd name="T12" fmla="*/ 2147483647 w 87"/>
              <a:gd name="T13" fmla="*/ 2147483647 h 73"/>
              <a:gd name="T14" fmla="*/ 2147483647 w 87"/>
              <a:gd name="T15" fmla="*/ 2147483647 h 73"/>
              <a:gd name="T16" fmla="*/ 2147483647 w 87"/>
              <a:gd name="T17" fmla="*/ 2147483647 h 73"/>
              <a:gd name="T18" fmla="*/ 2147483647 w 87"/>
              <a:gd name="T19" fmla="*/ 2147483647 h 73"/>
              <a:gd name="T20" fmla="*/ 2147483647 w 87"/>
              <a:gd name="T21" fmla="*/ 2147483647 h 73"/>
              <a:gd name="T22" fmla="*/ 2147483647 w 87"/>
              <a:gd name="T23" fmla="*/ 2147483647 h 73"/>
              <a:gd name="T24" fmla="*/ 2147483647 w 87"/>
              <a:gd name="T25" fmla="*/ 2147483647 h 73"/>
              <a:gd name="T26" fmla="*/ 2147483647 w 87"/>
              <a:gd name="T27" fmla="*/ 2147483647 h 73"/>
              <a:gd name="T28" fmla="*/ 2147483647 w 87"/>
              <a:gd name="T29" fmla="*/ 2147483647 h 73"/>
              <a:gd name="T30" fmla="*/ 2147483647 w 87"/>
              <a:gd name="T31" fmla="*/ 2147483647 h 73"/>
              <a:gd name="T32" fmla="*/ 2147483647 w 87"/>
              <a:gd name="T33" fmla="*/ 2147483647 h 73"/>
              <a:gd name="T34" fmla="*/ 2147483647 w 87"/>
              <a:gd name="T35" fmla="*/ 2147483647 h 73"/>
              <a:gd name="T36" fmla="*/ 2147483647 w 87"/>
              <a:gd name="T37" fmla="*/ 2147483647 h 73"/>
              <a:gd name="T38" fmla="*/ 0 w 87"/>
              <a:gd name="T39" fmla="*/ 0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73"/>
              <a:gd name="T62" fmla="*/ 87 w 87"/>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73">
                <a:moveTo>
                  <a:pt x="0" y="0"/>
                </a:moveTo>
                <a:lnTo>
                  <a:pt x="0" y="9"/>
                </a:lnTo>
                <a:lnTo>
                  <a:pt x="8" y="17"/>
                </a:lnTo>
                <a:lnTo>
                  <a:pt x="24" y="24"/>
                </a:lnTo>
                <a:lnTo>
                  <a:pt x="34" y="34"/>
                </a:lnTo>
                <a:lnTo>
                  <a:pt x="48" y="46"/>
                </a:lnTo>
                <a:lnTo>
                  <a:pt x="56" y="49"/>
                </a:lnTo>
                <a:lnTo>
                  <a:pt x="74" y="67"/>
                </a:lnTo>
                <a:lnTo>
                  <a:pt x="85" y="73"/>
                </a:lnTo>
                <a:lnTo>
                  <a:pt x="84" y="69"/>
                </a:lnTo>
                <a:lnTo>
                  <a:pt x="87" y="67"/>
                </a:lnTo>
                <a:lnTo>
                  <a:pt x="74" y="60"/>
                </a:lnTo>
                <a:lnTo>
                  <a:pt x="69" y="54"/>
                </a:lnTo>
                <a:lnTo>
                  <a:pt x="82" y="52"/>
                </a:lnTo>
                <a:lnTo>
                  <a:pt x="71" y="45"/>
                </a:lnTo>
                <a:lnTo>
                  <a:pt x="60" y="38"/>
                </a:lnTo>
                <a:lnTo>
                  <a:pt x="43" y="29"/>
                </a:lnTo>
                <a:lnTo>
                  <a:pt x="33" y="16"/>
                </a:lnTo>
                <a:lnTo>
                  <a:pt x="16" y="6"/>
                </a:lnTo>
                <a:lnTo>
                  <a:pt x="0" y="0"/>
                </a:lnTo>
                <a:close/>
              </a:path>
            </a:pathLst>
          </a:custGeom>
          <a:solidFill>
            <a:schemeClr val="bg1"/>
          </a:solidFill>
          <a:ln w="9525">
            <a:solidFill>
              <a:srgbClr val="000000"/>
            </a:solidFill>
            <a:round/>
            <a:headEnd/>
            <a:tailEnd/>
          </a:ln>
        </p:spPr>
        <p:txBody>
          <a:bodyPr>
            <a:prstTxWarp prst="textNoShape">
              <a:avLst/>
            </a:prstTxWarp>
          </a:bodyPr>
          <a:lstStyle/>
          <a:p>
            <a:endParaRPr lang="it-IT"/>
          </a:p>
        </p:txBody>
      </p:sp>
      <p:sp>
        <p:nvSpPr>
          <p:cNvPr id="28833" name="Freeform 203"/>
          <p:cNvSpPr>
            <a:spLocks/>
          </p:cNvSpPr>
          <p:nvPr/>
        </p:nvSpPr>
        <p:spPr bwMode="auto">
          <a:xfrm>
            <a:off x="4773613" y="3279775"/>
            <a:ext cx="173037" cy="187325"/>
          </a:xfrm>
          <a:custGeom>
            <a:avLst/>
            <a:gdLst>
              <a:gd name="T0" fmla="*/ 2147483647 w 122"/>
              <a:gd name="T1" fmla="*/ 0 h 112"/>
              <a:gd name="T2" fmla="*/ 2147483647 w 122"/>
              <a:gd name="T3" fmla="*/ 0 h 112"/>
              <a:gd name="T4" fmla="*/ 2147483647 w 122"/>
              <a:gd name="T5" fmla="*/ 2147483647 h 112"/>
              <a:gd name="T6" fmla="*/ 2147483647 w 122"/>
              <a:gd name="T7" fmla="*/ 2147483647 h 112"/>
              <a:gd name="T8" fmla="*/ 2147483647 w 122"/>
              <a:gd name="T9" fmla="*/ 2147483647 h 112"/>
              <a:gd name="T10" fmla="*/ 0 w 122"/>
              <a:gd name="T11" fmla="*/ 2147483647 h 112"/>
              <a:gd name="T12" fmla="*/ 0 w 122"/>
              <a:gd name="T13" fmla="*/ 2147483647 h 112"/>
              <a:gd name="T14" fmla="*/ 2147483647 w 122"/>
              <a:gd name="T15" fmla="*/ 2147483647 h 112"/>
              <a:gd name="T16" fmla="*/ 2147483647 w 122"/>
              <a:gd name="T17" fmla="*/ 2147483647 h 112"/>
              <a:gd name="T18" fmla="*/ 2147483647 w 122"/>
              <a:gd name="T19" fmla="*/ 2147483647 h 112"/>
              <a:gd name="T20" fmla="*/ 2147483647 w 122"/>
              <a:gd name="T21" fmla="*/ 2147483647 h 112"/>
              <a:gd name="T22" fmla="*/ 2147483647 w 122"/>
              <a:gd name="T23" fmla="*/ 2147483647 h 112"/>
              <a:gd name="T24" fmla="*/ 2147483647 w 122"/>
              <a:gd name="T25" fmla="*/ 2147483647 h 112"/>
              <a:gd name="T26" fmla="*/ 2147483647 w 122"/>
              <a:gd name="T27" fmla="*/ 2147483647 h 112"/>
              <a:gd name="T28" fmla="*/ 2147483647 w 122"/>
              <a:gd name="T29" fmla="*/ 2147483647 h 112"/>
              <a:gd name="T30" fmla="*/ 2147483647 w 122"/>
              <a:gd name="T31" fmla="*/ 2147483647 h 112"/>
              <a:gd name="T32" fmla="*/ 2147483647 w 122"/>
              <a:gd name="T33" fmla="*/ 2147483647 h 112"/>
              <a:gd name="T34" fmla="*/ 2147483647 w 122"/>
              <a:gd name="T35" fmla="*/ 2147483647 h 112"/>
              <a:gd name="T36" fmla="*/ 2147483647 w 122"/>
              <a:gd name="T37" fmla="*/ 2147483647 h 112"/>
              <a:gd name="T38" fmla="*/ 2147483647 w 122"/>
              <a:gd name="T39" fmla="*/ 2147483647 h 112"/>
              <a:gd name="T40" fmla="*/ 2147483647 w 122"/>
              <a:gd name="T41" fmla="*/ 2147483647 h 112"/>
              <a:gd name="T42" fmla="*/ 2147483647 w 122"/>
              <a:gd name="T43" fmla="*/ 2147483647 h 112"/>
              <a:gd name="T44" fmla="*/ 2147483647 w 122"/>
              <a:gd name="T45" fmla="*/ 2147483647 h 112"/>
              <a:gd name="T46" fmla="*/ 2147483647 w 122"/>
              <a:gd name="T47" fmla="*/ 2147483647 h 112"/>
              <a:gd name="T48" fmla="*/ 2147483647 w 122"/>
              <a:gd name="T49" fmla="*/ 2147483647 h 112"/>
              <a:gd name="T50" fmla="*/ 2147483647 w 122"/>
              <a:gd name="T51" fmla="*/ 0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112"/>
              <a:gd name="T80" fmla="*/ 122 w 122"/>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112">
                <a:moveTo>
                  <a:pt x="104" y="0"/>
                </a:moveTo>
                <a:lnTo>
                  <a:pt x="93" y="0"/>
                </a:lnTo>
                <a:lnTo>
                  <a:pt x="78" y="7"/>
                </a:lnTo>
                <a:lnTo>
                  <a:pt x="78" y="17"/>
                </a:lnTo>
                <a:lnTo>
                  <a:pt x="51" y="17"/>
                </a:lnTo>
                <a:lnTo>
                  <a:pt x="0" y="44"/>
                </a:lnTo>
                <a:lnTo>
                  <a:pt x="0" y="55"/>
                </a:lnTo>
                <a:lnTo>
                  <a:pt x="12" y="63"/>
                </a:lnTo>
                <a:lnTo>
                  <a:pt x="23" y="80"/>
                </a:lnTo>
                <a:lnTo>
                  <a:pt x="28" y="103"/>
                </a:lnTo>
                <a:lnTo>
                  <a:pt x="37" y="103"/>
                </a:lnTo>
                <a:lnTo>
                  <a:pt x="48" y="112"/>
                </a:lnTo>
                <a:lnTo>
                  <a:pt x="53" y="104"/>
                </a:lnTo>
                <a:lnTo>
                  <a:pt x="66" y="112"/>
                </a:lnTo>
                <a:lnTo>
                  <a:pt x="79" y="112"/>
                </a:lnTo>
                <a:lnTo>
                  <a:pt x="79" y="106"/>
                </a:lnTo>
                <a:lnTo>
                  <a:pt x="84" y="95"/>
                </a:lnTo>
                <a:lnTo>
                  <a:pt x="96" y="88"/>
                </a:lnTo>
                <a:lnTo>
                  <a:pt x="97" y="81"/>
                </a:lnTo>
                <a:lnTo>
                  <a:pt x="93" y="75"/>
                </a:lnTo>
                <a:lnTo>
                  <a:pt x="91" y="69"/>
                </a:lnTo>
                <a:lnTo>
                  <a:pt x="104" y="61"/>
                </a:lnTo>
                <a:lnTo>
                  <a:pt x="116" y="43"/>
                </a:lnTo>
                <a:lnTo>
                  <a:pt x="122" y="25"/>
                </a:lnTo>
                <a:lnTo>
                  <a:pt x="111" y="9"/>
                </a:lnTo>
                <a:lnTo>
                  <a:pt x="104" y="0"/>
                </a:lnTo>
                <a:close/>
              </a:path>
            </a:pathLst>
          </a:custGeom>
          <a:solidFill>
            <a:schemeClr val="bg1"/>
          </a:solidFill>
          <a:ln w="9525">
            <a:solidFill>
              <a:srgbClr val="000000"/>
            </a:solidFill>
            <a:round/>
            <a:headEnd/>
            <a:tailEnd/>
          </a:ln>
        </p:spPr>
        <p:txBody>
          <a:bodyPr>
            <a:prstTxWarp prst="textNoShape">
              <a:avLst/>
            </a:prstTxWarp>
          </a:bodyPr>
          <a:lstStyle/>
          <a:p>
            <a:endParaRPr lang="it-IT"/>
          </a:p>
        </p:txBody>
      </p:sp>
      <p:sp>
        <p:nvSpPr>
          <p:cNvPr id="10334" name="Freeform 204"/>
          <p:cNvSpPr>
            <a:spLocks/>
          </p:cNvSpPr>
          <p:nvPr/>
        </p:nvSpPr>
        <p:spPr bwMode="auto">
          <a:xfrm>
            <a:off x="4297363" y="3064867"/>
            <a:ext cx="169862" cy="165100"/>
          </a:xfrm>
          <a:custGeom>
            <a:avLst/>
            <a:gdLst>
              <a:gd name="T0" fmla="*/ 0 w 120"/>
              <a:gd name="T1" fmla="*/ 0 h 99"/>
              <a:gd name="T2" fmla="*/ 2147483647 w 120"/>
              <a:gd name="T3" fmla="*/ 2147483647 h 99"/>
              <a:gd name="T4" fmla="*/ 2147483647 w 120"/>
              <a:gd name="T5" fmla="*/ 2147483647 h 99"/>
              <a:gd name="T6" fmla="*/ 2147483647 w 120"/>
              <a:gd name="T7" fmla="*/ 2147483647 h 99"/>
              <a:gd name="T8" fmla="*/ 2147483647 w 120"/>
              <a:gd name="T9" fmla="*/ 2147483647 h 99"/>
              <a:gd name="T10" fmla="*/ 2147483647 w 120"/>
              <a:gd name="T11" fmla="*/ 2147483647 h 99"/>
              <a:gd name="T12" fmla="*/ 2147483647 w 120"/>
              <a:gd name="T13" fmla="*/ 2147483647 h 99"/>
              <a:gd name="T14" fmla="*/ 2147483647 w 120"/>
              <a:gd name="T15" fmla="*/ 2147483647 h 99"/>
              <a:gd name="T16" fmla="*/ 2147483647 w 120"/>
              <a:gd name="T17" fmla="*/ 0 h 99"/>
              <a:gd name="T18" fmla="*/ 2147483647 w 120"/>
              <a:gd name="T19" fmla="*/ 2147483647 h 99"/>
              <a:gd name="T20" fmla="*/ 2147483647 w 120"/>
              <a:gd name="T21" fmla="*/ 2147483647 h 99"/>
              <a:gd name="T22" fmla="*/ 2147483647 w 120"/>
              <a:gd name="T23" fmla="*/ 2147483647 h 99"/>
              <a:gd name="T24" fmla="*/ 2147483647 w 120"/>
              <a:gd name="T25" fmla="*/ 2147483647 h 99"/>
              <a:gd name="T26" fmla="*/ 2147483647 w 120"/>
              <a:gd name="T27" fmla="*/ 2147483647 h 99"/>
              <a:gd name="T28" fmla="*/ 2147483647 w 120"/>
              <a:gd name="T29" fmla="*/ 2147483647 h 99"/>
              <a:gd name="T30" fmla="*/ 2147483647 w 120"/>
              <a:gd name="T31" fmla="*/ 2147483647 h 99"/>
              <a:gd name="T32" fmla="*/ 2147483647 w 120"/>
              <a:gd name="T33" fmla="*/ 2147483647 h 99"/>
              <a:gd name="T34" fmla="*/ 2147483647 w 120"/>
              <a:gd name="T35" fmla="*/ 2147483647 h 99"/>
              <a:gd name="T36" fmla="*/ 2147483647 w 120"/>
              <a:gd name="T37" fmla="*/ 2147483647 h 99"/>
              <a:gd name="T38" fmla="*/ 2147483647 w 120"/>
              <a:gd name="T39" fmla="*/ 2147483647 h 99"/>
              <a:gd name="T40" fmla="*/ 2147483647 w 120"/>
              <a:gd name="T41" fmla="*/ 2147483647 h 99"/>
              <a:gd name="T42" fmla="*/ 2147483647 w 120"/>
              <a:gd name="T43" fmla="*/ 2147483647 h 99"/>
              <a:gd name="T44" fmla="*/ 2147483647 w 120"/>
              <a:gd name="T45" fmla="*/ 2147483647 h 99"/>
              <a:gd name="T46" fmla="*/ 2147483647 w 120"/>
              <a:gd name="T47" fmla="*/ 2147483647 h 99"/>
              <a:gd name="T48" fmla="*/ 2147483647 w 120"/>
              <a:gd name="T49" fmla="*/ 2147483647 h 99"/>
              <a:gd name="T50" fmla="*/ 2147483647 w 120"/>
              <a:gd name="T51" fmla="*/ 2147483647 h 99"/>
              <a:gd name="T52" fmla="*/ 2147483647 w 120"/>
              <a:gd name="T53" fmla="*/ 2147483647 h 99"/>
              <a:gd name="T54" fmla="*/ 2147483647 w 120"/>
              <a:gd name="T55" fmla="*/ 2147483647 h 99"/>
              <a:gd name="T56" fmla="*/ 2147483647 w 120"/>
              <a:gd name="T57" fmla="*/ 2147483647 h 99"/>
              <a:gd name="T58" fmla="*/ 2147483647 w 120"/>
              <a:gd name="T59" fmla="*/ 2147483647 h 99"/>
              <a:gd name="T60" fmla="*/ 2147483647 w 120"/>
              <a:gd name="T61" fmla="*/ 2147483647 h 99"/>
              <a:gd name="T62" fmla="*/ 2147483647 w 120"/>
              <a:gd name="T63" fmla="*/ 2147483647 h 99"/>
              <a:gd name="T64" fmla="*/ 0 w 120"/>
              <a:gd name="T65" fmla="*/ 2147483647 h 99"/>
              <a:gd name="T66" fmla="*/ 0 w 120"/>
              <a:gd name="T67" fmla="*/ 0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99"/>
              <a:gd name="T104" fmla="*/ 120 w 120"/>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99">
                <a:moveTo>
                  <a:pt x="0" y="0"/>
                </a:moveTo>
                <a:lnTo>
                  <a:pt x="10" y="9"/>
                </a:lnTo>
                <a:lnTo>
                  <a:pt x="17" y="9"/>
                </a:lnTo>
                <a:lnTo>
                  <a:pt x="29" y="16"/>
                </a:lnTo>
                <a:lnTo>
                  <a:pt x="41" y="21"/>
                </a:lnTo>
                <a:lnTo>
                  <a:pt x="52" y="20"/>
                </a:lnTo>
                <a:lnTo>
                  <a:pt x="60" y="14"/>
                </a:lnTo>
                <a:lnTo>
                  <a:pt x="66" y="9"/>
                </a:lnTo>
                <a:lnTo>
                  <a:pt x="79" y="0"/>
                </a:lnTo>
                <a:lnTo>
                  <a:pt x="86" y="3"/>
                </a:lnTo>
                <a:lnTo>
                  <a:pt x="83" y="15"/>
                </a:lnTo>
                <a:lnTo>
                  <a:pt x="78" y="21"/>
                </a:lnTo>
                <a:lnTo>
                  <a:pt x="69" y="25"/>
                </a:lnTo>
                <a:lnTo>
                  <a:pt x="67" y="29"/>
                </a:lnTo>
                <a:lnTo>
                  <a:pt x="80" y="45"/>
                </a:lnTo>
                <a:lnTo>
                  <a:pt x="88" y="46"/>
                </a:lnTo>
                <a:lnTo>
                  <a:pt x="85" y="32"/>
                </a:lnTo>
                <a:lnTo>
                  <a:pt x="92" y="26"/>
                </a:lnTo>
                <a:lnTo>
                  <a:pt x="98" y="40"/>
                </a:lnTo>
                <a:lnTo>
                  <a:pt x="109" y="53"/>
                </a:lnTo>
                <a:lnTo>
                  <a:pt x="116" y="35"/>
                </a:lnTo>
                <a:lnTo>
                  <a:pt x="120" y="67"/>
                </a:lnTo>
                <a:lnTo>
                  <a:pt x="107" y="77"/>
                </a:lnTo>
                <a:lnTo>
                  <a:pt x="99" y="99"/>
                </a:lnTo>
                <a:lnTo>
                  <a:pt x="94" y="88"/>
                </a:lnTo>
                <a:lnTo>
                  <a:pt x="91" y="79"/>
                </a:lnTo>
                <a:lnTo>
                  <a:pt x="87" y="70"/>
                </a:lnTo>
                <a:lnTo>
                  <a:pt x="50" y="56"/>
                </a:lnTo>
                <a:lnTo>
                  <a:pt x="57" y="64"/>
                </a:lnTo>
                <a:lnTo>
                  <a:pt x="56" y="82"/>
                </a:lnTo>
                <a:lnTo>
                  <a:pt x="23" y="88"/>
                </a:lnTo>
                <a:lnTo>
                  <a:pt x="14" y="48"/>
                </a:lnTo>
                <a:lnTo>
                  <a:pt x="0" y="32"/>
                </a:lnTo>
                <a:lnTo>
                  <a:pt x="0" y="0"/>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837" name="Freeform 205"/>
          <p:cNvSpPr>
            <a:spLocks/>
          </p:cNvSpPr>
          <p:nvPr/>
        </p:nvSpPr>
        <p:spPr bwMode="auto">
          <a:xfrm>
            <a:off x="4308475" y="2952750"/>
            <a:ext cx="84138" cy="92075"/>
          </a:xfrm>
          <a:custGeom>
            <a:avLst/>
            <a:gdLst>
              <a:gd name="T0" fmla="*/ 2147483647 w 60"/>
              <a:gd name="T1" fmla="*/ 0 h 55"/>
              <a:gd name="T2" fmla="*/ 2147483647 w 60"/>
              <a:gd name="T3" fmla="*/ 2147483647 h 55"/>
              <a:gd name="T4" fmla="*/ 2147483647 w 60"/>
              <a:gd name="T5" fmla="*/ 2147483647 h 55"/>
              <a:gd name="T6" fmla="*/ 0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55"/>
              <a:gd name="T50" fmla="*/ 60 w 60"/>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55">
                <a:moveTo>
                  <a:pt x="22" y="0"/>
                </a:moveTo>
                <a:lnTo>
                  <a:pt x="11" y="6"/>
                </a:lnTo>
                <a:lnTo>
                  <a:pt x="8" y="16"/>
                </a:lnTo>
                <a:lnTo>
                  <a:pt x="0" y="24"/>
                </a:lnTo>
                <a:lnTo>
                  <a:pt x="8" y="45"/>
                </a:lnTo>
                <a:lnTo>
                  <a:pt x="19" y="54"/>
                </a:lnTo>
                <a:lnTo>
                  <a:pt x="24" y="55"/>
                </a:lnTo>
                <a:lnTo>
                  <a:pt x="31" y="49"/>
                </a:lnTo>
                <a:lnTo>
                  <a:pt x="34" y="45"/>
                </a:lnTo>
                <a:lnTo>
                  <a:pt x="40" y="41"/>
                </a:lnTo>
                <a:lnTo>
                  <a:pt x="49" y="41"/>
                </a:lnTo>
                <a:lnTo>
                  <a:pt x="58" y="34"/>
                </a:lnTo>
                <a:lnTo>
                  <a:pt x="60" y="24"/>
                </a:lnTo>
                <a:lnTo>
                  <a:pt x="56" y="6"/>
                </a:lnTo>
                <a:lnTo>
                  <a:pt x="49" y="11"/>
                </a:lnTo>
                <a:lnTo>
                  <a:pt x="22" y="0"/>
                </a:lnTo>
                <a:close/>
              </a:path>
            </a:pathLst>
          </a:custGeom>
          <a:solidFill>
            <a:schemeClr val="bg1"/>
          </a:solidFill>
          <a:ln w="12700">
            <a:solidFill>
              <a:srgbClr val="000000"/>
            </a:solidFill>
            <a:round/>
            <a:headEnd/>
            <a:tailEnd/>
          </a:ln>
        </p:spPr>
        <p:txBody>
          <a:bodyPr>
            <a:prstTxWarp prst="textNoShape">
              <a:avLst/>
            </a:prstTxWarp>
          </a:bodyPr>
          <a:lstStyle/>
          <a:p>
            <a:endParaRPr lang="it-IT"/>
          </a:p>
        </p:txBody>
      </p:sp>
      <p:grpSp>
        <p:nvGrpSpPr>
          <p:cNvPr id="28" name="Group 206"/>
          <p:cNvGrpSpPr>
            <a:grpSpLocks/>
          </p:cNvGrpSpPr>
          <p:nvPr/>
        </p:nvGrpSpPr>
        <p:grpSpPr bwMode="auto">
          <a:xfrm>
            <a:off x="4467225" y="3442692"/>
            <a:ext cx="53975" cy="274638"/>
            <a:chOff x="3314" y="2789"/>
            <a:chExt cx="39" cy="165"/>
          </a:xfrm>
          <a:solidFill>
            <a:schemeClr val="bg1">
              <a:lumMod val="85000"/>
            </a:schemeClr>
          </a:solidFill>
        </p:grpSpPr>
        <p:sp>
          <p:nvSpPr>
            <p:cNvPr id="10474" name="Freeform 207"/>
            <p:cNvSpPr>
              <a:spLocks/>
            </p:cNvSpPr>
            <p:nvPr/>
          </p:nvSpPr>
          <p:spPr bwMode="auto">
            <a:xfrm>
              <a:off x="3314" y="2917"/>
              <a:ext cx="33" cy="37"/>
            </a:xfrm>
            <a:custGeom>
              <a:avLst/>
              <a:gdLst>
                <a:gd name="T0" fmla="*/ 0 w 33"/>
                <a:gd name="T1" fmla="*/ 5 h 37"/>
                <a:gd name="T2" fmla="*/ 16 w 33"/>
                <a:gd name="T3" fmla="*/ 0 h 37"/>
                <a:gd name="T4" fmla="*/ 26 w 33"/>
                <a:gd name="T5" fmla="*/ 5 h 37"/>
                <a:gd name="T6" fmla="*/ 30 w 33"/>
                <a:gd name="T7" fmla="*/ 10 h 37"/>
                <a:gd name="T8" fmla="*/ 33 w 33"/>
                <a:gd name="T9" fmla="*/ 23 h 37"/>
                <a:gd name="T10" fmla="*/ 31 w 33"/>
                <a:gd name="T11" fmla="*/ 37 h 37"/>
                <a:gd name="T12" fmla="*/ 11 w 33"/>
                <a:gd name="T13" fmla="*/ 30 h 37"/>
                <a:gd name="T14" fmla="*/ 0 w 33"/>
                <a:gd name="T15" fmla="*/ 21 h 37"/>
                <a:gd name="T16" fmla="*/ 0 w 33"/>
                <a:gd name="T17" fmla="*/ 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0" y="5"/>
                  </a:moveTo>
                  <a:lnTo>
                    <a:pt x="16" y="0"/>
                  </a:lnTo>
                  <a:lnTo>
                    <a:pt x="26" y="5"/>
                  </a:lnTo>
                  <a:lnTo>
                    <a:pt x="30" y="10"/>
                  </a:lnTo>
                  <a:lnTo>
                    <a:pt x="33" y="23"/>
                  </a:lnTo>
                  <a:lnTo>
                    <a:pt x="31" y="37"/>
                  </a:lnTo>
                  <a:lnTo>
                    <a:pt x="11" y="30"/>
                  </a:lnTo>
                  <a:lnTo>
                    <a:pt x="0" y="21"/>
                  </a:lnTo>
                  <a:lnTo>
                    <a:pt x="0" y="5"/>
                  </a:lnTo>
                  <a:close/>
                </a:path>
              </a:pathLst>
            </a:custGeom>
            <a:grpFill/>
            <a:ln w="9525" cmpd="sng">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5" name="Freeform 208"/>
            <p:cNvSpPr>
              <a:spLocks/>
            </p:cNvSpPr>
            <p:nvPr/>
          </p:nvSpPr>
          <p:spPr bwMode="auto">
            <a:xfrm>
              <a:off x="3329" y="2827"/>
              <a:ext cx="20" cy="40"/>
            </a:xfrm>
            <a:custGeom>
              <a:avLst/>
              <a:gdLst>
                <a:gd name="T0" fmla="*/ 20 w 20"/>
                <a:gd name="T1" fmla="*/ 7 h 40"/>
                <a:gd name="T2" fmla="*/ 11 w 20"/>
                <a:gd name="T3" fmla="*/ 0 h 40"/>
                <a:gd name="T4" fmla="*/ 4 w 20"/>
                <a:gd name="T5" fmla="*/ 7 h 40"/>
                <a:gd name="T6" fmla="*/ 2 w 20"/>
                <a:gd name="T7" fmla="*/ 12 h 40"/>
                <a:gd name="T8" fmla="*/ 0 w 20"/>
                <a:gd name="T9" fmla="*/ 26 h 40"/>
                <a:gd name="T10" fmla="*/ 1 w 20"/>
                <a:gd name="T11" fmla="*/ 40 h 40"/>
                <a:gd name="T12" fmla="*/ 14 w 20"/>
                <a:gd name="T13" fmla="*/ 34 h 40"/>
                <a:gd name="T14" fmla="*/ 20 w 20"/>
                <a:gd name="T15" fmla="*/ 24 h 40"/>
                <a:gd name="T16" fmla="*/ 20 w 20"/>
                <a:gd name="T17" fmla="*/ 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0"/>
                <a:gd name="T29" fmla="*/ 20 w 2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0">
                  <a:moveTo>
                    <a:pt x="20" y="7"/>
                  </a:moveTo>
                  <a:lnTo>
                    <a:pt x="11" y="0"/>
                  </a:lnTo>
                  <a:lnTo>
                    <a:pt x="4" y="7"/>
                  </a:lnTo>
                  <a:lnTo>
                    <a:pt x="2" y="12"/>
                  </a:lnTo>
                  <a:lnTo>
                    <a:pt x="0" y="26"/>
                  </a:lnTo>
                  <a:lnTo>
                    <a:pt x="1" y="40"/>
                  </a:lnTo>
                  <a:lnTo>
                    <a:pt x="14" y="34"/>
                  </a:lnTo>
                  <a:lnTo>
                    <a:pt x="20" y="24"/>
                  </a:lnTo>
                  <a:lnTo>
                    <a:pt x="20" y="7"/>
                  </a:lnTo>
                  <a:close/>
                </a:path>
              </a:pathLst>
            </a:custGeom>
            <a:grpFill/>
            <a:ln w="9525" cmpd="sng">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6" name="Freeform 209"/>
            <p:cNvSpPr>
              <a:spLocks/>
            </p:cNvSpPr>
            <p:nvPr/>
          </p:nvSpPr>
          <p:spPr bwMode="auto">
            <a:xfrm>
              <a:off x="3321" y="2885"/>
              <a:ext cx="23" cy="30"/>
            </a:xfrm>
            <a:custGeom>
              <a:avLst/>
              <a:gdLst>
                <a:gd name="T0" fmla="*/ 23 w 23"/>
                <a:gd name="T1" fmla="*/ 3 h 30"/>
                <a:gd name="T2" fmla="*/ 13 w 23"/>
                <a:gd name="T3" fmla="*/ 0 h 30"/>
                <a:gd name="T4" fmla="*/ 4 w 23"/>
                <a:gd name="T5" fmla="*/ 4 h 30"/>
                <a:gd name="T6" fmla="*/ 2 w 23"/>
                <a:gd name="T7" fmla="*/ 8 h 30"/>
                <a:gd name="T8" fmla="*/ 0 w 23"/>
                <a:gd name="T9" fmla="*/ 19 h 30"/>
                <a:gd name="T10" fmla="*/ 1 w 23"/>
                <a:gd name="T11" fmla="*/ 30 h 30"/>
                <a:gd name="T12" fmla="*/ 17 w 23"/>
                <a:gd name="T13" fmla="*/ 25 h 30"/>
                <a:gd name="T14" fmla="*/ 23 w 23"/>
                <a:gd name="T15" fmla="*/ 18 h 30"/>
                <a:gd name="T16" fmla="*/ 23 w 23"/>
                <a:gd name="T17" fmla="*/ 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23" y="3"/>
                  </a:moveTo>
                  <a:lnTo>
                    <a:pt x="13" y="0"/>
                  </a:lnTo>
                  <a:lnTo>
                    <a:pt x="4" y="4"/>
                  </a:lnTo>
                  <a:lnTo>
                    <a:pt x="2" y="8"/>
                  </a:lnTo>
                  <a:lnTo>
                    <a:pt x="0" y="19"/>
                  </a:lnTo>
                  <a:lnTo>
                    <a:pt x="1" y="30"/>
                  </a:lnTo>
                  <a:lnTo>
                    <a:pt x="17" y="25"/>
                  </a:lnTo>
                  <a:lnTo>
                    <a:pt x="23" y="18"/>
                  </a:lnTo>
                  <a:lnTo>
                    <a:pt x="23" y="3"/>
                  </a:lnTo>
                  <a:close/>
                </a:path>
              </a:pathLst>
            </a:custGeom>
            <a:grpFill/>
            <a:ln w="9525" cmpd="sng">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7" name="Freeform 210"/>
            <p:cNvSpPr>
              <a:spLocks/>
            </p:cNvSpPr>
            <p:nvPr/>
          </p:nvSpPr>
          <p:spPr bwMode="auto">
            <a:xfrm>
              <a:off x="3331" y="2789"/>
              <a:ext cx="22" cy="35"/>
            </a:xfrm>
            <a:custGeom>
              <a:avLst/>
              <a:gdLst>
                <a:gd name="T0" fmla="*/ 22 w 22"/>
                <a:gd name="T1" fmla="*/ 4 h 35"/>
                <a:gd name="T2" fmla="*/ 12 w 22"/>
                <a:gd name="T3" fmla="*/ 0 h 35"/>
                <a:gd name="T4" fmla="*/ 4 w 22"/>
                <a:gd name="T5" fmla="*/ 6 h 35"/>
                <a:gd name="T6" fmla="*/ 2 w 22"/>
                <a:gd name="T7" fmla="*/ 10 h 35"/>
                <a:gd name="T8" fmla="*/ 0 w 22"/>
                <a:gd name="T9" fmla="*/ 24 h 35"/>
                <a:gd name="T10" fmla="*/ 1 w 22"/>
                <a:gd name="T11" fmla="*/ 35 h 35"/>
                <a:gd name="T12" fmla="*/ 15 w 22"/>
                <a:gd name="T13" fmla="*/ 30 h 35"/>
                <a:gd name="T14" fmla="*/ 22 w 22"/>
                <a:gd name="T15" fmla="*/ 21 h 35"/>
                <a:gd name="T16" fmla="*/ 22 w 22"/>
                <a:gd name="T17" fmla="*/ 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5"/>
                <a:gd name="T29" fmla="*/ 22 w 22"/>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5">
                  <a:moveTo>
                    <a:pt x="22" y="4"/>
                  </a:moveTo>
                  <a:lnTo>
                    <a:pt x="12" y="0"/>
                  </a:lnTo>
                  <a:lnTo>
                    <a:pt x="4" y="6"/>
                  </a:lnTo>
                  <a:lnTo>
                    <a:pt x="2" y="10"/>
                  </a:lnTo>
                  <a:lnTo>
                    <a:pt x="0" y="24"/>
                  </a:lnTo>
                  <a:lnTo>
                    <a:pt x="1" y="35"/>
                  </a:lnTo>
                  <a:lnTo>
                    <a:pt x="15" y="30"/>
                  </a:lnTo>
                  <a:lnTo>
                    <a:pt x="22" y="21"/>
                  </a:lnTo>
                  <a:lnTo>
                    <a:pt x="22" y="4"/>
                  </a:lnTo>
                  <a:close/>
                </a:path>
              </a:pathLst>
            </a:custGeom>
            <a:grpFill/>
            <a:ln w="9525" cmpd="sng">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sp>
        <p:nvSpPr>
          <p:cNvPr id="28839" name="Freeform 211"/>
          <p:cNvSpPr>
            <a:spLocks/>
          </p:cNvSpPr>
          <p:nvPr/>
        </p:nvSpPr>
        <p:spPr bwMode="auto">
          <a:xfrm>
            <a:off x="4913313" y="3840163"/>
            <a:ext cx="22225" cy="74612"/>
          </a:xfrm>
          <a:custGeom>
            <a:avLst/>
            <a:gdLst>
              <a:gd name="T0" fmla="*/ 0 w 15"/>
              <a:gd name="T1" fmla="*/ 2147483647 h 19"/>
              <a:gd name="T2" fmla="*/ 2147483647 w 15"/>
              <a:gd name="T3" fmla="*/ 0 h 19"/>
              <a:gd name="T4" fmla="*/ 2147483647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0 w 15"/>
              <a:gd name="T15" fmla="*/ 2147483647 h 19"/>
              <a:gd name="T16" fmla="*/ 0 w 15"/>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0" y="2"/>
                </a:moveTo>
                <a:lnTo>
                  <a:pt x="7" y="0"/>
                </a:lnTo>
                <a:lnTo>
                  <a:pt x="11" y="2"/>
                </a:lnTo>
                <a:lnTo>
                  <a:pt x="15" y="5"/>
                </a:lnTo>
                <a:lnTo>
                  <a:pt x="15" y="12"/>
                </a:lnTo>
                <a:lnTo>
                  <a:pt x="15" y="19"/>
                </a:lnTo>
                <a:lnTo>
                  <a:pt x="5" y="16"/>
                </a:lnTo>
                <a:lnTo>
                  <a:pt x="0" y="11"/>
                </a:lnTo>
                <a:lnTo>
                  <a:pt x="0" y="2"/>
                </a:lnTo>
                <a:close/>
              </a:path>
            </a:pathLst>
          </a:custGeom>
          <a:solidFill>
            <a:schemeClr val="bg1"/>
          </a:solidFill>
          <a:ln w="12700">
            <a:solidFill>
              <a:srgbClr val="000000"/>
            </a:solidFill>
            <a:round/>
            <a:headEnd/>
            <a:tailEnd/>
          </a:ln>
        </p:spPr>
        <p:txBody>
          <a:bodyPr>
            <a:prstTxWarp prst="textNoShape">
              <a:avLst/>
            </a:prstTxWarp>
          </a:bodyPr>
          <a:lstStyle/>
          <a:p>
            <a:endParaRPr lang="it-IT"/>
          </a:p>
        </p:txBody>
      </p:sp>
      <p:sp>
        <p:nvSpPr>
          <p:cNvPr id="28840" name="Freeform 212"/>
          <p:cNvSpPr>
            <a:spLocks/>
          </p:cNvSpPr>
          <p:nvPr/>
        </p:nvSpPr>
        <p:spPr bwMode="auto">
          <a:xfrm>
            <a:off x="7772400" y="3402013"/>
            <a:ext cx="155575" cy="255587"/>
          </a:xfrm>
          <a:custGeom>
            <a:avLst/>
            <a:gdLst>
              <a:gd name="T0" fmla="*/ 2147483647 w 220"/>
              <a:gd name="T1" fmla="*/ 0 h 305"/>
              <a:gd name="T2" fmla="*/ 2147483647 w 220"/>
              <a:gd name="T3" fmla="*/ 2147483647 h 305"/>
              <a:gd name="T4" fmla="*/ 2147483647 w 220"/>
              <a:gd name="T5" fmla="*/ 2147483647 h 305"/>
              <a:gd name="T6" fmla="*/ 2147483647 w 220"/>
              <a:gd name="T7" fmla="*/ 2147483647 h 305"/>
              <a:gd name="T8" fmla="*/ 2147483647 w 220"/>
              <a:gd name="T9" fmla="*/ 2147483647 h 305"/>
              <a:gd name="T10" fmla="*/ 2147483647 w 220"/>
              <a:gd name="T11" fmla="*/ 2147483647 h 305"/>
              <a:gd name="T12" fmla="*/ 0 w 220"/>
              <a:gd name="T13" fmla="*/ 2147483647 h 305"/>
              <a:gd name="T14" fmla="*/ 2147483647 w 220"/>
              <a:gd name="T15" fmla="*/ 2147483647 h 305"/>
              <a:gd name="T16" fmla="*/ 2147483647 w 220"/>
              <a:gd name="T17" fmla="*/ 2147483647 h 305"/>
              <a:gd name="T18" fmla="*/ 2147483647 w 220"/>
              <a:gd name="T19" fmla="*/ 2147483647 h 305"/>
              <a:gd name="T20" fmla="*/ 2147483647 w 220"/>
              <a:gd name="T21" fmla="*/ 2147483647 h 305"/>
              <a:gd name="T22" fmla="*/ 2147483647 w 220"/>
              <a:gd name="T23" fmla="*/ 2147483647 h 305"/>
              <a:gd name="T24" fmla="*/ 2147483647 w 220"/>
              <a:gd name="T25" fmla="*/ 2147483647 h 305"/>
              <a:gd name="T26" fmla="*/ 2147483647 w 220"/>
              <a:gd name="T27" fmla="*/ 2147483647 h 305"/>
              <a:gd name="T28" fmla="*/ 2147483647 w 220"/>
              <a:gd name="T29" fmla="*/ 2147483647 h 305"/>
              <a:gd name="T30" fmla="*/ 2147483647 w 220"/>
              <a:gd name="T31" fmla="*/ 2147483647 h 305"/>
              <a:gd name="T32" fmla="*/ 2147483647 w 220"/>
              <a:gd name="T33" fmla="*/ 2147483647 h 305"/>
              <a:gd name="T34" fmla="*/ 2147483647 w 220"/>
              <a:gd name="T35" fmla="*/ 2147483647 h 305"/>
              <a:gd name="T36" fmla="*/ 2147483647 w 220"/>
              <a:gd name="T37" fmla="*/ 2147483647 h 305"/>
              <a:gd name="T38" fmla="*/ 2147483647 w 220"/>
              <a:gd name="T39" fmla="*/ 2147483647 h 305"/>
              <a:gd name="T40" fmla="*/ 2147483647 w 220"/>
              <a:gd name="T41" fmla="*/ 2147483647 h 305"/>
              <a:gd name="T42" fmla="*/ 2147483647 w 220"/>
              <a:gd name="T43" fmla="*/ 2147483647 h 305"/>
              <a:gd name="T44" fmla="*/ 2147483647 w 220"/>
              <a:gd name="T45" fmla="*/ 2147483647 h 305"/>
              <a:gd name="T46" fmla="*/ 2147483647 w 220"/>
              <a:gd name="T47" fmla="*/ 2147483647 h 305"/>
              <a:gd name="T48" fmla="*/ 2147483647 w 220"/>
              <a:gd name="T49" fmla="*/ 2147483647 h 305"/>
              <a:gd name="T50" fmla="*/ 2147483647 w 220"/>
              <a:gd name="T51" fmla="*/ 2147483647 h 305"/>
              <a:gd name="T52" fmla="*/ 2147483647 w 220"/>
              <a:gd name="T53" fmla="*/ 2147483647 h 305"/>
              <a:gd name="T54" fmla="*/ 2147483647 w 220"/>
              <a:gd name="T55" fmla="*/ 0 h 3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305"/>
              <a:gd name="T86" fmla="*/ 220 w 220"/>
              <a:gd name="T87" fmla="*/ 305 h 3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305">
                <a:moveTo>
                  <a:pt x="70" y="0"/>
                </a:moveTo>
                <a:lnTo>
                  <a:pt x="28" y="27"/>
                </a:lnTo>
                <a:lnTo>
                  <a:pt x="29" y="32"/>
                </a:lnTo>
                <a:lnTo>
                  <a:pt x="42" y="48"/>
                </a:lnTo>
                <a:lnTo>
                  <a:pt x="29" y="59"/>
                </a:lnTo>
                <a:lnTo>
                  <a:pt x="11" y="56"/>
                </a:lnTo>
                <a:lnTo>
                  <a:pt x="0" y="78"/>
                </a:lnTo>
                <a:lnTo>
                  <a:pt x="1" y="99"/>
                </a:lnTo>
                <a:lnTo>
                  <a:pt x="18" y="125"/>
                </a:lnTo>
                <a:lnTo>
                  <a:pt x="32" y="125"/>
                </a:lnTo>
                <a:lnTo>
                  <a:pt x="23" y="144"/>
                </a:lnTo>
                <a:lnTo>
                  <a:pt x="57" y="174"/>
                </a:lnTo>
                <a:lnTo>
                  <a:pt x="72" y="190"/>
                </a:lnTo>
                <a:lnTo>
                  <a:pt x="71" y="272"/>
                </a:lnTo>
                <a:lnTo>
                  <a:pt x="89" y="305"/>
                </a:lnTo>
                <a:lnTo>
                  <a:pt x="100" y="290"/>
                </a:lnTo>
                <a:lnTo>
                  <a:pt x="143" y="284"/>
                </a:lnTo>
                <a:lnTo>
                  <a:pt x="179" y="284"/>
                </a:lnTo>
                <a:lnTo>
                  <a:pt x="198" y="272"/>
                </a:lnTo>
                <a:lnTo>
                  <a:pt x="220" y="272"/>
                </a:lnTo>
                <a:lnTo>
                  <a:pt x="201" y="196"/>
                </a:lnTo>
                <a:lnTo>
                  <a:pt x="160" y="165"/>
                </a:lnTo>
                <a:lnTo>
                  <a:pt x="150" y="144"/>
                </a:lnTo>
                <a:lnTo>
                  <a:pt x="189" y="95"/>
                </a:lnTo>
                <a:lnTo>
                  <a:pt x="126" y="59"/>
                </a:lnTo>
                <a:lnTo>
                  <a:pt x="119" y="66"/>
                </a:lnTo>
                <a:lnTo>
                  <a:pt x="105" y="34"/>
                </a:lnTo>
                <a:lnTo>
                  <a:pt x="70" y="0"/>
                </a:lnTo>
                <a:close/>
              </a:path>
            </a:pathLst>
          </a:custGeom>
          <a:solidFill>
            <a:schemeClr val="bg1"/>
          </a:solidFill>
          <a:ln w="7938">
            <a:solidFill>
              <a:srgbClr val="000000"/>
            </a:solidFill>
            <a:round/>
            <a:headEnd/>
            <a:tailEnd/>
          </a:ln>
        </p:spPr>
        <p:txBody>
          <a:bodyPr>
            <a:prstTxWarp prst="textNoShape">
              <a:avLst/>
            </a:prstTxWarp>
          </a:bodyPr>
          <a:lstStyle/>
          <a:p>
            <a:endParaRPr lang="it-IT"/>
          </a:p>
        </p:txBody>
      </p:sp>
      <p:sp>
        <p:nvSpPr>
          <p:cNvPr id="28841" name="Freeform 213"/>
          <p:cNvSpPr>
            <a:spLocks/>
          </p:cNvSpPr>
          <p:nvPr/>
        </p:nvSpPr>
        <p:spPr bwMode="auto">
          <a:xfrm>
            <a:off x="7181850" y="3656013"/>
            <a:ext cx="168275" cy="214312"/>
          </a:xfrm>
          <a:custGeom>
            <a:avLst/>
            <a:gdLst>
              <a:gd name="T0" fmla="*/ 2147483647 w 236"/>
              <a:gd name="T1" fmla="*/ 2147483647 h 260"/>
              <a:gd name="T2" fmla="*/ 2147483647 w 236"/>
              <a:gd name="T3" fmla="*/ 2147483647 h 260"/>
              <a:gd name="T4" fmla="*/ 2147483647 w 236"/>
              <a:gd name="T5" fmla="*/ 2147483647 h 260"/>
              <a:gd name="T6" fmla="*/ 0 w 236"/>
              <a:gd name="T7" fmla="*/ 2147483647 h 260"/>
              <a:gd name="T8" fmla="*/ 2147483647 w 236"/>
              <a:gd name="T9" fmla="*/ 2147483647 h 260"/>
              <a:gd name="T10" fmla="*/ 2147483647 w 236"/>
              <a:gd name="T11" fmla="*/ 2147483647 h 260"/>
              <a:gd name="T12" fmla="*/ 2147483647 w 236"/>
              <a:gd name="T13" fmla="*/ 2147483647 h 260"/>
              <a:gd name="T14" fmla="*/ 2147483647 w 236"/>
              <a:gd name="T15" fmla="*/ 2147483647 h 260"/>
              <a:gd name="T16" fmla="*/ 2147483647 w 236"/>
              <a:gd name="T17" fmla="*/ 2147483647 h 260"/>
              <a:gd name="T18" fmla="*/ 2147483647 w 236"/>
              <a:gd name="T19" fmla="*/ 2147483647 h 260"/>
              <a:gd name="T20" fmla="*/ 2147483647 w 236"/>
              <a:gd name="T21" fmla="*/ 2147483647 h 260"/>
              <a:gd name="T22" fmla="*/ 2147483647 w 236"/>
              <a:gd name="T23" fmla="*/ 2147483647 h 260"/>
              <a:gd name="T24" fmla="*/ 2147483647 w 236"/>
              <a:gd name="T25" fmla="*/ 2147483647 h 260"/>
              <a:gd name="T26" fmla="*/ 2147483647 w 236"/>
              <a:gd name="T27" fmla="*/ 2147483647 h 260"/>
              <a:gd name="T28" fmla="*/ 2147483647 w 236"/>
              <a:gd name="T29" fmla="*/ 2147483647 h 260"/>
              <a:gd name="T30" fmla="*/ 2147483647 w 236"/>
              <a:gd name="T31" fmla="*/ 2147483647 h 260"/>
              <a:gd name="T32" fmla="*/ 2147483647 w 236"/>
              <a:gd name="T33" fmla="*/ 0 h 260"/>
              <a:gd name="T34" fmla="*/ 2147483647 w 236"/>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260"/>
              <a:gd name="T56" fmla="*/ 236 w 236"/>
              <a:gd name="T57" fmla="*/ 260 h 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260">
                <a:moveTo>
                  <a:pt x="70" y="4"/>
                </a:moveTo>
                <a:lnTo>
                  <a:pt x="29" y="10"/>
                </a:lnTo>
                <a:lnTo>
                  <a:pt x="32" y="52"/>
                </a:lnTo>
                <a:lnTo>
                  <a:pt x="0" y="112"/>
                </a:lnTo>
                <a:lnTo>
                  <a:pt x="11" y="159"/>
                </a:lnTo>
                <a:lnTo>
                  <a:pt x="40" y="159"/>
                </a:lnTo>
                <a:lnTo>
                  <a:pt x="45" y="208"/>
                </a:lnTo>
                <a:lnTo>
                  <a:pt x="47" y="223"/>
                </a:lnTo>
                <a:lnTo>
                  <a:pt x="65" y="260"/>
                </a:lnTo>
                <a:lnTo>
                  <a:pt x="89" y="248"/>
                </a:lnTo>
                <a:lnTo>
                  <a:pt x="122" y="216"/>
                </a:lnTo>
                <a:lnTo>
                  <a:pt x="140" y="164"/>
                </a:lnTo>
                <a:lnTo>
                  <a:pt x="183" y="152"/>
                </a:lnTo>
                <a:lnTo>
                  <a:pt x="194" y="108"/>
                </a:lnTo>
                <a:lnTo>
                  <a:pt x="236" y="69"/>
                </a:lnTo>
                <a:lnTo>
                  <a:pt x="235" y="41"/>
                </a:lnTo>
                <a:lnTo>
                  <a:pt x="145" y="0"/>
                </a:lnTo>
                <a:lnTo>
                  <a:pt x="70" y="4"/>
                </a:lnTo>
                <a:close/>
              </a:path>
            </a:pathLst>
          </a:custGeom>
          <a:solidFill>
            <a:schemeClr val="bg1"/>
          </a:solidFill>
          <a:ln w="7938">
            <a:solidFill>
              <a:srgbClr val="000000"/>
            </a:solidFill>
            <a:round/>
            <a:headEnd/>
            <a:tailEnd/>
          </a:ln>
        </p:spPr>
        <p:txBody>
          <a:bodyPr>
            <a:prstTxWarp prst="textNoShape">
              <a:avLst/>
            </a:prstTxWarp>
          </a:bodyPr>
          <a:lstStyle/>
          <a:p>
            <a:endParaRPr lang="it-IT"/>
          </a:p>
        </p:txBody>
      </p:sp>
      <p:sp>
        <p:nvSpPr>
          <p:cNvPr id="10340" name="Freeform 214"/>
          <p:cNvSpPr>
            <a:spLocks/>
          </p:cNvSpPr>
          <p:nvPr/>
        </p:nvSpPr>
        <p:spPr bwMode="auto">
          <a:xfrm>
            <a:off x="7224713" y="3129955"/>
            <a:ext cx="371475" cy="552450"/>
          </a:xfrm>
          <a:custGeom>
            <a:avLst/>
            <a:gdLst>
              <a:gd name="T0" fmla="*/ 2147483647 w 529"/>
              <a:gd name="T1" fmla="*/ 2147483647 h 662"/>
              <a:gd name="T2" fmla="*/ 2147483647 w 529"/>
              <a:gd name="T3" fmla="*/ 2147483647 h 662"/>
              <a:gd name="T4" fmla="*/ 2147483647 w 529"/>
              <a:gd name="T5" fmla="*/ 2147483647 h 662"/>
              <a:gd name="T6" fmla="*/ 2147483647 w 529"/>
              <a:gd name="T7" fmla="*/ 2147483647 h 662"/>
              <a:gd name="T8" fmla="*/ 2147483647 w 529"/>
              <a:gd name="T9" fmla="*/ 2147483647 h 662"/>
              <a:gd name="T10" fmla="*/ 2147483647 w 529"/>
              <a:gd name="T11" fmla="*/ 2147483647 h 662"/>
              <a:gd name="T12" fmla="*/ 2147483647 w 529"/>
              <a:gd name="T13" fmla="*/ 2147483647 h 662"/>
              <a:gd name="T14" fmla="*/ 2147483647 w 529"/>
              <a:gd name="T15" fmla="*/ 2147483647 h 662"/>
              <a:gd name="T16" fmla="*/ 2147483647 w 529"/>
              <a:gd name="T17" fmla="*/ 2147483647 h 662"/>
              <a:gd name="T18" fmla="*/ 2147483647 w 529"/>
              <a:gd name="T19" fmla="*/ 2147483647 h 662"/>
              <a:gd name="T20" fmla="*/ 2147483647 w 529"/>
              <a:gd name="T21" fmla="*/ 2147483647 h 662"/>
              <a:gd name="T22" fmla="*/ 2147483647 w 529"/>
              <a:gd name="T23" fmla="*/ 2147483647 h 662"/>
              <a:gd name="T24" fmla="*/ 2147483647 w 529"/>
              <a:gd name="T25" fmla="*/ 2147483647 h 662"/>
              <a:gd name="T26" fmla="*/ 2147483647 w 529"/>
              <a:gd name="T27" fmla="*/ 2147483647 h 662"/>
              <a:gd name="T28" fmla="*/ 2147483647 w 529"/>
              <a:gd name="T29" fmla="*/ 2147483647 h 662"/>
              <a:gd name="T30" fmla="*/ 2147483647 w 529"/>
              <a:gd name="T31" fmla="*/ 2147483647 h 662"/>
              <a:gd name="T32" fmla="*/ 2147483647 w 529"/>
              <a:gd name="T33" fmla="*/ 2147483647 h 662"/>
              <a:gd name="T34" fmla="*/ 2147483647 w 529"/>
              <a:gd name="T35" fmla="*/ 2147483647 h 662"/>
              <a:gd name="T36" fmla="*/ 2147483647 w 529"/>
              <a:gd name="T37" fmla="*/ 2147483647 h 662"/>
              <a:gd name="T38" fmla="*/ 2147483647 w 529"/>
              <a:gd name="T39" fmla="*/ 2147483647 h 662"/>
              <a:gd name="T40" fmla="*/ 2147483647 w 529"/>
              <a:gd name="T41" fmla="*/ 2147483647 h 662"/>
              <a:gd name="T42" fmla="*/ 2147483647 w 529"/>
              <a:gd name="T43" fmla="*/ 2147483647 h 662"/>
              <a:gd name="T44" fmla="*/ 2147483647 w 529"/>
              <a:gd name="T45" fmla="*/ 2147483647 h 662"/>
              <a:gd name="T46" fmla="*/ 2147483647 w 529"/>
              <a:gd name="T47" fmla="*/ 2147483647 h 662"/>
              <a:gd name="T48" fmla="*/ 2147483647 w 529"/>
              <a:gd name="T49" fmla="*/ 2147483647 h 662"/>
              <a:gd name="T50" fmla="*/ 2147483647 w 529"/>
              <a:gd name="T51" fmla="*/ 2147483647 h 662"/>
              <a:gd name="T52" fmla="*/ 2147483647 w 529"/>
              <a:gd name="T53" fmla="*/ 2147483647 h 662"/>
              <a:gd name="T54" fmla="*/ 2147483647 w 529"/>
              <a:gd name="T55" fmla="*/ 2147483647 h 662"/>
              <a:gd name="T56" fmla="*/ 2147483647 w 529"/>
              <a:gd name="T57" fmla="*/ 2147483647 h 662"/>
              <a:gd name="T58" fmla="*/ 2147483647 w 529"/>
              <a:gd name="T59" fmla="*/ 2147483647 h 662"/>
              <a:gd name="T60" fmla="*/ 2147483647 w 529"/>
              <a:gd name="T61" fmla="*/ 2147483647 h 662"/>
              <a:gd name="T62" fmla="*/ 2147483647 w 529"/>
              <a:gd name="T63" fmla="*/ 2147483647 h 662"/>
              <a:gd name="T64" fmla="*/ 2147483647 w 529"/>
              <a:gd name="T65" fmla="*/ 2147483647 h 662"/>
              <a:gd name="T66" fmla="*/ 2147483647 w 529"/>
              <a:gd name="T67" fmla="*/ 2147483647 h 662"/>
              <a:gd name="T68" fmla="*/ 2147483647 w 529"/>
              <a:gd name="T69" fmla="*/ 2147483647 h 662"/>
              <a:gd name="T70" fmla="*/ 2147483647 w 529"/>
              <a:gd name="T71" fmla="*/ 2147483647 h 662"/>
              <a:gd name="T72" fmla="*/ 2147483647 w 529"/>
              <a:gd name="T73" fmla="*/ 2147483647 h 662"/>
              <a:gd name="T74" fmla="*/ 2147483647 w 529"/>
              <a:gd name="T75" fmla="*/ 2147483647 h 662"/>
              <a:gd name="T76" fmla="*/ 2147483647 w 529"/>
              <a:gd name="T77" fmla="*/ 2147483647 h 662"/>
              <a:gd name="T78" fmla="*/ 2147483647 w 529"/>
              <a:gd name="T79" fmla="*/ 2147483647 h 662"/>
              <a:gd name="T80" fmla="*/ 2147483647 w 529"/>
              <a:gd name="T81" fmla="*/ 2147483647 h 662"/>
              <a:gd name="T82" fmla="*/ 2147483647 w 529"/>
              <a:gd name="T83" fmla="*/ 2147483647 h 662"/>
              <a:gd name="T84" fmla="*/ 0 w 529"/>
              <a:gd name="T85" fmla="*/ 2147483647 h 662"/>
              <a:gd name="T86" fmla="*/ 2147483647 w 529"/>
              <a:gd name="T87" fmla="*/ 2147483647 h 662"/>
              <a:gd name="T88" fmla="*/ 2147483647 w 529"/>
              <a:gd name="T89" fmla="*/ 2147483647 h 662"/>
              <a:gd name="T90" fmla="*/ 2147483647 w 529"/>
              <a:gd name="T91" fmla="*/ 2147483647 h 662"/>
              <a:gd name="T92" fmla="*/ 2147483647 w 529"/>
              <a:gd name="T93" fmla="*/ 2147483647 h 662"/>
              <a:gd name="T94" fmla="*/ 2147483647 w 529"/>
              <a:gd name="T95" fmla="*/ 2147483647 h 662"/>
              <a:gd name="T96" fmla="*/ 2147483647 w 529"/>
              <a:gd name="T97" fmla="*/ 2147483647 h 662"/>
              <a:gd name="T98" fmla="*/ 2147483647 w 529"/>
              <a:gd name="T99" fmla="*/ 2147483647 h 662"/>
              <a:gd name="T100" fmla="*/ 2147483647 w 529"/>
              <a:gd name="T101" fmla="*/ 2147483647 h 662"/>
              <a:gd name="T102" fmla="*/ 2147483647 w 529"/>
              <a:gd name="T103" fmla="*/ 0 h 662"/>
              <a:gd name="T104" fmla="*/ 2147483647 w 529"/>
              <a:gd name="T105" fmla="*/ 2147483647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9"/>
              <a:gd name="T160" fmla="*/ 0 h 662"/>
              <a:gd name="T161" fmla="*/ 529 w 529"/>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9" h="662">
                <a:moveTo>
                  <a:pt x="321" y="12"/>
                </a:moveTo>
                <a:lnTo>
                  <a:pt x="287" y="45"/>
                </a:lnTo>
                <a:lnTo>
                  <a:pt x="271" y="67"/>
                </a:lnTo>
                <a:lnTo>
                  <a:pt x="257" y="109"/>
                </a:lnTo>
                <a:lnTo>
                  <a:pt x="266" y="142"/>
                </a:lnTo>
                <a:lnTo>
                  <a:pt x="301" y="195"/>
                </a:lnTo>
                <a:lnTo>
                  <a:pt x="398" y="216"/>
                </a:lnTo>
                <a:lnTo>
                  <a:pt x="433" y="237"/>
                </a:lnTo>
                <a:lnTo>
                  <a:pt x="459" y="230"/>
                </a:lnTo>
                <a:lnTo>
                  <a:pt x="481" y="239"/>
                </a:lnTo>
                <a:lnTo>
                  <a:pt x="480" y="262"/>
                </a:lnTo>
                <a:lnTo>
                  <a:pt x="463" y="272"/>
                </a:lnTo>
                <a:lnTo>
                  <a:pt x="462" y="295"/>
                </a:lnTo>
                <a:lnTo>
                  <a:pt x="482" y="332"/>
                </a:lnTo>
                <a:lnTo>
                  <a:pt x="520" y="375"/>
                </a:lnTo>
                <a:lnTo>
                  <a:pt x="529" y="437"/>
                </a:lnTo>
                <a:lnTo>
                  <a:pt x="493" y="408"/>
                </a:lnTo>
                <a:lnTo>
                  <a:pt x="482" y="390"/>
                </a:lnTo>
                <a:lnTo>
                  <a:pt x="471" y="404"/>
                </a:lnTo>
                <a:lnTo>
                  <a:pt x="463" y="395"/>
                </a:lnTo>
                <a:lnTo>
                  <a:pt x="398" y="427"/>
                </a:lnTo>
                <a:lnTo>
                  <a:pt x="404" y="443"/>
                </a:lnTo>
                <a:lnTo>
                  <a:pt x="421" y="454"/>
                </a:lnTo>
                <a:lnTo>
                  <a:pt x="442" y="465"/>
                </a:lnTo>
                <a:lnTo>
                  <a:pt x="392" y="466"/>
                </a:lnTo>
                <a:lnTo>
                  <a:pt x="383" y="510"/>
                </a:lnTo>
                <a:lnTo>
                  <a:pt x="402" y="520"/>
                </a:lnTo>
                <a:lnTo>
                  <a:pt x="395" y="652"/>
                </a:lnTo>
                <a:lnTo>
                  <a:pt x="387" y="662"/>
                </a:lnTo>
                <a:lnTo>
                  <a:pt x="363" y="651"/>
                </a:lnTo>
                <a:lnTo>
                  <a:pt x="360" y="591"/>
                </a:lnTo>
                <a:lnTo>
                  <a:pt x="369" y="583"/>
                </a:lnTo>
                <a:lnTo>
                  <a:pt x="363" y="569"/>
                </a:lnTo>
                <a:lnTo>
                  <a:pt x="350" y="563"/>
                </a:lnTo>
                <a:lnTo>
                  <a:pt x="303" y="563"/>
                </a:lnTo>
                <a:lnTo>
                  <a:pt x="283" y="573"/>
                </a:lnTo>
                <a:lnTo>
                  <a:pt x="261" y="557"/>
                </a:lnTo>
                <a:lnTo>
                  <a:pt x="232" y="545"/>
                </a:lnTo>
                <a:lnTo>
                  <a:pt x="200" y="532"/>
                </a:lnTo>
                <a:lnTo>
                  <a:pt x="200" y="502"/>
                </a:lnTo>
                <a:lnTo>
                  <a:pt x="168" y="502"/>
                </a:lnTo>
                <a:lnTo>
                  <a:pt x="74" y="461"/>
                </a:lnTo>
                <a:lnTo>
                  <a:pt x="0" y="466"/>
                </a:lnTo>
                <a:lnTo>
                  <a:pt x="68" y="354"/>
                </a:lnTo>
                <a:lnTo>
                  <a:pt x="68" y="226"/>
                </a:lnTo>
                <a:lnTo>
                  <a:pt x="103" y="165"/>
                </a:lnTo>
                <a:lnTo>
                  <a:pt x="126" y="127"/>
                </a:lnTo>
                <a:lnTo>
                  <a:pt x="149" y="118"/>
                </a:lnTo>
                <a:lnTo>
                  <a:pt x="178" y="51"/>
                </a:lnTo>
                <a:lnTo>
                  <a:pt x="197" y="59"/>
                </a:lnTo>
                <a:lnTo>
                  <a:pt x="213" y="35"/>
                </a:lnTo>
                <a:lnTo>
                  <a:pt x="304" y="0"/>
                </a:lnTo>
                <a:lnTo>
                  <a:pt x="321" y="12"/>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41" name="Freeform 215"/>
          <p:cNvSpPr>
            <a:spLocks/>
          </p:cNvSpPr>
          <p:nvPr/>
        </p:nvSpPr>
        <p:spPr bwMode="auto">
          <a:xfrm>
            <a:off x="7394575" y="3158530"/>
            <a:ext cx="412750" cy="354012"/>
          </a:xfrm>
          <a:custGeom>
            <a:avLst/>
            <a:gdLst>
              <a:gd name="T0" fmla="*/ 2147483647 w 584"/>
              <a:gd name="T1" fmla="*/ 2147483647 h 423"/>
              <a:gd name="T2" fmla="*/ 2147483647 w 584"/>
              <a:gd name="T3" fmla="*/ 2147483647 h 423"/>
              <a:gd name="T4" fmla="*/ 2147483647 w 584"/>
              <a:gd name="T5" fmla="*/ 2147483647 h 423"/>
              <a:gd name="T6" fmla="*/ 2147483647 w 584"/>
              <a:gd name="T7" fmla="*/ 2147483647 h 423"/>
              <a:gd name="T8" fmla="*/ 2147483647 w 584"/>
              <a:gd name="T9" fmla="*/ 2147483647 h 423"/>
              <a:gd name="T10" fmla="*/ 2147483647 w 584"/>
              <a:gd name="T11" fmla="*/ 2147483647 h 423"/>
              <a:gd name="T12" fmla="*/ 2147483647 w 584"/>
              <a:gd name="T13" fmla="*/ 0 h 423"/>
              <a:gd name="T14" fmla="*/ 2147483647 w 584"/>
              <a:gd name="T15" fmla="*/ 2147483647 h 423"/>
              <a:gd name="T16" fmla="*/ 2147483647 w 584"/>
              <a:gd name="T17" fmla="*/ 2147483647 h 423"/>
              <a:gd name="T18" fmla="*/ 2147483647 w 584"/>
              <a:gd name="T19" fmla="*/ 2147483647 h 423"/>
              <a:gd name="T20" fmla="*/ 2147483647 w 584"/>
              <a:gd name="T21" fmla="*/ 2147483647 h 423"/>
              <a:gd name="T22" fmla="*/ 2147483647 w 584"/>
              <a:gd name="T23" fmla="*/ 2147483647 h 423"/>
              <a:gd name="T24" fmla="*/ 2147483647 w 584"/>
              <a:gd name="T25" fmla="*/ 2147483647 h 423"/>
              <a:gd name="T26" fmla="*/ 2147483647 w 584"/>
              <a:gd name="T27" fmla="*/ 2147483647 h 423"/>
              <a:gd name="T28" fmla="*/ 2147483647 w 584"/>
              <a:gd name="T29" fmla="*/ 2147483647 h 423"/>
              <a:gd name="T30" fmla="*/ 2147483647 w 584"/>
              <a:gd name="T31" fmla="*/ 2147483647 h 423"/>
              <a:gd name="T32" fmla="*/ 2147483647 w 584"/>
              <a:gd name="T33" fmla="*/ 2147483647 h 423"/>
              <a:gd name="T34" fmla="*/ 2147483647 w 584"/>
              <a:gd name="T35" fmla="*/ 2147483647 h 423"/>
              <a:gd name="T36" fmla="*/ 2147483647 w 584"/>
              <a:gd name="T37" fmla="*/ 2147483647 h 423"/>
              <a:gd name="T38" fmla="*/ 2147483647 w 584"/>
              <a:gd name="T39" fmla="*/ 2147483647 h 423"/>
              <a:gd name="T40" fmla="*/ 2147483647 w 584"/>
              <a:gd name="T41" fmla="*/ 2147483647 h 423"/>
              <a:gd name="T42" fmla="*/ 2147483647 w 584"/>
              <a:gd name="T43" fmla="*/ 2147483647 h 423"/>
              <a:gd name="T44" fmla="*/ 2147483647 w 584"/>
              <a:gd name="T45" fmla="*/ 2147483647 h 423"/>
              <a:gd name="T46" fmla="*/ 2147483647 w 584"/>
              <a:gd name="T47" fmla="*/ 2147483647 h 423"/>
              <a:gd name="T48" fmla="*/ 2147483647 w 584"/>
              <a:gd name="T49" fmla="*/ 2147483647 h 423"/>
              <a:gd name="T50" fmla="*/ 2147483647 w 584"/>
              <a:gd name="T51" fmla="*/ 2147483647 h 423"/>
              <a:gd name="T52" fmla="*/ 2147483647 w 584"/>
              <a:gd name="T53" fmla="*/ 2147483647 h 423"/>
              <a:gd name="T54" fmla="*/ 2147483647 w 584"/>
              <a:gd name="T55" fmla="*/ 2147483647 h 423"/>
              <a:gd name="T56" fmla="*/ 2147483647 w 584"/>
              <a:gd name="T57" fmla="*/ 2147483647 h 423"/>
              <a:gd name="T58" fmla="*/ 2147483647 w 584"/>
              <a:gd name="T59" fmla="*/ 2147483647 h 423"/>
              <a:gd name="T60" fmla="*/ 2147483647 w 584"/>
              <a:gd name="T61" fmla="*/ 2147483647 h 423"/>
              <a:gd name="T62" fmla="*/ 2147483647 w 584"/>
              <a:gd name="T63" fmla="*/ 2147483647 h 423"/>
              <a:gd name="T64" fmla="*/ 2147483647 w 584"/>
              <a:gd name="T65" fmla="*/ 2147483647 h 423"/>
              <a:gd name="T66" fmla="*/ 2147483647 w 584"/>
              <a:gd name="T67" fmla="*/ 2147483647 h 423"/>
              <a:gd name="T68" fmla="*/ 2147483647 w 584"/>
              <a:gd name="T69" fmla="*/ 2147483647 h 423"/>
              <a:gd name="T70" fmla="*/ 2147483647 w 584"/>
              <a:gd name="T71" fmla="*/ 2147483647 h 423"/>
              <a:gd name="T72" fmla="*/ 2147483647 w 584"/>
              <a:gd name="T73" fmla="*/ 2147483647 h 423"/>
              <a:gd name="T74" fmla="*/ 2147483647 w 584"/>
              <a:gd name="T75" fmla="*/ 2147483647 h 423"/>
              <a:gd name="T76" fmla="*/ 2147483647 w 584"/>
              <a:gd name="T77" fmla="*/ 2147483647 h 423"/>
              <a:gd name="T78" fmla="*/ 2147483647 w 584"/>
              <a:gd name="T79" fmla="*/ 2147483647 h 423"/>
              <a:gd name="T80" fmla="*/ 2147483647 w 584"/>
              <a:gd name="T81" fmla="*/ 2147483647 h 423"/>
              <a:gd name="T82" fmla="*/ 2147483647 w 584"/>
              <a:gd name="T83" fmla="*/ 2147483647 h 423"/>
              <a:gd name="T84" fmla="*/ 2147483647 w 584"/>
              <a:gd name="T85" fmla="*/ 2147483647 h 423"/>
              <a:gd name="T86" fmla="*/ 2147483647 w 584"/>
              <a:gd name="T87" fmla="*/ 2147483647 h 423"/>
              <a:gd name="T88" fmla="*/ 2147483647 w 584"/>
              <a:gd name="T89" fmla="*/ 2147483647 h 423"/>
              <a:gd name="T90" fmla="*/ 2147483647 w 584"/>
              <a:gd name="T91" fmla="*/ 2147483647 h 423"/>
              <a:gd name="T92" fmla="*/ 2147483647 w 584"/>
              <a:gd name="T93" fmla="*/ 2147483647 h 423"/>
              <a:gd name="T94" fmla="*/ 2147483647 w 584"/>
              <a:gd name="T95" fmla="*/ 2147483647 h 423"/>
              <a:gd name="T96" fmla="*/ 2147483647 w 584"/>
              <a:gd name="T97" fmla="*/ 2147483647 h 423"/>
              <a:gd name="T98" fmla="*/ 2147483647 w 584"/>
              <a:gd name="T99" fmla="*/ 2147483647 h 423"/>
              <a:gd name="T100" fmla="*/ 2147483647 w 584"/>
              <a:gd name="T101" fmla="*/ 2147483647 h 423"/>
              <a:gd name="T102" fmla="*/ 2147483647 w 584"/>
              <a:gd name="T103" fmla="*/ 2147483647 h 423"/>
              <a:gd name="T104" fmla="*/ 2147483647 w 584"/>
              <a:gd name="T105" fmla="*/ 2147483647 h 423"/>
              <a:gd name="T106" fmla="*/ 2147483647 w 584"/>
              <a:gd name="T107" fmla="*/ 2147483647 h 423"/>
              <a:gd name="T108" fmla="*/ 2147483647 w 584"/>
              <a:gd name="T109" fmla="*/ 2147483647 h 423"/>
              <a:gd name="T110" fmla="*/ 2147483647 w 584"/>
              <a:gd name="T111" fmla="*/ 2147483647 h 423"/>
              <a:gd name="T112" fmla="*/ 0 w 584"/>
              <a:gd name="T113" fmla="*/ 2147483647 h 423"/>
              <a:gd name="T114" fmla="*/ 2147483647 w 584"/>
              <a:gd name="T115" fmla="*/ 2147483647 h 423"/>
              <a:gd name="T116" fmla="*/ 2147483647 w 584"/>
              <a:gd name="T117" fmla="*/ 2147483647 h 4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423"/>
              <a:gd name="T179" fmla="*/ 584 w 584"/>
              <a:gd name="T180" fmla="*/ 423 h 4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423">
                <a:moveTo>
                  <a:pt x="30" y="17"/>
                </a:moveTo>
                <a:lnTo>
                  <a:pt x="47" y="43"/>
                </a:lnTo>
                <a:lnTo>
                  <a:pt x="47" y="80"/>
                </a:lnTo>
                <a:lnTo>
                  <a:pt x="63" y="92"/>
                </a:lnTo>
                <a:lnTo>
                  <a:pt x="91" y="90"/>
                </a:lnTo>
                <a:lnTo>
                  <a:pt x="91" y="21"/>
                </a:lnTo>
                <a:lnTo>
                  <a:pt x="140" y="0"/>
                </a:lnTo>
                <a:lnTo>
                  <a:pt x="196" y="2"/>
                </a:lnTo>
                <a:lnTo>
                  <a:pt x="224" y="20"/>
                </a:lnTo>
                <a:lnTo>
                  <a:pt x="281" y="21"/>
                </a:lnTo>
                <a:lnTo>
                  <a:pt x="314" y="29"/>
                </a:lnTo>
                <a:lnTo>
                  <a:pt x="476" y="11"/>
                </a:lnTo>
                <a:lnTo>
                  <a:pt x="453" y="33"/>
                </a:lnTo>
                <a:lnTo>
                  <a:pt x="476" y="43"/>
                </a:lnTo>
                <a:lnTo>
                  <a:pt x="497" y="61"/>
                </a:lnTo>
                <a:lnTo>
                  <a:pt x="524" y="68"/>
                </a:lnTo>
                <a:lnTo>
                  <a:pt x="524" y="99"/>
                </a:lnTo>
                <a:lnTo>
                  <a:pt x="584" y="112"/>
                </a:lnTo>
                <a:lnTo>
                  <a:pt x="542" y="141"/>
                </a:lnTo>
                <a:lnTo>
                  <a:pt x="542" y="146"/>
                </a:lnTo>
                <a:lnTo>
                  <a:pt x="555" y="164"/>
                </a:lnTo>
                <a:lnTo>
                  <a:pt x="543" y="173"/>
                </a:lnTo>
                <a:lnTo>
                  <a:pt x="524" y="170"/>
                </a:lnTo>
                <a:lnTo>
                  <a:pt x="513" y="192"/>
                </a:lnTo>
                <a:lnTo>
                  <a:pt x="514" y="213"/>
                </a:lnTo>
                <a:lnTo>
                  <a:pt x="531" y="239"/>
                </a:lnTo>
                <a:lnTo>
                  <a:pt x="545" y="239"/>
                </a:lnTo>
                <a:lnTo>
                  <a:pt x="537" y="257"/>
                </a:lnTo>
                <a:lnTo>
                  <a:pt x="531" y="260"/>
                </a:lnTo>
                <a:lnTo>
                  <a:pt x="519" y="276"/>
                </a:lnTo>
                <a:lnTo>
                  <a:pt x="491" y="276"/>
                </a:lnTo>
                <a:lnTo>
                  <a:pt x="462" y="287"/>
                </a:lnTo>
                <a:lnTo>
                  <a:pt x="391" y="286"/>
                </a:lnTo>
                <a:lnTo>
                  <a:pt x="373" y="281"/>
                </a:lnTo>
                <a:lnTo>
                  <a:pt x="346" y="268"/>
                </a:lnTo>
                <a:lnTo>
                  <a:pt x="346" y="278"/>
                </a:lnTo>
                <a:lnTo>
                  <a:pt x="361" y="314"/>
                </a:lnTo>
                <a:lnTo>
                  <a:pt x="382" y="346"/>
                </a:lnTo>
                <a:lnTo>
                  <a:pt x="394" y="365"/>
                </a:lnTo>
                <a:lnTo>
                  <a:pt x="368" y="390"/>
                </a:lnTo>
                <a:lnTo>
                  <a:pt x="353" y="399"/>
                </a:lnTo>
                <a:lnTo>
                  <a:pt x="350" y="408"/>
                </a:lnTo>
                <a:lnTo>
                  <a:pt x="336" y="422"/>
                </a:lnTo>
                <a:lnTo>
                  <a:pt x="319" y="423"/>
                </a:lnTo>
                <a:lnTo>
                  <a:pt x="272" y="408"/>
                </a:lnTo>
                <a:lnTo>
                  <a:pt x="263" y="349"/>
                </a:lnTo>
                <a:lnTo>
                  <a:pt x="225" y="304"/>
                </a:lnTo>
                <a:lnTo>
                  <a:pt x="202" y="263"/>
                </a:lnTo>
                <a:lnTo>
                  <a:pt x="206" y="245"/>
                </a:lnTo>
                <a:lnTo>
                  <a:pt x="222" y="234"/>
                </a:lnTo>
                <a:lnTo>
                  <a:pt x="223" y="211"/>
                </a:lnTo>
                <a:lnTo>
                  <a:pt x="202" y="202"/>
                </a:lnTo>
                <a:lnTo>
                  <a:pt x="176" y="209"/>
                </a:lnTo>
                <a:lnTo>
                  <a:pt x="141" y="188"/>
                </a:lnTo>
                <a:lnTo>
                  <a:pt x="44" y="167"/>
                </a:lnTo>
                <a:lnTo>
                  <a:pt x="8" y="110"/>
                </a:lnTo>
                <a:lnTo>
                  <a:pt x="0" y="81"/>
                </a:lnTo>
                <a:lnTo>
                  <a:pt x="16" y="38"/>
                </a:lnTo>
                <a:lnTo>
                  <a:pt x="30" y="17"/>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42" name="Freeform 216"/>
          <p:cNvSpPr>
            <a:spLocks/>
          </p:cNvSpPr>
          <p:nvPr/>
        </p:nvSpPr>
        <p:spPr bwMode="auto">
          <a:xfrm>
            <a:off x="7173913" y="3534767"/>
            <a:ext cx="381000" cy="625475"/>
          </a:xfrm>
          <a:custGeom>
            <a:avLst/>
            <a:gdLst>
              <a:gd name="T0" fmla="*/ 2147483647 w 539"/>
              <a:gd name="T1" fmla="*/ 2147483647 h 749"/>
              <a:gd name="T2" fmla="*/ 2147483647 w 539"/>
              <a:gd name="T3" fmla="*/ 2147483647 h 749"/>
              <a:gd name="T4" fmla="*/ 2147483647 w 539"/>
              <a:gd name="T5" fmla="*/ 2147483647 h 749"/>
              <a:gd name="T6" fmla="*/ 2147483647 w 539"/>
              <a:gd name="T7" fmla="*/ 2147483647 h 749"/>
              <a:gd name="T8" fmla="*/ 0 w 539"/>
              <a:gd name="T9" fmla="*/ 2147483647 h 749"/>
              <a:gd name="T10" fmla="*/ 2147483647 w 539"/>
              <a:gd name="T11" fmla="*/ 2147483647 h 749"/>
              <a:gd name="T12" fmla="*/ 2147483647 w 539"/>
              <a:gd name="T13" fmla="*/ 2147483647 h 749"/>
              <a:gd name="T14" fmla="*/ 2147483647 w 539"/>
              <a:gd name="T15" fmla="*/ 2147483647 h 749"/>
              <a:gd name="T16" fmla="*/ 2147483647 w 539"/>
              <a:gd name="T17" fmla="*/ 2147483647 h 749"/>
              <a:gd name="T18" fmla="*/ 2147483647 w 539"/>
              <a:gd name="T19" fmla="*/ 2147483647 h 749"/>
              <a:gd name="T20" fmla="*/ 2147483647 w 539"/>
              <a:gd name="T21" fmla="*/ 2147483647 h 749"/>
              <a:gd name="T22" fmla="*/ 2147483647 w 539"/>
              <a:gd name="T23" fmla="*/ 2147483647 h 749"/>
              <a:gd name="T24" fmla="*/ 2147483647 w 539"/>
              <a:gd name="T25" fmla="*/ 2147483647 h 749"/>
              <a:gd name="T26" fmla="*/ 2147483647 w 539"/>
              <a:gd name="T27" fmla="*/ 2147483647 h 749"/>
              <a:gd name="T28" fmla="*/ 2147483647 w 539"/>
              <a:gd name="T29" fmla="*/ 2147483647 h 749"/>
              <a:gd name="T30" fmla="*/ 2147483647 w 539"/>
              <a:gd name="T31" fmla="*/ 2147483647 h 749"/>
              <a:gd name="T32" fmla="*/ 2147483647 w 539"/>
              <a:gd name="T33" fmla="*/ 2147483647 h 749"/>
              <a:gd name="T34" fmla="*/ 2147483647 w 539"/>
              <a:gd name="T35" fmla="*/ 2147483647 h 749"/>
              <a:gd name="T36" fmla="*/ 2147483647 w 539"/>
              <a:gd name="T37" fmla="*/ 2147483647 h 749"/>
              <a:gd name="T38" fmla="*/ 2147483647 w 539"/>
              <a:gd name="T39" fmla="*/ 2147483647 h 749"/>
              <a:gd name="T40" fmla="*/ 2147483647 w 539"/>
              <a:gd name="T41" fmla="*/ 2147483647 h 749"/>
              <a:gd name="T42" fmla="*/ 2147483647 w 539"/>
              <a:gd name="T43" fmla="*/ 2147483647 h 749"/>
              <a:gd name="T44" fmla="*/ 2147483647 w 539"/>
              <a:gd name="T45" fmla="*/ 2147483647 h 749"/>
              <a:gd name="T46" fmla="*/ 2147483647 w 539"/>
              <a:gd name="T47" fmla="*/ 2147483647 h 749"/>
              <a:gd name="T48" fmla="*/ 2147483647 w 539"/>
              <a:gd name="T49" fmla="*/ 2147483647 h 749"/>
              <a:gd name="T50" fmla="*/ 2147483647 w 539"/>
              <a:gd name="T51" fmla="*/ 2147483647 h 749"/>
              <a:gd name="T52" fmla="*/ 2147483647 w 539"/>
              <a:gd name="T53" fmla="*/ 2147483647 h 749"/>
              <a:gd name="T54" fmla="*/ 2147483647 w 539"/>
              <a:gd name="T55" fmla="*/ 2147483647 h 749"/>
              <a:gd name="T56" fmla="*/ 2147483647 w 539"/>
              <a:gd name="T57" fmla="*/ 2147483647 h 749"/>
              <a:gd name="T58" fmla="*/ 2147483647 w 539"/>
              <a:gd name="T59" fmla="*/ 2147483647 h 749"/>
              <a:gd name="T60" fmla="*/ 2147483647 w 539"/>
              <a:gd name="T61" fmla="*/ 2147483647 h 749"/>
              <a:gd name="T62" fmla="*/ 2147483647 w 539"/>
              <a:gd name="T63" fmla="*/ 0 h 749"/>
              <a:gd name="T64" fmla="*/ 2147483647 w 539"/>
              <a:gd name="T65" fmla="*/ 2147483647 h 7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9"/>
              <a:gd name="T100" fmla="*/ 0 h 749"/>
              <a:gd name="T101" fmla="*/ 539 w 539"/>
              <a:gd name="T102" fmla="*/ 749 h 7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9" h="749">
                <a:moveTo>
                  <a:pt x="174" y="111"/>
                </a:moveTo>
                <a:lnTo>
                  <a:pt x="129" y="125"/>
                </a:lnTo>
                <a:lnTo>
                  <a:pt x="111" y="175"/>
                </a:lnTo>
                <a:lnTo>
                  <a:pt x="76" y="210"/>
                </a:lnTo>
                <a:lnTo>
                  <a:pt x="54" y="216"/>
                </a:lnTo>
                <a:lnTo>
                  <a:pt x="38" y="183"/>
                </a:lnTo>
                <a:lnTo>
                  <a:pt x="34" y="167"/>
                </a:lnTo>
                <a:lnTo>
                  <a:pt x="18" y="160"/>
                </a:lnTo>
                <a:lnTo>
                  <a:pt x="0" y="189"/>
                </a:lnTo>
                <a:lnTo>
                  <a:pt x="0" y="259"/>
                </a:lnTo>
                <a:lnTo>
                  <a:pt x="10" y="278"/>
                </a:lnTo>
                <a:lnTo>
                  <a:pt x="31" y="291"/>
                </a:lnTo>
                <a:lnTo>
                  <a:pt x="101" y="374"/>
                </a:lnTo>
                <a:lnTo>
                  <a:pt x="110" y="387"/>
                </a:lnTo>
                <a:lnTo>
                  <a:pt x="136" y="448"/>
                </a:lnTo>
                <a:lnTo>
                  <a:pt x="169" y="478"/>
                </a:lnTo>
                <a:lnTo>
                  <a:pt x="190" y="507"/>
                </a:lnTo>
                <a:lnTo>
                  <a:pt x="196" y="515"/>
                </a:lnTo>
                <a:lnTo>
                  <a:pt x="207" y="557"/>
                </a:lnTo>
                <a:lnTo>
                  <a:pt x="235" y="602"/>
                </a:lnTo>
                <a:lnTo>
                  <a:pt x="276" y="627"/>
                </a:lnTo>
                <a:lnTo>
                  <a:pt x="341" y="671"/>
                </a:lnTo>
                <a:lnTo>
                  <a:pt x="422" y="710"/>
                </a:lnTo>
                <a:lnTo>
                  <a:pt x="471" y="749"/>
                </a:lnTo>
                <a:lnTo>
                  <a:pt x="506" y="702"/>
                </a:lnTo>
                <a:lnTo>
                  <a:pt x="514" y="716"/>
                </a:lnTo>
                <a:lnTo>
                  <a:pt x="522" y="713"/>
                </a:lnTo>
                <a:lnTo>
                  <a:pt x="539" y="673"/>
                </a:lnTo>
                <a:lnTo>
                  <a:pt x="536" y="654"/>
                </a:lnTo>
                <a:lnTo>
                  <a:pt x="525" y="643"/>
                </a:lnTo>
                <a:lnTo>
                  <a:pt x="525" y="621"/>
                </a:lnTo>
                <a:lnTo>
                  <a:pt x="533" y="590"/>
                </a:lnTo>
                <a:lnTo>
                  <a:pt x="533" y="537"/>
                </a:lnTo>
                <a:lnTo>
                  <a:pt x="525" y="507"/>
                </a:lnTo>
                <a:lnTo>
                  <a:pt x="522" y="481"/>
                </a:lnTo>
                <a:lnTo>
                  <a:pt x="483" y="454"/>
                </a:lnTo>
                <a:lnTo>
                  <a:pt x="449" y="448"/>
                </a:lnTo>
                <a:lnTo>
                  <a:pt x="431" y="375"/>
                </a:lnTo>
                <a:lnTo>
                  <a:pt x="405" y="395"/>
                </a:lnTo>
                <a:lnTo>
                  <a:pt x="379" y="395"/>
                </a:lnTo>
                <a:lnTo>
                  <a:pt x="361" y="375"/>
                </a:lnTo>
                <a:lnTo>
                  <a:pt x="332" y="385"/>
                </a:lnTo>
                <a:lnTo>
                  <a:pt x="332" y="361"/>
                </a:lnTo>
                <a:lnTo>
                  <a:pt x="324" y="338"/>
                </a:lnTo>
                <a:lnTo>
                  <a:pt x="304" y="319"/>
                </a:lnTo>
                <a:lnTo>
                  <a:pt x="304" y="289"/>
                </a:lnTo>
                <a:lnTo>
                  <a:pt x="326" y="261"/>
                </a:lnTo>
                <a:lnTo>
                  <a:pt x="322" y="238"/>
                </a:lnTo>
                <a:lnTo>
                  <a:pt x="336" y="214"/>
                </a:lnTo>
                <a:lnTo>
                  <a:pt x="344" y="200"/>
                </a:lnTo>
                <a:lnTo>
                  <a:pt x="379" y="178"/>
                </a:lnTo>
                <a:lnTo>
                  <a:pt x="441" y="159"/>
                </a:lnTo>
                <a:lnTo>
                  <a:pt x="420" y="149"/>
                </a:lnTo>
                <a:lnTo>
                  <a:pt x="419" y="88"/>
                </a:lnTo>
                <a:lnTo>
                  <a:pt x="425" y="83"/>
                </a:lnTo>
                <a:lnTo>
                  <a:pt x="424" y="67"/>
                </a:lnTo>
                <a:lnTo>
                  <a:pt x="408" y="61"/>
                </a:lnTo>
                <a:lnTo>
                  <a:pt x="359" y="61"/>
                </a:lnTo>
                <a:lnTo>
                  <a:pt x="340" y="71"/>
                </a:lnTo>
                <a:lnTo>
                  <a:pt x="319" y="55"/>
                </a:lnTo>
                <a:lnTo>
                  <a:pt x="288" y="43"/>
                </a:lnTo>
                <a:lnTo>
                  <a:pt x="254" y="29"/>
                </a:lnTo>
                <a:lnTo>
                  <a:pt x="254" y="0"/>
                </a:lnTo>
                <a:lnTo>
                  <a:pt x="224" y="0"/>
                </a:lnTo>
                <a:lnTo>
                  <a:pt x="228" y="28"/>
                </a:lnTo>
                <a:lnTo>
                  <a:pt x="182" y="71"/>
                </a:lnTo>
                <a:lnTo>
                  <a:pt x="174" y="111"/>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43" name="Freeform 217"/>
          <p:cNvSpPr>
            <a:spLocks/>
          </p:cNvSpPr>
          <p:nvPr/>
        </p:nvSpPr>
        <p:spPr bwMode="auto">
          <a:xfrm>
            <a:off x="7510463" y="3833217"/>
            <a:ext cx="355600" cy="458788"/>
          </a:xfrm>
          <a:custGeom>
            <a:avLst/>
            <a:gdLst>
              <a:gd name="T0" fmla="*/ 0 w 504"/>
              <a:gd name="T1" fmla="*/ 2147483647 h 551"/>
              <a:gd name="T2" fmla="*/ 2147483647 w 504"/>
              <a:gd name="T3" fmla="*/ 2147483647 h 551"/>
              <a:gd name="T4" fmla="*/ 2147483647 w 504"/>
              <a:gd name="T5" fmla="*/ 2147483647 h 551"/>
              <a:gd name="T6" fmla="*/ 2147483647 w 504"/>
              <a:gd name="T7" fmla="*/ 0 h 551"/>
              <a:gd name="T8" fmla="*/ 2147483647 w 504"/>
              <a:gd name="T9" fmla="*/ 2147483647 h 551"/>
              <a:gd name="T10" fmla="*/ 2147483647 w 504"/>
              <a:gd name="T11" fmla="*/ 2147483647 h 551"/>
              <a:gd name="T12" fmla="*/ 2147483647 w 504"/>
              <a:gd name="T13" fmla="*/ 2147483647 h 551"/>
              <a:gd name="T14" fmla="*/ 2147483647 w 504"/>
              <a:gd name="T15" fmla="*/ 2147483647 h 551"/>
              <a:gd name="T16" fmla="*/ 2147483647 w 504"/>
              <a:gd name="T17" fmla="*/ 2147483647 h 551"/>
              <a:gd name="T18" fmla="*/ 2147483647 w 504"/>
              <a:gd name="T19" fmla="*/ 2147483647 h 551"/>
              <a:gd name="T20" fmla="*/ 2147483647 w 504"/>
              <a:gd name="T21" fmla="*/ 2147483647 h 551"/>
              <a:gd name="T22" fmla="*/ 2147483647 w 504"/>
              <a:gd name="T23" fmla="*/ 2147483647 h 551"/>
              <a:gd name="T24" fmla="*/ 2147483647 w 504"/>
              <a:gd name="T25" fmla="*/ 2147483647 h 551"/>
              <a:gd name="T26" fmla="*/ 2147483647 w 504"/>
              <a:gd name="T27" fmla="*/ 2147483647 h 551"/>
              <a:gd name="T28" fmla="*/ 2147483647 w 504"/>
              <a:gd name="T29" fmla="*/ 2147483647 h 551"/>
              <a:gd name="T30" fmla="*/ 2147483647 w 504"/>
              <a:gd name="T31" fmla="*/ 2147483647 h 551"/>
              <a:gd name="T32" fmla="*/ 2147483647 w 504"/>
              <a:gd name="T33" fmla="*/ 2147483647 h 551"/>
              <a:gd name="T34" fmla="*/ 2147483647 w 504"/>
              <a:gd name="T35" fmla="*/ 2147483647 h 551"/>
              <a:gd name="T36" fmla="*/ 2147483647 w 504"/>
              <a:gd name="T37" fmla="*/ 2147483647 h 551"/>
              <a:gd name="T38" fmla="*/ 2147483647 w 504"/>
              <a:gd name="T39" fmla="*/ 2147483647 h 551"/>
              <a:gd name="T40" fmla="*/ 2147483647 w 504"/>
              <a:gd name="T41" fmla="*/ 2147483647 h 551"/>
              <a:gd name="T42" fmla="*/ 2147483647 w 504"/>
              <a:gd name="T43" fmla="*/ 2147483647 h 551"/>
              <a:gd name="T44" fmla="*/ 2147483647 w 504"/>
              <a:gd name="T45" fmla="*/ 2147483647 h 551"/>
              <a:gd name="T46" fmla="*/ 2147483647 w 504"/>
              <a:gd name="T47" fmla="*/ 2147483647 h 551"/>
              <a:gd name="T48" fmla="*/ 2147483647 w 504"/>
              <a:gd name="T49" fmla="*/ 2147483647 h 551"/>
              <a:gd name="T50" fmla="*/ 2147483647 w 504"/>
              <a:gd name="T51" fmla="*/ 2147483647 h 551"/>
              <a:gd name="T52" fmla="*/ 2147483647 w 504"/>
              <a:gd name="T53" fmla="*/ 2147483647 h 551"/>
              <a:gd name="T54" fmla="*/ 2147483647 w 504"/>
              <a:gd name="T55" fmla="*/ 2147483647 h 551"/>
              <a:gd name="T56" fmla="*/ 2147483647 w 504"/>
              <a:gd name="T57" fmla="*/ 2147483647 h 551"/>
              <a:gd name="T58" fmla="*/ 2147483647 w 504"/>
              <a:gd name="T59" fmla="*/ 2147483647 h 551"/>
              <a:gd name="T60" fmla="*/ 2147483647 w 504"/>
              <a:gd name="T61" fmla="*/ 2147483647 h 551"/>
              <a:gd name="T62" fmla="*/ 2147483647 w 504"/>
              <a:gd name="T63" fmla="*/ 2147483647 h 551"/>
              <a:gd name="T64" fmla="*/ 2147483647 w 504"/>
              <a:gd name="T65" fmla="*/ 2147483647 h 551"/>
              <a:gd name="T66" fmla="*/ 2147483647 w 504"/>
              <a:gd name="T67" fmla="*/ 2147483647 h 551"/>
              <a:gd name="T68" fmla="*/ 2147483647 w 504"/>
              <a:gd name="T69" fmla="*/ 2147483647 h 551"/>
              <a:gd name="T70" fmla="*/ 2147483647 w 504"/>
              <a:gd name="T71" fmla="*/ 2147483647 h 551"/>
              <a:gd name="T72" fmla="*/ 2147483647 w 504"/>
              <a:gd name="T73" fmla="*/ 2147483647 h 551"/>
              <a:gd name="T74" fmla="*/ 2147483647 w 504"/>
              <a:gd name="T75" fmla="*/ 2147483647 h 551"/>
              <a:gd name="T76" fmla="*/ 2147483647 w 504"/>
              <a:gd name="T77" fmla="*/ 2147483647 h 551"/>
              <a:gd name="T78" fmla="*/ 2147483647 w 504"/>
              <a:gd name="T79" fmla="*/ 2147483647 h 551"/>
              <a:gd name="T80" fmla="*/ 2147483647 w 504"/>
              <a:gd name="T81" fmla="*/ 2147483647 h 551"/>
              <a:gd name="T82" fmla="*/ 2147483647 w 504"/>
              <a:gd name="T83" fmla="*/ 2147483647 h 551"/>
              <a:gd name="T84" fmla="*/ 2147483647 w 504"/>
              <a:gd name="T85" fmla="*/ 2147483647 h 551"/>
              <a:gd name="T86" fmla="*/ 2147483647 w 504"/>
              <a:gd name="T87" fmla="*/ 2147483647 h 551"/>
              <a:gd name="T88" fmla="*/ 2147483647 w 504"/>
              <a:gd name="T89" fmla="*/ 2147483647 h 551"/>
              <a:gd name="T90" fmla="*/ 2147483647 w 504"/>
              <a:gd name="T91" fmla="*/ 2147483647 h 551"/>
              <a:gd name="T92" fmla="*/ 2147483647 w 504"/>
              <a:gd name="T93" fmla="*/ 2147483647 h 551"/>
              <a:gd name="T94" fmla="*/ 2147483647 w 504"/>
              <a:gd name="T95" fmla="*/ 2147483647 h 551"/>
              <a:gd name="T96" fmla="*/ 2147483647 w 504"/>
              <a:gd name="T97" fmla="*/ 2147483647 h 551"/>
              <a:gd name="T98" fmla="*/ 0 w 504"/>
              <a:gd name="T99" fmla="*/ 2147483647 h 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551"/>
              <a:gd name="T152" fmla="*/ 504 w 504"/>
              <a:gd name="T153" fmla="*/ 551 h 5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551">
                <a:moveTo>
                  <a:pt x="0" y="76"/>
                </a:moveTo>
                <a:lnTo>
                  <a:pt x="75" y="52"/>
                </a:lnTo>
                <a:lnTo>
                  <a:pt x="117" y="32"/>
                </a:lnTo>
                <a:lnTo>
                  <a:pt x="162" y="0"/>
                </a:lnTo>
                <a:lnTo>
                  <a:pt x="194" y="38"/>
                </a:lnTo>
                <a:lnTo>
                  <a:pt x="200" y="75"/>
                </a:lnTo>
                <a:lnTo>
                  <a:pt x="200" y="98"/>
                </a:lnTo>
                <a:lnTo>
                  <a:pt x="250" y="122"/>
                </a:lnTo>
                <a:lnTo>
                  <a:pt x="283" y="121"/>
                </a:lnTo>
                <a:lnTo>
                  <a:pt x="330" y="151"/>
                </a:lnTo>
                <a:lnTo>
                  <a:pt x="361" y="162"/>
                </a:lnTo>
                <a:lnTo>
                  <a:pt x="379" y="162"/>
                </a:lnTo>
                <a:lnTo>
                  <a:pt x="407" y="199"/>
                </a:lnTo>
                <a:lnTo>
                  <a:pt x="401" y="276"/>
                </a:lnTo>
                <a:lnTo>
                  <a:pt x="478" y="276"/>
                </a:lnTo>
                <a:lnTo>
                  <a:pt x="489" y="304"/>
                </a:lnTo>
                <a:lnTo>
                  <a:pt x="498" y="317"/>
                </a:lnTo>
                <a:lnTo>
                  <a:pt x="504" y="340"/>
                </a:lnTo>
                <a:lnTo>
                  <a:pt x="504" y="385"/>
                </a:lnTo>
                <a:lnTo>
                  <a:pt x="485" y="424"/>
                </a:lnTo>
                <a:lnTo>
                  <a:pt x="462" y="417"/>
                </a:lnTo>
                <a:lnTo>
                  <a:pt x="431" y="406"/>
                </a:lnTo>
                <a:lnTo>
                  <a:pt x="381" y="408"/>
                </a:lnTo>
                <a:lnTo>
                  <a:pt x="341" y="447"/>
                </a:lnTo>
                <a:lnTo>
                  <a:pt x="337" y="468"/>
                </a:lnTo>
                <a:lnTo>
                  <a:pt x="325" y="486"/>
                </a:lnTo>
                <a:lnTo>
                  <a:pt x="319" y="524"/>
                </a:lnTo>
                <a:lnTo>
                  <a:pt x="294" y="524"/>
                </a:lnTo>
                <a:lnTo>
                  <a:pt x="269" y="511"/>
                </a:lnTo>
                <a:lnTo>
                  <a:pt x="260" y="551"/>
                </a:lnTo>
                <a:lnTo>
                  <a:pt x="211" y="523"/>
                </a:lnTo>
                <a:lnTo>
                  <a:pt x="196" y="523"/>
                </a:lnTo>
                <a:lnTo>
                  <a:pt x="173" y="513"/>
                </a:lnTo>
                <a:lnTo>
                  <a:pt x="143" y="529"/>
                </a:lnTo>
                <a:lnTo>
                  <a:pt x="58" y="481"/>
                </a:lnTo>
                <a:lnTo>
                  <a:pt x="78" y="424"/>
                </a:lnTo>
                <a:lnTo>
                  <a:pt x="54" y="364"/>
                </a:lnTo>
                <a:lnTo>
                  <a:pt x="41" y="346"/>
                </a:lnTo>
                <a:lnTo>
                  <a:pt x="36" y="341"/>
                </a:lnTo>
                <a:lnTo>
                  <a:pt x="44" y="336"/>
                </a:lnTo>
                <a:lnTo>
                  <a:pt x="61" y="296"/>
                </a:lnTo>
                <a:lnTo>
                  <a:pt x="58" y="280"/>
                </a:lnTo>
                <a:lnTo>
                  <a:pt x="47" y="270"/>
                </a:lnTo>
                <a:lnTo>
                  <a:pt x="47" y="244"/>
                </a:lnTo>
                <a:lnTo>
                  <a:pt x="55" y="216"/>
                </a:lnTo>
                <a:lnTo>
                  <a:pt x="55" y="157"/>
                </a:lnTo>
                <a:lnTo>
                  <a:pt x="47" y="134"/>
                </a:lnTo>
                <a:lnTo>
                  <a:pt x="44" y="106"/>
                </a:lnTo>
                <a:lnTo>
                  <a:pt x="30" y="94"/>
                </a:lnTo>
                <a:lnTo>
                  <a:pt x="0" y="76"/>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44" name="Freeform 218"/>
          <p:cNvSpPr>
            <a:spLocks/>
          </p:cNvSpPr>
          <p:nvPr/>
        </p:nvSpPr>
        <p:spPr bwMode="auto">
          <a:xfrm>
            <a:off x="7732713" y="4153892"/>
            <a:ext cx="238125" cy="290513"/>
          </a:xfrm>
          <a:custGeom>
            <a:avLst/>
            <a:gdLst>
              <a:gd name="T0" fmla="*/ 2147483647 w 337"/>
              <a:gd name="T1" fmla="*/ 0 h 347"/>
              <a:gd name="T2" fmla="*/ 2147483647 w 337"/>
              <a:gd name="T3" fmla="*/ 2147483647 h 347"/>
              <a:gd name="T4" fmla="*/ 2147483647 w 337"/>
              <a:gd name="T5" fmla="*/ 2147483647 h 347"/>
              <a:gd name="T6" fmla="*/ 2147483647 w 337"/>
              <a:gd name="T7" fmla="*/ 2147483647 h 347"/>
              <a:gd name="T8" fmla="*/ 0 w 337"/>
              <a:gd name="T9" fmla="*/ 2147483647 h 347"/>
              <a:gd name="T10" fmla="*/ 2147483647 w 337"/>
              <a:gd name="T11" fmla="*/ 2147483647 h 347"/>
              <a:gd name="T12" fmla="*/ 2147483647 w 337"/>
              <a:gd name="T13" fmla="*/ 2147483647 h 347"/>
              <a:gd name="T14" fmla="*/ 2147483647 w 337"/>
              <a:gd name="T15" fmla="*/ 2147483647 h 347"/>
              <a:gd name="T16" fmla="*/ 2147483647 w 337"/>
              <a:gd name="T17" fmla="*/ 2147483647 h 347"/>
              <a:gd name="T18" fmla="*/ 2147483647 w 337"/>
              <a:gd name="T19" fmla="*/ 2147483647 h 347"/>
              <a:gd name="T20" fmla="*/ 2147483647 w 337"/>
              <a:gd name="T21" fmla="*/ 2147483647 h 347"/>
              <a:gd name="T22" fmla="*/ 2147483647 w 337"/>
              <a:gd name="T23" fmla="*/ 2147483647 h 347"/>
              <a:gd name="T24" fmla="*/ 2147483647 w 337"/>
              <a:gd name="T25" fmla="*/ 2147483647 h 347"/>
              <a:gd name="T26" fmla="*/ 2147483647 w 337"/>
              <a:gd name="T27" fmla="*/ 2147483647 h 347"/>
              <a:gd name="T28" fmla="*/ 2147483647 w 337"/>
              <a:gd name="T29" fmla="*/ 2147483647 h 347"/>
              <a:gd name="T30" fmla="*/ 2147483647 w 337"/>
              <a:gd name="T31" fmla="*/ 2147483647 h 347"/>
              <a:gd name="T32" fmla="*/ 2147483647 w 337"/>
              <a:gd name="T33" fmla="*/ 2147483647 h 347"/>
              <a:gd name="T34" fmla="*/ 2147483647 w 337"/>
              <a:gd name="T35" fmla="*/ 2147483647 h 347"/>
              <a:gd name="T36" fmla="*/ 2147483647 w 337"/>
              <a:gd name="T37" fmla="*/ 2147483647 h 347"/>
              <a:gd name="T38" fmla="*/ 2147483647 w 337"/>
              <a:gd name="T39" fmla="*/ 2147483647 h 347"/>
              <a:gd name="T40" fmla="*/ 2147483647 w 337"/>
              <a:gd name="T41" fmla="*/ 2147483647 h 347"/>
              <a:gd name="T42" fmla="*/ 2147483647 w 337"/>
              <a:gd name="T43" fmla="*/ 2147483647 h 347"/>
              <a:gd name="T44" fmla="*/ 2147483647 w 337"/>
              <a:gd name="T45" fmla="*/ 2147483647 h 347"/>
              <a:gd name="T46" fmla="*/ 2147483647 w 337"/>
              <a:gd name="T47" fmla="*/ 2147483647 h 347"/>
              <a:gd name="T48" fmla="*/ 2147483647 w 337"/>
              <a:gd name="T49" fmla="*/ 2147483647 h 347"/>
              <a:gd name="T50" fmla="*/ 2147483647 w 337"/>
              <a:gd name="T51" fmla="*/ 2147483647 h 347"/>
              <a:gd name="T52" fmla="*/ 2147483647 w 337"/>
              <a:gd name="T53" fmla="*/ 2147483647 h 347"/>
              <a:gd name="T54" fmla="*/ 2147483647 w 337"/>
              <a:gd name="T55" fmla="*/ 2147483647 h 347"/>
              <a:gd name="T56" fmla="*/ 2147483647 w 337"/>
              <a:gd name="T57" fmla="*/ 2147483647 h 347"/>
              <a:gd name="T58" fmla="*/ 2147483647 w 337"/>
              <a:gd name="T59" fmla="*/ 2147483647 h 347"/>
              <a:gd name="T60" fmla="*/ 2147483647 w 337"/>
              <a:gd name="T61" fmla="*/ 2147483647 h 347"/>
              <a:gd name="T62" fmla="*/ 2147483647 w 337"/>
              <a:gd name="T63" fmla="*/ 0 h 347"/>
              <a:gd name="T64" fmla="*/ 2147483647 w 337"/>
              <a:gd name="T65" fmla="*/ 0 h 3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47"/>
              <a:gd name="T101" fmla="*/ 337 w 337"/>
              <a:gd name="T102" fmla="*/ 347 h 3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47">
                <a:moveTo>
                  <a:pt x="67" y="0"/>
                </a:moveTo>
                <a:lnTo>
                  <a:pt x="25" y="41"/>
                </a:lnTo>
                <a:lnTo>
                  <a:pt x="21" y="62"/>
                </a:lnTo>
                <a:lnTo>
                  <a:pt x="9" y="80"/>
                </a:lnTo>
                <a:lnTo>
                  <a:pt x="0" y="117"/>
                </a:lnTo>
                <a:lnTo>
                  <a:pt x="7" y="140"/>
                </a:lnTo>
                <a:lnTo>
                  <a:pt x="45" y="163"/>
                </a:lnTo>
                <a:lnTo>
                  <a:pt x="73" y="169"/>
                </a:lnTo>
                <a:lnTo>
                  <a:pt x="126" y="199"/>
                </a:lnTo>
                <a:lnTo>
                  <a:pt x="150" y="205"/>
                </a:lnTo>
                <a:lnTo>
                  <a:pt x="173" y="219"/>
                </a:lnTo>
                <a:lnTo>
                  <a:pt x="189" y="248"/>
                </a:lnTo>
                <a:lnTo>
                  <a:pt x="192" y="290"/>
                </a:lnTo>
                <a:lnTo>
                  <a:pt x="180" y="305"/>
                </a:lnTo>
                <a:lnTo>
                  <a:pt x="183" y="324"/>
                </a:lnTo>
                <a:lnTo>
                  <a:pt x="212" y="346"/>
                </a:lnTo>
                <a:lnTo>
                  <a:pt x="253" y="347"/>
                </a:lnTo>
                <a:lnTo>
                  <a:pt x="290" y="294"/>
                </a:lnTo>
                <a:lnTo>
                  <a:pt x="314" y="276"/>
                </a:lnTo>
                <a:lnTo>
                  <a:pt x="337" y="277"/>
                </a:lnTo>
                <a:lnTo>
                  <a:pt x="328" y="264"/>
                </a:lnTo>
                <a:lnTo>
                  <a:pt x="319" y="183"/>
                </a:lnTo>
                <a:lnTo>
                  <a:pt x="300" y="192"/>
                </a:lnTo>
                <a:lnTo>
                  <a:pt x="293" y="151"/>
                </a:lnTo>
                <a:lnTo>
                  <a:pt x="271" y="135"/>
                </a:lnTo>
                <a:lnTo>
                  <a:pt x="251" y="127"/>
                </a:lnTo>
                <a:lnTo>
                  <a:pt x="187" y="126"/>
                </a:lnTo>
                <a:lnTo>
                  <a:pt x="189" y="103"/>
                </a:lnTo>
                <a:lnTo>
                  <a:pt x="188" y="53"/>
                </a:lnTo>
                <a:lnTo>
                  <a:pt x="171" y="20"/>
                </a:lnTo>
                <a:lnTo>
                  <a:pt x="140" y="10"/>
                </a:lnTo>
                <a:lnTo>
                  <a:pt x="114" y="0"/>
                </a:lnTo>
                <a:lnTo>
                  <a:pt x="67"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45" name="Freeform 219"/>
          <p:cNvSpPr>
            <a:spLocks/>
          </p:cNvSpPr>
          <p:nvPr/>
        </p:nvSpPr>
        <p:spPr bwMode="auto">
          <a:xfrm>
            <a:off x="7542213" y="4238030"/>
            <a:ext cx="439737" cy="1154112"/>
          </a:xfrm>
          <a:custGeom>
            <a:avLst/>
            <a:gdLst>
              <a:gd name="T0" fmla="*/ 2147483647 w 624"/>
              <a:gd name="T1" fmla="*/ 2147483647 h 1384"/>
              <a:gd name="T2" fmla="*/ 2147483647 w 624"/>
              <a:gd name="T3" fmla="*/ 2147483647 h 1384"/>
              <a:gd name="T4" fmla="*/ 2147483647 w 624"/>
              <a:gd name="T5" fmla="*/ 2147483647 h 1384"/>
              <a:gd name="T6" fmla="*/ 2147483647 w 624"/>
              <a:gd name="T7" fmla="*/ 2147483647 h 1384"/>
              <a:gd name="T8" fmla="*/ 2147483647 w 624"/>
              <a:gd name="T9" fmla="*/ 2147483647 h 1384"/>
              <a:gd name="T10" fmla="*/ 2147483647 w 624"/>
              <a:gd name="T11" fmla="*/ 2147483647 h 1384"/>
              <a:gd name="T12" fmla="*/ 0 w 624"/>
              <a:gd name="T13" fmla="*/ 2147483647 h 1384"/>
              <a:gd name="T14" fmla="*/ 2147483647 w 624"/>
              <a:gd name="T15" fmla="*/ 2147483647 h 1384"/>
              <a:gd name="T16" fmla="*/ 2147483647 w 624"/>
              <a:gd name="T17" fmla="*/ 2147483647 h 1384"/>
              <a:gd name="T18" fmla="*/ 2147483647 w 624"/>
              <a:gd name="T19" fmla="*/ 2147483647 h 1384"/>
              <a:gd name="T20" fmla="*/ 2147483647 w 624"/>
              <a:gd name="T21" fmla="*/ 2147483647 h 1384"/>
              <a:gd name="T22" fmla="*/ 2147483647 w 624"/>
              <a:gd name="T23" fmla="*/ 2147483647 h 1384"/>
              <a:gd name="T24" fmla="*/ 2147483647 w 624"/>
              <a:gd name="T25" fmla="*/ 2147483647 h 1384"/>
              <a:gd name="T26" fmla="*/ 2147483647 w 624"/>
              <a:gd name="T27" fmla="*/ 2147483647 h 1384"/>
              <a:gd name="T28" fmla="*/ 2147483647 w 624"/>
              <a:gd name="T29" fmla="*/ 2147483647 h 1384"/>
              <a:gd name="T30" fmla="*/ 2147483647 w 624"/>
              <a:gd name="T31" fmla="*/ 2147483647 h 1384"/>
              <a:gd name="T32" fmla="*/ 2147483647 w 624"/>
              <a:gd name="T33" fmla="*/ 2147483647 h 1384"/>
              <a:gd name="T34" fmla="*/ 2147483647 w 624"/>
              <a:gd name="T35" fmla="*/ 2147483647 h 1384"/>
              <a:gd name="T36" fmla="*/ 2147483647 w 624"/>
              <a:gd name="T37" fmla="*/ 2147483647 h 1384"/>
              <a:gd name="T38" fmla="*/ 2147483647 w 624"/>
              <a:gd name="T39" fmla="*/ 2147483647 h 1384"/>
              <a:gd name="T40" fmla="*/ 2147483647 w 624"/>
              <a:gd name="T41" fmla="*/ 2147483647 h 1384"/>
              <a:gd name="T42" fmla="*/ 2147483647 w 624"/>
              <a:gd name="T43" fmla="*/ 2147483647 h 1384"/>
              <a:gd name="T44" fmla="*/ 2147483647 w 624"/>
              <a:gd name="T45" fmla="*/ 2147483647 h 1384"/>
              <a:gd name="T46" fmla="*/ 2147483647 w 624"/>
              <a:gd name="T47" fmla="*/ 2147483647 h 1384"/>
              <a:gd name="T48" fmla="*/ 2147483647 w 624"/>
              <a:gd name="T49" fmla="*/ 2147483647 h 1384"/>
              <a:gd name="T50" fmla="*/ 2147483647 w 624"/>
              <a:gd name="T51" fmla="*/ 2147483647 h 1384"/>
              <a:gd name="T52" fmla="*/ 2147483647 w 624"/>
              <a:gd name="T53" fmla="*/ 2147483647 h 1384"/>
              <a:gd name="T54" fmla="*/ 2147483647 w 624"/>
              <a:gd name="T55" fmla="*/ 2147483647 h 1384"/>
              <a:gd name="T56" fmla="*/ 2147483647 w 624"/>
              <a:gd name="T57" fmla="*/ 2147483647 h 1384"/>
              <a:gd name="T58" fmla="*/ 2147483647 w 624"/>
              <a:gd name="T59" fmla="*/ 2147483647 h 1384"/>
              <a:gd name="T60" fmla="*/ 2147483647 w 624"/>
              <a:gd name="T61" fmla="*/ 2147483647 h 1384"/>
              <a:gd name="T62" fmla="*/ 2147483647 w 624"/>
              <a:gd name="T63" fmla="*/ 2147483647 h 1384"/>
              <a:gd name="T64" fmla="*/ 2147483647 w 624"/>
              <a:gd name="T65" fmla="*/ 2147483647 h 1384"/>
              <a:gd name="T66" fmla="*/ 2147483647 w 624"/>
              <a:gd name="T67" fmla="*/ 2147483647 h 1384"/>
              <a:gd name="T68" fmla="*/ 2147483647 w 624"/>
              <a:gd name="T69" fmla="*/ 2147483647 h 1384"/>
              <a:gd name="T70" fmla="*/ 2147483647 w 624"/>
              <a:gd name="T71" fmla="*/ 2147483647 h 1384"/>
              <a:gd name="T72" fmla="*/ 2147483647 w 624"/>
              <a:gd name="T73" fmla="*/ 2147483647 h 1384"/>
              <a:gd name="T74" fmla="*/ 2147483647 w 624"/>
              <a:gd name="T75" fmla="*/ 2147483647 h 1384"/>
              <a:gd name="T76" fmla="*/ 2147483647 w 624"/>
              <a:gd name="T77" fmla="*/ 2147483647 h 1384"/>
              <a:gd name="T78" fmla="*/ 2147483647 w 624"/>
              <a:gd name="T79" fmla="*/ 2147483647 h 1384"/>
              <a:gd name="T80" fmla="*/ 2147483647 w 624"/>
              <a:gd name="T81" fmla="*/ 2147483647 h 1384"/>
              <a:gd name="T82" fmla="*/ 2147483647 w 624"/>
              <a:gd name="T83" fmla="*/ 2147483647 h 1384"/>
              <a:gd name="T84" fmla="*/ 2147483647 w 624"/>
              <a:gd name="T85" fmla="*/ 2147483647 h 1384"/>
              <a:gd name="T86" fmla="*/ 2147483647 w 624"/>
              <a:gd name="T87" fmla="*/ 2147483647 h 1384"/>
              <a:gd name="T88" fmla="*/ 2147483647 w 624"/>
              <a:gd name="T89" fmla="*/ 2147483647 h 1384"/>
              <a:gd name="T90" fmla="*/ 2147483647 w 624"/>
              <a:gd name="T91" fmla="*/ 2147483647 h 1384"/>
              <a:gd name="T92" fmla="*/ 2147483647 w 624"/>
              <a:gd name="T93" fmla="*/ 2147483647 h 1384"/>
              <a:gd name="T94" fmla="*/ 2147483647 w 624"/>
              <a:gd name="T95" fmla="*/ 2147483647 h 1384"/>
              <a:gd name="T96" fmla="*/ 2147483647 w 624"/>
              <a:gd name="T97" fmla="*/ 2147483647 h 1384"/>
              <a:gd name="T98" fmla="*/ 2147483647 w 624"/>
              <a:gd name="T99" fmla="*/ 2147483647 h 1384"/>
              <a:gd name="T100" fmla="*/ 2147483647 w 624"/>
              <a:gd name="T101" fmla="*/ 2147483647 h 1384"/>
              <a:gd name="T102" fmla="*/ 2147483647 w 624"/>
              <a:gd name="T103" fmla="*/ 2147483647 h 1384"/>
              <a:gd name="T104" fmla="*/ 2147483647 w 624"/>
              <a:gd name="T105" fmla="*/ 2147483647 h 1384"/>
              <a:gd name="T106" fmla="*/ 2147483647 w 624"/>
              <a:gd name="T107" fmla="*/ 2147483647 h 1384"/>
              <a:gd name="T108" fmla="*/ 2147483647 w 624"/>
              <a:gd name="T109" fmla="*/ 2147483647 h 1384"/>
              <a:gd name="T110" fmla="*/ 2147483647 w 624"/>
              <a:gd name="T111" fmla="*/ 2147483647 h 1384"/>
              <a:gd name="T112" fmla="*/ 2147483647 w 624"/>
              <a:gd name="T113" fmla="*/ 2147483647 h 13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4"/>
              <a:gd name="T172" fmla="*/ 0 h 1384"/>
              <a:gd name="T173" fmla="*/ 624 w 624"/>
              <a:gd name="T174" fmla="*/ 1384 h 13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4" h="1384">
                <a:moveTo>
                  <a:pt x="214" y="35"/>
                </a:moveTo>
                <a:lnTo>
                  <a:pt x="167" y="12"/>
                </a:lnTo>
                <a:lnTo>
                  <a:pt x="156" y="12"/>
                </a:lnTo>
                <a:lnTo>
                  <a:pt x="127" y="2"/>
                </a:lnTo>
                <a:lnTo>
                  <a:pt x="97" y="17"/>
                </a:lnTo>
                <a:lnTo>
                  <a:pt x="110" y="61"/>
                </a:lnTo>
                <a:lnTo>
                  <a:pt x="99" y="91"/>
                </a:lnTo>
                <a:lnTo>
                  <a:pt x="64" y="108"/>
                </a:lnTo>
                <a:lnTo>
                  <a:pt x="47" y="156"/>
                </a:lnTo>
                <a:lnTo>
                  <a:pt x="58" y="170"/>
                </a:lnTo>
                <a:lnTo>
                  <a:pt x="52" y="214"/>
                </a:lnTo>
                <a:lnTo>
                  <a:pt x="47" y="234"/>
                </a:lnTo>
                <a:lnTo>
                  <a:pt x="33" y="270"/>
                </a:lnTo>
                <a:lnTo>
                  <a:pt x="0" y="318"/>
                </a:lnTo>
                <a:lnTo>
                  <a:pt x="15" y="386"/>
                </a:lnTo>
                <a:lnTo>
                  <a:pt x="24" y="556"/>
                </a:lnTo>
                <a:lnTo>
                  <a:pt x="34" y="601"/>
                </a:lnTo>
                <a:lnTo>
                  <a:pt x="20" y="635"/>
                </a:lnTo>
                <a:lnTo>
                  <a:pt x="20" y="914"/>
                </a:lnTo>
                <a:lnTo>
                  <a:pt x="52" y="954"/>
                </a:lnTo>
                <a:lnTo>
                  <a:pt x="45" y="978"/>
                </a:lnTo>
                <a:lnTo>
                  <a:pt x="59" y="990"/>
                </a:lnTo>
                <a:lnTo>
                  <a:pt x="49" y="1020"/>
                </a:lnTo>
                <a:lnTo>
                  <a:pt x="69" y="1039"/>
                </a:lnTo>
                <a:lnTo>
                  <a:pt x="71" y="1084"/>
                </a:lnTo>
                <a:lnTo>
                  <a:pt x="59" y="1070"/>
                </a:lnTo>
                <a:lnTo>
                  <a:pt x="59" y="1085"/>
                </a:lnTo>
                <a:lnTo>
                  <a:pt x="68" y="1117"/>
                </a:lnTo>
                <a:lnTo>
                  <a:pt x="68" y="1163"/>
                </a:lnTo>
                <a:lnTo>
                  <a:pt x="58" y="1191"/>
                </a:lnTo>
                <a:lnTo>
                  <a:pt x="57" y="1221"/>
                </a:lnTo>
                <a:lnTo>
                  <a:pt x="50" y="1237"/>
                </a:lnTo>
                <a:lnTo>
                  <a:pt x="50" y="1278"/>
                </a:lnTo>
                <a:lnTo>
                  <a:pt x="68" y="1296"/>
                </a:lnTo>
                <a:lnTo>
                  <a:pt x="77" y="1294"/>
                </a:lnTo>
                <a:lnTo>
                  <a:pt x="82" y="1328"/>
                </a:lnTo>
                <a:lnTo>
                  <a:pt x="87" y="1356"/>
                </a:lnTo>
                <a:lnTo>
                  <a:pt x="117" y="1373"/>
                </a:lnTo>
                <a:lnTo>
                  <a:pt x="141" y="1375"/>
                </a:lnTo>
                <a:lnTo>
                  <a:pt x="156" y="1384"/>
                </a:lnTo>
                <a:lnTo>
                  <a:pt x="176" y="1379"/>
                </a:lnTo>
                <a:lnTo>
                  <a:pt x="209" y="1374"/>
                </a:lnTo>
                <a:lnTo>
                  <a:pt x="185" y="1334"/>
                </a:lnTo>
                <a:lnTo>
                  <a:pt x="176" y="1319"/>
                </a:lnTo>
                <a:lnTo>
                  <a:pt x="188" y="1275"/>
                </a:lnTo>
                <a:lnTo>
                  <a:pt x="207" y="1267"/>
                </a:lnTo>
                <a:lnTo>
                  <a:pt x="217" y="1247"/>
                </a:lnTo>
                <a:lnTo>
                  <a:pt x="212" y="1238"/>
                </a:lnTo>
                <a:lnTo>
                  <a:pt x="207" y="1229"/>
                </a:lnTo>
                <a:lnTo>
                  <a:pt x="216" y="1207"/>
                </a:lnTo>
                <a:lnTo>
                  <a:pt x="246" y="1186"/>
                </a:lnTo>
                <a:lnTo>
                  <a:pt x="274" y="1160"/>
                </a:lnTo>
                <a:lnTo>
                  <a:pt x="274" y="1117"/>
                </a:lnTo>
                <a:lnTo>
                  <a:pt x="256" y="1108"/>
                </a:lnTo>
                <a:lnTo>
                  <a:pt x="218" y="1081"/>
                </a:lnTo>
                <a:lnTo>
                  <a:pt x="207" y="1057"/>
                </a:lnTo>
                <a:lnTo>
                  <a:pt x="218" y="1038"/>
                </a:lnTo>
                <a:lnTo>
                  <a:pt x="254" y="1001"/>
                </a:lnTo>
                <a:lnTo>
                  <a:pt x="274" y="981"/>
                </a:lnTo>
                <a:lnTo>
                  <a:pt x="274" y="933"/>
                </a:lnTo>
                <a:lnTo>
                  <a:pt x="287" y="882"/>
                </a:lnTo>
                <a:lnTo>
                  <a:pt x="325" y="903"/>
                </a:lnTo>
                <a:lnTo>
                  <a:pt x="343" y="892"/>
                </a:lnTo>
                <a:lnTo>
                  <a:pt x="330" y="872"/>
                </a:lnTo>
                <a:lnTo>
                  <a:pt x="286" y="872"/>
                </a:lnTo>
                <a:lnTo>
                  <a:pt x="277" y="832"/>
                </a:lnTo>
                <a:lnTo>
                  <a:pt x="265" y="803"/>
                </a:lnTo>
                <a:lnTo>
                  <a:pt x="289" y="804"/>
                </a:lnTo>
                <a:lnTo>
                  <a:pt x="317" y="809"/>
                </a:lnTo>
                <a:lnTo>
                  <a:pt x="351" y="813"/>
                </a:lnTo>
                <a:lnTo>
                  <a:pt x="363" y="807"/>
                </a:lnTo>
                <a:lnTo>
                  <a:pt x="376" y="766"/>
                </a:lnTo>
                <a:lnTo>
                  <a:pt x="376" y="744"/>
                </a:lnTo>
                <a:lnTo>
                  <a:pt x="382" y="721"/>
                </a:lnTo>
                <a:lnTo>
                  <a:pt x="394" y="701"/>
                </a:lnTo>
                <a:lnTo>
                  <a:pt x="461" y="701"/>
                </a:lnTo>
                <a:lnTo>
                  <a:pt x="461" y="683"/>
                </a:lnTo>
                <a:lnTo>
                  <a:pt x="484" y="664"/>
                </a:lnTo>
                <a:lnTo>
                  <a:pt x="494" y="636"/>
                </a:lnTo>
                <a:lnTo>
                  <a:pt x="474" y="607"/>
                </a:lnTo>
                <a:lnTo>
                  <a:pt x="474" y="588"/>
                </a:lnTo>
                <a:lnTo>
                  <a:pt x="464" y="543"/>
                </a:lnTo>
                <a:lnTo>
                  <a:pt x="447" y="535"/>
                </a:lnTo>
                <a:lnTo>
                  <a:pt x="429" y="532"/>
                </a:lnTo>
                <a:lnTo>
                  <a:pt x="429" y="508"/>
                </a:lnTo>
                <a:lnTo>
                  <a:pt x="455" y="484"/>
                </a:lnTo>
                <a:lnTo>
                  <a:pt x="456" y="459"/>
                </a:lnTo>
                <a:lnTo>
                  <a:pt x="464" y="429"/>
                </a:lnTo>
                <a:lnTo>
                  <a:pt x="464" y="386"/>
                </a:lnTo>
                <a:lnTo>
                  <a:pt x="497" y="358"/>
                </a:lnTo>
                <a:lnTo>
                  <a:pt x="497" y="317"/>
                </a:lnTo>
                <a:lnTo>
                  <a:pt x="520" y="294"/>
                </a:lnTo>
                <a:lnTo>
                  <a:pt x="571" y="252"/>
                </a:lnTo>
                <a:lnTo>
                  <a:pt x="614" y="229"/>
                </a:lnTo>
                <a:lnTo>
                  <a:pt x="624" y="201"/>
                </a:lnTo>
                <a:lnTo>
                  <a:pt x="612" y="171"/>
                </a:lnTo>
                <a:lnTo>
                  <a:pt x="582" y="171"/>
                </a:lnTo>
                <a:lnTo>
                  <a:pt x="555" y="196"/>
                </a:lnTo>
                <a:lnTo>
                  <a:pt x="526" y="241"/>
                </a:lnTo>
                <a:lnTo>
                  <a:pt x="489" y="238"/>
                </a:lnTo>
                <a:lnTo>
                  <a:pt x="455" y="219"/>
                </a:lnTo>
                <a:lnTo>
                  <a:pt x="454" y="200"/>
                </a:lnTo>
                <a:lnTo>
                  <a:pt x="464" y="182"/>
                </a:lnTo>
                <a:lnTo>
                  <a:pt x="461" y="143"/>
                </a:lnTo>
                <a:lnTo>
                  <a:pt x="445" y="114"/>
                </a:lnTo>
                <a:lnTo>
                  <a:pt x="419" y="100"/>
                </a:lnTo>
                <a:lnTo>
                  <a:pt x="395" y="94"/>
                </a:lnTo>
                <a:lnTo>
                  <a:pt x="345" y="64"/>
                </a:lnTo>
                <a:lnTo>
                  <a:pt x="315" y="55"/>
                </a:lnTo>
                <a:lnTo>
                  <a:pt x="281" y="30"/>
                </a:lnTo>
                <a:lnTo>
                  <a:pt x="277" y="11"/>
                </a:lnTo>
                <a:lnTo>
                  <a:pt x="248" y="13"/>
                </a:lnTo>
                <a:lnTo>
                  <a:pt x="225" y="0"/>
                </a:lnTo>
                <a:lnTo>
                  <a:pt x="214" y="3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46" name="Freeform 220"/>
          <p:cNvSpPr>
            <a:spLocks/>
          </p:cNvSpPr>
          <p:nvPr/>
        </p:nvSpPr>
        <p:spPr bwMode="auto">
          <a:xfrm>
            <a:off x="7845425" y="4520605"/>
            <a:ext cx="147638" cy="174625"/>
          </a:xfrm>
          <a:custGeom>
            <a:avLst/>
            <a:gdLst>
              <a:gd name="T0" fmla="*/ 2147483647 w 210"/>
              <a:gd name="T1" fmla="*/ 0 h 210"/>
              <a:gd name="T2" fmla="*/ 2147483647 w 210"/>
              <a:gd name="T3" fmla="*/ 2147483647 h 210"/>
              <a:gd name="T4" fmla="*/ 2147483647 w 210"/>
              <a:gd name="T5" fmla="*/ 2147483647 h 210"/>
              <a:gd name="T6" fmla="*/ 2147483647 w 210"/>
              <a:gd name="T7" fmla="*/ 2147483647 h 210"/>
              <a:gd name="T8" fmla="*/ 2147483647 w 210"/>
              <a:gd name="T9" fmla="*/ 2147483647 h 210"/>
              <a:gd name="T10" fmla="*/ 0 w 210"/>
              <a:gd name="T11" fmla="*/ 2147483647 h 210"/>
              <a:gd name="T12" fmla="*/ 0 w 210"/>
              <a:gd name="T13" fmla="*/ 2147483647 h 210"/>
              <a:gd name="T14" fmla="*/ 2147483647 w 210"/>
              <a:gd name="T15" fmla="*/ 2147483647 h 210"/>
              <a:gd name="T16" fmla="*/ 2147483647 w 210"/>
              <a:gd name="T17" fmla="*/ 2147483647 h 210"/>
              <a:gd name="T18" fmla="*/ 2147483647 w 210"/>
              <a:gd name="T19" fmla="*/ 2147483647 h 210"/>
              <a:gd name="T20" fmla="*/ 2147483647 w 210"/>
              <a:gd name="T21" fmla="*/ 2147483647 h 210"/>
              <a:gd name="T22" fmla="*/ 2147483647 w 210"/>
              <a:gd name="T23" fmla="*/ 2147483647 h 210"/>
              <a:gd name="T24" fmla="*/ 2147483647 w 210"/>
              <a:gd name="T25" fmla="*/ 2147483647 h 210"/>
              <a:gd name="T26" fmla="*/ 2147483647 w 210"/>
              <a:gd name="T27" fmla="*/ 2147483647 h 210"/>
              <a:gd name="T28" fmla="*/ 2147483647 w 210"/>
              <a:gd name="T29" fmla="*/ 2147483647 h 210"/>
              <a:gd name="T30" fmla="*/ 2147483647 w 210"/>
              <a:gd name="T31" fmla="*/ 2147483647 h 210"/>
              <a:gd name="T32" fmla="*/ 2147483647 w 210"/>
              <a:gd name="T33" fmla="*/ 2147483647 h 210"/>
              <a:gd name="T34" fmla="*/ 2147483647 w 210"/>
              <a:gd name="T35" fmla="*/ 2147483647 h 210"/>
              <a:gd name="T36" fmla="*/ 2147483647 w 210"/>
              <a:gd name="T37" fmla="*/ 2147483647 h 210"/>
              <a:gd name="T38" fmla="*/ 2147483647 w 210"/>
              <a:gd name="T39" fmla="*/ 2147483647 h 210"/>
              <a:gd name="T40" fmla="*/ 2147483647 w 210"/>
              <a:gd name="T41" fmla="*/ 2147483647 h 210"/>
              <a:gd name="T42" fmla="*/ 2147483647 w 210"/>
              <a:gd name="T43" fmla="*/ 0 h 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10"/>
              <a:gd name="T68" fmla="*/ 210 w 210"/>
              <a:gd name="T69" fmla="*/ 210 h 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10">
                <a:moveTo>
                  <a:pt x="68" y="0"/>
                </a:moveTo>
                <a:lnTo>
                  <a:pt x="35" y="31"/>
                </a:lnTo>
                <a:lnTo>
                  <a:pt x="35" y="70"/>
                </a:lnTo>
                <a:lnTo>
                  <a:pt x="27" y="99"/>
                </a:lnTo>
                <a:lnTo>
                  <a:pt x="26" y="127"/>
                </a:lnTo>
                <a:lnTo>
                  <a:pt x="0" y="153"/>
                </a:lnTo>
                <a:lnTo>
                  <a:pt x="0" y="177"/>
                </a:lnTo>
                <a:lnTo>
                  <a:pt x="18" y="180"/>
                </a:lnTo>
                <a:lnTo>
                  <a:pt x="32" y="188"/>
                </a:lnTo>
                <a:lnTo>
                  <a:pt x="35" y="192"/>
                </a:lnTo>
                <a:lnTo>
                  <a:pt x="74" y="210"/>
                </a:lnTo>
                <a:lnTo>
                  <a:pt x="91" y="200"/>
                </a:lnTo>
                <a:lnTo>
                  <a:pt x="145" y="200"/>
                </a:lnTo>
                <a:lnTo>
                  <a:pt x="161" y="181"/>
                </a:lnTo>
                <a:lnTo>
                  <a:pt x="181" y="163"/>
                </a:lnTo>
                <a:lnTo>
                  <a:pt x="192" y="124"/>
                </a:lnTo>
                <a:lnTo>
                  <a:pt x="210" y="110"/>
                </a:lnTo>
                <a:lnTo>
                  <a:pt x="171" y="68"/>
                </a:lnTo>
                <a:lnTo>
                  <a:pt x="124" y="41"/>
                </a:lnTo>
                <a:lnTo>
                  <a:pt x="92" y="45"/>
                </a:lnTo>
                <a:lnTo>
                  <a:pt x="88" y="18"/>
                </a:lnTo>
                <a:lnTo>
                  <a:pt x="68"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47" name="Freeform 221"/>
          <p:cNvSpPr>
            <a:spLocks/>
          </p:cNvSpPr>
          <p:nvPr/>
        </p:nvSpPr>
        <p:spPr bwMode="auto">
          <a:xfrm>
            <a:off x="7481888" y="4090392"/>
            <a:ext cx="207962" cy="1357313"/>
          </a:xfrm>
          <a:custGeom>
            <a:avLst/>
            <a:gdLst>
              <a:gd name="T0" fmla="*/ 2147483647 w 293"/>
              <a:gd name="T1" fmla="*/ 0 h 1626"/>
              <a:gd name="T2" fmla="*/ 2147483647 w 293"/>
              <a:gd name="T3" fmla="*/ 2147483647 h 1626"/>
              <a:gd name="T4" fmla="*/ 2147483647 w 293"/>
              <a:gd name="T5" fmla="*/ 2147483647 h 1626"/>
              <a:gd name="T6" fmla="*/ 2147483647 w 293"/>
              <a:gd name="T7" fmla="*/ 2147483647 h 1626"/>
              <a:gd name="T8" fmla="*/ 2147483647 w 293"/>
              <a:gd name="T9" fmla="*/ 2147483647 h 1626"/>
              <a:gd name="T10" fmla="*/ 2147483647 w 293"/>
              <a:gd name="T11" fmla="*/ 2147483647 h 1626"/>
              <a:gd name="T12" fmla="*/ 2147483647 w 293"/>
              <a:gd name="T13" fmla="*/ 2147483647 h 1626"/>
              <a:gd name="T14" fmla="*/ 2147483647 w 293"/>
              <a:gd name="T15" fmla="*/ 2147483647 h 1626"/>
              <a:gd name="T16" fmla="*/ 2147483647 w 293"/>
              <a:gd name="T17" fmla="*/ 2147483647 h 1626"/>
              <a:gd name="T18" fmla="*/ 2147483647 w 293"/>
              <a:gd name="T19" fmla="*/ 2147483647 h 1626"/>
              <a:gd name="T20" fmla="*/ 2147483647 w 293"/>
              <a:gd name="T21" fmla="*/ 2147483647 h 1626"/>
              <a:gd name="T22" fmla="*/ 2147483647 w 293"/>
              <a:gd name="T23" fmla="*/ 2147483647 h 1626"/>
              <a:gd name="T24" fmla="*/ 2147483647 w 293"/>
              <a:gd name="T25" fmla="*/ 2147483647 h 1626"/>
              <a:gd name="T26" fmla="*/ 2147483647 w 293"/>
              <a:gd name="T27" fmla="*/ 2147483647 h 1626"/>
              <a:gd name="T28" fmla="*/ 2147483647 w 293"/>
              <a:gd name="T29" fmla="*/ 2147483647 h 1626"/>
              <a:gd name="T30" fmla="*/ 2147483647 w 293"/>
              <a:gd name="T31" fmla="*/ 2147483647 h 1626"/>
              <a:gd name="T32" fmla="*/ 2147483647 w 293"/>
              <a:gd name="T33" fmla="*/ 2147483647 h 1626"/>
              <a:gd name="T34" fmla="*/ 2147483647 w 293"/>
              <a:gd name="T35" fmla="*/ 2147483647 h 1626"/>
              <a:gd name="T36" fmla="*/ 2147483647 w 293"/>
              <a:gd name="T37" fmla="*/ 2147483647 h 1626"/>
              <a:gd name="T38" fmla="*/ 2147483647 w 293"/>
              <a:gd name="T39" fmla="*/ 2147483647 h 1626"/>
              <a:gd name="T40" fmla="*/ 2147483647 w 293"/>
              <a:gd name="T41" fmla="*/ 2147483647 h 1626"/>
              <a:gd name="T42" fmla="*/ 2147483647 w 293"/>
              <a:gd name="T43" fmla="*/ 2147483647 h 1626"/>
              <a:gd name="T44" fmla="*/ 2147483647 w 293"/>
              <a:gd name="T45" fmla="*/ 2147483647 h 1626"/>
              <a:gd name="T46" fmla="*/ 2147483647 w 293"/>
              <a:gd name="T47" fmla="*/ 2147483647 h 1626"/>
              <a:gd name="T48" fmla="*/ 2147483647 w 293"/>
              <a:gd name="T49" fmla="*/ 2147483647 h 1626"/>
              <a:gd name="T50" fmla="*/ 2147483647 w 293"/>
              <a:gd name="T51" fmla="*/ 2147483647 h 1626"/>
              <a:gd name="T52" fmla="*/ 2147483647 w 293"/>
              <a:gd name="T53" fmla="*/ 2147483647 h 1626"/>
              <a:gd name="T54" fmla="*/ 2147483647 w 293"/>
              <a:gd name="T55" fmla="*/ 2147483647 h 1626"/>
              <a:gd name="T56" fmla="*/ 2147483647 w 293"/>
              <a:gd name="T57" fmla="*/ 2147483647 h 1626"/>
              <a:gd name="T58" fmla="*/ 2147483647 w 293"/>
              <a:gd name="T59" fmla="*/ 2147483647 h 1626"/>
              <a:gd name="T60" fmla="*/ 2147483647 w 293"/>
              <a:gd name="T61" fmla="*/ 2147483647 h 1626"/>
              <a:gd name="T62" fmla="*/ 2147483647 w 293"/>
              <a:gd name="T63" fmla="*/ 2147483647 h 1626"/>
              <a:gd name="T64" fmla="*/ 0 w 293"/>
              <a:gd name="T65" fmla="*/ 2147483647 h 1626"/>
              <a:gd name="T66" fmla="*/ 2147483647 w 293"/>
              <a:gd name="T67" fmla="*/ 2147483647 h 1626"/>
              <a:gd name="T68" fmla="*/ 2147483647 w 293"/>
              <a:gd name="T69" fmla="*/ 2147483647 h 1626"/>
              <a:gd name="T70" fmla="*/ 2147483647 w 293"/>
              <a:gd name="T71" fmla="*/ 2147483647 h 1626"/>
              <a:gd name="T72" fmla="*/ 2147483647 w 293"/>
              <a:gd name="T73" fmla="*/ 2147483647 h 1626"/>
              <a:gd name="T74" fmla="*/ 2147483647 w 293"/>
              <a:gd name="T75" fmla="*/ 2147483647 h 1626"/>
              <a:gd name="T76" fmla="*/ 2147483647 w 293"/>
              <a:gd name="T77" fmla="*/ 2147483647 h 1626"/>
              <a:gd name="T78" fmla="*/ 2147483647 w 293"/>
              <a:gd name="T79" fmla="*/ 2147483647 h 1626"/>
              <a:gd name="T80" fmla="*/ 2147483647 w 293"/>
              <a:gd name="T81" fmla="*/ 2147483647 h 1626"/>
              <a:gd name="T82" fmla="*/ 2147483647 w 293"/>
              <a:gd name="T83" fmla="*/ 2147483647 h 1626"/>
              <a:gd name="T84" fmla="*/ 2147483647 w 293"/>
              <a:gd name="T85" fmla="*/ 2147483647 h 1626"/>
              <a:gd name="T86" fmla="*/ 2147483647 w 293"/>
              <a:gd name="T87" fmla="*/ 2147483647 h 1626"/>
              <a:gd name="T88" fmla="*/ 2147483647 w 293"/>
              <a:gd name="T89" fmla="*/ 2147483647 h 1626"/>
              <a:gd name="T90" fmla="*/ 2147483647 w 293"/>
              <a:gd name="T91" fmla="*/ 2147483647 h 1626"/>
              <a:gd name="T92" fmla="*/ 2147483647 w 293"/>
              <a:gd name="T93" fmla="*/ 2147483647 h 1626"/>
              <a:gd name="T94" fmla="*/ 2147483647 w 293"/>
              <a:gd name="T95" fmla="*/ 2147483647 h 1626"/>
              <a:gd name="T96" fmla="*/ 2147483647 w 293"/>
              <a:gd name="T97" fmla="*/ 2147483647 h 1626"/>
              <a:gd name="T98" fmla="*/ 2147483647 w 293"/>
              <a:gd name="T99" fmla="*/ 2147483647 h 1626"/>
              <a:gd name="T100" fmla="*/ 2147483647 w 293"/>
              <a:gd name="T101" fmla="*/ 2147483647 h 1626"/>
              <a:gd name="T102" fmla="*/ 2147483647 w 293"/>
              <a:gd name="T103" fmla="*/ 2147483647 h 16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1626"/>
              <a:gd name="T158" fmla="*/ 293 w 293"/>
              <a:gd name="T159" fmla="*/ 1626 h 16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1626">
                <a:moveTo>
                  <a:pt x="33" y="48"/>
                </a:moveTo>
                <a:lnTo>
                  <a:pt x="66" y="0"/>
                </a:lnTo>
                <a:lnTo>
                  <a:pt x="94" y="38"/>
                </a:lnTo>
                <a:lnTo>
                  <a:pt x="118" y="96"/>
                </a:lnTo>
                <a:lnTo>
                  <a:pt x="99" y="155"/>
                </a:lnTo>
                <a:lnTo>
                  <a:pt x="184" y="203"/>
                </a:lnTo>
                <a:lnTo>
                  <a:pt x="195" y="249"/>
                </a:lnTo>
                <a:lnTo>
                  <a:pt x="184" y="276"/>
                </a:lnTo>
                <a:lnTo>
                  <a:pt x="152" y="296"/>
                </a:lnTo>
                <a:lnTo>
                  <a:pt x="133" y="339"/>
                </a:lnTo>
                <a:lnTo>
                  <a:pt x="142" y="356"/>
                </a:lnTo>
                <a:lnTo>
                  <a:pt x="133" y="421"/>
                </a:lnTo>
                <a:lnTo>
                  <a:pt x="123" y="452"/>
                </a:lnTo>
                <a:lnTo>
                  <a:pt x="84" y="502"/>
                </a:lnTo>
                <a:lnTo>
                  <a:pt x="98" y="558"/>
                </a:lnTo>
                <a:lnTo>
                  <a:pt x="101" y="625"/>
                </a:lnTo>
                <a:lnTo>
                  <a:pt x="110" y="751"/>
                </a:lnTo>
                <a:lnTo>
                  <a:pt x="118" y="784"/>
                </a:lnTo>
                <a:lnTo>
                  <a:pt x="104" y="820"/>
                </a:lnTo>
                <a:lnTo>
                  <a:pt x="104" y="1018"/>
                </a:lnTo>
                <a:lnTo>
                  <a:pt x="104" y="1099"/>
                </a:lnTo>
                <a:lnTo>
                  <a:pt x="136" y="1139"/>
                </a:lnTo>
                <a:lnTo>
                  <a:pt x="133" y="1163"/>
                </a:lnTo>
                <a:lnTo>
                  <a:pt x="143" y="1175"/>
                </a:lnTo>
                <a:lnTo>
                  <a:pt x="133" y="1207"/>
                </a:lnTo>
                <a:lnTo>
                  <a:pt x="153" y="1223"/>
                </a:lnTo>
                <a:lnTo>
                  <a:pt x="153" y="1266"/>
                </a:lnTo>
                <a:lnTo>
                  <a:pt x="143" y="1257"/>
                </a:lnTo>
                <a:lnTo>
                  <a:pt x="143" y="1270"/>
                </a:lnTo>
                <a:lnTo>
                  <a:pt x="152" y="1305"/>
                </a:lnTo>
                <a:lnTo>
                  <a:pt x="152" y="1348"/>
                </a:lnTo>
                <a:lnTo>
                  <a:pt x="142" y="1378"/>
                </a:lnTo>
                <a:lnTo>
                  <a:pt x="142" y="1405"/>
                </a:lnTo>
                <a:lnTo>
                  <a:pt x="134" y="1422"/>
                </a:lnTo>
                <a:lnTo>
                  <a:pt x="134" y="1463"/>
                </a:lnTo>
                <a:lnTo>
                  <a:pt x="152" y="1481"/>
                </a:lnTo>
                <a:lnTo>
                  <a:pt x="161" y="1481"/>
                </a:lnTo>
                <a:lnTo>
                  <a:pt x="171" y="1541"/>
                </a:lnTo>
                <a:lnTo>
                  <a:pt x="201" y="1558"/>
                </a:lnTo>
                <a:lnTo>
                  <a:pt x="222" y="1560"/>
                </a:lnTo>
                <a:lnTo>
                  <a:pt x="241" y="1569"/>
                </a:lnTo>
                <a:lnTo>
                  <a:pt x="264" y="1561"/>
                </a:lnTo>
                <a:lnTo>
                  <a:pt x="293" y="1559"/>
                </a:lnTo>
                <a:lnTo>
                  <a:pt x="254" y="1584"/>
                </a:lnTo>
                <a:lnTo>
                  <a:pt x="235" y="1587"/>
                </a:lnTo>
                <a:lnTo>
                  <a:pt x="222" y="1605"/>
                </a:lnTo>
                <a:lnTo>
                  <a:pt x="220" y="1626"/>
                </a:lnTo>
                <a:lnTo>
                  <a:pt x="175" y="1588"/>
                </a:lnTo>
                <a:lnTo>
                  <a:pt x="187" y="1578"/>
                </a:lnTo>
                <a:lnTo>
                  <a:pt x="181" y="1567"/>
                </a:lnTo>
                <a:lnTo>
                  <a:pt x="171" y="1569"/>
                </a:lnTo>
                <a:lnTo>
                  <a:pt x="164" y="1547"/>
                </a:lnTo>
                <a:lnTo>
                  <a:pt x="136" y="1547"/>
                </a:lnTo>
                <a:lnTo>
                  <a:pt x="119" y="1540"/>
                </a:lnTo>
                <a:lnTo>
                  <a:pt x="119" y="1518"/>
                </a:lnTo>
                <a:lnTo>
                  <a:pt x="99" y="1486"/>
                </a:lnTo>
                <a:lnTo>
                  <a:pt x="86" y="1425"/>
                </a:lnTo>
                <a:lnTo>
                  <a:pt x="84" y="1399"/>
                </a:lnTo>
                <a:lnTo>
                  <a:pt x="64" y="1360"/>
                </a:lnTo>
                <a:lnTo>
                  <a:pt x="76" y="1353"/>
                </a:lnTo>
                <a:lnTo>
                  <a:pt x="92" y="1348"/>
                </a:lnTo>
                <a:lnTo>
                  <a:pt x="59" y="1316"/>
                </a:lnTo>
                <a:lnTo>
                  <a:pt x="57" y="1301"/>
                </a:lnTo>
                <a:lnTo>
                  <a:pt x="45" y="1306"/>
                </a:lnTo>
                <a:lnTo>
                  <a:pt x="26" y="1294"/>
                </a:lnTo>
                <a:lnTo>
                  <a:pt x="0" y="1275"/>
                </a:lnTo>
                <a:lnTo>
                  <a:pt x="17" y="1259"/>
                </a:lnTo>
                <a:lnTo>
                  <a:pt x="35" y="1237"/>
                </a:lnTo>
                <a:lnTo>
                  <a:pt x="40" y="1251"/>
                </a:lnTo>
                <a:lnTo>
                  <a:pt x="66" y="1275"/>
                </a:lnTo>
                <a:lnTo>
                  <a:pt x="87" y="1270"/>
                </a:lnTo>
                <a:lnTo>
                  <a:pt x="75" y="1254"/>
                </a:lnTo>
                <a:lnTo>
                  <a:pt x="84" y="1231"/>
                </a:lnTo>
                <a:lnTo>
                  <a:pt x="87" y="1204"/>
                </a:lnTo>
                <a:lnTo>
                  <a:pt x="76" y="1195"/>
                </a:lnTo>
                <a:lnTo>
                  <a:pt x="95" y="1186"/>
                </a:lnTo>
                <a:lnTo>
                  <a:pt x="63" y="1143"/>
                </a:lnTo>
                <a:lnTo>
                  <a:pt x="64" y="1023"/>
                </a:lnTo>
                <a:lnTo>
                  <a:pt x="36" y="1025"/>
                </a:lnTo>
                <a:lnTo>
                  <a:pt x="14" y="1002"/>
                </a:lnTo>
                <a:lnTo>
                  <a:pt x="11" y="952"/>
                </a:lnTo>
                <a:lnTo>
                  <a:pt x="24" y="929"/>
                </a:lnTo>
                <a:lnTo>
                  <a:pt x="24" y="896"/>
                </a:lnTo>
                <a:lnTo>
                  <a:pt x="15" y="887"/>
                </a:lnTo>
                <a:lnTo>
                  <a:pt x="23" y="842"/>
                </a:lnTo>
                <a:lnTo>
                  <a:pt x="36" y="792"/>
                </a:lnTo>
                <a:lnTo>
                  <a:pt x="35" y="750"/>
                </a:lnTo>
                <a:lnTo>
                  <a:pt x="54" y="730"/>
                </a:lnTo>
                <a:lnTo>
                  <a:pt x="54" y="676"/>
                </a:lnTo>
                <a:lnTo>
                  <a:pt x="54" y="571"/>
                </a:lnTo>
                <a:lnTo>
                  <a:pt x="75" y="544"/>
                </a:lnTo>
                <a:lnTo>
                  <a:pt x="71" y="531"/>
                </a:lnTo>
                <a:lnTo>
                  <a:pt x="57" y="510"/>
                </a:lnTo>
                <a:lnTo>
                  <a:pt x="54" y="458"/>
                </a:lnTo>
                <a:lnTo>
                  <a:pt x="61" y="446"/>
                </a:lnTo>
                <a:lnTo>
                  <a:pt x="66" y="412"/>
                </a:lnTo>
                <a:lnTo>
                  <a:pt x="68" y="286"/>
                </a:lnTo>
                <a:lnTo>
                  <a:pt x="47" y="273"/>
                </a:lnTo>
                <a:lnTo>
                  <a:pt x="64" y="246"/>
                </a:lnTo>
                <a:lnTo>
                  <a:pt x="64" y="210"/>
                </a:lnTo>
                <a:lnTo>
                  <a:pt x="64" y="156"/>
                </a:lnTo>
                <a:lnTo>
                  <a:pt x="64" y="107"/>
                </a:lnTo>
                <a:lnTo>
                  <a:pt x="53" y="65"/>
                </a:lnTo>
                <a:lnTo>
                  <a:pt x="33" y="48"/>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48" name="Freeform 222"/>
          <p:cNvSpPr>
            <a:spLocks/>
          </p:cNvSpPr>
          <p:nvPr/>
        </p:nvSpPr>
        <p:spPr bwMode="auto">
          <a:xfrm>
            <a:off x="7861300" y="3325813"/>
            <a:ext cx="122238" cy="147637"/>
          </a:xfrm>
          <a:custGeom>
            <a:avLst/>
            <a:gdLst>
              <a:gd name="T0" fmla="*/ 2147483647 w 170"/>
              <a:gd name="T1" fmla="*/ 0 h 178"/>
              <a:gd name="T2" fmla="*/ 2147483647 w 170"/>
              <a:gd name="T3" fmla="*/ 2147483647 h 178"/>
              <a:gd name="T4" fmla="*/ 2147483647 w 170"/>
              <a:gd name="T5" fmla="*/ 2147483647 h 178"/>
              <a:gd name="T6" fmla="*/ 2147483647 w 170"/>
              <a:gd name="T7" fmla="*/ 2147483647 h 178"/>
              <a:gd name="T8" fmla="*/ 2147483647 w 170"/>
              <a:gd name="T9" fmla="*/ 2147483647 h 178"/>
              <a:gd name="T10" fmla="*/ 2147483647 w 170"/>
              <a:gd name="T11" fmla="*/ 2147483647 h 178"/>
              <a:gd name="T12" fmla="*/ 2147483647 w 170"/>
              <a:gd name="T13" fmla="*/ 2147483647 h 178"/>
              <a:gd name="T14" fmla="*/ 2147483647 w 170"/>
              <a:gd name="T15" fmla="*/ 2147483647 h 178"/>
              <a:gd name="T16" fmla="*/ 2147483647 w 170"/>
              <a:gd name="T17" fmla="*/ 2147483647 h 178"/>
              <a:gd name="T18" fmla="*/ 2147483647 w 170"/>
              <a:gd name="T19" fmla="*/ 2147483647 h 178"/>
              <a:gd name="T20" fmla="*/ 2147483647 w 170"/>
              <a:gd name="T21" fmla="*/ 2147483647 h 178"/>
              <a:gd name="T22" fmla="*/ 2147483647 w 170"/>
              <a:gd name="T23" fmla="*/ 2147483647 h 178"/>
              <a:gd name="T24" fmla="*/ 2147483647 w 170"/>
              <a:gd name="T25" fmla="*/ 2147483647 h 178"/>
              <a:gd name="T26" fmla="*/ 2147483647 w 170"/>
              <a:gd name="T27" fmla="*/ 2147483647 h 178"/>
              <a:gd name="T28" fmla="*/ 2147483647 w 170"/>
              <a:gd name="T29" fmla="*/ 2147483647 h 178"/>
              <a:gd name="T30" fmla="*/ 0 w 170"/>
              <a:gd name="T31" fmla="*/ 2147483647 h 178"/>
              <a:gd name="T32" fmla="*/ 2147483647 w 170"/>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78"/>
              <a:gd name="T53" fmla="*/ 170 w 170"/>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78">
                <a:moveTo>
                  <a:pt x="39" y="0"/>
                </a:moveTo>
                <a:lnTo>
                  <a:pt x="65" y="11"/>
                </a:lnTo>
                <a:lnTo>
                  <a:pt x="159" y="11"/>
                </a:lnTo>
                <a:lnTo>
                  <a:pt x="165" y="37"/>
                </a:lnTo>
                <a:lnTo>
                  <a:pt x="146" y="69"/>
                </a:lnTo>
                <a:lnTo>
                  <a:pt x="155" y="79"/>
                </a:lnTo>
                <a:lnTo>
                  <a:pt x="155" y="102"/>
                </a:lnTo>
                <a:lnTo>
                  <a:pt x="170" y="123"/>
                </a:lnTo>
                <a:lnTo>
                  <a:pt x="170" y="148"/>
                </a:lnTo>
                <a:lnTo>
                  <a:pt x="140" y="158"/>
                </a:lnTo>
                <a:lnTo>
                  <a:pt x="104" y="156"/>
                </a:lnTo>
                <a:lnTo>
                  <a:pt x="82" y="178"/>
                </a:lnTo>
                <a:lnTo>
                  <a:pt x="70" y="176"/>
                </a:lnTo>
                <a:lnTo>
                  <a:pt x="51" y="101"/>
                </a:lnTo>
                <a:lnTo>
                  <a:pt x="11" y="73"/>
                </a:lnTo>
                <a:lnTo>
                  <a:pt x="0" y="49"/>
                </a:lnTo>
                <a:lnTo>
                  <a:pt x="39"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28867" name="Freeform 223"/>
          <p:cNvSpPr>
            <a:spLocks/>
          </p:cNvSpPr>
          <p:nvPr/>
        </p:nvSpPr>
        <p:spPr bwMode="auto">
          <a:xfrm>
            <a:off x="7978775" y="3478213"/>
            <a:ext cx="87313" cy="142875"/>
          </a:xfrm>
          <a:custGeom>
            <a:avLst/>
            <a:gdLst>
              <a:gd name="T0" fmla="*/ 2147483647 w 125"/>
              <a:gd name="T1" fmla="*/ 2147483647 h 171"/>
              <a:gd name="T2" fmla="*/ 2147483647 w 125"/>
              <a:gd name="T3" fmla="*/ 0 h 171"/>
              <a:gd name="T4" fmla="*/ 2147483647 w 125"/>
              <a:gd name="T5" fmla="*/ 2147483647 h 171"/>
              <a:gd name="T6" fmla="*/ 2147483647 w 125"/>
              <a:gd name="T7" fmla="*/ 2147483647 h 171"/>
              <a:gd name="T8" fmla="*/ 2147483647 w 125"/>
              <a:gd name="T9" fmla="*/ 2147483647 h 171"/>
              <a:gd name="T10" fmla="*/ 2147483647 w 125"/>
              <a:gd name="T11" fmla="*/ 2147483647 h 171"/>
              <a:gd name="T12" fmla="*/ 2147483647 w 125"/>
              <a:gd name="T13" fmla="*/ 2147483647 h 171"/>
              <a:gd name="T14" fmla="*/ 2147483647 w 125"/>
              <a:gd name="T15" fmla="*/ 2147483647 h 171"/>
              <a:gd name="T16" fmla="*/ 2147483647 w 125"/>
              <a:gd name="T17" fmla="*/ 2147483647 h 171"/>
              <a:gd name="T18" fmla="*/ 2147483647 w 125"/>
              <a:gd name="T19" fmla="*/ 2147483647 h 171"/>
              <a:gd name="T20" fmla="*/ 0 w 125"/>
              <a:gd name="T21" fmla="*/ 2147483647 h 171"/>
              <a:gd name="T22" fmla="*/ 2147483647 w 125"/>
              <a:gd name="T23" fmla="*/ 2147483647 h 171"/>
              <a:gd name="T24" fmla="*/ 2147483647 w 125"/>
              <a:gd name="T25" fmla="*/ 2147483647 h 171"/>
              <a:gd name="T26" fmla="*/ 2147483647 w 125"/>
              <a:gd name="T27" fmla="*/ 2147483647 h 171"/>
              <a:gd name="T28" fmla="*/ 2147483647 w 125"/>
              <a:gd name="T29" fmla="*/ 2147483647 h 171"/>
              <a:gd name="T30" fmla="*/ 2147483647 w 125"/>
              <a:gd name="T31" fmla="*/ 2147483647 h 171"/>
              <a:gd name="T32" fmla="*/ 2147483647 w 125"/>
              <a:gd name="T33" fmla="*/ 2147483647 h 171"/>
              <a:gd name="T34" fmla="*/ 2147483647 w 125"/>
              <a:gd name="T35" fmla="*/ 2147483647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171"/>
              <a:gd name="T56" fmla="*/ 125 w 12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171">
                <a:moveTo>
                  <a:pt x="18" y="10"/>
                </a:moveTo>
                <a:lnTo>
                  <a:pt x="33" y="0"/>
                </a:lnTo>
                <a:lnTo>
                  <a:pt x="65" y="40"/>
                </a:lnTo>
                <a:lnTo>
                  <a:pt x="106" y="59"/>
                </a:lnTo>
                <a:lnTo>
                  <a:pt x="125" y="81"/>
                </a:lnTo>
                <a:lnTo>
                  <a:pt x="107" y="96"/>
                </a:lnTo>
                <a:lnTo>
                  <a:pt x="94" y="105"/>
                </a:lnTo>
                <a:lnTo>
                  <a:pt x="55" y="164"/>
                </a:lnTo>
                <a:lnTo>
                  <a:pt x="28" y="171"/>
                </a:lnTo>
                <a:lnTo>
                  <a:pt x="11" y="163"/>
                </a:lnTo>
                <a:lnTo>
                  <a:pt x="0" y="154"/>
                </a:lnTo>
                <a:lnTo>
                  <a:pt x="29" y="146"/>
                </a:lnTo>
                <a:lnTo>
                  <a:pt x="29" y="121"/>
                </a:lnTo>
                <a:lnTo>
                  <a:pt x="14" y="100"/>
                </a:lnTo>
                <a:lnTo>
                  <a:pt x="14" y="80"/>
                </a:lnTo>
                <a:lnTo>
                  <a:pt x="5" y="67"/>
                </a:lnTo>
                <a:lnTo>
                  <a:pt x="24" y="35"/>
                </a:lnTo>
                <a:lnTo>
                  <a:pt x="18" y="10"/>
                </a:lnTo>
                <a:close/>
              </a:path>
            </a:pathLst>
          </a:custGeom>
          <a:solidFill>
            <a:schemeClr val="bg1"/>
          </a:solidFill>
          <a:ln w="7938">
            <a:solidFill>
              <a:srgbClr val="000000"/>
            </a:solidFill>
            <a:round/>
            <a:headEnd/>
            <a:tailEnd/>
          </a:ln>
        </p:spPr>
        <p:txBody>
          <a:bodyPr>
            <a:prstTxWarp prst="textNoShape">
              <a:avLst/>
            </a:prstTxWarp>
          </a:bodyPr>
          <a:lstStyle/>
          <a:p>
            <a:endParaRPr lang="it-IT"/>
          </a:p>
        </p:txBody>
      </p:sp>
      <p:grpSp>
        <p:nvGrpSpPr>
          <p:cNvPr id="29" name="Group 224"/>
          <p:cNvGrpSpPr>
            <a:grpSpLocks/>
          </p:cNvGrpSpPr>
          <p:nvPr/>
        </p:nvGrpSpPr>
        <p:grpSpPr bwMode="auto">
          <a:xfrm>
            <a:off x="5221288" y="1523405"/>
            <a:ext cx="317500" cy="1154112"/>
            <a:chOff x="3800" y="1627"/>
            <a:chExt cx="216" cy="678"/>
          </a:xfrm>
          <a:solidFill>
            <a:srgbClr val="962512"/>
          </a:solidFill>
        </p:grpSpPr>
        <p:sp>
          <p:nvSpPr>
            <p:cNvPr id="10465" name="Freeform 225"/>
            <p:cNvSpPr>
              <a:spLocks/>
            </p:cNvSpPr>
            <p:nvPr/>
          </p:nvSpPr>
          <p:spPr bwMode="auto">
            <a:xfrm>
              <a:off x="3931" y="2143"/>
              <a:ext cx="13" cy="23"/>
            </a:xfrm>
            <a:custGeom>
              <a:avLst/>
              <a:gdLst>
                <a:gd name="T0" fmla="*/ 2 w 13"/>
                <a:gd name="T1" fmla="*/ 15 h 23"/>
                <a:gd name="T2" fmla="*/ 4 w 13"/>
                <a:gd name="T3" fmla="*/ 10 h 23"/>
                <a:gd name="T4" fmla="*/ 5 w 13"/>
                <a:gd name="T5" fmla="*/ 4 h 23"/>
                <a:gd name="T6" fmla="*/ 6 w 13"/>
                <a:gd name="T7" fmla="*/ 1 h 23"/>
                <a:gd name="T8" fmla="*/ 11 w 13"/>
                <a:gd name="T9" fmla="*/ 0 h 23"/>
                <a:gd name="T10" fmla="*/ 13 w 13"/>
                <a:gd name="T11" fmla="*/ 5 h 23"/>
                <a:gd name="T12" fmla="*/ 11 w 13"/>
                <a:gd name="T13" fmla="*/ 15 h 23"/>
                <a:gd name="T14" fmla="*/ 9 w 13"/>
                <a:gd name="T15" fmla="*/ 19 h 23"/>
                <a:gd name="T16" fmla="*/ 8 w 13"/>
                <a:gd name="T17" fmla="*/ 22 h 23"/>
                <a:gd name="T18" fmla="*/ 5 w 13"/>
                <a:gd name="T19" fmla="*/ 23 h 23"/>
                <a:gd name="T20" fmla="*/ 2 w 13"/>
                <a:gd name="T21" fmla="*/ 23 h 23"/>
                <a:gd name="T22" fmla="*/ 2 w 13"/>
                <a:gd name="T23" fmla="*/ 21 h 23"/>
                <a:gd name="T24" fmla="*/ 0 w 13"/>
                <a:gd name="T25" fmla="*/ 19 h 23"/>
                <a:gd name="T26" fmla="*/ 2 w 13"/>
                <a:gd name="T27" fmla="*/ 15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23"/>
                <a:gd name="T44" fmla="*/ 13 w 13"/>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23">
                  <a:moveTo>
                    <a:pt x="2" y="15"/>
                  </a:moveTo>
                  <a:lnTo>
                    <a:pt x="4" y="10"/>
                  </a:lnTo>
                  <a:lnTo>
                    <a:pt x="5" y="4"/>
                  </a:lnTo>
                  <a:lnTo>
                    <a:pt x="6" y="1"/>
                  </a:lnTo>
                  <a:lnTo>
                    <a:pt x="11" y="0"/>
                  </a:lnTo>
                  <a:lnTo>
                    <a:pt x="13" y="5"/>
                  </a:lnTo>
                  <a:lnTo>
                    <a:pt x="11" y="15"/>
                  </a:lnTo>
                  <a:lnTo>
                    <a:pt x="9" y="19"/>
                  </a:lnTo>
                  <a:lnTo>
                    <a:pt x="8" y="22"/>
                  </a:lnTo>
                  <a:lnTo>
                    <a:pt x="5" y="23"/>
                  </a:lnTo>
                  <a:lnTo>
                    <a:pt x="2" y="23"/>
                  </a:lnTo>
                  <a:lnTo>
                    <a:pt x="2" y="21"/>
                  </a:lnTo>
                  <a:lnTo>
                    <a:pt x="0" y="19"/>
                  </a:lnTo>
                  <a:lnTo>
                    <a:pt x="2" y="1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nvGrpSpPr>
            <p:cNvPr id="30" name="Group 226"/>
            <p:cNvGrpSpPr>
              <a:grpSpLocks/>
            </p:cNvGrpSpPr>
            <p:nvPr/>
          </p:nvGrpSpPr>
          <p:grpSpPr bwMode="auto">
            <a:xfrm>
              <a:off x="3800" y="1627"/>
              <a:ext cx="216" cy="678"/>
              <a:chOff x="3800" y="1627"/>
              <a:chExt cx="216" cy="678"/>
            </a:xfrm>
            <a:grpFill/>
          </p:grpSpPr>
          <p:sp>
            <p:nvSpPr>
              <p:cNvPr id="10467" name="Freeform 227"/>
              <p:cNvSpPr>
                <a:spLocks/>
              </p:cNvSpPr>
              <p:nvPr/>
            </p:nvSpPr>
            <p:spPr bwMode="auto">
              <a:xfrm>
                <a:off x="3800" y="1627"/>
                <a:ext cx="106" cy="147"/>
              </a:xfrm>
              <a:custGeom>
                <a:avLst/>
                <a:gdLst>
                  <a:gd name="T0" fmla="*/ 72 w 106"/>
                  <a:gd name="T1" fmla="*/ 0 h 147"/>
                  <a:gd name="T2" fmla="*/ 77 w 106"/>
                  <a:gd name="T3" fmla="*/ 15 h 147"/>
                  <a:gd name="T4" fmla="*/ 72 w 106"/>
                  <a:gd name="T5" fmla="*/ 23 h 147"/>
                  <a:gd name="T6" fmla="*/ 65 w 106"/>
                  <a:gd name="T7" fmla="*/ 23 h 147"/>
                  <a:gd name="T8" fmla="*/ 61 w 106"/>
                  <a:gd name="T9" fmla="*/ 29 h 147"/>
                  <a:gd name="T10" fmla="*/ 44 w 106"/>
                  <a:gd name="T11" fmla="*/ 36 h 147"/>
                  <a:gd name="T12" fmla="*/ 24 w 106"/>
                  <a:gd name="T13" fmla="*/ 33 h 147"/>
                  <a:gd name="T14" fmla="*/ 6 w 106"/>
                  <a:gd name="T15" fmla="*/ 34 h 147"/>
                  <a:gd name="T16" fmla="*/ 0 w 106"/>
                  <a:gd name="T17" fmla="*/ 32 h 147"/>
                  <a:gd name="T18" fmla="*/ 0 w 106"/>
                  <a:gd name="T19" fmla="*/ 40 h 147"/>
                  <a:gd name="T20" fmla="*/ 5 w 106"/>
                  <a:gd name="T21" fmla="*/ 46 h 147"/>
                  <a:gd name="T22" fmla="*/ 10 w 106"/>
                  <a:gd name="T23" fmla="*/ 55 h 147"/>
                  <a:gd name="T24" fmla="*/ 17 w 106"/>
                  <a:gd name="T25" fmla="*/ 53 h 147"/>
                  <a:gd name="T26" fmla="*/ 20 w 106"/>
                  <a:gd name="T27" fmla="*/ 57 h 147"/>
                  <a:gd name="T28" fmla="*/ 24 w 106"/>
                  <a:gd name="T29" fmla="*/ 57 h 147"/>
                  <a:gd name="T30" fmla="*/ 28 w 106"/>
                  <a:gd name="T31" fmla="*/ 67 h 147"/>
                  <a:gd name="T32" fmla="*/ 35 w 106"/>
                  <a:gd name="T33" fmla="*/ 72 h 147"/>
                  <a:gd name="T34" fmla="*/ 32 w 106"/>
                  <a:gd name="T35" fmla="*/ 78 h 147"/>
                  <a:gd name="T36" fmla="*/ 40 w 106"/>
                  <a:gd name="T37" fmla="*/ 86 h 147"/>
                  <a:gd name="T38" fmla="*/ 38 w 106"/>
                  <a:gd name="T39" fmla="*/ 97 h 147"/>
                  <a:gd name="T40" fmla="*/ 26 w 106"/>
                  <a:gd name="T41" fmla="*/ 102 h 147"/>
                  <a:gd name="T42" fmla="*/ 29 w 106"/>
                  <a:gd name="T43" fmla="*/ 107 h 147"/>
                  <a:gd name="T44" fmla="*/ 35 w 106"/>
                  <a:gd name="T45" fmla="*/ 113 h 147"/>
                  <a:gd name="T46" fmla="*/ 38 w 106"/>
                  <a:gd name="T47" fmla="*/ 118 h 147"/>
                  <a:gd name="T48" fmla="*/ 40 w 106"/>
                  <a:gd name="T49" fmla="*/ 129 h 147"/>
                  <a:gd name="T50" fmla="*/ 49 w 106"/>
                  <a:gd name="T51" fmla="*/ 138 h 147"/>
                  <a:gd name="T52" fmla="*/ 55 w 106"/>
                  <a:gd name="T53" fmla="*/ 134 h 147"/>
                  <a:gd name="T54" fmla="*/ 61 w 106"/>
                  <a:gd name="T55" fmla="*/ 143 h 147"/>
                  <a:gd name="T56" fmla="*/ 67 w 106"/>
                  <a:gd name="T57" fmla="*/ 147 h 147"/>
                  <a:gd name="T58" fmla="*/ 69 w 106"/>
                  <a:gd name="T59" fmla="*/ 146 h 147"/>
                  <a:gd name="T60" fmla="*/ 70 w 106"/>
                  <a:gd name="T61" fmla="*/ 138 h 147"/>
                  <a:gd name="T62" fmla="*/ 69 w 106"/>
                  <a:gd name="T63" fmla="*/ 130 h 147"/>
                  <a:gd name="T64" fmla="*/ 73 w 106"/>
                  <a:gd name="T65" fmla="*/ 126 h 147"/>
                  <a:gd name="T66" fmla="*/ 75 w 106"/>
                  <a:gd name="T67" fmla="*/ 118 h 147"/>
                  <a:gd name="T68" fmla="*/ 66 w 106"/>
                  <a:gd name="T69" fmla="*/ 116 h 147"/>
                  <a:gd name="T70" fmla="*/ 56 w 106"/>
                  <a:gd name="T71" fmla="*/ 121 h 147"/>
                  <a:gd name="T72" fmla="*/ 47 w 106"/>
                  <a:gd name="T73" fmla="*/ 121 h 147"/>
                  <a:gd name="T74" fmla="*/ 51 w 106"/>
                  <a:gd name="T75" fmla="*/ 112 h 147"/>
                  <a:gd name="T76" fmla="*/ 58 w 106"/>
                  <a:gd name="T77" fmla="*/ 112 h 147"/>
                  <a:gd name="T78" fmla="*/ 65 w 106"/>
                  <a:gd name="T79" fmla="*/ 106 h 147"/>
                  <a:gd name="T80" fmla="*/ 67 w 106"/>
                  <a:gd name="T81" fmla="*/ 95 h 147"/>
                  <a:gd name="T82" fmla="*/ 76 w 106"/>
                  <a:gd name="T83" fmla="*/ 92 h 147"/>
                  <a:gd name="T84" fmla="*/ 80 w 106"/>
                  <a:gd name="T85" fmla="*/ 89 h 147"/>
                  <a:gd name="T86" fmla="*/ 93 w 106"/>
                  <a:gd name="T87" fmla="*/ 90 h 147"/>
                  <a:gd name="T88" fmla="*/ 94 w 106"/>
                  <a:gd name="T89" fmla="*/ 86 h 147"/>
                  <a:gd name="T90" fmla="*/ 102 w 106"/>
                  <a:gd name="T91" fmla="*/ 83 h 147"/>
                  <a:gd name="T92" fmla="*/ 93 w 106"/>
                  <a:gd name="T93" fmla="*/ 72 h 147"/>
                  <a:gd name="T94" fmla="*/ 89 w 106"/>
                  <a:gd name="T95" fmla="*/ 66 h 147"/>
                  <a:gd name="T96" fmla="*/ 92 w 106"/>
                  <a:gd name="T97" fmla="*/ 57 h 147"/>
                  <a:gd name="T98" fmla="*/ 92 w 106"/>
                  <a:gd name="T99" fmla="*/ 49 h 147"/>
                  <a:gd name="T100" fmla="*/ 100 w 106"/>
                  <a:gd name="T101" fmla="*/ 39 h 147"/>
                  <a:gd name="T102" fmla="*/ 98 w 106"/>
                  <a:gd name="T103" fmla="*/ 34 h 147"/>
                  <a:gd name="T104" fmla="*/ 102 w 106"/>
                  <a:gd name="T105" fmla="*/ 33 h 147"/>
                  <a:gd name="T106" fmla="*/ 102 w 106"/>
                  <a:gd name="T107" fmla="*/ 25 h 147"/>
                  <a:gd name="T108" fmla="*/ 106 w 106"/>
                  <a:gd name="T109" fmla="*/ 21 h 147"/>
                  <a:gd name="T110" fmla="*/ 101 w 106"/>
                  <a:gd name="T111" fmla="*/ 17 h 147"/>
                  <a:gd name="T112" fmla="*/ 98 w 106"/>
                  <a:gd name="T113" fmla="*/ 17 h 147"/>
                  <a:gd name="T114" fmla="*/ 85 w 106"/>
                  <a:gd name="T115" fmla="*/ 7 h 147"/>
                  <a:gd name="T116" fmla="*/ 72 w 106"/>
                  <a:gd name="T117" fmla="*/ 0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
                  <a:gd name="T178" fmla="*/ 0 h 147"/>
                  <a:gd name="T179" fmla="*/ 106 w 106"/>
                  <a:gd name="T180" fmla="*/ 147 h 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 h="147">
                    <a:moveTo>
                      <a:pt x="72" y="0"/>
                    </a:moveTo>
                    <a:lnTo>
                      <a:pt x="77" y="15"/>
                    </a:lnTo>
                    <a:lnTo>
                      <a:pt x="72" y="23"/>
                    </a:lnTo>
                    <a:lnTo>
                      <a:pt x="65" y="23"/>
                    </a:lnTo>
                    <a:lnTo>
                      <a:pt x="61" y="29"/>
                    </a:lnTo>
                    <a:lnTo>
                      <a:pt x="44" y="36"/>
                    </a:lnTo>
                    <a:lnTo>
                      <a:pt x="24" y="33"/>
                    </a:lnTo>
                    <a:lnTo>
                      <a:pt x="6" y="34"/>
                    </a:lnTo>
                    <a:lnTo>
                      <a:pt x="0" y="32"/>
                    </a:lnTo>
                    <a:lnTo>
                      <a:pt x="0" y="40"/>
                    </a:lnTo>
                    <a:lnTo>
                      <a:pt x="5" y="46"/>
                    </a:lnTo>
                    <a:lnTo>
                      <a:pt x="10" y="55"/>
                    </a:lnTo>
                    <a:lnTo>
                      <a:pt x="17" y="53"/>
                    </a:lnTo>
                    <a:lnTo>
                      <a:pt x="20" y="57"/>
                    </a:lnTo>
                    <a:lnTo>
                      <a:pt x="24" y="57"/>
                    </a:lnTo>
                    <a:lnTo>
                      <a:pt x="28" y="67"/>
                    </a:lnTo>
                    <a:lnTo>
                      <a:pt x="35" y="72"/>
                    </a:lnTo>
                    <a:lnTo>
                      <a:pt x="32" y="78"/>
                    </a:lnTo>
                    <a:lnTo>
                      <a:pt x="40" y="86"/>
                    </a:lnTo>
                    <a:lnTo>
                      <a:pt x="38" y="97"/>
                    </a:lnTo>
                    <a:lnTo>
                      <a:pt x="26" y="102"/>
                    </a:lnTo>
                    <a:lnTo>
                      <a:pt x="29" y="107"/>
                    </a:lnTo>
                    <a:lnTo>
                      <a:pt x="35" y="113"/>
                    </a:lnTo>
                    <a:lnTo>
                      <a:pt x="38" y="118"/>
                    </a:lnTo>
                    <a:lnTo>
                      <a:pt x="40" y="129"/>
                    </a:lnTo>
                    <a:lnTo>
                      <a:pt x="49" y="138"/>
                    </a:lnTo>
                    <a:lnTo>
                      <a:pt x="55" y="134"/>
                    </a:lnTo>
                    <a:lnTo>
                      <a:pt x="61" y="143"/>
                    </a:lnTo>
                    <a:lnTo>
                      <a:pt x="67" y="147"/>
                    </a:lnTo>
                    <a:lnTo>
                      <a:pt x="69" y="146"/>
                    </a:lnTo>
                    <a:lnTo>
                      <a:pt x="70" y="138"/>
                    </a:lnTo>
                    <a:lnTo>
                      <a:pt x="69" y="130"/>
                    </a:lnTo>
                    <a:lnTo>
                      <a:pt x="73" y="126"/>
                    </a:lnTo>
                    <a:lnTo>
                      <a:pt x="75" y="118"/>
                    </a:lnTo>
                    <a:lnTo>
                      <a:pt x="66" y="116"/>
                    </a:lnTo>
                    <a:lnTo>
                      <a:pt x="56" y="121"/>
                    </a:lnTo>
                    <a:lnTo>
                      <a:pt x="47" y="121"/>
                    </a:lnTo>
                    <a:lnTo>
                      <a:pt x="51" y="112"/>
                    </a:lnTo>
                    <a:lnTo>
                      <a:pt x="58" y="112"/>
                    </a:lnTo>
                    <a:lnTo>
                      <a:pt x="65" y="106"/>
                    </a:lnTo>
                    <a:lnTo>
                      <a:pt x="67" y="95"/>
                    </a:lnTo>
                    <a:lnTo>
                      <a:pt x="76" y="92"/>
                    </a:lnTo>
                    <a:lnTo>
                      <a:pt x="80" y="89"/>
                    </a:lnTo>
                    <a:lnTo>
                      <a:pt x="93" y="90"/>
                    </a:lnTo>
                    <a:lnTo>
                      <a:pt x="94" y="86"/>
                    </a:lnTo>
                    <a:lnTo>
                      <a:pt x="102" y="83"/>
                    </a:lnTo>
                    <a:lnTo>
                      <a:pt x="93" y="72"/>
                    </a:lnTo>
                    <a:lnTo>
                      <a:pt x="89" y="66"/>
                    </a:lnTo>
                    <a:lnTo>
                      <a:pt x="92" y="57"/>
                    </a:lnTo>
                    <a:lnTo>
                      <a:pt x="92" y="49"/>
                    </a:lnTo>
                    <a:lnTo>
                      <a:pt x="100" y="39"/>
                    </a:lnTo>
                    <a:lnTo>
                      <a:pt x="98" y="34"/>
                    </a:lnTo>
                    <a:lnTo>
                      <a:pt x="102" y="33"/>
                    </a:lnTo>
                    <a:lnTo>
                      <a:pt x="102" y="25"/>
                    </a:lnTo>
                    <a:lnTo>
                      <a:pt x="106" y="21"/>
                    </a:lnTo>
                    <a:lnTo>
                      <a:pt x="101" y="17"/>
                    </a:lnTo>
                    <a:lnTo>
                      <a:pt x="98" y="17"/>
                    </a:lnTo>
                    <a:lnTo>
                      <a:pt x="85" y="7"/>
                    </a:lnTo>
                    <a:lnTo>
                      <a:pt x="72"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68" name="Freeform 228"/>
              <p:cNvSpPr>
                <a:spLocks/>
              </p:cNvSpPr>
              <p:nvPr/>
            </p:nvSpPr>
            <p:spPr bwMode="auto">
              <a:xfrm>
                <a:off x="3869" y="1751"/>
                <a:ext cx="147" cy="332"/>
              </a:xfrm>
              <a:custGeom>
                <a:avLst/>
                <a:gdLst>
                  <a:gd name="T0" fmla="*/ 46 w 147"/>
                  <a:gd name="T1" fmla="*/ 11 h 332"/>
                  <a:gd name="T2" fmla="*/ 62 w 147"/>
                  <a:gd name="T3" fmla="*/ 15 h 332"/>
                  <a:gd name="T4" fmla="*/ 76 w 147"/>
                  <a:gd name="T5" fmla="*/ 29 h 332"/>
                  <a:gd name="T6" fmla="*/ 83 w 147"/>
                  <a:gd name="T7" fmla="*/ 43 h 332"/>
                  <a:gd name="T8" fmla="*/ 97 w 147"/>
                  <a:gd name="T9" fmla="*/ 60 h 332"/>
                  <a:gd name="T10" fmla="*/ 90 w 147"/>
                  <a:gd name="T11" fmla="*/ 68 h 332"/>
                  <a:gd name="T12" fmla="*/ 115 w 147"/>
                  <a:gd name="T13" fmla="*/ 91 h 332"/>
                  <a:gd name="T14" fmla="*/ 121 w 147"/>
                  <a:gd name="T15" fmla="*/ 110 h 332"/>
                  <a:gd name="T16" fmla="*/ 142 w 147"/>
                  <a:gd name="T17" fmla="*/ 122 h 332"/>
                  <a:gd name="T18" fmla="*/ 147 w 147"/>
                  <a:gd name="T19" fmla="*/ 149 h 332"/>
                  <a:gd name="T20" fmla="*/ 125 w 147"/>
                  <a:gd name="T21" fmla="*/ 154 h 332"/>
                  <a:gd name="T22" fmla="*/ 121 w 147"/>
                  <a:gd name="T23" fmla="*/ 169 h 332"/>
                  <a:gd name="T24" fmla="*/ 123 w 147"/>
                  <a:gd name="T25" fmla="*/ 184 h 332"/>
                  <a:gd name="T26" fmla="*/ 118 w 147"/>
                  <a:gd name="T27" fmla="*/ 200 h 332"/>
                  <a:gd name="T28" fmla="*/ 106 w 147"/>
                  <a:gd name="T29" fmla="*/ 216 h 332"/>
                  <a:gd name="T30" fmla="*/ 102 w 147"/>
                  <a:gd name="T31" fmla="*/ 231 h 332"/>
                  <a:gd name="T32" fmla="*/ 108 w 147"/>
                  <a:gd name="T33" fmla="*/ 247 h 332"/>
                  <a:gd name="T34" fmla="*/ 107 w 147"/>
                  <a:gd name="T35" fmla="*/ 265 h 332"/>
                  <a:gd name="T36" fmla="*/ 93 w 147"/>
                  <a:gd name="T37" fmla="*/ 264 h 332"/>
                  <a:gd name="T38" fmla="*/ 82 w 147"/>
                  <a:gd name="T39" fmla="*/ 253 h 332"/>
                  <a:gd name="T40" fmla="*/ 76 w 147"/>
                  <a:gd name="T41" fmla="*/ 241 h 332"/>
                  <a:gd name="T42" fmla="*/ 63 w 147"/>
                  <a:gd name="T43" fmla="*/ 253 h 332"/>
                  <a:gd name="T44" fmla="*/ 56 w 147"/>
                  <a:gd name="T45" fmla="*/ 268 h 332"/>
                  <a:gd name="T46" fmla="*/ 46 w 147"/>
                  <a:gd name="T47" fmla="*/ 285 h 332"/>
                  <a:gd name="T48" fmla="*/ 38 w 147"/>
                  <a:gd name="T49" fmla="*/ 296 h 332"/>
                  <a:gd name="T50" fmla="*/ 37 w 147"/>
                  <a:gd name="T51" fmla="*/ 314 h 332"/>
                  <a:gd name="T52" fmla="*/ 24 w 147"/>
                  <a:gd name="T53" fmla="*/ 319 h 332"/>
                  <a:gd name="T54" fmla="*/ 9 w 147"/>
                  <a:gd name="T55" fmla="*/ 332 h 332"/>
                  <a:gd name="T56" fmla="*/ 12 w 147"/>
                  <a:gd name="T57" fmla="*/ 299 h 332"/>
                  <a:gd name="T58" fmla="*/ 15 w 147"/>
                  <a:gd name="T59" fmla="*/ 270 h 332"/>
                  <a:gd name="T60" fmla="*/ 21 w 147"/>
                  <a:gd name="T61" fmla="*/ 257 h 332"/>
                  <a:gd name="T62" fmla="*/ 34 w 147"/>
                  <a:gd name="T63" fmla="*/ 250 h 332"/>
                  <a:gd name="T64" fmla="*/ 46 w 147"/>
                  <a:gd name="T65" fmla="*/ 229 h 332"/>
                  <a:gd name="T66" fmla="*/ 55 w 147"/>
                  <a:gd name="T67" fmla="*/ 224 h 332"/>
                  <a:gd name="T68" fmla="*/ 61 w 147"/>
                  <a:gd name="T69" fmla="*/ 207 h 332"/>
                  <a:gd name="T70" fmla="*/ 51 w 147"/>
                  <a:gd name="T71" fmla="*/ 175 h 332"/>
                  <a:gd name="T72" fmla="*/ 41 w 147"/>
                  <a:gd name="T73" fmla="*/ 161 h 332"/>
                  <a:gd name="T74" fmla="*/ 46 w 147"/>
                  <a:gd name="T75" fmla="*/ 148 h 332"/>
                  <a:gd name="T76" fmla="*/ 49 w 147"/>
                  <a:gd name="T77" fmla="*/ 162 h 332"/>
                  <a:gd name="T78" fmla="*/ 59 w 147"/>
                  <a:gd name="T79" fmla="*/ 168 h 332"/>
                  <a:gd name="T80" fmla="*/ 64 w 147"/>
                  <a:gd name="T81" fmla="*/ 157 h 332"/>
                  <a:gd name="T82" fmla="*/ 69 w 147"/>
                  <a:gd name="T83" fmla="*/ 145 h 332"/>
                  <a:gd name="T84" fmla="*/ 63 w 147"/>
                  <a:gd name="T85" fmla="*/ 112 h 332"/>
                  <a:gd name="T86" fmla="*/ 62 w 147"/>
                  <a:gd name="T87" fmla="*/ 94 h 332"/>
                  <a:gd name="T88" fmla="*/ 56 w 147"/>
                  <a:gd name="T89" fmla="*/ 81 h 332"/>
                  <a:gd name="T90" fmla="*/ 44 w 147"/>
                  <a:gd name="T91" fmla="*/ 66 h 332"/>
                  <a:gd name="T92" fmla="*/ 37 w 147"/>
                  <a:gd name="T93" fmla="*/ 56 h 332"/>
                  <a:gd name="T94" fmla="*/ 27 w 147"/>
                  <a:gd name="T95" fmla="*/ 57 h 332"/>
                  <a:gd name="T96" fmla="*/ 21 w 147"/>
                  <a:gd name="T97" fmla="*/ 43 h 332"/>
                  <a:gd name="T98" fmla="*/ 14 w 147"/>
                  <a:gd name="T99" fmla="*/ 39 h 332"/>
                  <a:gd name="T100" fmla="*/ 7 w 147"/>
                  <a:gd name="T101" fmla="*/ 24 h 332"/>
                  <a:gd name="T102" fmla="*/ 18 w 147"/>
                  <a:gd name="T103" fmla="*/ 19 h 332"/>
                  <a:gd name="T104" fmla="*/ 24 w 147"/>
                  <a:gd name="T105" fmla="*/ 17 h 332"/>
                  <a:gd name="T106" fmla="*/ 21 w 147"/>
                  <a:gd name="T107" fmla="*/ 7 h 332"/>
                  <a:gd name="T108" fmla="*/ 11 w 147"/>
                  <a:gd name="T109" fmla="*/ 11 h 332"/>
                  <a:gd name="T110" fmla="*/ 20 w 147"/>
                  <a:gd name="T111" fmla="*/ 0 h 332"/>
                  <a:gd name="T112" fmla="*/ 36 w 147"/>
                  <a:gd name="T113" fmla="*/ 13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
                  <a:gd name="T172" fmla="*/ 0 h 332"/>
                  <a:gd name="T173" fmla="*/ 147 w 147"/>
                  <a:gd name="T174" fmla="*/ 332 h 3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 h="332">
                    <a:moveTo>
                      <a:pt x="36" y="13"/>
                    </a:moveTo>
                    <a:lnTo>
                      <a:pt x="46" y="11"/>
                    </a:lnTo>
                    <a:lnTo>
                      <a:pt x="55" y="15"/>
                    </a:lnTo>
                    <a:lnTo>
                      <a:pt x="62" y="15"/>
                    </a:lnTo>
                    <a:lnTo>
                      <a:pt x="71" y="20"/>
                    </a:lnTo>
                    <a:lnTo>
                      <a:pt x="76" y="29"/>
                    </a:lnTo>
                    <a:lnTo>
                      <a:pt x="82" y="33"/>
                    </a:lnTo>
                    <a:lnTo>
                      <a:pt x="83" y="43"/>
                    </a:lnTo>
                    <a:lnTo>
                      <a:pt x="86" y="52"/>
                    </a:lnTo>
                    <a:lnTo>
                      <a:pt x="97" y="60"/>
                    </a:lnTo>
                    <a:lnTo>
                      <a:pt x="85" y="64"/>
                    </a:lnTo>
                    <a:lnTo>
                      <a:pt x="90" y="68"/>
                    </a:lnTo>
                    <a:lnTo>
                      <a:pt x="94" y="74"/>
                    </a:lnTo>
                    <a:lnTo>
                      <a:pt x="115" y="91"/>
                    </a:lnTo>
                    <a:lnTo>
                      <a:pt x="116" y="99"/>
                    </a:lnTo>
                    <a:lnTo>
                      <a:pt x="121" y="110"/>
                    </a:lnTo>
                    <a:lnTo>
                      <a:pt x="128" y="117"/>
                    </a:lnTo>
                    <a:lnTo>
                      <a:pt x="142" y="122"/>
                    </a:lnTo>
                    <a:lnTo>
                      <a:pt x="139" y="134"/>
                    </a:lnTo>
                    <a:lnTo>
                      <a:pt x="147" y="149"/>
                    </a:lnTo>
                    <a:lnTo>
                      <a:pt x="146" y="154"/>
                    </a:lnTo>
                    <a:lnTo>
                      <a:pt x="125" y="154"/>
                    </a:lnTo>
                    <a:lnTo>
                      <a:pt x="125" y="162"/>
                    </a:lnTo>
                    <a:lnTo>
                      <a:pt x="121" y="169"/>
                    </a:lnTo>
                    <a:lnTo>
                      <a:pt x="121" y="174"/>
                    </a:lnTo>
                    <a:lnTo>
                      <a:pt x="123" y="184"/>
                    </a:lnTo>
                    <a:lnTo>
                      <a:pt x="121" y="193"/>
                    </a:lnTo>
                    <a:lnTo>
                      <a:pt x="118" y="200"/>
                    </a:lnTo>
                    <a:lnTo>
                      <a:pt x="113" y="207"/>
                    </a:lnTo>
                    <a:lnTo>
                      <a:pt x="106" y="216"/>
                    </a:lnTo>
                    <a:lnTo>
                      <a:pt x="110" y="225"/>
                    </a:lnTo>
                    <a:lnTo>
                      <a:pt x="102" y="231"/>
                    </a:lnTo>
                    <a:lnTo>
                      <a:pt x="107" y="239"/>
                    </a:lnTo>
                    <a:lnTo>
                      <a:pt x="108" y="247"/>
                    </a:lnTo>
                    <a:lnTo>
                      <a:pt x="110" y="259"/>
                    </a:lnTo>
                    <a:lnTo>
                      <a:pt x="107" y="265"/>
                    </a:lnTo>
                    <a:lnTo>
                      <a:pt x="99" y="262"/>
                    </a:lnTo>
                    <a:lnTo>
                      <a:pt x="93" y="264"/>
                    </a:lnTo>
                    <a:lnTo>
                      <a:pt x="86" y="259"/>
                    </a:lnTo>
                    <a:lnTo>
                      <a:pt x="82" y="253"/>
                    </a:lnTo>
                    <a:lnTo>
                      <a:pt x="81" y="246"/>
                    </a:lnTo>
                    <a:lnTo>
                      <a:pt x="76" y="241"/>
                    </a:lnTo>
                    <a:lnTo>
                      <a:pt x="70" y="248"/>
                    </a:lnTo>
                    <a:lnTo>
                      <a:pt x="63" y="253"/>
                    </a:lnTo>
                    <a:lnTo>
                      <a:pt x="56" y="259"/>
                    </a:lnTo>
                    <a:lnTo>
                      <a:pt x="56" y="268"/>
                    </a:lnTo>
                    <a:lnTo>
                      <a:pt x="50" y="278"/>
                    </a:lnTo>
                    <a:lnTo>
                      <a:pt x="46" y="285"/>
                    </a:lnTo>
                    <a:lnTo>
                      <a:pt x="46" y="291"/>
                    </a:lnTo>
                    <a:lnTo>
                      <a:pt x="38" y="296"/>
                    </a:lnTo>
                    <a:lnTo>
                      <a:pt x="29" y="302"/>
                    </a:lnTo>
                    <a:lnTo>
                      <a:pt x="37" y="314"/>
                    </a:lnTo>
                    <a:lnTo>
                      <a:pt x="32" y="320"/>
                    </a:lnTo>
                    <a:lnTo>
                      <a:pt x="24" y="319"/>
                    </a:lnTo>
                    <a:lnTo>
                      <a:pt x="14" y="332"/>
                    </a:lnTo>
                    <a:lnTo>
                      <a:pt x="9" y="332"/>
                    </a:lnTo>
                    <a:lnTo>
                      <a:pt x="0" y="329"/>
                    </a:lnTo>
                    <a:lnTo>
                      <a:pt x="12" y="299"/>
                    </a:lnTo>
                    <a:lnTo>
                      <a:pt x="9" y="281"/>
                    </a:lnTo>
                    <a:lnTo>
                      <a:pt x="15" y="270"/>
                    </a:lnTo>
                    <a:lnTo>
                      <a:pt x="15" y="262"/>
                    </a:lnTo>
                    <a:lnTo>
                      <a:pt x="21" y="257"/>
                    </a:lnTo>
                    <a:lnTo>
                      <a:pt x="24" y="260"/>
                    </a:lnTo>
                    <a:lnTo>
                      <a:pt x="34" y="250"/>
                    </a:lnTo>
                    <a:lnTo>
                      <a:pt x="38" y="235"/>
                    </a:lnTo>
                    <a:lnTo>
                      <a:pt x="46" y="229"/>
                    </a:lnTo>
                    <a:lnTo>
                      <a:pt x="49" y="220"/>
                    </a:lnTo>
                    <a:lnTo>
                      <a:pt x="55" y="224"/>
                    </a:lnTo>
                    <a:lnTo>
                      <a:pt x="63" y="215"/>
                    </a:lnTo>
                    <a:lnTo>
                      <a:pt x="61" y="207"/>
                    </a:lnTo>
                    <a:lnTo>
                      <a:pt x="56" y="204"/>
                    </a:lnTo>
                    <a:lnTo>
                      <a:pt x="51" y="175"/>
                    </a:lnTo>
                    <a:lnTo>
                      <a:pt x="44" y="169"/>
                    </a:lnTo>
                    <a:lnTo>
                      <a:pt x="41" y="161"/>
                    </a:lnTo>
                    <a:lnTo>
                      <a:pt x="42" y="154"/>
                    </a:lnTo>
                    <a:lnTo>
                      <a:pt x="46" y="148"/>
                    </a:lnTo>
                    <a:lnTo>
                      <a:pt x="49" y="150"/>
                    </a:lnTo>
                    <a:lnTo>
                      <a:pt x="49" y="162"/>
                    </a:lnTo>
                    <a:lnTo>
                      <a:pt x="56" y="166"/>
                    </a:lnTo>
                    <a:lnTo>
                      <a:pt x="59" y="168"/>
                    </a:lnTo>
                    <a:lnTo>
                      <a:pt x="63" y="165"/>
                    </a:lnTo>
                    <a:lnTo>
                      <a:pt x="64" y="157"/>
                    </a:lnTo>
                    <a:lnTo>
                      <a:pt x="64" y="150"/>
                    </a:lnTo>
                    <a:lnTo>
                      <a:pt x="69" y="145"/>
                    </a:lnTo>
                    <a:lnTo>
                      <a:pt x="68" y="131"/>
                    </a:lnTo>
                    <a:lnTo>
                      <a:pt x="63" y="112"/>
                    </a:lnTo>
                    <a:lnTo>
                      <a:pt x="66" y="102"/>
                    </a:lnTo>
                    <a:lnTo>
                      <a:pt x="62" y="94"/>
                    </a:lnTo>
                    <a:lnTo>
                      <a:pt x="56" y="88"/>
                    </a:lnTo>
                    <a:lnTo>
                      <a:pt x="56" y="81"/>
                    </a:lnTo>
                    <a:lnTo>
                      <a:pt x="48" y="72"/>
                    </a:lnTo>
                    <a:lnTo>
                      <a:pt x="44" y="66"/>
                    </a:lnTo>
                    <a:lnTo>
                      <a:pt x="43" y="59"/>
                    </a:lnTo>
                    <a:lnTo>
                      <a:pt x="37" y="56"/>
                    </a:lnTo>
                    <a:lnTo>
                      <a:pt x="30" y="61"/>
                    </a:lnTo>
                    <a:lnTo>
                      <a:pt x="27" y="57"/>
                    </a:lnTo>
                    <a:lnTo>
                      <a:pt x="23" y="49"/>
                    </a:lnTo>
                    <a:lnTo>
                      <a:pt x="21" y="43"/>
                    </a:lnTo>
                    <a:lnTo>
                      <a:pt x="15" y="47"/>
                    </a:lnTo>
                    <a:lnTo>
                      <a:pt x="14" y="39"/>
                    </a:lnTo>
                    <a:lnTo>
                      <a:pt x="14" y="32"/>
                    </a:lnTo>
                    <a:lnTo>
                      <a:pt x="7" y="24"/>
                    </a:lnTo>
                    <a:lnTo>
                      <a:pt x="9" y="19"/>
                    </a:lnTo>
                    <a:lnTo>
                      <a:pt x="18" y="19"/>
                    </a:lnTo>
                    <a:lnTo>
                      <a:pt x="23" y="22"/>
                    </a:lnTo>
                    <a:lnTo>
                      <a:pt x="24" y="17"/>
                    </a:lnTo>
                    <a:lnTo>
                      <a:pt x="28" y="12"/>
                    </a:lnTo>
                    <a:lnTo>
                      <a:pt x="21" y="7"/>
                    </a:lnTo>
                    <a:lnTo>
                      <a:pt x="16" y="12"/>
                    </a:lnTo>
                    <a:lnTo>
                      <a:pt x="11" y="11"/>
                    </a:lnTo>
                    <a:lnTo>
                      <a:pt x="14" y="2"/>
                    </a:lnTo>
                    <a:lnTo>
                      <a:pt x="20" y="0"/>
                    </a:lnTo>
                    <a:lnTo>
                      <a:pt x="27" y="6"/>
                    </a:lnTo>
                    <a:lnTo>
                      <a:pt x="36" y="13"/>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69" name="Freeform 229"/>
              <p:cNvSpPr>
                <a:spLocks/>
              </p:cNvSpPr>
              <p:nvPr/>
            </p:nvSpPr>
            <p:spPr bwMode="auto">
              <a:xfrm>
                <a:off x="3918" y="2019"/>
                <a:ext cx="37" cy="65"/>
              </a:xfrm>
              <a:custGeom>
                <a:avLst/>
                <a:gdLst>
                  <a:gd name="T0" fmla="*/ 35 w 37"/>
                  <a:gd name="T1" fmla="*/ 5 h 65"/>
                  <a:gd name="T2" fmla="*/ 25 w 37"/>
                  <a:gd name="T3" fmla="*/ 0 h 65"/>
                  <a:gd name="T4" fmla="*/ 21 w 37"/>
                  <a:gd name="T5" fmla="*/ 3 h 65"/>
                  <a:gd name="T6" fmla="*/ 16 w 37"/>
                  <a:gd name="T7" fmla="*/ 4 h 65"/>
                  <a:gd name="T8" fmla="*/ 13 w 37"/>
                  <a:gd name="T9" fmla="*/ 13 h 65"/>
                  <a:gd name="T10" fmla="*/ 10 w 37"/>
                  <a:gd name="T11" fmla="*/ 17 h 65"/>
                  <a:gd name="T12" fmla="*/ 9 w 37"/>
                  <a:gd name="T13" fmla="*/ 26 h 65"/>
                  <a:gd name="T14" fmla="*/ 7 w 37"/>
                  <a:gd name="T15" fmla="*/ 32 h 65"/>
                  <a:gd name="T16" fmla="*/ 0 w 37"/>
                  <a:gd name="T17" fmla="*/ 35 h 65"/>
                  <a:gd name="T18" fmla="*/ 2 w 37"/>
                  <a:gd name="T19" fmla="*/ 42 h 65"/>
                  <a:gd name="T20" fmla="*/ 3 w 37"/>
                  <a:gd name="T21" fmla="*/ 48 h 65"/>
                  <a:gd name="T22" fmla="*/ 0 w 37"/>
                  <a:gd name="T23" fmla="*/ 57 h 65"/>
                  <a:gd name="T24" fmla="*/ 3 w 37"/>
                  <a:gd name="T25" fmla="*/ 62 h 65"/>
                  <a:gd name="T26" fmla="*/ 8 w 37"/>
                  <a:gd name="T27" fmla="*/ 57 h 65"/>
                  <a:gd name="T28" fmla="*/ 11 w 37"/>
                  <a:gd name="T29" fmla="*/ 62 h 65"/>
                  <a:gd name="T30" fmla="*/ 15 w 37"/>
                  <a:gd name="T31" fmla="*/ 65 h 65"/>
                  <a:gd name="T32" fmla="*/ 19 w 37"/>
                  <a:gd name="T33" fmla="*/ 64 h 65"/>
                  <a:gd name="T34" fmla="*/ 25 w 37"/>
                  <a:gd name="T35" fmla="*/ 64 h 65"/>
                  <a:gd name="T36" fmla="*/ 28 w 37"/>
                  <a:gd name="T37" fmla="*/ 56 h 65"/>
                  <a:gd name="T38" fmla="*/ 24 w 37"/>
                  <a:gd name="T39" fmla="*/ 52 h 65"/>
                  <a:gd name="T40" fmla="*/ 24 w 37"/>
                  <a:gd name="T41" fmla="*/ 41 h 65"/>
                  <a:gd name="T42" fmla="*/ 21 w 37"/>
                  <a:gd name="T43" fmla="*/ 35 h 65"/>
                  <a:gd name="T44" fmla="*/ 26 w 37"/>
                  <a:gd name="T45" fmla="*/ 30 h 65"/>
                  <a:gd name="T46" fmla="*/ 29 w 37"/>
                  <a:gd name="T47" fmla="*/ 28 h 65"/>
                  <a:gd name="T48" fmla="*/ 34 w 37"/>
                  <a:gd name="T49" fmla="*/ 27 h 65"/>
                  <a:gd name="T50" fmla="*/ 37 w 37"/>
                  <a:gd name="T51" fmla="*/ 25 h 65"/>
                  <a:gd name="T52" fmla="*/ 37 w 37"/>
                  <a:gd name="T53" fmla="*/ 20 h 65"/>
                  <a:gd name="T54" fmla="*/ 32 w 37"/>
                  <a:gd name="T55" fmla="*/ 17 h 65"/>
                  <a:gd name="T56" fmla="*/ 35 w 37"/>
                  <a:gd name="T57" fmla="*/ 5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65"/>
                  <a:gd name="T89" fmla="*/ 37 w 37"/>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65">
                    <a:moveTo>
                      <a:pt x="35" y="5"/>
                    </a:moveTo>
                    <a:lnTo>
                      <a:pt x="25" y="0"/>
                    </a:lnTo>
                    <a:lnTo>
                      <a:pt x="21" y="3"/>
                    </a:lnTo>
                    <a:lnTo>
                      <a:pt x="16" y="4"/>
                    </a:lnTo>
                    <a:lnTo>
                      <a:pt x="13" y="13"/>
                    </a:lnTo>
                    <a:lnTo>
                      <a:pt x="10" y="17"/>
                    </a:lnTo>
                    <a:lnTo>
                      <a:pt x="9" y="26"/>
                    </a:lnTo>
                    <a:lnTo>
                      <a:pt x="7" y="32"/>
                    </a:lnTo>
                    <a:lnTo>
                      <a:pt x="0" y="35"/>
                    </a:lnTo>
                    <a:lnTo>
                      <a:pt x="2" y="42"/>
                    </a:lnTo>
                    <a:lnTo>
                      <a:pt x="3" y="48"/>
                    </a:lnTo>
                    <a:lnTo>
                      <a:pt x="0" y="57"/>
                    </a:lnTo>
                    <a:lnTo>
                      <a:pt x="3" y="62"/>
                    </a:lnTo>
                    <a:lnTo>
                      <a:pt x="8" y="57"/>
                    </a:lnTo>
                    <a:lnTo>
                      <a:pt x="11" y="62"/>
                    </a:lnTo>
                    <a:lnTo>
                      <a:pt x="15" y="65"/>
                    </a:lnTo>
                    <a:lnTo>
                      <a:pt x="19" y="64"/>
                    </a:lnTo>
                    <a:lnTo>
                      <a:pt x="25" y="64"/>
                    </a:lnTo>
                    <a:lnTo>
                      <a:pt x="28" y="56"/>
                    </a:lnTo>
                    <a:lnTo>
                      <a:pt x="24" y="52"/>
                    </a:lnTo>
                    <a:lnTo>
                      <a:pt x="24" y="41"/>
                    </a:lnTo>
                    <a:lnTo>
                      <a:pt x="21" y="35"/>
                    </a:lnTo>
                    <a:lnTo>
                      <a:pt x="26" y="30"/>
                    </a:lnTo>
                    <a:lnTo>
                      <a:pt x="29" y="28"/>
                    </a:lnTo>
                    <a:lnTo>
                      <a:pt x="34" y="27"/>
                    </a:lnTo>
                    <a:lnTo>
                      <a:pt x="37" y="25"/>
                    </a:lnTo>
                    <a:lnTo>
                      <a:pt x="37" y="20"/>
                    </a:lnTo>
                    <a:lnTo>
                      <a:pt x="32" y="17"/>
                    </a:lnTo>
                    <a:lnTo>
                      <a:pt x="35" y="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0" name="Freeform 230"/>
              <p:cNvSpPr>
                <a:spLocks/>
              </p:cNvSpPr>
              <p:nvPr/>
            </p:nvSpPr>
            <p:spPr bwMode="auto">
              <a:xfrm>
                <a:off x="3869" y="2089"/>
                <a:ext cx="68" cy="59"/>
              </a:xfrm>
              <a:custGeom>
                <a:avLst/>
                <a:gdLst>
                  <a:gd name="T0" fmla="*/ 29 w 68"/>
                  <a:gd name="T1" fmla="*/ 0 h 59"/>
                  <a:gd name="T2" fmla="*/ 18 w 68"/>
                  <a:gd name="T3" fmla="*/ 5 h 59"/>
                  <a:gd name="T4" fmla="*/ 12 w 68"/>
                  <a:gd name="T5" fmla="*/ 5 h 59"/>
                  <a:gd name="T6" fmla="*/ 9 w 68"/>
                  <a:gd name="T7" fmla="*/ 12 h 59"/>
                  <a:gd name="T8" fmla="*/ 7 w 68"/>
                  <a:gd name="T9" fmla="*/ 20 h 59"/>
                  <a:gd name="T10" fmla="*/ 5 w 68"/>
                  <a:gd name="T11" fmla="*/ 23 h 59"/>
                  <a:gd name="T12" fmla="*/ 7 w 68"/>
                  <a:gd name="T13" fmla="*/ 29 h 59"/>
                  <a:gd name="T14" fmla="*/ 0 w 68"/>
                  <a:gd name="T15" fmla="*/ 35 h 59"/>
                  <a:gd name="T16" fmla="*/ 6 w 68"/>
                  <a:gd name="T17" fmla="*/ 41 h 59"/>
                  <a:gd name="T18" fmla="*/ 15 w 68"/>
                  <a:gd name="T19" fmla="*/ 44 h 59"/>
                  <a:gd name="T20" fmla="*/ 21 w 68"/>
                  <a:gd name="T21" fmla="*/ 38 h 59"/>
                  <a:gd name="T22" fmla="*/ 15 w 68"/>
                  <a:gd name="T23" fmla="*/ 23 h 59"/>
                  <a:gd name="T24" fmla="*/ 26 w 68"/>
                  <a:gd name="T25" fmla="*/ 24 h 59"/>
                  <a:gd name="T26" fmla="*/ 35 w 68"/>
                  <a:gd name="T27" fmla="*/ 27 h 59"/>
                  <a:gd name="T28" fmla="*/ 38 w 68"/>
                  <a:gd name="T29" fmla="*/ 33 h 59"/>
                  <a:gd name="T30" fmla="*/ 39 w 68"/>
                  <a:gd name="T31" fmla="*/ 52 h 59"/>
                  <a:gd name="T32" fmla="*/ 45 w 68"/>
                  <a:gd name="T33" fmla="*/ 57 h 59"/>
                  <a:gd name="T34" fmla="*/ 50 w 68"/>
                  <a:gd name="T35" fmla="*/ 59 h 59"/>
                  <a:gd name="T36" fmla="*/ 57 w 68"/>
                  <a:gd name="T37" fmla="*/ 55 h 59"/>
                  <a:gd name="T38" fmla="*/ 59 w 68"/>
                  <a:gd name="T39" fmla="*/ 51 h 59"/>
                  <a:gd name="T40" fmla="*/ 68 w 68"/>
                  <a:gd name="T41" fmla="*/ 45 h 59"/>
                  <a:gd name="T42" fmla="*/ 67 w 68"/>
                  <a:gd name="T43" fmla="*/ 38 h 59"/>
                  <a:gd name="T44" fmla="*/ 62 w 68"/>
                  <a:gd name="T45" fmla="*/ 35 h 59"/>
                  <a:gd name="T46" fmla="*/ 58 w 68"/>
                  <a:gd name="T47" fmla="*/ 23 h 59"/>
                  <a:gd name="T48" fmla="*/ 55 w 68"/>
                  <a:gd name="T49" fmla="*/ 17 h 59"/>
                  <a:gd name="T50" fmla="*/ 52 w 68"/>
                  <a:gd name="T51" fmla="*/ 7 h 59"/>
                  <a:gd name="T52" fmla="*/ 50 w 68"/>
                  <a:gd name="T53" fmla="*/ 0 h 59"/>
                  <a:gd name="T54" fmla="*/ 42 w 68"/>
                  <a:gd name="T55" fmla="*/ 3 h 59"/>
                  <a:gd name="T56" fmla="*/ 29 w 68"/>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59"/>
                  <a:gd name="T89" fmla="*/ 68 w 6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59">
                    <a:moveTo>
                      <a:pt x="29" y="0"/>
                    </a:moveTo>
                    <a:lnTo>
                      <a:pt x="18" y="5"/>
                    </a:lnTo>
                    <a:lnTo>
                      <a:pt x="12" y="5"/>
                    </a:lnTo>
                    <a:lnTo>
                      <a:pt x="9" y="12"/>
                    </a:lnTo>
                    <a:lnTo>
                      <a:pt x="7" y="20"/>
                    </a:lnTo>
                    <a:lnTo>
                      <a:pt x="5" y="23"/>
                    </a:lnTo>
                    <a:lnTo>
                      <a:pt x="7" y="29"/>
                    </a:lnTo>
                    <a:lnTo>
                      <a:pt x="0" y="35"/>
                    </a:lnTo>
                    <a:lnTo>
                      <a:pt x="6" y="41"/>
                    </a:lnTo>
                    <a:lnTo>
                      <a:pt x="15" y="44"/>
                    </a:lnTo>
                    <a:lnTo>
                      <a:pt x="21" y="38"/>
                    </a:lnTo>
                    <a:lnTo>
                      <a:pt x="15" y="23"/>
                    </a:lnTo>
                    <a:lnTo>
                      <a:pt x="26" y="24"/>
                    </a:lnTo>
                    <a:lnTo>
                      <a:pt x="35" y="27"/>
                    </a:lnTo>
                    <a:lnTo>
                      <a:pt x="38" y="33"/>
                    </a:lnTo>
                    <a:lnTo>
                      <a:pt x="39" y="52"/>
                    </a:lnTo>
                    <a:lnTo>
                      <a:pt x="45" y="57"/>
                    </a:lnTo>
                    <a:lnTo>
                      <a:pt x="50" y="59"/>
                    </a:lnTo>
                    <a:lnTo>
                      <a:pt x="57" y="55"/>
                    </a:lnTo>
                    <a:lnTo>
                      <a:pt x="59" y="51"/>
                    </a:lnTo>
                    <a:lnTo>
                      <a:pt x="68" y="45"/>
                    </a:lnTo>
                    <a:lnTo>
                      <a:pt x="67" y="38"/>
                    </a:lnTo>
                    <a:lnTo>
                      <a:pt x="62" y="35"/>
                    </a:lnTo>
                    <a:lnTo>
                      <a:pt x="58" y="23"/>
                    </a:lnTo>
                    <a:lnTo>
                      <a:pt x="55" y="17"/>
                    </a:lnTo>
                    <a:lnTo>
                      <a:pt x="52" y="7"/>
                    </a:lnTo>
                    <a:lnTo>
                      <a:pt x="50" y="0"/>
                    </a:lnTo>
                    <a:lnTo>
                      <a:pt x="42" y="3"/>
                    </a:lnTo>
                    <a:lnTo>
                      <a:pt x="29"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1" name="Freeform 231"/>
              <p:cNvSpPr>
                <a:spLocks/>
              </p:cNvSpPr>
              <p:nvPr/>
            </p:nvSpPr>
            <p:spPr bwMode="auto">
              <a:xfrm>
                <a:off x="3912" y="2163"/>
                <a:ext cx="14" cy="11"/>
              </a:xfrm>
              <a:custGeom>
                <a:avLst/>
                <a:gdLst>
                  <a:gd name="T0" fmla="*/ 7 w 14"/>
                  <a:gd name="T1" fmla="*/ 0 h 11"/>
                  <a:gd name="T2" fmla="*/ 1 w 14"/>
                  <a:gd name="T3" fmla="*/ 1 h 11"/>
                  <a:gd name="T4" fmla="*/ 0 w 14"/>
                  <a:gd name="T5" fmla="*/ 8 h 11"/>
                  <a:gd name="T6" fmla="*/ 3 w 14"/>
                  <a:gd name="T7" fmla="*/ 10 h 11"/>
                  <a:gd name="T8" fmla="*/ 9 w 14"/>
                  <a:gd name="T9" fmla="*/ 11 h 11"/>
                  <a:gd name="T10" fmla="*/ 14 w 14"/>
                  <a:gd name="T11" fmla="*/ 7 h 11"/>
                  <a:gd name="T12" fmla="*/ 13 w 14"/>
                  <a:gd name="T13" fmla="*/ 2 h 11"/>
                  <a:gd name="T14" fmla="*/ 7 w 14"/>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1"/>
                  <a:gd name="T26" fmla="*/ 14 w 1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1">
                    <a:moveTo>
                      <a:pt x="7" y="0"/>
                    </a:moveTo>
                    <a:lnTo>
                      <a:pt x="1" y="1"/>
                    </a:lnTo>
                    <a:lnTo>
                      <a:pt x="0" y="8"/>
                    </a:lnTo>
                    <a:lnTo>
                      <a:pt x="3" y="10"/>
                    </a:lnTo>
                    <a:lnTo>
                      <a:pt x="9" y="11"/>
                    </a:lnTo>
                    <a:lnTo>
                      <a:pt x="14" y="7"/>
                    </a:lnTo>
                    <a:lnTo>
                      <a:pt x="13" y="2"/>
                    </a:lnTo>
                    <a:lnTo>
                      <a:pt x="7"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2" name="Freeform 232"/>
              <p:cNvSpPr>
                <a:spLocks/>
              </p:cNvSpPr>
              <p:nvPr/>
            </p:nvSpPr>
            <p:spPr bwMode="auto">
              <a:xfrm>
                <a:off x="3911" y="2197"/>
                <a:ext cx="54" cy="59"/>
              </a:xfrm>
              <a:custGeom>
                <a:avLst/>
                <a:gdLst>
                  <a:gd name="T0" fmla="*/ 5 w 54"/>
                  <a:gd name="T1" fmla="*/ 38 h 59"/>
                  <a:gd name="T2" fmla="*/ 15 w 54"/>
                  <a:gd name="T3" fmla="*/ 25 h 59"/>
                  <a:gd name="T4" fmla="*/ 22 w 54"/>
                  <a:gd name="T5" fmla="*/ 11 h 59"/>
                  <a:gd name="T6" fmla="*/ 24 w 54"/>
                  <a:gd name="T7" fmla="*/ 3 h 59"/>
                  <a:gd name="T8" fmla="*/ 42 w 54"/>
                  <a:gd name="T9" fmla="*/ 0 h 59"/>
                  <a:gd name="T10" fmla="*/ 54 w 54"/>
                  <a:gd name="T11" fmla="*/ 13 h 59"/>
                  <a:gd name="T12" fmla="*/ 45 w 54"/>
                  <a:gd name="T13" fmla="*/ 38 h 59"/>
                  <a:gd name="T14" fmla="*/ 36 w 54"/>
                  <a:gd name="T15" fmla="*/ 47 h 59"/>
                  <a:gd name="T16" fmla="*/ 31 w 54"/>
                  <a:gd name="T17" fmla="*/ 55 h 59"/>
                  <a:gd name="T18" fmla="*/ 18 w 54"/>
                  <a:gd name="T19" fmla="*/ 59 h 59"/>
                  <a:gd name="T20" fmla="*/ 5 w 54"/>
                  <a:gd name="T21" fmla="*/ 59 h 59"/>
                  <a:gd name="T22" fmla="*/ 5 w 54"/>
                  <a:gd name="T23" fmla="*/ 54 h 59"/>
                  <a:gd name="T24" fmla="*/ 0 w 54"/>
                  <a:gd name="T25" fmla="*/ 49 h 59"/>
                  <a:gd name="T26" fmla="*/ 5 w 54"/>
                  <a:gd name="T27" fmla="*/ 3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9"/>
                  <a:gd name="T44" fmla="*/ 54 w 54"/>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9">
                    <a:moveTo>
                      <a:pt x="5" y="38"/>
                    </a:moveTo>
                    <a:lnTo>
                      <a:pt x="15" y="25"/>
                    </a:lnTo>
                    <a:lnTo>
                      <a:pt x="22" y="11"/>
                    </a:lnTo>
                    <a:lnTo>
                      <a:pt x="24" y="3"/>
                    </a:lnTo>
                    <a:lnTo>
                      <a:pt x="42" y="0"/>
                    </a:lnTo>
                    <a:lnTo>
                      <a:pt x="54" y="13"/>
                    </a:lnTo>
                    <a:lnTo>
                      <a:pt x="45" y="38"/>
                    </a:lnTo>
                    <a:lnTo>
                      <a:pt x="36" y="47"/>
                    </a:lnTo>
                    <a:lnTo>
                      <a:pt x="31" y="55"/>
                    </a:lnTo>
                    <a:lnTo>
                      <a:pt x="18" y="59"/>
                    </a:lnTo>
                    <a:lnTo>
                      <a:pt x="5" y="59"/>
                    </a:lnTo>
                    <a:lnTo>
                      <a:pt x="5" y="54"/>
                    </a:lnTo>
                    <a:lnTo>
                      <a:pt x="0" y="49"/>
                    </a:lnTo>
                    <a:lnTo>
                      <a:pt x="5" y="38"/>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73" name="Freeform 233"/>
              <p:cNvSpPr>
                <a:spLocks/>
              </p:cNvSpPr>
              <p:nvPr/>
            </p:nvSpPr>
            <p:spPr bwMode="auto">
              <a:xfrm>
                <a:off x="3907" y="2281"/>
                <a:ext cx="27" cy="24"/>
              </a:xfrm>
              <a:custGeom>
                <a:avLst/>
                <a:gdLst>
                  <a:gd name="T0" fmla="*/ 14 w 27"/>
                  <a:gd name="T1" fmla="*/ 0 h 24"/>
                  <a:gd name="T2" fmla="*/ 3 w 27"/>
                  <a:gd name="T3" fmla="*/ 2 h 24"/>
                  <a:gd name="T4" fmla="*/ 0 w 27"/>
                  <a:gd name="T5" fmla="*/ 18 h 24"/>
                  <a:gd name="T6" fmla="*/ 5 w 27"/>
                  <a:gd name="T7" fmla="*/ 23 h 24"/>
                  <a:gd name="T8" fmla="*/ 20 w 27"/>
                  <a:gd name="T9" fmla="*/ 24 h 24"/>
                  <a:gd name="T10" fmla="*/ 27 w 27"/>
                  <a:gd name="T11" fmla="*/ 14 h 24"/>
                  <a:gd name="T12" fmla="*/ 26 w 27"/>
                  <a:gd name="T13" fmla="*/ 3 h 24"/>
                  <a:gd name="T14" fmla="*/ 14 w 2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
                  <a:gd name="T26" fmla="*/ 27 w 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
                    <a:moveTo>
                      <a:pt x="14" y="0"/>
                    </a:moveTo>
                    <a:lnTo>
                      <a:pt x="3" y="2"/>
                    </a:lnTo>
                    <a:lnTo>
                      <a:pt x="0" y="18"/>
                    </a:lnTo>
                    <a:lnTo>
                      <a:pt x="5" y="23"/>
                    </a:lnTo>
                    <a:lnTo>
                      <a:pt x="20" y="24"/>
                    </a:lnTo>
                    <a:lnTo>
                      <a:pt x="27" y="14"/>
                    </a:lnTo>
                    <a:lnTo>
                      <a:pt x="26" y="3"/>
                    </a:lnTo>
                    <a:lnTo>
                      <a:pt x="14"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grpSp>
      </p:grpSp>
      <p:sp>
        <p:nvSpPr>
          <p:cNvPr id="10351" name="Freeform 234"/>
          <p:cNvSpPr>
            <a:spLocks/>
          </p:cNvSpPr>
          <p:nvPr/>
        </p:nvSpPr>
        <p:spPr bwMode="auto">
          <a:xfrm>
            <a:off x="5240338" y="2637830"/>
            <a:ext cx="58737" cy="166687"/>
          </a:xfrm>
          <a:custGeom>
            <a:avLst/>
            <a:gdLst>
              <a:gd name="T0" fmla="*/ 2147483647 w 41"/>
              <a:gd name="T1" fmla="*/ 0 h 98"/>
              <a:gd name="T2" fmla="*/ 2147483647 w 41"/>
              <a:gd name="T3" fmla="*/ 2147483647 h 98"/>
              <a:gd name="T4" fmla="*/ 0 w 41"/>
              <a:gd name="T5" fmla="*/ 2147483647 h 98"/>
              <a:gd name="T6" fmla="*/ 0 w 41"/>
              <a:gd name="T7" fmla="*/ 2147483647 h 98"/>
              <a:gd name="T8" fmla="*/ 0 w 41"/>
              <a:gd name="T9" fmla="*/ 2147483647 h 98"/>
              <a:gd name="T10" fmla="*/ 2147483647 w 41"/>
              <a:gd name="T11" fmla="*/ 2147483647 h 98"/>
              <a:gd name="T12" fmla="*/ 2147483647 w 41"/>
              <a:gd name="T13" fmla="*/ 2147483647 h 98"/>
              <a:gd name="T14" fmla="*/ 2147483647 w 41"/>
              <a:gd name="T15" fmla="*/ 2147483647 h 98"/>
              <a:gd name="T16" fmla="*/ 2147483647 w 41"/>
              <a:gd name="T17" fmla="*/ 2147483647 h 98"/>
              <a:gd name="T18" fmla="*/ 2147483647 w 41"/>
              <a:gd name="T19" fmla="*/ 2147483647 h 98"/>
              <a:gd name="T20" fmla="*/ 2147483647 w 41"/>
              <a:gd name="T21" fmla="*/ 2147483647 h 98"/>
              <a:gd name="T22" fmla="*/ 2147483647 w 41"/>
              <a:gd name="T23" fmla="*/ 2147483647 h 98"/>
              <a:gd name="T24" fmla="*/ 2147483647 w 41"/>
              <a:gd name="T25" fmla="*/ 2147483647 h 98"/>
              <a:gd name="T26" fmla="*/ 2147483647 w 41"/>
              <a:gd name="T27" fmla="*/ 2147483647 h 98"/>
              <a:gd name="T28" fmla="*/ 2147483647 w 41"/>
              <a:gd name="T29" fmla="*/ 2147483647 h 98"/>
              <a:gd name="T30" fmla="*/ 2147483647 w 41"/>
              <a:gd name="T31" fmla="*/ 2147483647 h 98"/>
              <a:gd name="T32" fmla="*/ 2147483647 w 41"/>
              <a:gd name="T33" fmla="*/ 2147483647 h 98"/>
              <a:gd name="T34" fmla="*/ 2147483647 w 41"/>
              <a:gd name="T35" fmla="*/ 2147483647 h 98"/>
              <a:gd name="T36" fmla="*/ 2147483647 w 41"/>
              <a:gd name="T37" fmla="*/ 2147483647 h 98"/>
              <a:gd name="T38" fmla="*/ 2147483647 w 41"/>
              <a:gd name="T39" fmla="*/ 2147483647 h 98"/>
              <a:gd name="T40" fmla="*/ 2147483647 w 41"/>
              <a:gd name="T41" fmla="*/ 2147483647 h 98"/>
              <a:gd name="T42" fmla="*/ 2147483647 w 41"/>
              <a:gd name="T43" fmla="*/ 2147483647 h 98"/>
              <a:gd name="T44" fmla="*/ 2147483647 w 41"/>
              <a:gd name="T45" fmla="*/ 2147483647 h 98"/>
              <a:gd name="T46" fmla="*/ 2147483647 w 41"/>
              <a:gd name="T47" fmla="*/ 0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98"/>
              <a:gd name="T74" fmla="*/ 41 w 41"/>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98">
                <a:moveTo>
                  <a:pt x="18" y="0"/>
                </a:moveTo>
                <a:lnTo>
                  <a:pt x="7" y="5"/>
                </a:lnTo>
                <a:lnTo>
                  <a:pt x="0" y="18"/>
                </a:lnTo>
                <a:lnTo>
                  <a:pt x="0" y="35"/>
                </a:lnTo>
                <a:lnTo>
                  <a:pt x="0" y="56"/>
                </a:lnTo>
                <a:lnTo>
                  <a:pt x="4" y="73"/>
                </a:lnTo>
                <a:lnTo>
                  <a:pt x="12" y="83"/>
                </a:lnTo>
                <a:lnTo>
                  <a:pt x="17" y="87"/>
                </a:lnTo>
                <a:lnTo>
                  <a:pt x="23" y="95"/>
                </a:lnTo>
                <a:lnTo>
                  <a:pt x="33" y="98"/>
                </a:lnTo>
                <a:lnTo>
                  <a:pt x="36" y="93"/>
                </a:lnTo>
                <a:lnTo>
                  <a:pt x="29" y="85"/>
                </a:lnTo>
                <a:lnTo>
                  <a:pt x="29" y="80"/>
                </a:lnTo>
                <a:lnTo>
                  <a:pt x="38" y="70"/>
                </a:lnTo>
                <a:lnTo>
                  <a:pt x="41" y="62"/>
                </a:lnTo>
                <a:lnTo>
                  <a:pt x="38" y="51"/>
                </a:lnTo>
                <a:lnTo>
                  <a:pt x="34" y="47"/>
                </a:lnTo>
                <a:lnTo>
                  <a:pt x="35" y="33"/>
                </a:lnTo>
                <a:lnTo>
                  <a:pt x="28" y="29"/>
                </a:lnTo>
                <a:lnTo>
                  <a:pt x="26" y="25"/>
                </a:lnTo>
                <a:lnTo>
                  <a:pt x="32" y="25"/>
                </a:lnTo>
                <a:lnTo>
                  <a:pt x="32" y="15"/>
                </a:lnTo>
                <a:lnTo>
                  <a:pt x="28" y="10"/>
                </a:lnTo>
                <a:lnTo>
                  <a:pt x="18"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28872" name="Freeform 235"/>
          <p:cNvSpPr>
            <a:spLocks/>
          </p:cNvSpPr>
          <p:nvPr/>
        </p:nvSpPr>
        <p:spPr bwMode="auto">
          <a:xfrm>
            <a:off x="4965700" y="2994025"/>
            <a:ext cx="82550" cy="112713"/>
          </a:xfrm>
          <a:custGeom>
            <a:avLst/>
            <a:gdLst>
              <a:gd name="T0" fmla="*/ 2147483647 w 56"/>
              <a:gd name="T1" fmla="*/ 2147483647 h 67"/>
              <a:gd name="T2" fmla="*/ 2147483647 w 56"/>
              <a:gd name="T3" fmla="*/ 2147483647 h 67"/>
              <a:gd name="T4" fmla="*/ 2147483647 w 56"/>
              <a:gd name="T5" fmla="*/ 2147483647 h 67"/>
              <a:gd name="T6" fmla="*/ 2147483647 w 56"/>
              <a:gd name="T7" fmla="*/ 2147483647 h 67"/>
              <a:gd name="T8" fmla="*/ 2147483647 w 56"/>
              <a:gd name="T9" fmla="*/ 2147483647 h 67"/>
              <a:gd name="T10" fmla="*/ 2147483647 w 56"/>
              <a:gd name="T11" fmla="*/ 2147483647 h 67"/>
              <a:gd name="T12" fmla="*/ 0 w 56"/>
              <a:gd name="T13" fmla="*/ 2147483647 h 67"/>
              <a:gd name="T14" fmla="*/ 2147483647 w 56"/>
              <a:gd name="T15" fmla="*/ 2147483647 h 67"/>
              <a:gd name="T16" fmla="*/ 2147483647 w 56"/>
              <a:gd name="T17" fmla="*/ 2147483647 h 67"/>
              <a:gd name="T18" fmla="*/ 2147483647 w 56"/>
              <a:gd name="T19" fmla="*/ 2147483647 h 67"/>
              <a:gd name="T20" fmla="*/ 2147483647 w 56"/>
              <a:gd name="T21" fmla="*/ 2147483647 h 67"/>
              <a:gd name="T22" fmla="*/ 2147483647 w 56"/>
              <a:gd name="T23" fmla="*/ 2147483647 h 67"/>
              <a:gd name="T24" fmla="*/ 2147483647 w 56"/>
              <a:gd name="T25" fmla="*/ 2147483647 h 67"/>
              <a:gd name="T26" fmla="*/ 2147483647 w 56"/>
              <a:gd name="T27" fmla="*/ 2147483647 h 67"/>
              <a:gd name="T28" fmla="*/ 2147483647 w 56"/>
              <a:gd name="T29" fmla="*/ 2147483647 h 67"/>
              <a:gd name="T30" fmla="*/ 2147483647 w 56"/>
              <a:gd name="T31" fmla="*/ 2147483647 h 67"/>
              <a:gd name="T32" fmla="*/ 2147483647 w 56"/>
              <a:gd name="T33" fmla="*/ 2147483647 h 67"/>
              <a:gd name="T34" fmla="*/ 2147483647 w 56"/>
              <a:gd name="T35" fmla="*/ 2147483647 h 67"/>
              <a:gd name="T36" fmla="*/ 2147483647 w 56"/>
              <a:gd name="T37" fmla="*/ 2147483647 h 67"/>
              <a:gd name="T38" fmla="*/ 2147483647 w 56"/>
              <a:gd name="T39" fmla="*/ 2147483647 h 67"/>
              <a:gd name="T40" fmla="*/ 2147483647 w 56"/>
              <a:gd name="T41" fmla="*/ 0 h 67"/>
              <a:gd name="T42" fmla="*/ 2147483647 w 56"/>
              <a:gd name="T43" fmla="*/ 214748364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67"/>
              <a:gd name="T68" fmla="*/ 56 w 56"/>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67">
                <a:moveTo>
                  <a:pt x="45" y="1"/>
                </a:moveTo>
                <a:lnTo>
                  <a:pt x="39" y="8"/>
                </a:lnTo>
                <a:lnTo>
                  <a:pt x="26" y="12"/>
                </a:lnTo>
                <a:lnTo>
                  <a:pt x="14" y="15"/>
                </a:lnTo>
                <a:lnTo>
                  <a:pt x="8" y="21"/>
                </a:lnTo>
                <a:lnTo>
                  <a:pt x="4" y="26"/>
                </a:lnTo>
                <a:lnTo>
                  <a:pt x="0" y="37"/>
                </a:lnTo>
                <a:lnTo>
                  <a:pt x="2" y="43"/>
                </a:lnTo>
                <a:lnTo>
                  <a:pt x="10" y="52"/>
                </a:lnTo>
                <a:lnTo>
                  <a:pt x="20" y="60"/>
                </a:lnTo>
                <a:lnTo>
                  <a:pt x="28" y="67"/>
                </a:lnTo>
                <a:lnTo>
                  <a:pt x="35" y="64"/>
                </a:lnTo>
                <a:lnTo>
                  <a:pt x="42" y="57"/>
                </a:lnTo>
                <a:lnTo>
                  <a:pt x="46" y="52"/>
                </a:lnTo>
                <a:lnTo>
                  <a:pt x="50" y="42"/>
                </a:lnTo>
                <a:lnTo>
                  <a:pt x="53" y="31"/>
                </a:lnTo>
                <a:lnTo>
                  <a:pt x="52" y="27"/>
                </a:lnTo>
                <a:lnTo>
                  <a:pt x="56" y="21"/>
                </a:lnTo>
                <a:lnTo>
                  <a:pt x="56" y="12"/>
                </a:lnTo>
                <a:lnTo>
                  <a:pt x="54" y="4"/>
                </a:lnTo>
                <a:lnTo>
                  <a:pt x="52" y="0"/>
                </a:lnTo>
                <a:lnTo>
                  <a:pt x="45" y="1"/>
                </a:lnTo>
                <a:close/>
              </a:path>
            </a:pathLst>
          </a:custGeom>
          <a:solidFill>
            <a:schemeClr val="bg1"/>
          </a:solidFill>
          <a:ln w="9525">
            <a:solidFill>
              <a:srgbClr val="000000"/>
            </a:solidFill>
            <a:round/>
            <a:headEnd/>
            <a:tailEnd/>
          </a:ln>
        </p:spPr>
        <p:txBody>
          <a:bodyPr>
            <a:prstTxWarp prst="textNoShape">
              <a:avLst/>
            </a:prstTxWarp>
          </a:bodyPr>
          <a:lstStyle/>
          <a:p>
            <a:endParaRPr lang="it-IT"/>
          </a:p>
        </p:txBody>
      </p:sp>
      <p:sp>
        <p:nvSpPr>
          <p:cNvPr id="10353" name="Freeform 236"/>
          <p:cNvSpPr>
            <a:spLocks/>
          </p:cNvSpPr>
          <p:nvPr/>
        </p:nvSpPr>
        <p:spPr bwMode="auto">
          <a:xfrm>
            <a:off x="4487863" y="2857500"/>
            <a:ext cx="266700" cy="660400"/>
          </a:xfrm>
          <a:custGeom>
            <a:avLst/>
            <a:gdLst>
              <a:gd name="T0" fmla="*/ 2147483647 w 182"/>
              <a:gd name="T1" fmla="*/ 2147483647 h 388"/>
              <a:gd name="T2" fmla="*/ 2147483647 w 182"/>
              <a:gd name="T3" fmla="*/ 0 h 388"/>
              <a:gd name="T4" fmla="*/ 2147483647 w 182"/>
              <a:gd name="T5" fmla="*/ 2147483647 h 388"/>
              <a:gd name="T6" fmla="*/ 2147483647 w 182"/>
              <a:gd name="T7" fmla="*/ 2147483647 h 388"/>
              <a:gd name="T8" fmla="*/ 2147483647 w 182"/>
              <a:gd name="T9" fmla="*/ 2147483647 h 388"/>
              <a:gd name="T10" fmla="*/ 2147483647 w 182"/>
              <a:gd name="T11" fmla="*/ 2147483647 h 388"/>
              <a:gd name="T12" fmla="*/ 2147483647 w 182"/>
              <a:gd name="T13" fmla="*/ 2147483647 h 388"/>
              <a:gd name="T14" fmla="*/ 2147483647 w 182"/>
              <a:gd name="T15" fmla="*/ 2147483647 h 388"/>
              <a:gd name="T16" fmla="*/ 2147483647 w 182"/>
              <a:gd name="T17" fmla="*/ 2147483647 h 388"/>
              <a:gd name="T18" fmla="*/ 2147483647 w 182"/>
              <a:gd name="T19" fmla="*/ 2147483647 h 388"/>
              <a:gd name="T20" fmla="*/ 2147483647 w 182"/>
              <a:gd name="T21" fmla="*/ 2147483647 h 388"/>
              <a:gd name="T22" fmla="*/ 2147483647 w 182"/>
              <a:gd name="T23" fmla="*/ 2147483647 h 388"/>
              <a:gd name="T24" fmla="*/ 2147483647 w 182"/>
              <a:gd name="T25" fmla="*/ 2147483647 h 388"/>
              <a:gd name="T26" fmla="*/ 2147483647 w 182"/>
              <a:gd name="T27" fmla="*/ 2147483647 h 388"/>
              <a:gd name="T28" fmla="*/ 2147483647 w 182"/>
              <a:gd name="T29" fmla="*/ 2147483647 h 388"/>
              <a:gd name="T30" fmla="*/ 2147483647 w 182"/>
              <a:gd name="T31" fmla="*/ 2147483647 h 388"/>
              <a:gd name="T32" fmla="*/ 2147483647 w 182"/>
              <a:gd name="T33" fmla="*/ 2147483647 h 388"/>
              <a:gd name="T34" fmla="*/ 2147483647 w 182"/>
              <a:gd name="T35" fmla="*/ 2147483647 h 388"/>
              <a:gd name="T36" fmla="*/ 2147483647 w 182"/>
              <a:gd name="T37" fmla="*/ 2147483647 h 388"/>
              <a:gd name="T38" fmla="*/ 2147483647 w 182"/>
              <a:gd name="T39" fmla="*/ 2147483647 h 388"/>
              <a:gd name="T40" fmla="*/ 2147483647 w 182"/>
              <a:gd name="T41" fmla="*/ 2147483647 h 388"/>
              <a:gd name="T42" fmla="*/ 2147483647 w 182"/>
              <a:gd name="T43" fmla="*/ 2147483647 h 388"/>
              <a:gd name="T44" fmla="*/ 2147483647 w 182"/>
              <a:gd name="T45" fmla="*/ 2147483647 h 388"/>
              <a:gd name="T46" fmla="*/ 2147483647 w 182"/>
              <a:gd name="T47" fmla="*/ 2147483647 h 388"/>
              <a:gd name="T48" fmla="*/ 2147483647 w 182"/>
              <a:gd name="T49" fmla="*/ 2147483647 h 388"/>
              <a:gd name="T50" fmla="*/ 2147483647 w 182"/>
              <a:gd name="T51" fmla="*/ 2147483647 h 388"/>
              <a:gd name="T52" fmla="*/ 2147483647 w 182"/>
              <a:gd name="T53" fmla="*/ 2147483647 h 388"/>
              <a:gd name="T54" fmla="*/ 2147483647 w 182"/>
              <a:gd name="T55" fmla="*/ 2147483647 h 388"/>
              <a:gd name="T56" fmla="*/ 2147483647 w 182"/>
              <a:gd name="T57" fmla="*/ 2147483647 h 388"/>
              <a:gd name="T58" fmla="*/ 2147483647 w 182"/>
              <a:gd name="T59" fmla="*/ 2147483647 h 388"/>
              <a:gd name="T60" fmla="*/ 2147483647 w 182"/>
              <a:gd name="T61" fmla="*/ 2147483647 h 388"/>
              <a:gd name="T62" fmla="*/ 2147483647 w 182"/>
              <a:gd name="T63" fmla="*/ 2147483647 h 388"/>
              <a:gd name="T64" fmla="*/ 2147483647 w 182"/>
              <a:gd name="T65" fmla="*/ 2147483647 h 388"/>
              <a:gd name="T66" fmla="*/ 2147483647 w 182"/>
              <a:gd name="T67" fmla="*/ 2147483647 h 388"/>
              <a:gd name="T68" fmla="*/ 2147483647 w 182"/>
              <a:gd name="T69" fmla="*/ 2147483647 h 388"/>
              <a:gd name="T70" fmla="*/ 2147483647 w 182"/>
              <a:gd name="T71" fmla="*/ 2147483647 h 388"/>
              <a:gd name="T72" fmla="*/ 2147483647 w 182"/>
              <a:gd name="T73" fmla="*/ 2147483647 h 388"/>
              <a:gd name="T74" fmla="*/ 2147483647 w 182"/>
              <a:gd name="T75" fmla="*/ 2147483647 h 388"/>
              <a:gd name="T76" fmla="*/ 2147483647 w 182"/>
              <a:gd name="T77" fmla="*/ 2147483647 h 388"/>
              <a:gd name="T78" fmla="*/ 2147483647 w 182"/>
              <a:gd name="T79" fmla="*/ 2147483647 h 388"/>
              <a:gd name="T80" fmla="*/ 2147483647 w 182"/>
              <a:gd name="T81" fmla="*/ 2147483647 h 388"/>
              <a:gd name="T82" fmla="*/ 2147483647 w 182"/>
              <a:gd name="T83" fmla="*/ 2147483647 h 388"/>
              <a:gd name="T84" fmla="*/ 2147483647 w 182"/>
              <a:gd name="T85" fmla="*/ 2147483647 h 388"/>
              <a:gd name="T86" fmla="*/ 2147483647 w 182"/>
              <a:gd name="T87" fmla="*/ 2147483647 h 388"/>
              <a:gd name="T88" fmla="*/ 2147483647 w 182"/>
              <a:gd name="T89" fmla="*/ 2147483647 h 388"/>
              <a:gd name="T90" fmla="*/ 2147483647 w 182"/>
              <a:gd name="T91" fmla="*/ 2147483647 h 388"/>
              <a:gd name="T92" fmla="*/ 0 w 182"/>
              <a:gd name="T93" fmla="*/ 2147483647 h 388"/>
              <a:gd name="T94" fmla="*/ 2147483647 w 182"/>
              <a:gd name="T95" fmla="*/ 2147483647 h 388"/>
              <a:gd name="T96" fmla="*/ 2147483647 w 182"/>
              <a:gd name="T97" fmla="*/ 2147483647 h 388"/>
              <a:gd name="T98" fmla="*/ 2147483647 w 182"/>
              <a:gd name="T99" fmla="*/ 2147483647 h 388"/>
              <a:gd name="T100" fmla="*/ 2147483647 w 182"/>
              <a:gd name="T101" fmla="*/ 2147483647 h 388"/>
              <a:gd name="T102" fmla="*/ 2147483647 w 182"/>
              <a:gd name="T103" fmla="*/ 2147483647 h 388"/>
              <a:gd name="T104" fmla="*/ 2147483647 w 182"/>
              <a:gd name="T105" fmla="*/ 2147483647 h 3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
              <a:gd name="T160" fmla="*/ 0 h 388"/>
              <a:gd name="T161" fmla="*/ 182 w 182"/>
              <a:gd name="T162" fmla="*/ 388 h 3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 h="388">
                <a:moveTo>
                  <a:pt x="48" y="12"/>
                </a:moveTo>
                <a:lnTo>
                  <a:pt x="74" y="0"/>
                </a:lnTo>
                <a:lnTo>
                  <a:pt x="87" y="11"/>
                </a:lnTo>
                <a:lnTo>
                  <a:pt x="95" y="29"/>
                </a:lnTo>
                <a:lnTo>
                  <a:pt x="95" y="56"/>
                </a:lnTo>
                <a:lnTo>
                  <a:pt x="92" y="79"/>
                </a:lnTo>
                <a:lnTo>
                  <a:pt x="92" y="96"/>
                </a:lnTo>
                <a:lnTo>
                  <a:pt x="105" y="90"/>
                </a:lnTo>
                <a:lnTo>
                  <a:pt x="109" y="83"/>
                </a:lnTo>
                <a:lnTo>
                  <a:pt x="153" y="127"/>
                </a:lnTo>
                <a:lnTo>
                  <a:pt x="165" y="133"/>
                </a:lnTo>
                <a:lnTo>
                  <a:pt x="158" y="157"/>
                </a:lnTo>
                <a:lnTo>
                  <a:pt x="146" y="156"/>
                </a:lnTo>
                <a:lnTo>
                  <a:pt x="144" y="179"/>
                </a:lnTo>
                <a:lnTo>
                  <a:pt x="138" y="190"/>
                </a:lnTo>
                <a:lnTo>
                  <a:pt x="122" y="190"/>
                </a:lnTo>
                <a:lnTo>
                  <a:pt x="121" y="214"/>
                </a:lnTo>
                <a:lnTo>
                  <a:pt x="114" y="218"/>
                </a:lnTo>
                <a:lnTo>
                  <a:pt x="147" y="249"/>
                </a:lnTo>
                <a:lnTo>
                  <a:pt x="154" y="260"/>
                </a:lnTo>
                <a:lnTo>
                  <a:pt x="146" y="267"/>
                </a:lnTo>
                <a:lnTo>
                  <a:pt x="146" y="286"/>
                </a:lnTo>
                <a:lnTo>
                  <a:pt x="154" y="299"/>
                </a:lnTo>
                <a:lnTo>
                  <a:pt x="178" y="314"/>
                </a:lnTo>
                <a:lnTo>
                  <a:pt x="175" y="326"/>
                </a:lnTo>
                <a:lnTo>
                  <a:pt x="182" y="339"/>
                </a:lnTo>
                <a:lnTo>
                  <a:pt x="182" y="371"/>
                </a:lnTo>
                <a:lnTo>
                  <a:pt x="175" y="388"/>
                </a:lnTo>
                <a:lnTo>
                  <a:pt x="171" y="384"/>
                </a:lnTo>
                <a:lnTo>
                  <a:pt x="170" y="349"/>
                </a:lnTo>
                <a:lnTo>
                  <a:pt x="143" y="320"/>
                </a:lnTo>
                <a:lnTo>
                  <a:pt x="140" y="294"/>
                </a:lnTo>
                <a:lnTo>
                  <a:pt x="129" y="275"/>
                </a:lnTo>
                <a:lnTo>
                  <a:pt x="121" y="249"/>
                </a:lnTo>
                <a:lnTo>
                  <a:pt x="109" y="248"/>
                </a:lnTo>
                <a:lnTo>
                  <a:pt x="100" y="244"/>
                </a:lnTo>
                <a:lnTo>
                  <a:pt x="96" y="247"/>
                </a:lnTo>
                <a:lnTo>
                  <a:pt x="108" y="254"/>
                </a:lnTo>
                <a:lnTo>
                  <a:pt x="110" y="270"/>
                </a:lnTo>
                <a:lnTo>
                  <a:pt x="102" y="268"/>
                </a:lnTo>
                <a:lnTo>
                  <a:pt x="92" y="277"/>
                </a:lnTo>
                <a:lnTo>
                  <a:pt x="72" y="290"/>
                </a:lnTo>
                <a:lnTo>
                  <a:pt x="54" y="284"/>
                </a:lnTo>
                <a:lnTo>
                  <a:pt x="58" y="265"/>
                </a:lnTo>
                <a:lnTo>
                  <a:pt x="45" y="227"/>
                </a:lnTo>
                <a:lnTo>
                  <a:pt x="42" y="217"/>
                </a:lnTo>
                <a:lnTo>
                  <a:pt x="0" y="178"/>
                </a:lnTo>
                <a:lnTo>
                  <a:pt x="12" y="168"/>
                </a:lnTo>
                <a:lnTo>
                  <a:pt x="10" y="133"/>
                </a:lnTo>
                <a:lnTo>
                  <a:pt x="29" y="83"/>
                </a:lnTo>
                <a:lnTo>
                  <a:pt x="29" y="52"/>
                </a:lnTo>
                <a:lnTo>
                  <a:pt x="42" y="40"/>
                </a:lnTo>
                <a:lnTo>
                  <a:pt x="48" y="12"/>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54" name="Freeform 237"/>
          <p:cNvSpPr>
            <a:spLocks/>
          </p:cNvSpPr>
          <p:nvPr/>
        </p:nvSpPr>
        <p:spPr bwMode="auto">
          <a:xfrm>
            <a:off x="5078413" y="1941513"/>
            <a:ext cx="134937" cy="261937"/>
          </a:xfrm>
          <a:custGeom>
            <a:avLst/>
            <a:gdLst>
              <a:gd name="T0" fmla="*/ 2147483647 w 92"/>
              <a:gd name="T1" fmla="*/ 2147483647 h 154"/>
              <a:gd name="T2" fmla="*/ 2147483647 w 92"/>
              <a:gd name="T3" fmla="*/ 0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0 w 92"/>
              <a:gd name="T17" fmla="*/ 2147483647 h 154"/>
              <a:gd name="T18" fmla="*/ 0 w 92"/>
              <a:gd name="T19" fmla="*/ 2147483647 h 154"/>
              <a:gd name="T20" fmla="*/ 2147483647 w 92"/>
              <a:gd name="T21" fmla="*/ 2147483647 h 154"/>
              <a:gd name="T22" fmla="*/ 2147483647 w 92"/>
              <a:gd name="T23" fmla="*/ 2147483647 h 154"/>
              <a:gd name="T24" fmla="*/ 2147483647 w 92"/>
              <a:gd name="T25" fmla="*/ 2147483647 h 154"/>
              <a:gd name="T26" fmla="*/ 2147483647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2147483647 w 92"/>
              <a:gd name="T45" fmla="*/ 2147483647 h 154"/>
              <a:gd name="T46" fmla="*/ 2147483647 w 92"/>
              <a:gd name="T47" fmla="*/ 2147483647 h 154"/>
              <a:gd name="T48" fmla="*/ 2147483647 w 92"/>
              <a:gd name="T49" fmla="*/ 2147483647 h 154"/>
              <a:gd name="T50" fmla="*/ 2147483647 w 92"/>
              <a:gd name="T51" fmla="*/ 2147483647 h 154"/>
              <a:gd name="T52" fmla="*/ 2147483647 w 92"/>
              <a:gd name="T53" fmla="*/ 2147483647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2"/>
              <a:gd name="T82" fmla="*/ 0 h 154"/>
              <a:gd name="T83" fmla="*/ 92 w 92"/>
              <a:gd name="T84" fmla="*/ 154 h 1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2" h="154">
                <a:moveTo>
                  <a:pt x="48" y="6"/>
                </a:moveTo>
                <a:lnTo>
                  <a:pt x="36" y="0"/>
                </a:lnTo>
                <a:lnTo>
                  <a:pt x="23" y="24"/>
                </a:lnTo>
                <a:lnTo>
                  <a:pt x="11" y="39"/>
                </a:lnTo>
                <a:lnTo>
                  <a:pt x="30" y="51"/>
                </a:lnTo>
                <a:lnTo>
                  <a:pt x="9" y="57"/>
                </a:lnTo>
                <a:lnTo>
                  <a:pt x="1" y="68"/>
                </a:lnTo>
                <a:lnTo>
                  <a:pt x="6" y="81"/>
                </a:lnTo>
                <a:lnTo>
                  <a:pt x="0" y="102"/>
                </a:lnTo>
                <a:lnTo>
                  <a:pt x="0" y="116"/>
                </a:lnTo>
                <a:lnTo>
                  <a:pt x="18" y="116"/>
                </a:lnTo>
                <a:lnTo>
                  <a:pt x="18" y="122"/>
                </a:lnTo>
                <a:lnTo>
                  <a:pt x="25" y="136"/>
                </a:lnTo>
                <a:lnTo>
                  <a:pt x="18" y="150"/>
                </a:lnTo>
                <a:lnTo>
                  <a:pt x="30" y="154"/>
                </a:lnTo>
                <a:lnTo>
                  <a:pt x="45" y="141"/>
                </a:lnTo>
                <a:lnTo>
                  <a:pt x="68" y="136"/>
                </a:lnTo>
                <a:lnTo>
                  <a:pt x="92" y="119"/>
                </a:lnTo>
                <a:lnTo>
                  <a:pt x="92" y="113"/>
                </a:lnTo>
                <a:lnTo>
                  <a:pt x="73" y="106"/>
                </a:lnTo>
                <a:lnTo>
                  <a:pt x="55" y="104"/>
                </a:lnTo>
                <a:lnTo>
                  <a:pt x="56" y="99"/>
                </a:lnTo>
                <a:lnTo>
                  <a:pt x="47" y="81"/>
                </a:lnTo>
                <a:lnTo>
                  <a:pt x="55" y="76"/>
                </a:lnTo>
                <a:lnTo>
                  <a:pt x="62" y="46"/>
                </a:lnTo>
                <a:lnTo>
                  <a:pt x="47" y="25"/>
                </a:lnTo>
                <a:lnTo>
                  <a:pt x="48" y="6"/>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55" name="Freeform 238"/>
          <p:cNvSpPr>
            <a:spLocks/>
          </p:cNvSpPr>
          <p:nvPr/>
        </p:nvSpPr>
        <p:spPr bwMode="auto">
          <a:xfrm>
            <a:off x="4137025" y="1987550"/>
            <a:ext cx="655638" cy="452438"/>
          </a:xfrm>
          <a:custGeom>
            <a:avLst/>
            <a:gdLst>
              <a:gd name="T0" fmla="*/ 2147483647 w 447"/>
              <a:gd name="T1" fmla="*/ 0 h 265"/>
              <a:gd name="T2" fmla="*/ 2147483647 w 447"/>
              <a:gd name="T3" fmla="*/ 2147483647 h 265"/>
              <a:gd name="T4" fmla="*/ 2147483647 w 447"/>
              <a:gd name="T5" fmla="*/ 2147483647 h 265"/>
              <a:gd name="T6" fmla="*/ 2147483647 w 447"/>
              <a:gd name="T7" fmla="*/ 2147483647 h 265"/>
              <a:gd name="T8" fmla="*/ 2147483647 w 447"/>
              <a:gd name="T9" fmla="*/ 2147483647 h 265"/>
              <a:gd name="T10" fmla="*/ 2147483647 w 447"/>
              <a:gd name="T11" fmla="*/ 2147483647 h 265"/>
              <a:gd name="T12" fmla="*/ 2147483647 w 447"/>
              <a:gd name="T13" fmla="*/ 2147483647 h 265"/>
              <a:gd name="T14" fmla="*/ 2147483647 w 447"/>
              <a:gd name="T15" fmla="*/ 2147483647 h 265"/>
              <a:gd name="T16" fmla="*/ 2147483647 w 447"/>
              <a:gd name="T17" fmla="*/ 2147483647 h 265"/>
              <a:gd name="T18" fmla="*/ 2147483647 w 447"/>
              <a:gd name="T19" fmla="*/ 2147483647 h 265"/>
              <a:gd name="T20" fmla="*/ 2147483647 w 447"/>
              <a:gd name="T21" fmla="*/ 2147483647 h 265"/>
              <a:gd name="T22" fmla="*/ 2147483647 w 447"/>
              <a:gd name="T23" fmla="*/ 2147483647 h 265"/>
              <a:gd name="T24" fmla="*/ 0 w 447"/>
              <a:gd name="T25" fmla="*/ 2147483647 h 265"/>
              <a:gd name="T26" fmla="*/ 2147483647 w 447"/>
              <a:gd name="T27" fmla="*/ 2147483647 h 265"/>
              <a:gd name="T28" fmla="*/ 2147483647 w 447"/>
              <a:gd name="T29" fmla="*/ 2147483647 h 265"/>
              <a:gd name="T30" fmla="*/ 2147483647 w 447"/>
              <a:gd name="T31" fmla="*/ 2147483647 h 265"/>
              <a:gd name="T32" fmla="*/ 2147483647 w 447"/>
              <a:gd name="T33" fmla="*/ 2147483647 h 265"/>
              <a:gd name="T34" fmla="*/ 2147483647 w 447"/>
              <a:gd name="T35" fmla="*/ 2147483647 h 265"/>
              <a:gd name="T36" fmla="*/ 2147483647 w 447"/>
              <a:gd name="T37" fmla="*/ 2147483647 h 265"/>
              <a:gd name="T38" fmla="*/ 2147483647 w 447"/>
              <a:gd name="T39" fmla="*/ 2147483647 h 265"/>
              <a:gd name="T40" fmla="*/ 2147483647 w 447"/>
              <a:gd name="T41" fmla="*/ 2147483647 h 265"/>
              <a:gd name="T42" fmla="*/ 2147483647 w 447"/>
              <a:gd name="T43" fmla="*/ 2147483647 h 265"/>
              <a:gd name="T44" fmla="*/ 2147483647 w 447"/>
              <a:gd name="T45" fmla="*/ 2147483647 h 265"/>
              <a:gd name="T46" fmla="*/ 2147483647 w 447"/>
              <a:gd name="T47" fmla="*/ 2147483647 h 265"/>
              <a:gd name="T48" fmla="*/ 2147483647 w 447"/>
              <a:gd name="T49" fmla="*/ 2147483647 h 265"/>
              <a:gd name="T50" fmla="*/ 2147483647 w 447"/>
              <a:gd name="T51" fmla="*/ 2147483647 h 265"/>
              <a:gd name="T52" fmla="*/ 2147483647 w 447"/>
              <a:gd name="T53" fmla="*/ 2147483647 h 265"/>
              <a:gd name="T54" fmla="*/ 2147483647 w 447"/>
              <a:gd name="T55" fmla="*/ 2147483647 h 265"/>
              <a:gd name="T56" fmla="*/ 2147483647 w 447"/>
              <a:gd name="T57" fmla="*/ 2147483647 h 265"/>
              <a:gd name="T58" fmla="*/ 2147483647 w 447"/>
              <a:gd name="T59" fmla="*/ 2147483647 h 265"/>
              <a:gd name="T60" fmla="*/ 2147483647 w 447"/>
              <a:gd name="T61" fmla="*/ 2147483647 h 265"/>
              <a:gd name="T62" fmla="*/ 2147483647 w 447"/>
              <a:gd name="T63" fmla="*/ 2147483647 h 265"/>
              <a:gd name="T64" fmla="*/ 2147483647 w 447"/>
              <a:gd name="T65" fmla="*/ 2147483647 h 265"/>
              <a:gd name="T66" fmla="*/ 2147483647 w 447"/>
              <a:gd name="T67" fmla="*/ 2147483647 h 265"/>
              <a:gd name="T68" fmla="*/ 2147483647 w 447"/>
              <a:gd name="T69" fmla="*/ 2147483647 h 265"/>
              <a:gd name="T70" fmla="*/ 2147483647 w 447"/>
              <a:gd name="T71" fmla="*/ 2147483647 h 265"/>
              <a:gd name="T72" fmla="*/ 2147483647 w 447"/>
              <a:gd name="T73" fmla="*/ 2147483647 h 265"/>
              <a:gd name="T74" fmla="*/ 2147483647 w 447"/>
              <a:gd name="T75" fmla="*/ 2147483647 h 265"/>
              <a:gd name="T76" fmla="*/ 2147483647 w 447"/>
              <a:gd name="T77" fmla="*/ 2147483647 h 265"/>
              <a:gd name="T78" fmla="*/ 2147483647 w 447"/>
              <a:gd name="T79" fmla="*/ 2147483647 h 265"/>
              <a:gd name="T80" fmla="*/ 2147483647 w 447"/>
              <a:gd name="T81" fmla="*/ 0 h 2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7"/>
              <a:gd name="T124" fmla="*/ 0 h 265"/>
              <a:gd name="T125" fmla="*/ 447 w 447"/>
              <a:gd name="T126" fmla="*/ 265 h 2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7" h="265">
                <a:moveTo>
                  <a:pt x="386" y="0"/>
                </a:moveTo>
                <a:lnTo>
                  <a:pt x="295" y="55"/>
                </a:lnTo>
                <a:lnTo>
                  <a:pt x="265" y="50"/>
                </a:lnTo>
                <a:lnTo>
                  <a:pt x="245" y="50"/>
                </a:lnTo>
                <a:lnTo>
                  <a:pt x="222" y="69"/>
                </a:lnTo>
                <a:lnTo>
                  <a:pt x="181" y="48"/>
                </a:lnTo>
                <a:lnTo>
                  <a:pt x="147" y="49"/>
                </a:lnTo>
                <a:lnTo>
                  <a:pt x="138" y="82"/>
                </a:lnTo>
                <a:lnTo>
                  <a:pt x="151" y="94"/>
                </a:lnTo>
                <a:lnTo>
                  <a:pt x="102" y="105"/>
                </a:lnTo>
                <a:lnTo>
                  <a:pt x="69" y="101"/>
                </a:lnTo>
                <a:lnTo>
                  <a:pt x="20" y="139"/>
                </a:lnTo>
                <a:lnTo>
                  <a:pt x="0" y="162"/>
                </a:lnTo>
                <a:lnTo>
                  <a:pt x="9" y="173"/>
                </a:lnTo>
                <a:lnTo>
                  <a:pt x="37" y="178"/>
                </a:lnTo>
                <a:lnTo>
                  <a:pt x="57" y="186"/>
                </a:lnTo>
                <a:lnTo>
                  <a:pt x="66" y="208"/>
                </a:lnTo>
                <a:lnTo>
                  <a:pt x="66" y="228"/>
                </a:lnTo>
                <a:lnTo>
                  <a:pt x="113" y="229"/>
                </a:lnTo>
                <a:lnTo>
                  <a:pt x="134" y="233"/>
                </a:lnTo>
                <a:lnTo>
                  <a:pt x="168" y="251"/>
                </a:lnTo>
                <a:lnTo>
                  <a:pt x="184" y="265"/>
                </a:lnTo>
                <a:lnTo>
                  <a:pt x="217" y="247"/>
                </a:lnTo>
                <a:lnTo>
                  <a:pt x="288" y="245"/>
                </a:lnTo>
                <a:lnTo>
                  <a:pt x="322" y="241"/>
                </a:lnTo>
                <a:lnTo>
                  <a:pt x="340" y="226"/>
                </a:lnTo>
                <a:lnTo>
                  <a:pt x="351" y="215"/>
                </a:lnTo>
                <a:lnTo>
                  <a:pt x="369" y="198"/>
                </a:lnTo>
                <a:lnTo>
                  <a:pt x="383" y="189"/>
                </a:lnTo>
                <a:lnTo>
                  <a:pt x="390" y="156"/>
                </a:lnTo>
                <a:lnTo>
                  <a:pt x="379" y="145"/>
                </a:lnTo>
                <a:lnTo>
                  <a:pt x="379" y="125"/>
                </a:lnTo>
                <a:lnTo>
                  <a:pt x="401" y="126"/>
                </a:lnTo>
                <a:lnTo>
                  <a:pt x="415" y="113"/>
                </a:lnTo>
                <a:lnTo>
                  <a:pt x="420" y="95"/>
                </a:lnTo>
                <a:lnTo>
                  <a:pt x="426" y="76"/>
                </a:lnTo>
                <a:lnTo>
                  <a:pt x="440" y="50"/>
                </a:lnTo>
                <a:lnTo>
                  <a:pt x="447" y="27"/>
                </a:lnTo>
                <a:lnTo>
                  <a:pt x="426" y="27"/>
                </a:lnTo>
                <a:lnTo>
                  <a:pt x="399" y="42"/>
                </a:lnTo>
                <a:lnTo>
                  <a:pt x="386"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56" name="Freeform 239"/>
          <p:cNvSpPr>
            <a:spLocks/>
          </p:cNvSpPr>
          <p:nvPr/>
        </p:nvSpPr>
        <p:spPr bwMode="auto">
          <a:xfrm>
            <a:off x="4079875" y="2892425"/>
            <a:ext cx="234950" cy="127000"/>
          </a:xfrm>
          <a:custGeom>
            <a:avLst/>
            <a:gdLst>
              <a:gd name="T0" fmla="*/ 2147483647 w 159"/>
              <a:gd name="T1" fmla="*/ 0 h 75"/>
              <a:gd name="T2" fmla="*/ 2147483647 w 159"/>
              <a:gd name="T3" fmla="*/ 2147483647 h 75"/>
              <a:gd name="T4" fmla="*/ 2147483647 w 159"/>
              <a:gd name="T5" fmla="*/ 2147483647 h 75"/>
              <a:gd name="T6" fmla="*/ 2147483647 w 159"/>
              <a:gd name="T7" fmla="*/ 2147483647 h 75"/>
              <a:gd name="T8" fmla="*/ 2147483647 w 159"/>
              <a:gd name="T9" fmla="*/ 2147483647 h 75"/>
              <a:gd name="T10" fmla="*/ 2147483647 w 159"/>
              <a:gd name="T11" fmla="*/ 2147483647 h 75"/>
              <a:gd name="T12" fmla="*/ 2147483647 w 159"/>
              <a:gd name="T13" fmla="*/ 2147483647 h 75"/>
              <a:gd name="T14" fmla="*/ 2147483647 w 159"/>
              <a:gd name="T15" fmla="*/ 2147483647 h 75"/>
              <a:gd name="T16" fmla="*/ 2147483647 w 159"/>
              <a:gd name="T17" fmla="*/ 2147483647 h 75"/>
              <a:gd name="T18" fmla="*/ 2147483647 w 159"/>
              <a:gd name="T19" fmla="*/ 2147483647 h 75"/>
              <a:gd name="T20" fmla="*/ 2147483647 w 159"/>
              <a:gd name="T21" fmla="*/ 2147483647 h 75"/>
              <a:gd name="T22" fmla="*/ 2147483647 w 159"/>
              <a:gd name="T23" fmla="*/ 2147483647 h 75"/>
              <a:gd name="T24" fmla="*/ 0 w 159"/>
              <a:gd name="T25" fmla="*/ 2147483647 h 75"/>
              <a:gd name="T26" fmla="*/ 0 w 159"/>
              <a:gd name="T27" fmla="*/ 2147483647 h 75"/>
              <a:gd name="T28" fmla="*/ 2147483647 w 159"/>
              <a:gd name="T29" fmla="*/ 2147483647 h 75"/>
              <a:gd name="T30" fmla="*/ 2147483647 w 159"/>
              <a:gd name="T31" fmla="*/ 0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75"/>
              <a:gd name="T50" fmla="*/ 159 w 159"/>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75">
                <a:moveTo>
                  <a:pt x="2" y="0"/>
                </a:moveTo>
                <a:lnTo>
                  <a:pt x="159" y="31"/>
                </a:lnTo>
                <a:lnTo>
                  <a:pt x="159" y="65"/>
                </a:lnTo>
                <a:lnTo>
                  <a:pt x="150" y="75"/>
                </a:lnTo>
                <a:lnTo>
                  <a:pt x="130" y="75"/>
                </a:lnTo>
                <a:lnTo>
                  <a:pt x="117" y="61"/>
                </a:lnTo>
                <a:lnTo>
                  <a:pt x="111" y="69"/>
                </a:lnTo>
                <a:lnTo>
                  <a:pt x="91" y="69"/>
                </a:lnTo>
                <a:lnTo>
                  <a:pt x="81" y="63"/>
                </a:lnTo>
                <a:lnTo>
                  <a:pt x="62" y="56"/>
                </a:lnTo>
                <a:lnTo>
                  <a:pt x="36" y="56"/>
                </a:lnTo>
                <a:lnTo>
                  <a:pt x="19" y="39"/>
                </a:lnTo>
                <a:lnTo>
                  <a:pt x="0" y="45"/>
                </a:lnTo>
                <a:lnTo>
                  <a:pt x="0" y="14"/>
                </a:lnTo>
                <a:lnTo>
                  <a:pt x="5" y="9"/>
                </a:lnTo>
                <a:lnTo>
                  <a:pt x="2" y="0"/>
                </a:lnTo>
                <a:close/>
              </a:path>
            </a:pathLst>
          </a:custGeom>
          <a:solidFill>
            <a:schemeClr val="bg1">
              <a:lumMod val="85000"/>
            </a:schemeClr>
          </a:solidFill>
          <a:ln w="9525" cmpd="sng">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57" name="Freeform 240"/>
          <p:cNvSpPr>
            <a:spLocks/>
          </p:cNvSpPr>
          <p:nvPr/>
        </p:nvSpPr>
        <p:spPr bwMode="auto">
          <a:xfrm>
            <a:off x="3525838" y="2641005"/>
            <a:ext cx="496887" cy="534987"/>
          </a:xfrm>
          <a:custGeom>
            <a:avLst/>
            <a:gdLst>
              <a:gd name="T0" fmla="*/ 2147483647 w 338"/>
              <a:gd name="T1" fmla="*/ 2147483647 h 314"/>
              <a:gd name="T2" fmla="*/ 2147483647 w 338"/>
              <a:gd name="T3" fmla="*/ 2147483647 h 314"/>
              <a:gd name="T4" fmla="*/ 2147483647 w 338"/>
              <a:gd name="T5" fmla="*/ 2147483647 h 314"/>
              <a:gd name="T6" fmla="*/ 2147483647 w 338"/>
              <a:gd name="T7" fmla="*/ 2147483647 h 314"/>
              <a:gd name="T8" fmla="*/ 2147483647 w 338"/>
              <a:gd name="T9" fmla="*/ 2147483647 h 314"/>
              <a:gd name="T10" fmla="*/ 2147483647 w 338"/>
              <a:gd name="T11" fmla="*/ 2147483647 h 314"/>
              <a:gd name="T12" fmla="*/ 2147483647 w 338"/>
              <a:gd name="T13" fmla="*/ 2147483647 h 314"/>
              <a:gd name="T14" fmla="*/ 2147483647 w 338"/>
              <a:gd name="T15" fmla="*/ 2147483647 h 314"/>
              <a:gd name="T16" fmla="*/ 2147483647 w 338"/>
              <a:gd name="T17" fmla="*/ 2147483647 h 314"/>
              <a:gd name="T18" fmla="*/ 2147483647 w 338"/>
              <a:gd name="T19" fmla="*/ 2147483647 h 314"/>
              <a:gd name="T20" fmla="*/ 2147483647 w 338"/>
              <a:gd name="T21" fmla="*/ 2147483647 h 314"/>
              <a:gd name="T22" fmla="*/ 2147483647 w 338"/>
              <a:gd name="T23" fmla="*/ 2147483647 h 314"/>
              <a:gd name="T24" fmla="*/ 2147483647 w 338"/>
              <a:gd name="T25" fmla="*/ 2147483647 h 314"/>
              <a:gd name="T26" fmla="*/ 2147483647 w 338"/>
              <a:gd name="T27" fmla="*/ 2147483647 h 314"/>
              <a:gd name="T28" fmla="*/ 2147483647 w 338"/>
              <a:gd name="T29" fmla="*/ 2147483647 h 314"/>
              <a:gd name="T30" fmla="*/ 2147483647 w 338"/>
              <a:gd name="T31" fmla="*/ 2147483647 h 314"/>
              <a:gd name="T32" fmla="*/ 2147483647 w 338"/>
              <a:gd name="T33" fmla="*/ 2147483647 h 314"/>
              <a:gd name="T34" fmla="*/ 2147483647 w 338"/>
              <a:gd name="T35" fmla="*/ 2147483647 h 314"/>
              <a:gd name="T36" fmla="*/ 2147483647 w 338"/>
              <a:gd name="T37" fmla="*/ 0 h 314"/>
              <a:gd name="T38" fmla="*/ 2147483647 w 338"/>
              <a:gd name="T39" fmla="*/ 2147483647 h 314"/>
              <a:gd name="T40" fmla="*/ 2147483647 w 338"/>
              <a:gd name="T41" fmla="*/ 2147483647 h 314"/>
              <a:gd name="T42" fmla="*/ 2147483647 w 338"/>
              <a:gd name="T43" fmla="*/ 2147483647 h 314"/>
              <a:gd name="T44" fmla="*/ 2147483647 w 338"/>
              <a:gd name="T45" fmla="*/ 2147483647 h 314"/>
              <a:gd name="T46" fmla="*/ 2147483647 w 338"/>
              <a:gd name="T47" fmla="*/ 2147483647 h 314"/>
              <a:gd name="T48" fmla="*/ 2147483647 w 338"/>
              <a:gd name="T49" fmla="*/ 2147483647 h 314"/>
              <a:gd name="T50" fmla="*/ 2147483647 w 338"/>
              <a:gd name="T51" fmla="*/ 2147483647 h 314"/>
              <a:gd name="T52" fmla="*/ 2147483647 w 338"/>
              <a:gd name="T53" fmla="*/ 2147483647 h 314"/>
              <a:gd name="T54" fmla="*/ 2147483647 w 338"/>
              <a:gd name="T55" fmla="*/ 2147483647 h 314"/>
              <a:gd name="T56" fmla="*/ 2147483647 w 338"/>
              <a:gd name="T57" fmla="*/ 2147483647 h 314"/>
              <a:gd name="T58" fmla="*/ 2147483647 w 338"/>
              <a:gd name="T59" fmla="*/ 2147483647 h 314"/>
              <a:gd name="T60" fmla="*/ 2147483647 w 338"/>
              <a:gd name="T61" fmla="*/ 2147483647 h 314"/>
              <a:gd name="T62" fmla="*/ 2147483647 w 338"/>
              <a:gd name="T63" fmla="*/ 2147483647 h 314"/>
              <a:gd name="T64" fmla="*/ 2147483647 w 338"/>
              <a:gd name="T65" fmla="*/ 2147483647 h 314"/>
              <a:gd name="T66" fmla="*/ 2147483647 w 338"/>
              <a:gd name="T67" fmla="*/ 2147483647 h 314"/>
              <a:gd name="T68" fmla="*/ 2147483647 w 338"/>
              <a:gd name="T69" fmla="*/ 2147483647 h 314"/>
              <a:gd name="T70" fmla="*/ 2147483647 w 338"/>
              <a:gd name="T71" fmla="*/ 2147483647 h 314"/>
              <a:gd name="T72" fmla="*/ 2147483647 w 338"/>
              <a:gd name="T73" fmla="*/ 2147483647 h 314"/>
              <a:gd name="T74" fmla="*/ 2147483647 w 338"/>
              <a:gd name="T75" fmla="*/ 2147483647 h 314"/>
              <a:gd name="T76" fmla="*/ 2147483647 w 338"/>
              <a:gd name="T77" fmla="*/ 2147483647 h 314"/>
              <a:gd name="T78" fmla="*/ 2147483647 w 338"/>
              <a:gd name="T79" fmla="*/ 2147483647 h 314"/>
              <a:gd name="T80" fmla="*/ 2147483647 w 338"/>
              <a:gd name="T81" fmla="*/ 2147483647 h 314"/>
              <a:gd name="T82" fmla="*/ 2147483647 w 338"/>
              <a:gd name="T83" fmla="*/ 2147483647 h 314"/>
              <a:gd name="T84" fmla="*/ 2147483647 w 338"/>
              <a:gd name="T85" fmla="*/ 2147483647 h 314"/>
              <a:gd name="T86" fmla="*/ 2147483647 w 338"/>
              <a:gd name="T87" fmla="*/ 2147483647 h 314"/>
              <a:gd name="T88" fmla="*/ 2147483647 w 338"/>
              <a:gd name="T89" fmla="*/ 2147483647 h 314"/>
              <a:gd name="T90" fmla="*/ 2147483647 w 338"/>
              <a:gd name="T91" fmla="*/ 2147483647 h 314"/>
              <a:gd name="T92" fmla="*/ 2147483647 w 338"/>
              <a:gd name="T93" fmla="*/ 2147483647 h 314"/>
              <a:gd name="T94" fmla="*/ 2147483647 w 338"/>
              <a:gd name="T95" fmla="*/ 2147483647 h 314"/>
              <a:gd name="T96" fmla="*/ 2147483647 w 338"/>
              <a:gd name="T97" fmla="*/ 2147483647 h 314"/>
              <a:gd name="T98" fmla="*/ 2147483647 w 338"/>
              <a:gd name="T99" fmla="*/ 2147483647 h 314"/>
              <a:gd name="T100" fmla="*/ 2147483647 w 338"/>
              <a:gd name="T101" fmla="*/ 2147483647 h 314"/>
              <a:gd name="T102" fmla="*/ 2147483647 w 338"/>
              <a:gd name="T103" fmla="*/ 2147483647 h 314"/>
              <a:gd name="T104" fmla="*/ 0 w 338"/>
              <a:gd name="T105" fmla="*/ 2147483647 h 314"/>
              <a:gd name="T106" fmla="*/ 2147483647 w 338"/>
              <a:gd name="T107" fmla="*/ 2147483647 h 314"/>
              <a:gd name="T108" fmla="*/ 2147483647 w 338"/>
              <a:gd name="T109" fmla="*/ 2147483647 h 314"/>
              <a:gd name="T110" fmla="*/ 2147483647 w 338"/>
              <a:gd name="T111" fmla="*/ 2147483647 h 314"/>
              <a:gd name="T112" fmla="*/ 2147483647 w 338"/>
              <a:gd name="T113" fmla="*/ 2147483647 h 314"/>
              <a:gd name="T114" fmla="*/ 2147483647 w 338"/>
              <a:gd name="T115" fmla="*/ 2147483647 h 314"/>
              <a:gd name="T116" fmla="*/ 2147483647 w 338"/>
              <a:gd name="T117" fmla="*/ 2147483647 h 314"/>
              <a:gd name="T118" fmla="*/ 2147483647 w 338"/>
              <a:gd name="T119" fmla="*/ 2147483647 h 314"/>
              <a:gd name="T120" fmla="*/ 2147483647 w 338"/>
              <a:gd name="T121" fmla="*/ 2147483647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8"/>
              <a:gd name="T184" fmla="*/ 0 h 314"/>
              <a:gd name="T185" fmla="*/ 338 w 338"/>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8" h="314">
                <a:moveTo>
                  <a:pt x="4" y="162"/>
                </a:moveTo>
                <a:lnTo>
                  <a:pt x="72" y="179"/>
                </a:lnTo>
                <a:lnTo>
                  <a:pt x="105" y="164"/>
                </a:lnTo>
                <a:lnTo>
                  <a:pt x="112" y="133"/>
                </a:lnTo>
                <a:lnTo>
                  <a:pt x="133" y="143"/>
                </a:lnTo>
                <a:lnTo>
                  <a:pt x="138" y="131"/>
                </a:lnTo>
                <a:lnTo>
                  <a:pt x="156" y="125"/>
                </a:lnTo>
                <a:lnTo>
                  <a:pt x="162" y="115"/>
                </a:lnTo>
                <a:lnTo>
                  <a:pt x="169" y="100"/>
                </a:lnTo>
                <a:lnTo>
                  <a:pt x="180" y="96"/>
                </a:lnTo>
                <a:lnTo>
                  <a:pt x="175" y="75"/>
                </a:lnTo>
                <a:lnTo>
                  <a:pt x="192" y="75"/>
                </a:lnTo>
                <a:lnTo>
                  <a:pt x="191" y="71"/>
                </a:lnTo>
                <a:lnTo>
                  <a:pt x="203" y="48"/>
                </a:lnTo>
                <a:lnTo>
                  <a:pt x="206" y="40"/>
                </a:lnTo>
                <a:lnTo>
                  <a:pt x="199" y="26"/>
                </a:lnTo>
                <a:lnTo>
                  <a:pt x="224" y="15"/>
                </a:lnTo>
                <a:lnTo>
                  <a:pt x="249" y="8"/>
                </a:lnTo>
                <a:lnTo>
                  <a:pt x="260" y="0"/>
                </a:lnTo>
                <a:lnTo>
                  <a:pt x="271" y="19"/>
                </a:lnTo>
                <a:lnTo>
                  <a:pt x="279" y="35"/>
                </a:lnTo>
                <a:lnTo>
                  <a:pt x="338" y="35"/>
                </a:lnTo>
                <a:lnTo>
                  <a:pt x="303" y="54"/>
                </a:lnTo>
                <a:lnTo>
                  <a:pt x="249" y="58"/>
                </a:lnTo>
                <a:lnTo>
                  <a:pt x="249" y="82"/>
                </a:lnTo>
                <a:lnTo>
                  <a:pt x="262" y="89"/>
                </a:lnTo>
                <a:lnTo>
                  <a:pt x="262" y="98"/>
                </a:lnTo>
                <a:lnTo>
                  <a:pt x="272" y="106"/>
                </a:lnTo>
                <a:lnTo>
                  <a:pt x="279" y="107"/>
                </a:lnTo>
                <a:lnTo>
                  <a:pt x="271" y="114"/>
                </a:lnTo>
                <a:lnTo>
                  <a:pt x="267" y="127"/>
                </a:lnTo>
                <a:lnTo>
                  <a:pt x="268" y="137"/>
                </a:lnTo>
                <a:lnTo>
                  <a:pt x="264" y="142"/>
                </a:lnTo>
                <a:lnTo>
                  <a:pt x="258" y="154"/>
                </a:lnTo>
                <a:lnTo>
                  <a:pt x="246" y="167"/>
                </a:lnTo>
                <a:lnTo>
                  <a:pt x="235" y="184"/>
                </a:lnTo>
                <a:lnTo>
                  <a:pt x="220" y="206"/>
                </a:lnTo>
                <a:lnTo>
                  <a:pt x="220" y="217"/>
                </a:lnTo>
                <a:lnTo>
                  <a:pt x="171" y="224"/>
                </a:lnTo>
                <a:lnTo>
                  <a:pt x="171" y="240"/>
                </a:lnTo>
                <a:lnTo>
                  <a:pt x="183" y="240"/>
                </a:lnTo>
                <a:lnTo>
                  <a:pt x="183" y="269"/>
                </a:lnTo>
                <a:lnTo>
                  <a:pt x="200" y="281"/>
                </a:lnTo>
                <a:lnTo>
                  <a:pt x="200" y="296"/>
                </a:lnTo>
                <a:lnTo>
                  <a:pt x="164" y="296"/>
                </a:lnTo>
                <a:lnTo>
                  <a:pt x="147" y="314"/>
                </a:lnTo>
                <a:lnTo>
                  <a:pt x="123" y="304"/>
                </a:lnTo>
                <a:lnTo>
                  <a:pt x="107" y="278"/>
                </a:lnTo>
                <a:lnTo>
                  <a:pt x="92" y="259"/>
                </a:lnTo>
                <a:lnTo>
                  <a:pt x="67" y="270"/>
                </a:lnTo>
                <a:lnTo>
                  <a:pt x="41" y="264"/>
                </a:lnTo>
                <a:lnTo>
                  <a:pt x="29" y="272"/>
                </a:lnTo>
                <a:lnTo>
                  <a:pt x="0" y="263"/>
                </a:lnTo>
                <a:lnTo>
                  <a:pt x="12" y="249"/>
                </a:lnTo>
                <a:lnTo>
                  <a:pt x="27" y="234"/>
                </a:lnTo>
                <a:lnTo>
                  <a:pt x="35" y="225"/>
                </a:lnTo>
                <a:lnTo>
                  <a:pt x="32" y="211"/>
                </a:lnTo>
                <a:lnTo>
                  <a:pt x="30" y="196"/>
                </a:lnTo>
                <a:lnTo>
                  <a:pt x="12" y="193"/>
                </a:lnTo>
                <a:lnTo>
                  <a:pt x="4" y="182"/>
                </a:lnTo>
                <a:lnTo>
                  <a:pt x="4" y="162"/>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58" name="Freeform 241"/>
          <p:cNvSpPr>
            <a:spLocks/>
          </p:cNvSpPr>
          <p:nvPr/>
        </p:nvSpPr>
        <p:spPr bwMode="auto">
          <a:xfrm>
            <a:off x="3459163" y="2655888"/>
            <a:ext cx="117475" cy="433387"/>
          </a:xfrm>
          <a:custGeom>
            <a:avLst/>
            <a:gdLst>
              <a:gd name="T0" fmla="*/ 0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2147483647 w 80"/>
              <a:gd name="T33" fmla="*/ 2147483647 h 254"/>
              <a:gd name="T34" fmla="*/ 0 w 80"/>
              <a:gd name="T35" fmla="*/ 2147483647 h 254"/>
              <a:gd name="T36" fmla="*/ 0 w 80"/>
              <a:gd name="T37" fmla="*/ 0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254"/>
              <a:gd name="T59" fmla="*/ 80 w 80"/>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254">
                <a:moveTo>
                  <a:pt x="0" y="0"/>
                </a:moveTo>
                <a:lnTo>
                  <a:pt x="36" y="22"/>
                </a:lnTo>
                <a:lnTo>
                  <a:pt x="47" y="54"/>
                </a:lnTo>
                <a:lnTo>
                  <a:pt x="40" y="104"/>
                </a:lnTo>
                <a:lnTo>
                  <a:pt x="41" y="135"/>
                </a:lnTo>
                <a:lnTo>
                  <a:pt x="45" y="151"/>
                </a:lnTo>
                <a:lnTo>
                  <a:pt x="50" y="153"/>
                </a:lnTo>
                <a:lnTo>
                  <a:pt x="50" y="173"/>
                </a:lnTo>
                <a:lnTo>
                  <a:pt x="58" y="184"/>
                </a:lnTo>
                <a:lnTo>
                  <a:pt x="75" y="185"/>
                </a:lnTo>
                <a:lnTo>
                  <a:pt x="77" y="199"/>
                </a:lnTo>
                <a:lnTo>
                  <a:pt x="80" y="216"/>
                </a:lnTo>
                <a:lnTo>
                  <a:pt x="71" y="229"/>
                </a:lnTo>
                <a:lnTo>
                  <a:pt x="58" y="240"/>
                </a:lnTo>
                <a:lnTo>
                  <a:pt x="47" y="254"/>
                </a:lnTo>
                <a:lnTo>
                  <a:pt x="34" y="252"/>
                </a:lnTo>
                <a:lnTo>
                  <a:pt x="17" y="252"/>
                </a:lnTo>
                <a:lnTo>
                  <a:pt x="0" y="240"/>
                </a:lnTo>
                <a:lnTo>
                  <a:pt x="0"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59" name="Freeform 242"/>
          <p:cNvSpPr>
            <a:spLocks/>
          </p:cNvSpPr>
          <p:nvPr/>
        </p:nvSpPr>
        <p:spPr bwMode="auto">
          <a:xfrm>
            <a:off x="4100513" y="3704630"/>
            <a:ext cx="92075" cy="168275"/>
          </a:xfrm>
          <a:custGeom>
            <a:avLst/>
            <a:gdLst>
              <a:gd name="T0" fmla="*/ 2147483647 w 63"/>
              <a:gd name="T1" fmla="*/ 2147483647 h 99"/>
              <a:gd name="T2" fmla="*/ 2147483647 w 63"/>
              <a:gd name="T3" fmla="*/ 2147483647 h 99"/>
              <a:gd name="T4" fmla="*/ 2147483647 w 63"/>
              <a:gd name="T5" fmla="*/ 2147483647 h 99"/>
              <a:gd name="T6" fmla="*/ 2147483647 w 63"/>
              <a:gd name="T7" fmla="*/ 2147483647 h 99"/>
              <a:gd name="T8" fmla="*/ 0 w 63"/>
              <a:gd name="T9" fmla="*/ 2147483647 h 99"/>
              <a:gd name="T10" fmla="*/ 2147483647 w 63"/>
              <a:gd name="T11" fmla="*/ 0 h 99"/>
              <a:gd name="T12" fmla="*/ 2147483647 w 63"/>
              <a:gd name="T13" fmla="*/ 2147483647 h 99"/>
              <a:gd name="T14" fmla="*/ 2147483647 w 63"/>
              <a:gd name="T15" fmla="*/ 2147483647 h 99"/>
              <a:gd name="T16" fmla="*/ 2147483647 w 63"/>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99"/>
              <a:gd name="T29" fmla="*/ 63 w 63"/>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99">
                <a:moveTo>
                  <a:pt x="62" y="84"/>
                </a:moveTo>
                <a:lnTo>
                  <a:pt x="34" y="99"/>
                </a:lnTo>
                <a:lnTo>
                  <a:pt x="15" y="84"/>
                </a:lnTo>
                <a:lnTo>
                  <a:pt x="5" y="71"/>
                </a:lnTo>
                <a:lnTo>
                  <a:pt x="0" y="34"/>
                </a:lnTo>
                <a:lnTo>
                  <a:pt x="4" y="0"/>
                </a:lnTo>
                <a:lnTo>
                  <a:pt x="42" y="15"/>
                </a:lnTo>
                <a:lnTo>
                  <a:pt x="63" y="40"/>
                </a:lnTo>
                <a:lnTo>
                  <a:pt x="62" y="84"/>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61" name="Freeform 261"/>
          <p:cNvSpPr>
            <a:spLocks/>
          </p:cNvSpPr>
          <p:nvPr/>
        </p:nvSpPr>
        <p:spPr bwMode="auto">
          <a:xfrm>
            <a:off x="5378450" y="4236442"/>
            <a:ext cx="1060450" cy="965200"/>
          </a:xfrm>
          <a:custGeom>
            <a:avLst/>
            <a:gdLst>
              <a:gd name="T0" fmla="*/ 2147483647 w 2886"/>
              <a:gd name="T1" fmla="*/ 2147483647 h 2265"/>
              <a:gd name="T2" fmla="*/ 2147483647 w 2886"/>
              <a:gd name="T3" fmla="*/ 2147483647 h 2265"/>
              <a:gd name="T4" fmla="*/ 2147483647 w 2886"/>
              <a:gd name="T5" fmla="*/ 2147483647 h 2265"/>
              <a:gd name="T6" fmla="*/ 2147483647 w 2886"/>
              <a:gd name="T7" fmla="*/ 2147483647 h 2265"/>
              <a:gd name="T8" fmla="*/ 2147483647 w 2886"/>
              <a:gd name="T9" fmla="*/ 2147483647 h 2265"/>
              <a:gd name="T10" fmla="*/ 2147483647 w 2886"/>
              <a:gd name="T11" fmla="*/ 2147483647 h 2265"/>
              <a:gd name="T12" fmla="*/ 2147483647 w 2886"/>
              <a:gd name="T13" fmla="*/ 2147483647 h 2265"/>
              <a:gd name="T14" fmla="*/ 2147483647 w 2886"/>
              <a:gd name="T15" fmla="*/ 2147483647 h 2265"/>
              <a:gd name="T16" fmla="*/ 2147483647 w 2886"/>
              <a:gd name="T17" fmla="*/ 2147483647 h 2265"/>
              <a:gd name="T18" fmla="*/ 2147483647 w 2886"/>
              <a:gd name="T19" fmla="*/ 2147483647 h 2265"/>
              <a:gd name="T20" fmla="*/ 2147483647 w 2886"/>
              <a:gd name="T21" fmla="*/ 2147483647 h 2265"/>
              <a:gd name="T22" fmla="*/ 2147483647 w 2886"/>
              <a:gd name="T23" fmla="*/ 2147483647 h 2265"/>
              <a:gd name="T24" fmla="*/ 2147483647 w 2886"/>
              <a:gd name="T25" fmla="*/ 2147483647 h 2265"/>
              <a:gd name="T26" fmla="*/ 2147483647 w 2886"/>
              <a:gd name="T27" fmla="*/ 2147483647 h 2265"/>
              <a:gd name="T28" fmla="*/ 2147483647 w 2886"/>
              <a:gd name="T29" fmla="*/ 2147483647 h 2265"/>
              <a:gd name="T30" fmla="*/ 2147483647 w 2886"/>
              <a:gd name="T31" fmla="*/ 2147483647 h 2265"/>
              <a:gd name="T32" fmla="*/ 2147483647 w 2886"/>
              <a:gd name="T33" fmla="*/ 2147483647 h 2265"/>
              <a:gd name="T34" fmla="*/ 2147483647 w 2886"/>
              <a:gd name="T35" fmla="*/ 2147483647 h 2265"/>
              <a:gd name="T36" fmla="*/ 2147483647 w 2886"/>
              <a:gd name="T37" fmla="*/ 2147483647 h 2265"/>
              <a:gd name="T38" fmla="*/ 2147483647 w 2886"/>
              <a:gd name="T39" fmla="*/ 2147483647 h 2265"/>
              <a:gd name="T40" fmla="*/ 2147483647 w 2886"/>
              <a:gd name="T41" fmla="*/ 2147483647 h 2265"/>
              <a:gd name="T42" fmla="*/ 2147483647 w 2886"/>
              <a:gd name="T43" fmla="*/ 2147483647 h 2265"/>
              <a:gd name="T44" fmla="*/ 2147483647 w 2886"/>
              <a:gd name="T45" fmla="*/ 2147483647 h 2265"/>
              <a:gd name="T46" fmla="*/ 2147483647 w 2886"/>
              <a:gd name="T47" fmla="*/ 2147483647 h 2265"/>
              <a:gd name="T48" fmla="*/ 2147483647 w 2886"/>
              <a:gd name="T49" fmla="*/ 2147483647 h 2265"/>
              <a:gd name="T50" fmla="*/ 2147483647 w 2886"/>
              <a:gd name="T51" fmla="*/ 2147483647 h 2265"/>
              <a:gd name="T52" fmla="*/ 2147483647 w 2886"/>
              <a:gd name="T53" fmla="*/ 2147483647 h 2265"/>
              <a:gd name="T54" fmla="*/ 2147483647 w 2886"/>
              <a:gd name="T55" fmla="*/ 2147483647 h 2265"/>
              <a:gd name="T56" fmla="*/ 2147483647 w 2886"/>
              <a:gd name="T57" fmla="*/ 2147483647 h 2265"/>
              <a:gd name="T58" fmla="*/ 2147483647 w 2886"/>
              <a:gd name="T59" fmla="*/ 2147483647 h 2265"/>
              <a:gd name="T60" fmla="*/ 2147483647 w 2886"/>
              <a:gd name="T61" fmla="*/ 2147483647 h 2265"/>
              <a:gd name="T62" fmla="*/ 2147483647 w 2886"/>
              <a:gd name="T63" fmla="*/ 2147483647 h 2265"/>
              <a:gd name="T64" fmla="*/ 2147483647 w 2886"/>
              <a:gd name="T65" fmla="*/ 2147483647 h 2265"/>
              <a:gd name="T66" fmla="*/ 2147483647 w 2886"/>
              <a:gd name="T67" fmla="*/ 2147483647 h 2265"/>
              <a:gd name="T68" fmla="*/ 2147483647 w 2886"/>
              <a:gd name="T69" fmla="*/ 2147483647 h 2265"/>
              <a:gd name="T70" fmla="*/ 2147483647 w 2886"/>
              <a:gd name="T71" fmla="*/ 2147483647 h 2265"/>
              <a:gd name="T72" fmla="*/ 2147483647 w 2886"/>
              <a:gd name="T73" fmla="*/ 2147483647 h 2265"/>
              <a:gd name="T74" fmla="*/ 2147483647 w 2886"/>
              <a:gd name="T75" fmla="*/ 0 h 2265"/>
              <a:gd name="T76" fmla="*/ 2147483647 w 2886"/>
              <a:gd name="T77" fmla="*/ 2147483647 h 2265"/>
              <a:gd name="T78" fmla="*/ 2147483647 w 2886"/>
              <a:gd name="T79" fmla="*/ 2147483647 h 2265"/>
              <a:gd name="T80" fmla="*/ 2147483647 w 2886"/>
              <a:gd name="T81" fmla="*/ 2147483647 h 2265"/>
              <a:gd name="T82" fmla="*/ 2147483647 w 2886"/>
              <a:gd name="T83" fmla="*/ 2147483647 h 2265"/>
              <a:gd name="T84" fmla="*/ 2147483647 w 2886"/>
              <a:gd name="T85" fmla="*/ 2147483647 h 2265"/>
              <a:gd name="T86" fmla="*/ 2147483647 w 2886"/>
              <a:gd name="T87" fmla="*/ 2147483647 h 2265"/>
              <a:gd name="T88" fmla="*/ 2147483647 w 2886"/>
              <a:gd name="T89" fmla="*/ 2147483647 h 2265"/>
              <a:gd name="T90" fmla="*/ 2147483647 w 2886"/>
              <a:gd name="T91" fmla="*/ 2147483647 h 2265"/>
              <a:gd name="T92" fmla="*/ 2147483647 w 2886"/>
              <a:gd name="T93" fmla="*/ 2147483647 h 2265"/>
              <a:gd name="T94" fmla="*/ 2147483647 w 2886"/>
              <a:gd name="T95" fmla="*/ 2147483647 h 2265"/>
              <a:gd name="T96" fmla="*/ 2147483647 w 2886"/>
              <a:gd name="T97" fmla="*/ 2147483647 h 2265"/>
              <a:gd name="T98" fmla="*/ 2147483647 w 2886"/>
              <a:gd name="T99" fmla="*/ 2147483647 h 2265"/>
              <a:gd name="T100" fmla="*/ 2147483647 w 2886"/>
              <a:gd name="T101" fmla="*/ 2147483647 h 2265"/>
              <a:gd name="T102" fmla="*/ 2147483647 w 2886"/>
              <a:gd name="T103" fmla="*/ 2147483647 h 2265"/>
              <a:gd name="T104" fmla="*/ 2147483647 w 2886"/>
              <a:gd name="T105" fmla="*/ 2147483647 h 2265"/>
              <a:gd name="T106" fmla="*/ 2147483647 w 2886"/>
              <a:gd name="T107" fmla="*/ 2147483647 h 2265"/>
              <a:gd name="T108" fmla="*/ 2147483647 w 2886"/>
              <a:gd name="T109" fmla="*/ 2147483647 h 2265"/>
              <a:gd name="T110" fmla="*/ 2147483647 w 2886"/>
              <a:gd name="T111" fmla="*/ 2147483647 h 2265"/>
              <a:gd name="T112" fmla="*/ 2147483647 w 2886"/>
              <a:gd name="T113" fmla="*/ 2147483647 h 2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86"/>
              <a:gd name="T172" fmla="*/ 0 h 2265"/>
              <a:gd name="T173" fmla="*/ 2886 w 2886"/>
              <a:gd name="T174" fmla="*/ 2265 h 2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86" h="2265">
                <a:moveTo>
                  <a:pt x="620" y="526"/>
                </a:moveTo>
                <a:lnTo>
                  <a:pt x="641" y="570"/>
                </a:lnTo>
                <a:lnTo>
                  <a:pt x="601" y="623"/>
                </a:lnTo>
                <a:lnTo>
                  <a:pt x="551" y="692"/>
                </a:lnTo>
                <a:lnTo>
                  <a:pt x="489" y="717"/>
                </a:lnTo>
                <a:lnTo>
                  <a:pt x="413" y="749"/>
                </a:lnTo>
                <a:lnTo>
                  <a:pt x="320" y="794"/>
                </a:lnTo>
                <a:lnTo>
                  <a:pt x="253" y="802"/>
                </a:lnTo>
                <a:lnTo>
                  <a:pt x="216" y="839"/>
                </a:lnTo>
                <a:lnTo>
                  <a:pt x="76" y="973"/>
                </a:lnTo>
                <a:lnTo>
                  <a:pt x="57" y="960"/>
                </a:lnTo>
                <a:lnTo>
                  <a:pt x="47" y="905"/>
                </a:lnTo>
                <a:lnTo>
                  <a:pt x="0" y="1163"/>
                </a:lnTo>
                <a:lnTo>
                  <a:pt x="48" y="1206"/>
                </a:lnTo>
                <a:lnTo>
                  <a:pt x="86" y="1278"/>
                </a:lnTo>
                <a:lnTo>
                  <a:pt x="38" y="1253"/>
                </a:lnTo>
                <a:lnTo>
                  <a:pt x="40" y="1264"/>
                </a:lnTo>
                <a:lnTo>
                  <a:pt x="68" y="1302"/>
                </a:lnTo>
                <a:lnTo>
                  <a:pt x="68" y="1309"/>
                </a:lnTo>
                <a:lnTo>
                  <a:pt x="20" y="1267"/>
                </a:lnTo>
                <a:lnTo>
                  <a:pt x="7" y="1276"/>
                </a:lnTo>
                <a:lnTo>
                  <a:pt x="10" y="1289"/>
                </a:lnTo>
                <a:lnTo>
                  <a:pt x="103" y="1398"/>
                </a:lnTo>
                <a:lnTo>
                  <a:pt x="266" y="1713"/>
                </a:lnTo>
                <a:lnTo>
                  <a:pt x="266" y="1828"/>
                </a:lnTo>
                <a:lnTo>
                  <a:pt x="245" y="1863"/>
                </a:lnTo>
                <a:lnTo>
                  <a:pt x="225" y="1863"/>
                </a:lnTo>
                <a:lnTo>
                  <a:pt x="243" y="1888"/>
                </a:lnTo>
                <a:lnTo>
                  <a:pt x="253" y="1919"/>
                </a:lnTo>
                <a:lnTo>
                  <a:pt x="294" y="1919"/>
                </a:lnTo>
                <a:lnTo>
                  <a:pt x="304" y="1954"/>
                </a:lnTo>
                <a:lnTo>
                  <a:pt x="333" y="1963"/>
                </a:lnTo>
                <a:lnTo>
                  <a:pt x="381" y="1974"/>
                </a:lnTo>
                <a:lnTo>
                  <a:pt x="416" y="1972"/>
                </a:lnTo>
                <a:lnTo>
                  <a:pt x="453" y="1968"/>
                </a:lnTo>
                <a:lnTo>
                  <a:pt x="488" y="1927"/>
                </a:lnTo>
                <a:lnTo>
                  <a:pt x="513" y="1898"/>
                </a:lnTo>
                <a:lnTo>
                  <a:pt x="541" y="1898"/>
                </a:lnTo>
                <a:lnTo>
                  <a:pt x="581" y="1856"/>
                </a:lnTo>
                <a:lnTo>
                  <a:pt x="707" y="1824"/>
                </a:lnTo>
                <a:lnTo>
                  <a:pt x="717" y="1823"/>
                </a:lnTo>
                <a:lnTo>
                  <a:pt x="743" y="1829"/>
                </a:lnTo>
                <a:lnTo>
                  <a:pt x="771" y="1817"/>
                </a:lnTo>
                <a:lnTo>
                  <a:pt x="814" y="1817"/>
                </a:lnTo>
                <a:lnTo>
                  <a:pt x="850" y="1773"/>
                </a:lnTo>
                <a:lnTo>
                  <a:pt x="879" y="1741"/>
                </a:lnTo>
                <a:lnTo>
                  <a:pt x="954" y="1706"/>
                </a:lnTo>
                <a:lnTo>
                  <a:pt x="1026" y="1672"/>
                </a:lnTo>
                <a:lnTo>
                  <a:pt x="1067" y="1687"/>
                </a:lnTo>
                <a:lnTo>
                  <a:pt x="1127" y="1655"/>
                </a:lnTo>
                <a:lnTo>
                  <a:pt x="1185" y="1626"/>
                </a:lnTo>
                <a:lnTo>
                  <a:pt x="1250" y="1625"/>
                </a:lnTo>
                <a:lnTo>
                  <a:pt x="1324" y="1602"/>
                </a:lnTo>
                <a:lnTo>
                  <a:pt x="1351" y="1622"/>
                </a:lnTo>
                <a:lnTo>
                  <a:pt x="1512" y="1695"/>
                </a:lnTo>
                <a:lnTo>
                  <a:pt x="1525" y="1722"/>
                </a:lnTo>
                <a:lnTo>
                  <a:pt x="1604" y="1790"/>
                </a:lnTo>
                <a:lnTo>
                  <a:pt x="1630" y="1864"/>
                </a:lnTo>
                <a:lnTo>
                  <a:pt x="1768" y="1722"/>
                </a:lnTo>
                <a:lnTo>
                  <a:pt x="1792" y="1763"/>
                </a:lnTo>
                <a:lnTo>
                  <a:pt x="1740" y="1867"/>
                </a:lnTo>
                <a:lnTo>
                  <a:pt x="1702" y="1912"/>
                </a:lnTo>
                <a:lnTo>
                  <a:pt x="1760" y="1904"/>
                </a:lnTo>
                <a:lnTo>
                  <a:pt x="1809" y="1842"/>
                </a:lnTo>
                <a:lnTo>
                  <a:pt x="1819" y="1877"/>
                </a:lnTo>
                <a:lnTo>
                  <a:pt x="1809" y="1940"/>
                </a:lnTo>
                <a:lnTo>
                  <a:pt x="1828" y="1940"/>
                </a:lnTo>
                <a:lnTo>
                  <a:pt x="1839" y="1957"/>
                </a:lnTo>
                <a:lnTo>
                  <a:pt x="1878" y="2009"/>
                </a:lnTo>
                <a:lnTo>
                  <a:pt x="1879" y="2071"/>
                </a:lnTo>
                <a:lnTo>
                  <a:pt x="1956" y="2143"/>
                </a:lnTo>
                <a:lnTo>
                  <a:pt x="1985" y="2181"/>
                </a:lnTo>
                <a:lnTo>
                  <a:pt x="2066" y="2189"/>
                </a:lnTo>
                <a:lnTo>
                  <a:pt x="2093" y="2214"/>
                </a:lnTo>
                <a:lnTo>
                  <a:pt x="2118" y="2214"/>
                </a:lnTo>
                <a:lnTo>
                  <a:pt x="2147" y="2190"/>
                </a:lnTo>
                <a:lnTo>
                  <a:pt x="2130" y="2171"/>
                </a:lnTo>
                <a:lnTo>
                  <a:pt x="2186" y="2172"/>
                </a:lnTo>
                <a:lnTo>
                  <a:pt x="2164" y="2215"/>
                </a:lnTo>
                <a:lnTo>
                  <a:pt x="2204" y="2209"/>
                </a:lnTo>
                <a:lnTo>
                  <a:pt x="2305" y="2265"/>
                </a:lnTo>
                <a:lnTo>
                  <a:pt x="2306" y="2234"/>
                </a:lnTo>
                <a:lnTo>
                  <a:pt x="2324" y="2221"/>
                </a:lnTo>
                <a:lnTo>
                  <a:pt x="2345" y="2229"/>
                </a:lnTo>
                <a:lnTo>
                  <a:pt x="2354" y="2215"/>
                </a:lnTo>
                <a:lnTo>
                  <a:pt x="2411" y="2201"/>
                </a:lnTo>
                <a:lnTo>
                  <a:pt x="2452" y="2221"/>
                </a:lnTo>
                <a:lnTo>
                  <a:pt x="2480" y="2195"/>
                </a:lnTo>
                <a:lnTo>
                  <a:pt x="2521" y="2154"/>
                </a:lnTo>
                <a:lnTo>
                  <a:pt x="2688" y="1824"/>
                </a:lnTo>
                <a:lnTo>
                  <a:pt x="2751" y="1786"/>
                </a:lnTo>
                <a:lnTo>
                  <a:pt x="2886" y="1494"/>
                </a:lnTo>
                <a:lnTo>
                  <a:pt x="2876" y="1242"/>
                </a:lnTo>
                <a:lnTo>
                  <a:pt x="2777" y="1070"/>
                </a:lnTo>
                <a:lnTo>
                  <a:pt x="2787" y="1029"/>
                </a:lnTo>
                <a:lnTo>
                  <a:pt x="2770" y="983"/>
                </a:lnTo>
                <a:lnTo>
                  <a:pt x="2759" y="990"/>
                </a:lnTo>
                <a:lnTo>
                  <a:pt x="2740" y="974"/>
                </a:lnTo>
                <a:lnTo>
                  <a:pt x="2730" y="974"/>
                </a:lnTo>
                <a:lnTo>
                  <a:pt x="2731" y="989"/>
                </a:lnTo>
                <a:lnTo>
                  <a:pt x="2709" y="995"/>
                </a:lnTo>
                <a:lnTo>
                  <a:pt x="2651" y="797"/>
                </a:lnTo>
                <a:lnTo>
                  <a:pt x="2511" y="701"/>
                </a:lnTo>
                <a:lnTo>
                  <a:pt x="2493" y="679"/>
                </a:lnTo>
                <a:lnTo>
                  <a:pt x="2472" y="540"/>
                </a:lnTo>
                <a:lnTo>
                  <a:pt x="2425" y="457"/>
                </a:lnTo>
                <a:lnTo>
                  <a:pt x="2405" y="363"/>
                </a:lnTo>
                <a:lnTo>
                  <a:pt x="2394" y="295"/>
                </a:lnTo>
                <a:lnTo>
                  <a:pt x="2402" y="259"/>
                </a:lnTo>
                <a:lnTo>
                  <a:pt x="2384" y="245"/>
                </a:lnTo>
                <a:lnTo>
                  <a:pt x="2344" y="300"/>
                </a:lnTo>
                <a:lnTo>
                  <a:pt x="2324" y="300"/>
                </a:lnTo>
                <a:lnTo>
                  <a:pt x="2265" y="89"/>
                </a:lnTo>
                <a:lnTo>
                  <a:pt x="2265" y="0"/>
                </a:lnTo>
                <a:lnTo>
                  <a:pt x="2178" y="122"/>
                </a:lnTo>
                <a:lnTo>
                  <a:pt x="2198" y="144"/>
                </a:lnTo>
                <a:lnTo>
                  <a:pt x="2174" y="157"/>
                </a:lnTo>
                <a:lnTo>
                  <a:pt x="2174" y="222"/>
                </a:lnTo>
                <a:lnTo>
                  <a:pt x="2154" y="245"/>
                </a:lnTo>
                <a:lnTo>
                  <a:pt x="2144" y="369"/>
                </a:lnTo>
                <a:lnTo>
                  <a:pt x="2083" y="481"/>
                </a:lnTo>
                <a:lnTo>
                  <a:pt x="2066" y="529"/>
                </a:lnTo>
                <a:lnTo>
                  <a:pt x="2016" y="534"/>
                </a:lnTo>
                <a:lnTo>
                  <a:pt x="1989" y="521"/>
                </a:lnTo>
                <a:lnTo>
                  <a:pt x="1939" y="481"/>
                </a:lnTo>
                <a:lnTo>
                  <a:pt x="1811" y="413"/>
                </a:lnTo>
                <a:lnTo>
                  <a:pt x="1768" y="370"/>
                </a:lnTo>
                <a:lnTo>
                  <a:pt x="1680" y="300"/>
                </a:lnTo>
                <a:lnTo>
                  <a:pt x="1680" y="233"/>
                </a:lnTo>
                <a:lnTo>
                  <a:pt x="1709" y="213"/>
                </a:lnTo>
                <a:lnTo>
                  <a:pt x="1740" y="227"/>
                </a:lnTo>
                <a:lnTo>
                  <a:pt x="1770" y="198"/>
                </a:lnTo>
                <a:lnTo>
                  <a:pt x="1751" y="179"/>
                </a:lnTo>
                <a:lnTo>
                  <a:pt x="1780" y="116"/>
                </a:lnTo>
                <a:lnTo>
                  <a:pt x="1735" y="102"/>
                </a:lnTo>
                <a:lnTo>
                  <a:pt x="1711" y="88"/>
                </a:lnTo>
                <a:lnTo>
                  <a:pt x="1652" y="102"/>
                </a:lnTo>
                <a:lnTo>
                  <a:pt x="1426" y="5"/>
                </a:lnTo>
                <a:lnTo>
                  <a:pt x="1382" y="27"/>
                </a:lnTo>
                <a:lnTo>
                  <a:pt x="1432" y="76"/>
                </a:lnTo>
                <a:lnTo>
                  <a:pt x="1432" y="108"/>
                </a:lnTo>
                <a:lnTo>
                  <a:pt x="1405" y="116"/>
                </a:lnTo>
                <a:lnTo>
                  <a:pt x="1365" y="96"/>
                </a:lnTo>
                <a:lnTo>
                  <a:pt x="1291" y="118"/>
                </a:lnTo>
                <a:lnTo>
                  <a:pt x="1167" y="253"/>
                </a:lnTo>
                <a:lnTo>
                  <a:pt x="1203" y="279"/>
                </a:lnTo>
                <a:lnTo>
                  <a:pt x="1197" y="300"/>
                </a:lnTo>
                <a:lnTo>
                  <a:pt x="1203" y="323"/>
                </a:lnTo>
                <a:lnTo>
                  <a:pt x="1157" y="300"/>
                </a:lnTo>
                <a:lnTo>
                  <a:pt x="1134" y="279"/>
                </a:lnTo>
                <a:lnTo>
                  <a:pt x="1108" y="300"/>
                </a:lnTo>
                <a:lnTo>
                  <a:pt x="1098" y="299"/>
                </a:lnTo>
                <a:lnTo>
                  <a:pt x="1076" y="344"/>
                </a:lnTo>
                <a:lnTo>
                  <a:pt x="1066" y="331"/>
                </a:lnTo>
                <a:lnTo>
                  <a:pt x="1075" y="288"/>
                </a:lnTo>
                <a:lnTo>
                  <a:pt x="989" y="214"/>
                </a:lnTo>
                <a:lnTo>
                  <a:pt x="970" y="234"/>
                </a:lnTo>
                <a:lnTo>
                  <a:pt x="929" y="248"/>
                </a:lnTo>
                <a:lnTo>
                  <a:pt x="920" y="259"/>
                </a:lnTo>
                <a:lnTo>
                  <a:pt x="869" y="274"/>
                </a:lnTo>
                <a:lnTo>
                  <a:pt x="860" y="305"/>
                </a:lnTo>
                <a:lnTo>
                  <a:pt x="828" y="331"/>
                </a:lnTo>
                <a:lnTo>
                  <a:pt x="830" y="349"/>
                </a:lnTo>
                <a:lnTo>
                  <a:pt x="779" y="361"/>
                </a:lnTo>
                <a:lnTo>
                  <a:pt x="779" y="399"/>
                </a:lnTo>
                <a:lnTo>
                  <a:pt x="762" y="418"/>
                </a:lnTo>
                <a:lnTo>
                  <a:pt x="723" y="390"/>
                </a:lnTo>
                <a:lnTo>
                  <a:pt x="711" y="403"/>
                </a:lnTo>
                <a:lnTo>
                  <a:pt x="741" y="485"/>
                </a:lnTo>
                <a:lnTo>
                  <a:pt x="721" y="485"/>
                </a:lnTo>
                <a:lnTo>
                  <a:pt x="710" y="507"/>
                </a:lnTo>
                <a:lnTo>
                  <a:pt x="659" y="456"/>
                </a:lnTo>
                <a:lnTo>
                  <a:pt x="620" y="52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887" name="Freeform 262"/>
          <p:cNvSpPr>
            <a:spLocks/>
          </p:cNvSpPr>
          <p:nvPr/>
        </p:nvSpPr>
        <p:spPr bwMode="auto">
          <a:xfrm>
            <a:off x="5980113" y="5149850"/>
            <a:ext cx="28575" cy="74613"/>
          </a:xfrm>
          <a:custGeom>
            <a:avLst/>
            <a:gdLst>
              <a:gd name="T0" fmla="*/ 0 w 84"/>
              <a:gd name="T1" fmla="*/ 2147483647 h 73"/>
              <a:gd name="T2" fmla="*/ 2147483647 w 84"/>
              <a:gd name="T3" fmla="*/ 2147483647 h 73"/>
              <a:gd name="T4" fmla="*/ 2147483647 w 84"/>
              <a:gd name="T5" fmla="*/ 2147483647 h 73"/>
              <a:gd name="T6" fmla="*/ 2147483647 w 84"/>
              <a:gd name="T7" fmla="*/ 2147483647 h 73"/>
              <a:gd name="T8" fmla="*/ 2147483647 w 84"/>
              <a:gd name="T9" fmla="*/ 2147483647 h 73"/>
              <a:gd name="T10" fmla="*/ 2147483647 w 84"/>
              <a:gd name="T11" fmla="*/ 2147483647 h 73"/>
              <a:gd name="T12" fmla="*/ 2147483647 w 84"/>
              <a:gd name="T13" fmla="*/ 0 h 73"/>
              <a:gd name="T14" fmla="*/ 0 w 84"/>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73"/>
              <a:gd name="T26" fmla="*/ 84 w 84"/>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73">
                <a:moveTo>
                  <a:pt x="0" y="11"/>
                </a:moveTo>
                <a:lnTo>
                  <a:pt x="2" y="40"/>
                </a:lnTo>
                <a:lnTo>
                  <a:pt x="20" y="73"/>
                </a:lnTo>
                <a:lnTo>
                  <a:pt x="55" y="61"/>
                </a:lnTo>
                <a:lnTo>
                  <a:pt x="84" y="53"/>
                </a:lnTo>
                <a:lnTo>
                  <a:pt x="84" y="16"/>
                </a:lnTo>
                <a:lnTo>
                  <a:pt x="46" y="0"/>
                </a:lnTo>
                <a:lnTo>
                  <a:pt x="0" y="11"/>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10363" name="Freeform 263"/>
          <p:cNvSpPr>
            <a:spLocks/>
          </p:cNvSpPr>
          <p:nvPr/>
        </p:nvSpPr>
        <p:spPr bwMode="auto">
          <a:xfrm>
            <a:off x="6035675" y="5163542"/>
            <a:ext cx="168275" cy="139700"/>
          </a:xfrm>
          <a:custGeom>
            <a:avLst/>
            <a:gdLst>
              <a:gd name="T0" fmla="*/ 0 w 473"/>
              <a:gd name="T1" fmla="*/ 2147483647 h 336"/>
              <a:gd name="T2" fmla="*/ 0 w 473"/>
              <a:gd name="T3" fmla="*/ 2147483647 h 336"/>
              <a:gd name="T4" fmla="*/ 2147483647 w 473"/>
              <a:gd name="T5" fmla="*/ 2147483647 h 336"/>
              <a:gd name="T6" fmla="*/ 2147483647 w 473"/>
              <a:gd name="T7" fmla="*/ 2147483647 h 336"/>
              <a:gd name="T8" fmla="*/ 2147483647 w 473"/>
              <a:gd name="T9" fmla="*/ 2147483647 h 336"/>
              <a:gd name="T10" fmla="*/ 2147483647 w 473"/>
              <a:gd name="T11" fmla="*/ 2147483647 h 336"/>
              <a:gd name="T12" fmla="*/ 2147483647 w 473"/>
              <a:gd name="T13" fmla="*/ 2147483647 h 336"/>
              <a:gd name="T14" fmla="*/ 2147483647 w 473"/>
              <a:gd name="T15" fmla="*/ 2147483647 h 336"/>
              <a:gd name="T16" fmla="*/ 2147483647 w 473"/>
              <a:gd name="T17" fmla="*/ 2147483647 h 336"/>
              <a:gd name="T18" fmla="*/ 2147483647 w 473"/>
              <a:gd name="T19" fmla="*/ 2147483647 h 336"/>
              <a:gd name="T20" fmla="*/ 2147483647 w 473"/>
              <a:gd name="T21" fmla="*/ 2147483647 h 336"/>
              <a:gd name="T22" fmla="*/ 2147483647 w 473"/>
              <a:gd name="T23" fmla="*/ 2147483647 h 336"/>
              <a:gd name="T24" fmla="*/ 2147483647 w 473"/>
              <a:gd name="T25" fmla="*/ 2147483647 h 336"/>
              <a:gd name="T26" fmla="*/ 2147483647 w 473"/>
              <a:gd name="T27" fmla="*/ 2147483647 h 336"/>
              <a:gd name="T28" fmla="*/ 2147483647 w 473"/>
              <a:gd name="T29" fmla="*/ 2147483647 h 336"/>
              <a:gd name="T30" fmla="*/ 2147483647 w 473"/>
              <a:gd name="T31" fmla="*/ 2147483647 h 336"/>
              <a:gd name="T32" fmla="*/ 2147483647 w 473"/>
              <a:gd name="T33" fmla="*/ 2147483647 h 336"/>
              <a:gd name="T34" fmla="*/ 2147483647 w 473"/>
              <a:gd name="T35" fmla="*/ 2147483647 h 336"/>
              <a:gd name="T36" fmla="*/ 2147483647 w 473"/>
              <a:gd name="T37" fmla="*/ 0 h 336"/>
              <a:gd name="T38" fmla="*/ 2147483647 w 473"/>
              <a:gd name="T39" fmla="*/ 2147483647 h 336"/>
              <a:gd name="T40" fmla="*/ 2147483647 w 473"/>
              <a:gd name="T41" fmla="*/ 2147483647 h 336"/>
              <a:gd name="T42" fmla="*/ 2147483647 w 473"/>
              <a:gd name="T43" fmla="*/ 2147483647 h 336"/>
              <a:gd name="T44" fmla="*/ 2147483647 w 473"/>
              <a:gd name="T45" fmla="*/ 2147483647 h 336"/>
              <a:gd name="T46" fmla="*/ 2147483647 w 473"/>
              <a:gd name="T47" fmla="*/ 2147483647 h 336"/>
              <a:gd name="T48" fmla="*/ 0 w 473"/>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3"/>
              <a:gd name="T76" fmla="*/ 0 h 336"/>
              <a:gd name="T77" fmla="*/ 473 w 473"/>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3" h="336">
                <a:moveTo>
                  <a:pt x="0" y="34"/>
                </a:moveTo>
                <a:lnTo>
                  <a:pt x="0" y="81"/>
                </a:lnTo>
                <a:lnTo>
                  <a:pt x="12" y="100"/>
                </a:lnTo>
                <a:lnTo>
                  <a:pt x="28" y="129"/>
                </a:lnTo>
                <a:lnTo>
                  <a:pt x="36" y="136"/>
                </a:lnTo>
                <a:lnTo>
                  <a:pt x="55" y="167"/>
                </a:lnTo>
                <a:lnTo>
                  <a:pt x="78" y="209"/>
                </a:lnTo>
                <a:lnTo>
                  <a:pt x="103" y="255"/>
                </a:lnTo>
                <a:lnTo>
                  <a:pt x="128" y="291"/>
                </a:lnTo>
                <a:lnTo>
                  <a:pt x="175" y="326"/>
                </a:lnTo>
                <a:lnTo>
                  <a:pt x="208" y="330"/>
                </a:lnTo>
                <a:lnTo>
                  <a:pt x="243" y="336"/>
                </a:lnTo>
                <a:lnTo>
                  <a:pt x="287" y="326"/>
                </a:lnTo>
                <a:lnTo>
                  <a:pt x="351" y="261"/>
                </a:lnTo>
                <a:lnTo>
                  <a:pt x="423" y="177"/>
                </a:lnTo>
                <a:lnTo>
                  <a:pt x="464" y="116"/>
                </a:lnTo>
                <a:lnTo>
                  <a:pt x="473" y="74"/>
                </a:lnTo>
                <a:lnTo>
                  <a:pt x="473" y="8"/>
                </a:lnTo>
                <a:lnTo>
                  <a:pt x="447" y="0"/>
                </a:lnTo>
                <a:lnTo>
                  <a:pt x="381" y="20"/>
                </a:lnTo>
                <a:lnTo>
                  <a:pt x="251" y="74"/>
                </a:lnTo>
                <a:lnTo>
                  <a:pt x="179" y="83"/>
                </a:lnTo>
                <a:lnTo>
                  <a:pt x="123" y="74"/>
                </a:lnTo>
                <a:lnTo>
                  <a:pt x="79" y="63"/>
                </a:lnTo>
                <a:lnTo>
                  <a:pt x="0" y="3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891" name="Freeform 264"/>
          <p:cNvSpPr>
            <a:spLocks/>
          </p:cNvSpPr>
          <p:nvPr/>
        </p:nvSpPr>
        <p:spPr bwMode="auto">
          <a:xfrm>
            <a:off x="6196013" y="5121275"/>
            <a:ext cx="30162" cy="74613"/>
          </a:xfrm>
          <a:custGeom>
            <a:avLst/>
            <a:gdLst>
              <a:gd name="T0" fmla="*/ 2147483647 w 83"/>
              <a:gd name="T1" fmla="*/ 0 h 62"/>
              <a:gd name="T2" fmla="*/ 0 w 83"/>
              <a:gd name="T3" fmla="*/ 2147483647 h 62"/>
              <a:gd name="T4" fmla="*/ 2147483647 w 83"/>
              <a:gd name="T5" fmla="*/ 2147483647 h 62"/>
              <a:gd name="T6" fmla="*/ 2147483647 w 83"/>
              <a:gd name="T7" fmla="*/ 2147483647 h 62"/>
              <a:gd name="T8" fmla="*/ 2147483647 w 83"/>
              <a:gd name="T9" fmla="*/ 2147483647 h 62"/>
              <a:gd name="T10" fmla="*/ 2147483647 w 83"/>
              <a:gd name="T11" fmla="*/ 2147483647 h 62"/>
              <a:gd name="T12" fmla="*/ 2147483647 w 83"/>
              <a:gd name="T13" fmla="*/ 2147483647 h 62"/>
              <a:gd name="T14" fmla="*/ 2147483647 w 83"/>
              <a:gd name="T15" fmla="*/ 2147483647 h 62"/>
              <a:gd name="T16" fmla="*/ 2147483647 w 8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2"/>
              <a:gd name="T29" fmla="*/ 83 w 8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2">
                <a:moveTo>
                  <a:pt x="36" y="0"/>
                </a:moveTo>
                <a:lnTo>
                  <a:pt x="0" y="26"/>
                </a:lnTo>
                <a:lnTo>
                  <a:pt x="18" y="53"/>
                </a:lnTo>
                <a:lnTo>
                  <a:pt x="43" y="62"/>
                </a:lnTo>
                <a:lnTo>
                  <a:pt x="63" y="53"/>
                </a:lnTo>
                <a:lnTo>
                  <a:pt x="74" y="43"/>
                </a:lnTo>
                <a:lnTo>
                  <a:pt x="83" y="36"/>
                </a:lnTo>
                <a:lnTo>
                  <a:pt x="83" y="16"/>
                </a:lnTo>
                <a:lnTo>
                  <a:pt x="36" y="0"/>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28892" name="Freeform 265"/>
          <p:cNvSpPr>
            <a:spLocks/>
          </p:cNvSpPr>
          <p:nvPr/>
        </p:nvSpPr>
        <p:spPr bwMode="auto">
          <a:xfrm>
            <a:off x="5921375" y="4346575"/>
            <a:ext cx="33338" cy="74613"/>
          </a:xfrm>
          <a:custGeom>
            <a:avLst/>
            <a:gdLst>
              <a:gd name="T0" fmla="*/ 2147483647 w 92"/>
              <a:gd name="T1" fmla="*/ 0 h 80"/>
              <a:gd name="T2" fmla="*/ 0 w 92"/>
              <a:gd name="T3" fmla="*/ 2147483647 h 80"/>
              <a:gd name="T4" fmla="*/ 2147483647 w 92"/>
              <a:gd name="T5" fmla="*/ 2147483647 h 80"/>
              <a:gd name="T6" fmla="*/ 2147483647 w 92"/>
              <a:gd name="T7" fmla="*/ 2147483647 h 80"/>
              <a:gd name="T8" fmla="*/ 2147483647 w 92"/>
              <a:gd name="T9" fmla="*/ 2147483647 h 80"/>
              <a:gd name="T10" fmla="*/ 2147483647 w 92"/>
              <a:gd name="T11" fmla="*/ 2147483647 h 80"/>
              <a:gd name="T12" fmla="*/ 2147483647 w 92"/>
              <a:gd name="T13" fmla="*/ 2147483647 h 80"/>
              <a:gd name="T14" fmla="*/ 2147483647 w 9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0"/>
              <a:gd name="T26" fmla="*/ 92 w 9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0">
                <a:moveTo>
                  <a:pt x="46" y="0"/>
                </a:moveTo>
                <a:lnTo>
                  <a:pt x="0" y="35"/>
                </a:lnTo>
                <a:lnTo>
                  <a:pt x="17" y="70"/>
                </a:lnTo>
                <a:lnTo>
                  <a:pt x="57" y="80"/>
                </a:lnTo>
                <a:lnTo>
                  <a:pt x="92" y="53"/>
                </a:lnTo>
                <a:lnTo>
                  <a:pt x="89" y="15"/>
                </a:lnTo>
                <a:lnTo>
                  <a:pt x="81" y="9"/>
                </a:lnTo>
                <a:lnTo>
                  <a:pt x="46" y="0"/>
                </a:lnTo>
                <a:close/>
              </a:path>
            </a:pathLst>
          </a:custGeom>
          <a:solidFill>
            <a:schemeClr val="bg1"/>
          </a:solidFill>
          <a:ln w="3175">
            <a:solidFill>
              <a:srgbClr val="000000"/>
            </a:solidFill>
            <a:round/>
            <a:headEnd/>
            <a:tailEnd/>
          </a:ln>
        </p:spPr>
        <p:txBody>
          <a:bodyPr>
            <a:prstTxWarp prst="textNoShape">
              <a:avLst/>
            </a:prstTxWarp>
          </a:bodyPr>
          <a:lstStyle/>
          <a:p>
            <a:endParaRPr lang="it-IT"/>
          </a:p>
        </p:txBody>
      </p:sp>
      <p:sp>
        <p:nvSpPr>
          <p:cNvPr id="28893" name="Freeform 266"/>
          <p:cNvSpPr>
            <a:spLocks/>
          </p:cNvSpPr>
          <p:nvPr/>
        </p:nvSpPr>
        <p:spPr bwMode="auto">
          <a:xfrm>
            <a:off x="5938838" y="4294188"/>
            <a:ext cx="31750" cy="74612"/>
          </a:xfrm>
          <a:custGeom>
            <a:avLst/>
            <a:gdLst>
              <a:gd name="T0" fmla="*/ 2147483647 w 92"/>
              <a:gd name="T1" fmla="*/ 0 h 75"/>
              <a:gd name="T2" fmla="*/ 2147483647 w 92"/>
              <a:gd name="T3" fmla="*/ 2147483647 h 75"/>
              <a:gd name="T4" fmla="*/ 0 w 92"/>
              <a:gd name="T5" fmla="*/ 2147483647 h 75"/>
              <a:gd name="T6" fmla="*/ 2147483647 w 92"/>
              <a:gd name="T7" fmla="*/ 2147483647 h 75"/>
              <a:gd name="T8" fmla="*/ 2147483647 w 92"/>
              <a:gd name="T9" fmla="*/ 2147483647 h 75"/>
              <a:gd name="T10" fmla="*/ 2147483647 w 92"/>
              <a:gd name="T11" fmla="*/ 2147483647 h 75"/>
              <a:gd name="T12" fmla="*/ 2147483647 w 92"/>
              <a:gd name="T13" fmla="*/ 2147483647 h 75"/>
              <a:gd name="T14" fmla="*/ 2147483647 w 92"/>
              <a:gd name="T15" fmla="*/ 2147483647 h 75"/>
              <a:gd name="T16" fmla="*/ 2147483647 w 92"/>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5"/>
              <a:gd name="T29" fmla="*/ 92 w 92"/>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5">
                <a:moveTo>
                  <a:pt x="28" y="0"/>
                </a:moveTo>
                <a:lnTo>
                  <a:pt x="9" y="34"/>
                </a:lnTo>
                <a:lnTo>
                  <a:pt x="0" y="58"/>
                </a:lnTo>
                <a:lnTo>
                  <a:pt x="35" y="75"/>
                </a:lnTo>
                <a:lnTo>
                  <a:pt x="87" y="66"/>
                </a:lnTo>
                <a:lnTo>
                  <a:pt x="92" y="65"/>
                </a:lnTo>
                <a:lnTo>
                  <a:pt x="92" y="39"/>
                </a:lnTo>
                <a:lnTo>
                  <a:pt x="62" y="10"/>
                </a:lnTo>
                <a:lnTo>
                  <a:pt x="28" y="0"/>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28894" name="Freeform 267"/>
          <p:cNvSpPr>
            <a:spLocks/>
          </p:cNvSpPr>
          <p:nvPr/>
        </p:nvSpPr>
        <p:spPr bwMode="auto">
          <a:xfrm>
            <a:off x="5875338" y="4233863"/>
            <a:ext cx="26987" cy="74612"/>
          </a:xfrm>
          <a:custGeom>
            <a:avLst/>
            <a:gdLst>
              <a:gd name="T0" fmla="*/ 2147483647 w 75"/>
              <a:gd name="T1" fmla="*/ 2147483647 h 81"/>
              <a:gd name="T2" fmla="*/ 0 w 75"/>
              <a:gd name="T3" fmla="*/ 2147483647 h 81"/>
              <a:gd name="T4" fmla="*/ 2147483647 w 75"/>
              <a:gd name="T5" fmla="*/ 2147483647 h 81"/>
              <a:gd name="T6" fmla="*/ 2147483647 w 75"/>
              <a:gd name="T7" fmla="*/ 2147483647 h 81"/>
              <a:gd name="T8" fmla="*/ 2147483647 w 75"/>
              <a:gd name="T9" fmla="*/ 2147483647 h 81"/>
              <a:gd name="T10" fmla="*/ 2147483647 w 75"/>
              <a:gd name="T11" fmla="*/ 0 h 81"/>
              <a:gd name="T12" fmla="*/ 2147483647 w 75"/>
              <a:gd name="T13" fmla="*/ 2147483647 h 81"/>
              <a:gd name="T14" fmla="*/ 0 60000 65536"/>
              <a:gd name="T15" fmla="*/ 0 60000 65536"/>
              <a:gd name="T16" fmla="*/ 0 60000 65536"/>
              <a:gd name="T17" fmla="*/ 0 60000 65536"/>
              <a:gd name="T18" fmla="*/ 0 60000 65536"/>
              <a:gd name="T19" fmla="*/ 0 60000 65536"/>
              <a:gd name="T20" fmla="*/ 0 60000 65536"/>
              <a:gd name="T21" fmla="*/ 0 w 75"/>
              <a:gd name="T22" fmla="*/ 0 h 81"/>
              <a:gd name="T23" fmla="*/ 75 w 7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1">
                <a:moveTo>
                  <a:pt x="11" y="18"/>
                </a:moveTo>
                <a:lnTo>
                  <a:pt x="0" y="45"/>
                </a:lnTo>
                <a:lnTo>
                  <a:pt x="29" y="81"/>
                </a:lnTo>
                <a:lnTo>
                  <a:pt x="66" y="62"/>
                </a:lnTo>
                <a:lnTo>
                  <a:pt x="75" y="25"/>
                </a:lnTo>
                <a:lnTo>
                  <a:pt x="45" y="0"/>
                </a:lnTo>
                <a:lnTo>
                  <a:pt x="11" y="18"/>
                </a:lnTo>
                <a:close/>
              </a:path>
            </a:pathLst>
          </a:custGeom>
          <a:solidFill>
            <a:schemeClr val="bg1"/>
          </a:solidFill>
          <a:ln w="3175">
            <a:solidFill>
              <a:srgbClr val="000000"/>
            </a:solidFill>
            <a:round/>
            <a:headEnd/>
            <a:tailEnd/>
          </a:ln>
        </p:spPr>
        <p:txBody>
          <a:bodyPr>
            <a:prstTxWarp prst="textNoShape">
              <a:avLst/>
            </a:prstTxWarp>
          </a:bodyPr>
          <a:lstStyle/>
          <a:p>
            <a:endParaRPr lang="it-IT"/>
          </a:p>
        </p:txBody>
      </p:sp>
      <p:sp>
        <p:nvSpPr>
          <p:cNvPr id="28895" name="Freeform 268"/>
          <p:cNvSpPr>
            <a:spLocks/>
          </p:cNvSpPr>
          <p:nvPr/>
        </p:nvSpPr>
        <p:spPr bwMode="auto">
          <a:xfrm>
            <a:off x="5911850" y="4225925"/>
            <a:ext cx="19050" cy="74613"/>
          </a:xfrm>
          <a:custGeom>
            <a:avLst/>
            <a:gdLst>
              <a:gd name="T0" fmla="*/ 2147483647 w 56"/>
              <a:gd name="T1" fmla="*/ 0 h 80"/>
              <a:gd name="T2" fmla="*/ 2147483647 w 56"/>
              <a:gd name="T3" fmla="*/ 2147483647 h 80"/>
              <a:gd name="T4" fmla="*/ 0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28" y="0"/>
                </a:moveTo>
                <a:lnTo>
                  <a:pt x="9" y="20"/>
                </a:lnTo>
                <a:lnTo>
                  <a:pt x="0" y="44"/>
                </a:lnTo>
                <a:lnTo>
                  <a:pt x="18" y="80"/>
                </a:lnTo>
                <a:lnTo>
                  <a:pt x="56" y="71"/>
                </a:lnTo>
                <a:lnTo>
                  <a:pt x="56" y="37"/>
                </a:lnTo>
                <a:lnTo>
                  <a:pt x="49" y="24"/>
                </a:lnTo>
                <a:lnTo>
                  <a:pt x="28" y="0"/>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28896" name="Freeform 269"/>
          <p:cNvSpPr>
            <a:spLocks/>
          </p:cNvSpPr>
          <p:nvPr/>
        </p:nvSpPr>
        <p:spPr bwMode="auto">
          <a:xfrm>
            <a:off x="5930900" y="4202113"/>
            <a:ext cx="23813" cy="74612"/>
          </a:xfrm>
          <a:custGeom>
            <a:avLst/>
            <a:gdLst>
              <a:gd name="T0" fmla="*/ 0 w 64"/>
              <a:gd name="T1" fmla="*/ 0 h 98"/>
              <a:gd name="T2" fmla="*/ 2147483647 w 64"/>
              <a:gd name="T3" fmla="*/ 2147483647 h 98"/>
              <a:gd name="T4" fmla="*/ 2147483647 w 64"/>
              <a:gd name="T5" fmla="*/ 2147483647 h 98"/>
              <a:gd name="T6" fmla="*/ 2147483647 w 64"/>
              <a:gd name="T7" fmla="*/ 2147483647 h 98"/>
              <a:gd name="T8" fmla="*/ 2147483647 w 64"/>
              <a:gd name="T9" fmla="*/ 2147483647 h 98"/>
              <a:gd name="T10" fmla="*/ 2147483647 w 64"/>
              <a:gd name="T11" fmla="*/ 2147483647 h 98"/>
              <a:gd name="T12" fmla="*/ 2147483647 w 64"/>
              <a:gd name="T13" fmla="*/ 2147483647 h 98"/>
              <a:gd name="T14" fmla="*/ 0 w 64"/>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98"/>
              <a:gd name="T26" fmla="*/ 64 w 64"/>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98">
                <a:moveTo>
                  <a:pt x="0" y="0"/>
                </a:moveTo>
                <a:lnTo>
                  <a:pt x="29" y="69"/>
                </a:lnTo>
                <a:lnTo>
                  <a:pt x="29" y="98"/>
                </a:lnTo>
                <a:lnTo>
                  <a:pt x="64" y="80"/>
                </a:lnTo>
                <a:lnTo>
                  <a:pt x="64" y="45"/>
                </a:lnTo>
                <a:lnTo>
                  <a:pt x="26" y="8"/>
                </a:lnTo>
                <a:lnTo>
                  <a:pt x="20" y="8"/>
                </a:lnTo>
                <a:lnTo>
                  <a:pt x="0" y="0"/>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28897" name="Freeform 270"/>
          <p:cNvSpPr>
            <a:spLocks/>
          </p:cNvSpPr>
          <p:nvPr/>
        </p:nvSpPr>
        <p:spPr bwMode="auto">
          <a:xfrm>
            <a:off x="5751513" y="4254500"/>
            <a:ext cx="25400" cy="74613"/>
          </a:xfrm>
          <a:custGeom>
            <a:avLst/>
            <a:gdLst>
              <a:gd name="T0" fmla="*/ 0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0 h 65"/>
              <a:gd name="T12" fmla="*/ 0 w 73"/>
              <a:gd name="T13" fmla="*/ 2147483647 h 65"/>
              <a:gd name="T14" fmla="*/ 0 60000 65536"/>
              <a:gd name="T15" fmla="*/ 0 60000 65536"/>
              <a:gd name="T16" fmla="*/ 0 60000 65536"/>
              <a:gd name="T17" fmla="*/ 0 60000 65536"/>
              <a:gd name="T18" fmla="*/ 0 60000 65536"/>
              <a:gd name="T19" fmla="*/ 0 60000 65536"/>
              <a:gd name="T20" fmla="*/ 0 60000 65536"/>
              <a:gd name="T21" fmla="*/ 0 w 73"/>
              <a:gd name="T22" fmla="*/ 0 h 65"/>
              <a:gd name="T23" fmla="*/ 73 w 7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5">
                <a:moveTo>
                  <a:pt x="0" y="16"/>
                </a:moveTo>
                <a:lnTo>
                  <a:pt x="17" y="65"/>
                </a:lnTo>
                <a:lnTo>
                  <a:pt x="56" y="55"/>
                </a:lnTo>
                <a:lnTo>
                  <a:pt x="73" y="30"/>
                </a:lnTo>
                <a:lnTo>
                  <a:pt x="57" y="7"/>
                </a:lnTo>
                <a:lnTo>
                  <a:pt x="26" y="0"/>
                </a:lnTo>
                <a:lnTo>
                  <a:pt x="0" y="16"/>
                </a:lnTo>
                <a:close/>
              </a:path>
            </a:pathLst>
          </a:custGeom>
          <a:solidFill>
            <a:schemeClr val="bg1"/>
          </a:solidFill>
          <a:ln w="3175">
            <a:solidFill>
              <a:srgbClr val="000000"/>
            </a:solidFill>
            <a:round/>
            <a:headEnd/>
            <a:tailEnd/>
          </a:ln>
        </p:spPr>
        <p:txBody>
          <a:bodyPr>
            <a:prstTxWarp prst="textNoShape">
              <a:avLst/>
            </a:prstTxWarp>
          </a:bodyPr>
          <a:lstStyle/>
          <a:p>
            <a:endParaRPr lang="it-IT"/>
          </a:p>
        </p:txBody>
      </p:sp>
      <p:sp>
        <p:nvSpPr>
          <p:cNvPr id="28898" name="Freeform 271"/>
          <p:cNvSpPr>
            <a:spLocks/>
          </p:cNvSpPr>
          <p:nvPr/>
        </p:nvSpPr>
        <p:spPr bwMode="auto">
          <a:xfrm>
            <a:off x="5727700" y="4276725"/>
            <a:ext cx="23813" cy="74613"/>
          </a:xfrm>
          <a:custGeom>
            <a:avLst/>
            <a:gdLst>
              <a:gd name="T0" fmla="*/ 2147483647 w 66"/>
              <a:gd name="T1" fmla="*/ 0 h 63"/>
              <a:gd name="T2" fmla="*/ 0 w 66"/>
              <a:gd name="T3" fmla="*/ 2147483647 h 63"/>
              <a:gd name="T4" fmla="*/ 2147483647 w 66"/>
              <a:gd name="T5" fmla="*/ 2147483647 h 63"/>
              <a:gd name="T6" fmla="*/ 2147483647 w 66"/>
              <a:gd name="T7" fmla="*/ 2147483647 h 63"/>
              <a:gd name="T8" fmla="*/ 2147483647 w 66"/>
              <a:gd name="T9" fmla="*/ 2147483647 h 63"/>
              <a:gd name="T10" fmla="*/ 2147483647 w 66"/>
              <a:gd name="T11" fmla="*/ 2147483647 h 63"/>
              <a:gd name="T12" fmla="*/ 2147483647 w 66"/>
              <a:gd name="T13" fmla="*/ 0 h 63"/>
              <a:gd name="T14" fmla="*/ 0 60000 65536"/>
              <a:gd name="T15" fmla="*/ 0 60000 65536"/>
              <a:gd name="T16" fmla="*/ 0 60000 65536"/>
              <a:gd name="T17" fmla="*/ 0 60000 65536"/>
              <a:gd name="T18" fmla="*/ 0 60000 65536"/>
              <a:gd name="T19" fmla="*/ 0 60000 65536"/>
              <a:gd name="T20" fmla="*/ 0 60000 65536"/>
              <a:gd name="T21" fmla="*/ 0 w 66"/>
              <a:gd name="T22" fmla="*/ 0 h 63"/>
              <a:gd name="T23" fmla="*/ 66 w 6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3">
                <a:moveTo>
                  <a:pt x="16" y="0"/>
                </a:moveTo>
                <a:lnTo>
                  <a:pt x="0" y="28"/>
                </a:lnTo>
                <a:lnTo>
                  <a:pt x="17" y="63"/>
                </a:lnTo>
                <a:lnTo>
                  <a:pt x="45" y="54"/>
                </a:lnTo>
                <a:lnTo>
                  <a:pt x="66" y="26"/>
                </a:lnTo>
                <a:lnTo>
                  <a:pt x="65" y="11"/>
                </a:lnTo>
                <a:lnTo>
                  <a:pt x="16" y="0"/>
                </a:lnTo>
                <a:close/>
              </a:path>
            </a:pathLst>
          </a:custGeom>
          <a:solidFill>
            <a:srgbClr val="FFFF00"/>
          </a:solidFill>
          <a:ln w="3175">
            <a:solidFill>
              <a:srgbClr val="000000"/>
            </a:solidFill>
            <a:round/>
            <a:headEnd/>
            <a:tailEnd/>
          </a:ln>
        </p:spPr>
        <p:txBody>
          <a:bodyPr>
            <a:prstTxWarp prst="textNoShape">
              <a:avLst/>
            </a:prstTxWarp>
          </a:bodyPr>
          <a:lstStyle/>
          <a:p>
            <a:endParaRPr lang="it-IT"/>
          </a:p>
        </p:txBody>
      </p:sp>
      <p:sp>
        <p:nvSpPr>
          <p:cNvPr id="28899" name="Rectangle 272"/>
          <p:cNvSpPr>
            <a:spLocks noChangeArrowheads="1"/>
          </p:cNvSpPr>
          <p:nvPr/>
        </p:nvSpPr>
        <p:spPr bwMode="auto">
          <a:xfrm>
            <a:off x="6575425" y="2425700"/>
            <a:ext cx="184150" cy="368300"/>
          </a:xfrm>
          <a:prstGeom prst="rect">
            <a:avLst/>
          </a:prstGeom>
          <a:noFill/>
          <a:ln w="9525">
            <a:noFill/>
            <a:miter lim="800000"/>
            <a:headEnd/>
            <a:tailEnd/>
          </a:ln>
        </p:spPr>
        <p:txBody>
          <a:bodyPr wrap="none" anchor="ctr">
            <a:prstTxWarp prst="textNoShape">
              <a:avLst/>
            </a:prstTxWarp>
            <a:spAutoFit/>
          </a:bodyPr>
          <a:lstStyle/>
          <a:p>
            <a:pPr latinLnBrk="1"/>
            <a:endParaRPr lang="ko-KR" altLang="en-US">
              <a:latin typeface="맑은 고딕" charset="-52"/>
              <a:ea typeface="맑은 고딕" charset="-52"/>
              <a:cs typeface="맑은 고딕" charset="-52"/>
            </a:endParaRPr>
          </a:p>
        </p:txBody>
      </p:sp>
      <p:sp>
        <p:nvSpPr>
          <p:cNvPr id="10373" name="Freeform 274"/>
          <p:cNvSpPr>
            <a:spLocks/>
          </p:cNvSpPr>
          <p:nvPr/>
        </p:nvSpPr>
        <p:spPr bwMode="auto">
          <a:xfrm>
            <a:off x="1427163" y="3616325"/>
            <a:ext cx="407987" cy="566738"/>
          </a:xfrm>
          <a:custGeom>
            <a:avLst/>
            <a:gdLst>
              <a:gd name="T0" fmla="*/ 2147483647 w 578"/>
              <a:gd name="T1" fmla="*/ 2147483647 h 682"/>
              <a:gd name="T2" fmla="*/ 2147483647 w 578"/>
              <a:gd name="T3" fmla="*/ 2147483647 h 682"/>
              <a:gd name="T4" fmla="*/ 2147483647 w 578"/>
              <a:gd name="T5" fmla="*/ 2147483647 h 682"/>
              <a:gd name="T6" fmla="*/ 2147483647 w 578"/>
              <a:gd name="T7" fmla="*/ 2147483647 h 682"/>
              <a:gd name="T8" fmla="*/ 2147483647 w 578"/>
              <a:gd name="T9" fmla="*/ 2147483647 h 682"/>
              <a:gd name="T10" fmla="*/ 0 w 578"/>
              <a:gd name="T11" fmla="*/ 2147483647 h 682"/>
              <a:gd name="T12" fmla="*/ 2147483647 w 578"/>
              <a:gd name="T13" fmla="*/ 2147483647 h 682"/>
              <a:gd name="T14" fmla="*/ 2147483647 w 578"/>
              <a:gd name="T15" fmla="*/ 2147483647 h 682"/>
              <a:gd name="T16" fmla="*/ 2147483647 w 578"/>
              <a:gd name="T17" fmla="*/ 2147483647 h 682"/>
              <a:gd name="T18" fmla="*/ 2147483647 w 578"/>
              <a:gd name="T19" fmla="*/ 2147483647 h 682"/>
              <a:gd name="T20" fmla="*/ 2147483647 w 578"/>
              <a:gd name="T21" fmla="*/ 2147483647 h 682"/>
              <a:gd name="T22" fmla="*/ 2147483647 w 578"/>
              <a:gd name="T23" fmla="*/ 2147483647 h 682"/>
              <a:gd name="T24" fmla="*/ 2147483647 w 578"/>
              <a:gd name="T25" fmla="*/ 2147483647 h 682"/>
              <a:gd name="T26" fmla="*/ 2147483647 w 578"/>
              <a:gd name="T27" fmla="*/ 0 h 682"/>
              <a:gd name="T28" fmla="*/ 2147483647 w 578"/>
              <a:gd name="T29" fmla="*/ 2147483647 h 6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8"/>
              <a:gd name="T46" fmla="*/ 0 h 682"/>
              <a:gd name="T47" fmla="*/ 578 w 578"/>
              <a:gd name="T48" fmla="*/ 682 h 6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8" h="682">
                <a:moveTo>
                  <a:pt x="503" y="30"/>
                </a:moveTo>
                <a:lnTo>
                  <a:pt x="152" y="157"/>
                </a:lnTo>
                <a:lnTo>
                  <a:pt x="88" y="277"/>
                </a:lnTo>
                <a:lnTo>
                  <a:pt x="27" y="317"/>
                </a:lnTo>
                <a:lnTo>
                  <a:pt x="38" y="418"/>
                </a:lnTo>
                <a:lnTo>
                  <a:pt x="0" y="453"/>
                </a:lnTo>
                <a:lnTo>
                  <a:pt x="48" y="540"/>
                </a:lnTo>
                <a:lnTo>
                  <a:pt x="55" y="682"/>
                </a:lnTo>
                <a:lnTo>
                  <a:pt x="111" y="682"/>
                </a:lnTo>
                <a:lnTo>
                  <a:pt x="104" y="408"/>
                </a:lnTo>
                <a:lnTo>
                  <a:pt x="148" y="376"/>
                </a:lnTo>
                <a:lnTo>
                  <a:pt x="451" y="378"/>
                </a:lnTo>
                <a:lnTo>
                  <a:pt x="528" y="215"/>
                </a:lnTo>
                <a:lnTo>
                  <a:pt x="578" y="0"/>
                </a:lnTo>
                <a:lnTo>
                  <a:pt x="503" y="3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74" name="Freeform 275"/>
          <p:cNvSpPr>
            <a:spLocks/>
          </p:cNvSpPr>
          <p:nvPr/>
        </p:nvSpPr>
        <p:spPr bwMode="auto">
          <a:xfrm>
            <a:off x="1665288" y="4164013"/>
            <a:ext cx="592137" cy="560387"/>
          </a:xfrm>
          <a:custGeom>
            <a:avLst/>
            <a:gdLst>
              <a:gd name="T0" fmla="*/ 2147483647 w 836"/>
              <a:gd name="T1" fmla="*/ 0 h 672"/>
              <a:gd name="T2" fmla="*/ 2147483647 w 836"/>
              <a:gd name="T3" fmla="*/ 2147483647 h 672"/>
              <a:gd name="T4" fmla="*/ 2147483647 w 836"/>
              <a:gd name="T5" fmla="*/ 2147483647 h 672"/>
              <a:gd name="T6" fmla="*/ 2147483647 w 836"/>
              <a:gd name="T7" fmla="*/ 2147483647 h 672"/>
              <a:gd name="T8" fmla="*/ 2147483647 w 836"/>
              <a:gd name="T9" fmla="*/ 2147483647 h 672"/>
              <a:gd name="T10" fmla="*/ 2147483647 w 836"/>
              <a:gd name="T11" fmla="*/ 2147483647 h 672"/>
              <a:gd name="T12" fmla="*/ 2147483647 w 836"/>
              <a:gd name="T13" fmla="*/ 2147483647 h 672"/>
              <a:gd name="T14" fmla="*/ 2147483647 w 836"/>
              <a:gd name="T15" fmla="*/ 2147483647 h 672"/>
              <a:gd name="T16" fmla="*/ 2147483647 w 836"/>
              <a:gd name="T17" fmla="*/ 2147483647 h 672"/>
              <a:gd name="T18" fmla="*/ 2147483647 w 836"/>
              <a:gd name="T19" fmla="*/ 2147483647 h 672"/>
              <a:gd name="T20" fmla="*/ 2147483647 w 836"/>
              <a:gd name="T21" fmla="*/ 2147483647 h 672"/>
              <a:gd name="T22" fmla="*/ 2147483647 w 836"/>
              <a:gd name="T23" fmla="*/ 2147483647 h 672"/>
              <a:gd name="T24" fmla="*/ 2147483647 w 836"/>
              <a:gd name="T25" fmla="*/ 2147483647 h 672"/>
              <a:gd name="T26" fmla="*/ 2147483647 w 836"/>
              <a:gd name="T27" fmla="*/ 2147483647 h 672"/>
              <a:gd name="T28" fmla="*/ 2147483647 w 836"/>
              <a:gd name="T29" fmla="*/ 2147483647 h 672"/>
              <a:gd name="T30" fmla="*/ 2147483647 w 836"/>
              <a:gd name="T31" fmla="*/ 2147483647 h 672"/>
              <a:gd name="T32" fmla="*/ 2147483647 w 836"/>
              <a:gd name="T33" fmla="*/ 2147483647 h 672"/>
              <a:gd name="T34" fmla="*/ 2147483647 w 836"/>
              <a:gd name="T35" fmla="*/ 2147483647 h 672"/>
              <a:gd name="T36" fmla="*/ 0 w 836"/>
              <a:gd name="T37" fmla="*/ 2147483647 h 672"/>
              <a:gd name="T38" fmla="*/ 2147483647 w 836"/>
              <a:gd name="T39" fmla="*/ 2147483647 h 672"/>
              <a:gd name="T40" fmla="*/ 2147483647 w 836"/>
              <a:gd name="T41" fmla="*/ 2147483647 h 672"/>
              <a:gd name="T42" fmla="*/ 2147483647 w 836"/>
              <a:gd name="T43" fmla="*/ 2147483647 h 672"/>
              <a:gd name="T44" fmla="*/ 2147483647 w 836"/>
              <a:gd name="T45" fmla="*/ 2147483647 h 672"/>
              <a:gd name="T46" fmla="*/ 2147483647 w 836"/>
              <a:gd name="T47" fmla="*/ 2147483647 h 672"/>
              <a:gd name="T48" fmla="*/ 2147483647 w 836"/>
              <a:gd name="T49" fmla="*/ 0 h 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672"/>
              <a:gd name="T77" fmla="*/ 836 w 836"/>
              <a:gd name="T78" fmla="*/ 672 h 6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672">
                <a:moveTo>
                  <a:pt x="656" y="0"/>
                </a:moveTo>
                <a:lnTo>
                  <a:pt x="791" y="49"/>
                </a:lnTo>
                <a:lnTo>
                  <a:pt x="817" y="126"/>
                </a:lnTo>
                <a:lnTo>
                  <a:pt x="740" y="203"/>
                </a:lnTo>
                <a:lnTo>
                  <a:pt x="833" y="267"/>
                </a:lnTo>
                <a:lnTo>
                  <a:pt x="785" y="361"/>
                </a:lnTo>
                <a:lnTo>
                  <a:pt x="836" y="496"/>
                </a:lnTo>
                <a:lnTo>
                  <a:pt x="647" y="496"/>
                </a:lnTo>
                <a:lnTo>
                  <a:pt x="647" y="579"/>
                </a:lnTo>
                <a:lnTo>
                  <a:pt x="717" y="647"/>
                </a:lnTo>
                <a:lnTo>
                  <a:pt x="688" y="672"/>
                </a:lnTo>
                <a:lnTo>
                  <a:pt x="405" y="602"/>
                </a:lnTo>
                <a:lnTo>
                  <a:pt x="392" y="418"/>
                </a:lnTo>
                <a:lnTo>
                  <a:pt x="338" y="415"/>
                </a:lnTo>
                <a:lnTo>
                  <a:pt x="283" y="467"/>
                </a:lnTo>
                <a:lnTo>
                  <a:pt x="197" y="460"/>
                </a:lnTo>
                <a:lnTo>
                  <a:pt x="194" y="396"/>
                </a:lnTo>
                <a:lnTo>
                  <a:pt x="38" y="431"/>
                </a:lnTo>
                <a:lnTo>
                  <a:pt x="0" y="354"/>
                </a:lnTo>
                <a:lnTo>
                  <a:pt x="164" y="299"/>
                </a:lnTo>
                <a:lnTo>
                  <a:pt x="300" y="51"/>
                </a:lnTo>
                <a:lnTo>
                  <a:pt x="341" y="4"/>
                </a:lnTo>
                <a:lnTo>
                  <a:pt x="415" y="26"/>
                </a:lnTo>
                <a:lnTo>
                  <a:pt x="515" y="26"/>
                </a:lnTo>
                <a:lnTo>
                  <a:pt x="656" y="0"/>
                </a:lnTo>
                <a:close/>
              </a:path>
            </a:pathLst>
          </a:custGeom>
          <a:solidFill>
            <a:schemeClr val="bg1">
              <a:lumMod val="85000"/>
            </a:schemeClr>
          </a:solidFill>
          <a:ln w="6350">
            <a:solidFill>
              <a:schemeClr val="tx1"/>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75" name="Freeform 276"/>
          <p:cNvSpPr>
            <a:spLocks/>
          </p:cNvSpPr>
          <p:nvPr/>
        </p:nvSpPr>
        <p:spPr bwMode="auto">
          <a:xfrm>
            <a:off x="1771650" y="2714625"/>
            <a:ext cx="98425" cy="193675"/>
          </a:xfrm>
          <a:custGeom>
            <a:avLst/>
            <a:gdLst>
              <a:gd name="T0" fmla="*/ 2147483647 w 208"/>
              <a:gd name="T1" fmla="*/ 2147483647 h 347"/>
              <a:gd name="T2" fmla="*/ 2147483647 w 208"/>
              <a:gd name="T3" fmla="*/ 2147483647 h 347"/>
              <a:gd name="T4" fmla="*/ 2147483647 w 208"/>
              <a:gd name="T5" fmla="*/ 2147483647 h 347"/>
              <a:gd name="T6" fmla="*/ 2147483647 w 208"/>
              <a:gd name="T7" fmla="*/ 2147483647 h 347"/>
              <a:gd name="T8" fmla="*/ 2147483647 w 208"/>
              <a:gd name="T9" fmla="*/ 2147483647 h 347"/>
              <a:gd name="T10" fmla="*/ 2147483647 w 208"/>
              <a:gd name="T11" fmla="*/ 2147483647 h 347"/>
              <a:gd name="T12" fmla="*/ 2147483647 w 208"/>
              <a:gd name="T13" fmla="*/ 2147483647 h 347"/>
              <a:gd name="T14" fmla="*/ 2147483647 w 208"/>
              <a:gd name="T15" fmla="*/ 2147483647 h 347"/>
              <a:gd name="T16" fmla="*/ 2147483647 w 208"/>
              <a:gd name="T17" fmla="*/ 2147483647 h 347"/>
              <a:gd name="T18" fmla="*/ 0 w 208"/>
              <a:gd name="T19" fmla="*/ 2147483647 h 347"/>
              <a:gd name="T20" fmla="*/ 2147483647 w 208"/>
              <a:gd name="T21" fmla="*/ 2147483647 h 347"/>
              <a:gd name="T22" fmla="*/ 2147483647 w 208"/>
              <a:gd name="T23" fmla="*/ 2147483647 h 347"/>
              <a:gd name="T24" fmla="*/ 2147483647 w 208"/>
              <a:gd name="T25" fmla="*/ 2147483647 h 347"/>
              <a:gd name="T26" fmla="*/ 2147483647 w 208"/>
              <a:gd name="T27" fmla="*/ 2147483647 h 347"/>
              <a:gd name="T28" fmla="*/ 2147483647 w 208"/>
              <a:gd name="T29" fmla="*/ 2147483647 h 347"/>
              <a:gd name="T30" fmla="*/ 2147483647 w 208"/>
              <a:gd name="T31" fmla="*/ 2147483647 h 347"/>
              <a:gd name="T32" fmla="*/ 2147483647 w 208"/>
              <a:gd name="T33" fmla="*/ 2147483647 h 347"/>
              <a:gd name="T34" fmla="*/ 2147483647 w 208"/>
              <a:gd name="T35" fmla="*/ 2147483647 h 347"/>
              <a:gd name="T36" fmla="*/ 2147483647 w 208"/>
              <a:gd name="T37" fmla="*/ 2147483647 h 347"/>
              <a:gd name="T38" fmla="*/ 2147483647 w 208"/>
              <a:gd name="T39" fmla="*/ 2147483647 h 347"/>
              <a:gd name="T40" fmla="*/ 2147483647 w 208"/>
              <a:gd name="T41" fmla="*/ 2147483647 h 347"/>
              <a:gd name="T42" fmla="*/ 2147483647 w 208"/>
              <a:gd name="T43" fmla="*/ 2147483647 h 347"/>
              <a:gd name="T44" fmla="*/ 2147483647 w 208"/>
              <a:gd name="T45" fmla="*/ 2147483647 h 347"/>
              <a:gd name="T46" fmla="*/ 2147483647 w 208"/>
              <a:gd name="T47" fmla="*/ 2147483647 h 347"/>
              <a:gd name="T48" fmla="*/ 2147483647 w 208"/>
              <a:gd name="T49" fmla="*/ 2147483647 h 347"/>
              <a:gd name="T50" fmla="*/ 2147483647 w 208"/>
              <a:gd name="T51" fmla="*/ 2147483647 h 347"/>
              <a:gd name="T52" fmla="*/ 2147483647 w 208"/>
              <a:gd name="T53" fmla="*/ 2147483647 h 347"/>
              <a:gd name="T54" fmla="*/ 2147483647 w 208"/>
              <a:gd name="T55" fmla="*/ 2147483647 h 347"/>
              <a:gd name="T56" fmla="*/ 2147483647 w 208"/>
              <a:gd name="T57" fmla="*/ 2147483647 h 347"/>
              <a:gd name="T58" fmla="*/ 2147483647 w 208"/>
              <a:gd name="T59" fmla="*/ 2147483647 h 347"/>
              <a:gd name="T60" fmla="*/ 2147483647 w 208"/>
              <a:gd name="T61" fmla="*/ 2147483647 h 347"/>
              <a:gd name="T62" fmla="*/ 2147483647 w 208"/>
              <a:gd name="T63" fmla="*/ 2147483647 h 347"/>
              <a:gd name="T64" fmla="*/ 2147483647 w 208"/>
              <a:gd name="T65" fmla="*/ 2147483647 h 347"/>
              <a:gd name="T66" fmla="*/ 2147483647 w 208"/>
              <a:gd name="T67" fmla="*/ 2147483647 h 347"/>
              <a:gd name="T68" fmla="*/ 2147483647 w 208"/>
              <a:gd name="T69" fmla="*/ 2147483647 h 347"/>
              <a:gd name="T70" fmla="*/ 2147483647 w 208"/>
              <a:gd name="T71" fmla="*/ 2147483647 h 347"/>
              <a:gd name="T72" fmla="*/ 2147483647 w 208"/>
              <a:gd name="T73" fmla="*/ 2147483647 h 347"/>
              <a:gd name="T74" fmla="*/ 2147483647 w 208"/>
              <a:gd name="T75" fmla="*/ 2147483647 h 347"/>
              <a:gd name="T76" fmla="*/ 2147483647 w 208"/>
              <a:gd name="T77" fmla="*/ 2147483647 h 347"/>
              <a:gd name="T78" fmla="*/ 2147483647 w 208"/>
              <a:gd name="T79" fmla="*/ 2147483647 h 347"/>
              <a:gd name="T80" fmla="*/ 2147483647 w 208"/>
              <a:gd name="T81" fmla="*/ 2147483647 h 347"/>
              <a:gd name="T82" fmla="*/ 2147483647 w 208"/>
              <a:gd name="T83" fmla="*/ 2147483647 h 347"/>
              <a:gd name="T84" fmla="*/ 2147483647 w 208"/>
              <a:gd name="T85" fmla="*/ 2147483647 h 347"/>
              <a:gd name="T86" fmla="*/ 2147483647 w 208"/>
              <a:gd name="T87" fmla="*/ 0 h 347"/>
              <a:gd name="T88" fmla="*/ 2147483647 w 208"/>
              <a:gd name="T89" fmla="*/ 2147483647 h 347"/>
              <a:gd name="T90" fmla="*/ 2147483647 w 208"/>
              <a:gd name="T91" fmla="*/ 2147483647 h 347"/>
              <a:gd name="T92" fmla="*/ 2147483647 w 208"/>
              <a:gd name="T93" fmla="*/ 2147483647 h 347"/>
              <a:gd name="T94" fmla="*/ 2147483647 w 208"/>
              <a:gd name="T95" fmla="*/ 0 h 347"/>
              <a:gd name="T96" fmla="*/ 2147483647 w 208"/>
              <a:gd name="T97" fmla="*/ 2147483647 h 347"/>
              <a:gd name="T98" fmla="*/ 2147483647 w 208"/>
              <a:gd name="T99" fmla="*/ 2147483647 h 347"/>
              <a:gd name="T100" fmla="*/ 2147483647 w 208"/>
              <a:gd name="T101" fmla="*/ 2147483647 h 347"/>
              <a:gd name="T102" fmla="*/ 2147483647 w 208"/>
              <a:gd name="T103" fmla="*/ 2147483647 h 3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8"/>
              <a:gd name="T157" fmla="*/ 0 h 347"/>
              <a:gd name="T158" fmla="*/ 208 w 208"/>
              <a:gd name="T159" fmla="*/ 347 h 3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8" h="347">
                <a:moveTo>
                  <a:pt x="16" y="79"/>
                </a:moveTo>
                <a:lnTo>
                  <a:pt x="28" y="88"/>
                </a:lnTo>
                <a:lnTo>
                  <a:pt x="28" y="104"/>
                </a:lnTo>
                <a:lnTo>
                  <a:pt x="27" y="114"/>
                </a:lnTo>
                <a:lnTo>
                  <a:pt x="19" y="128"/>
                </a:lnTo>
                <a:lnTo>
                  <a:pt x="19" y="161"/>
                </a:lnTo>
                <a:lnTo>
                  <a:pt x="24" y="174"/>
                </a:lnTo>
                <a:lnTo>
                  <a:pt x="6" y="202"/>
                </a:lnTo>
                <a:lnTo>
                  <a:pt x="10" y="207"/>
                </a:lnTo>
                <a:lnTo>
                  <a:pt x="0" y="223"/>
                </a:lnTo>
                <a:lnTo>
                  <a:pt x="9" y="238"/>
                </a:lnTo>
                <a:lnTo>
                  <a:pt x="10" y="249"/>
                </a:lnTo>
                <a:lnTo>
                  <a:pt x="16" y="235"/>
                </a:lnTo>
                <a:lnTo>
                  <a:pt x="31" y="254"/>
                </a:lnTo>
                <a:lnTo>
                  <a:pt x="28" y="272"/>
                </a:lnTo>
                <a:lnTo>
                  <a:pt x="21" y="280"/>
                </a:lnTo>
                <a:lnTo>
                  <a:pt x="31" y="296"/>
                </a:lnTo>
                <a:lnTo>
                  <a:pt x="44" y="301"/>
                </a:lnTo>
                <a:lnTo>
                  <a:pt x="65" y="314"/>
                </a:lnTo>
                <a:lnTo>
                  <a:pt x="83" y="329"/>
                </a:lnTo>
                <a:lnTo>
                  <a:pt x="86" y="339"/>
                </a:lnTo>
                <a:lnTo>
                  <a:pt x="107" y="347"/>
                </a:lnTo>
                <a:lnTo>
                  <a:pt x="125" y="339"/>
                </a:lnTo>
                <a:lnTo>
                  <a:pt x="147" y="326"/>
                </a:lnTo>
                <a:lnTo>
                  <a:pt x="159" y="304"/>
                </a:lnTo>
                <a:lnTo>
                  <a:pt x="169" y="290"/>
                </a:lnTo>
                <a:lnTo>
                  <a:pt x="187" y="256"/>
                </a:lnTo>
                <a:lnTo>
                  <a:pt x="192" y="231"/>
                </a:lnTo>
                <a:lnTo>
                  <a:pt x="195" y="207"/>
                </a:lnTo>
                <a:lnTo>
                  <a:pt x="208" y="192"/>
                </a:lnTo>
                <a:lnTo>
                  <a:pt x="187" y="186"/>
                </a:lnTo>
                <a:lnTo>
                  <a:pt x="180" y="177"/>
                </a:lnTo>
                <a:lnTo>
                  <a:pt x="169" y="179"/>
                </a:lnTo>
                <a:lnTo>
                  <a:pt x="150" y="171"/>
                </a:lnTo>
                <a:lnTo>
                  <a:pt x="146" y="147"/>
                </a:lnTo>
                <a:lnTo>
                  <a:pt x="140" y="130"/>
                </a:lnTo>
                <a:lnTo>
                  <a:pt x="150" y="112"/>
                </a:lnTo>
                <a:lnTo>
                  <a:pt x="150" y="58"/>
                </a:lnTo>
                <a:lnTo>
                  <a:pt x="150" y="39"/>
                </a:lnTo>
                <a:lnTo>
                  <a:pt x="140" y="28"/>
                </a:lnTo>
                <a:lnTo>
                  <a:pt x="122" y="27"/>
                </a:lnTo>
                <a:lnTo>
                  <a:pt x="110" y="21"/>
                </a:lnTo>
                <a:lnTo>
                  <a:pt x="98" y="3"/>
                </a:lnTo>
                <a:lnTo>
                  <a:pt x="86" y="0"/>
                </a:lnTo>
                <a:lnTo>
                  <a:pt x="80" y="8"/>
                </a:lnTo>
                <a:lnTo>
                  <a:pt x="79" y="3"/>
                </a:lnTo>
                <a:lnTo>
                  <a:pt x="58" y="6"/>
                </a:lnTo>
                <a:lnTo>
                  <a:pt x="47" y="0"/>
                </a:lnTo>
                <a:lnTo>
                  <a:pt x="31" y="10"/>
                </a:lnTo>
                <a:lnTo>
                  <a:pt x="28" y="42"/>
                </a:lnTo>
                <a:lnTo>
                  <a:pt x="24" y="62"/>
                </a:lnTo>
                <a:lnTo>
                  <a:pt x="16" y="79"/>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76" name="Freeform 277"/>
          <p:cNvSpPr>
            <a:spLocks/>
          </p:cNvSpPr>
          <p:nvPr/>
        </p:nvSpPr>
        <p:spPr bwMode="auto">
          <a:xfrm>
            <a:off x="6411913" y="1956792"/>
            <a:ext cx="1438275" cy="1001713"/>
          </a:xfrm>
          <a:custGeom>
            <a:avLst/>
            <a:gdLst>
              <a:gd name="T0" fmla="*/ 2147483647 w 2036"/>
              <a:gd name="T1" fmla="*/ 2147483647 h 1202"/>
              <a:gd name="T2" fmla="*/ 2147483647 w 2036"/>
              <a:gd name="T3" fmla="*/ 2147483647 h 1202"/>
              <a:gd name="T4" fmla="*/ 2147483647 w 2036"/>
              <a:gd name="T5" fmla="*/ 2147483647 h 1202"/>
              <a:gd name="T6" fmla="*/ 2147483647 w 2036"/>
              <a:gd name="T7" fmla="*/ 2147483647 h 1202"/>
              <a:gd name="T8" fmla="*/ 2147483647 w 2036"/>
              <a:gd name="T9" fmla="*/ 2147483647 h 1202"/>
              <a:gd name="T10" fmla="*/ 2147483647 w 2036"/>
              <a:gd name="T11" fmla="*/ 2147483647 h 1202"/>
              <a:gd name="T12" fmla="*/ 2147483647 w 2036"/>
              <a:gd name="T13" fmla="*/ 2147483647 h 1202"/>
              <a:gd name="T14" fmla="*/ 2147483647 w 2036"/>
              <a:gd name="T15" fmla="*/ 2147483647 h 1202"/>
              <a:gd name="T16" fmla="*/ 2147483647 w 2036"/>
              <a:gd name="T17" fmla="*/ 2147483647 h 1202"/>
              <a:gd name="T18" fmla="*/ 2147483647 w 2036"/>
              <a:gd name="T19" fmla="*/ 2147483647 h 1202"/>
              <a:gd name="T20" fmla="*/ 2147483647 w 2036"/>
              <a:gd name="T21" fmla="*/ 2147483647 h 1202"/>
              <a:gd name="T22" fmla="*/ 2147483647 w 2036"/>
              <a:gd name="T23" fmla="*/ 2147483647 h 1202"/>
              <a:gd name="T24" fmla="*/ 2147483647 w 2036"/>
              <a:gd name="T25" fmla="*/ 2147483647 h 1202"/>
              <a:gd name="T26" fmla="*/ 2147483647 w 2036"/>
              <a:gd name="T27" fmla="*/ 2147483647 h 1202"/>
              <a:gd name="T28" fmla="*/ 2147483647 w 2036"/>
              <a:gd name="T29" fmla="*/ 2147483647 h 1202"/>
              <a:gd name="T30" fmla="*/ 2147483647 w 2036"/>
              <a:gd name="T31" fmla="*/ 2147483647 h 1202"/>
              <a:gd name="T32" fmla="*/ 2147483647 w 2036"/>
              <a:gd name="T33" fmla="*/ 2147483647 h 1202"/>
              <a:gd name="T34" fmla="*/ 2147483647 w 2036"/>
              <a:gd name="T35" fmla="*/ 2147483647 h 1202"/>
              <a:gd name="T36" fmla="*/ 2147483647 w 2036"/>
              <a:gd name="T37" fmla="*/ 2147483647 h 1202"/>
              <a:gd name="T38" fmla="*/ 2147483647 w 2036"/>
              <a:gd name="T39" fmla="*/ 2147483647 h 1202"/>
              <a:gd name="T40" fmla="*/ 2147483647 w 2036"/>
              <a:gd name="T41" fmla="*/ 2147483647 h 1202"/>
              <a:gd name="T42" fmla="*/ 2147483647 w 2036"/>
              <a:gd name="T43" fmla="*/ 2147483647 h 1202"/>
              <a:gd name="T44" fmla="*/ 2147483647 w 2036"/>
              <a:gd name="T45" fmla="*/ 2147483647 h 1202"/>
              <a:gd name="T46" fmla="*/ 2147483647 w 2036"/>
              <a:gd name="T47" fmla="*/ 2147483647 h 1202"/>
              <a:gd name="T48" fmla="*/ 2147483647 w 2036"/>
              <a:gd name="T49" fmla="*/ 2147483647 h 1202"/>
              <a:gd name="T50" fmla="*/ 2147483647 w 2036"/>
              <a:gd name="T51" fmla="*/ 2147483647 h 1202"/>
              <a:gd name="T52" fmla="*/ 2147483647 w 2036"/>
              <a:gd name="T53" fmla="*/ 2147483647 h 1202"/>
              <a:gd name="T54" fmla="*/ 2147483647 w 2036"/>
              <a:gd name="T55" fmla="*/ 2147483647 h 1202"/>
              <a:gd name="T56" fmla="*/ 2147483647 w 2036"/>
              <a:gd name="T57" fmla="*/ 2147483647 h 1202"/>
              <a:gd name="T58" fmla="*/ 2147483647 w 2036"/>
              <a:gd name="T59" fmla="*/ 2147483647 h 1202"/>
              <a:gd name="T60" fmla="*/ 2147483647 w 2036"/>
              <a:gd name="T61" fmla="*/ 2147483647 h 1202"/>
              <a:gd name="T62" fmla="*/ 2147483647 w 2036"/>
              <a:gd name="T63" fmla="*/ 2147483647 h 1202"/>
              <a:gd name="T64" fmla="*/ 2147483647 w 2036"/>
              <a:gd name="T65" fmla="*/ 2147483647 h 1202"/>
              <a:gd name="T66" fmla="*/ 2147483647 w 2036"/>
              <a:gd name="T67" fmla="*/ 2147483647 h 1202"/>
              <a:gd name="T68" fmla="*/ 2147483647 w 2036"/>
              <a:gd name="T69" fmla="*/ 2147483647 h 1202"/>
              <a:gd name="T70" fmla="*/ 2147483647 w 2036"/>
              <a:gd name="T71" fmla="*/ 2147483647 h 1202"/>
              <a:gd name="T72" fmla="*/ 2147483647 w 2036"/>
              <a:gd name="T73" fmla="*/ 2147483647 h 1202"/>
              <a:gd name="T74" fmla="*/ 2147483647 w 2036"/>
              <a:gd name="T75" fmla="*/ 2147483647 h 1202"/>
              <a:gd name="T76" fmla="*/ 2147483647 w 2036"/>
              <a:gd name="T77" fmla="*/ 2147483647 h 1202"/>
              <a:gd name="T78" fmla="*/ 2147483647 w 2036"/>
              <a:gd name="T79" fmla="*/ 2147483647 h 1202"/>
              <a:gd name="T80" fmla="*/ 2147483647 w 2036"/>
              <a:gd name="T81" fmla="*/ 2147483647 h 1202"/>
              <a:gd name="T82" fmla="*/ 2147483647 w 2036"/>
              <a:gd name="T83" fmla="*/ 2147483647 h 1202"/>
              <a:gd name="T84" fmla="*/ 2147483647 w 2036"/>
              <a:gd name="T85" fmla="*/ 2147483647 h 1202"/>
              <a:gd name="T86" fmla="*/ 2147483647 w 2036"/>
              <a:gd name="T87" fmla="*/ 2147483647 h 1202"/>
              <a:gd name="T88" fmla="*/ 2147483647 w 2036"/>
              <a:gd name="T89" fmla="*/ 2147483647 h 1202"/>
              <a:gd name="T90" fmla="*/ 2147483647 w 2036"/>
              <a:gd name="T91" fmla="*/ 2147483647 h 1202"/>
              <a:gd name="T92" fmla="*/ 2147483647 w 2036"/>
              <a:gd name="T93" fmla="*/ 2147483647 h 1202"/>
              <a:gd name="T94" fmla="*/ 2147483647 w 2036"/>
              <a:gd name="T95" fmla="*/ 2147483647 h 1202"/>
              <a:gd name="T96" fmla="*/ 2147483647 w 2036"/>
              <a:gd name="T97" fmla="*/ 2147483647 h 1202"/>
              <a:gd name="T98" fmla="*/ 2147483647 w 2036"/>
              <a:gd name="T99" fmla="*/ 2147483647 h 1202"/>
              <a:gd name="T100" fmla="*/ 2147483647 w 2036"/>
              <a:gd name="T101" fmla="*/ 2147483647 h 1202"/>
              <a:gd name="T102" fmla="*/ 2147483647 w 2036"/>
              <a:gd name="T103" fmla="*/ 2147483647 h 1202"/>
              <a:gd name="T104" fmla="*/ 2147483647 w 2036"/>
              <a:gd name="T105" fmla="*/ 2147483647 h 1202"/>
              <a:gd name="T106" fmla="*/ 2147483647 w 2036"/>
              <a:gd name="T107" fmla="*/ 2147483647 h 1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6"/>
              <a:gd name="T163" fmla="*/ 0 h 1202"/>
              <a:gd name="T164" fmla="*/ 2036 w 2036"/>
              <a:gd name="T165" fmla="*/ 1202 h 1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6" h="1202">
                <a:moveTo>
                  <a:pt x="198" y="28"/>
                </a:moveTo>
                <a:lnTo>
                  <a:pt x="173" y="117"/>
                </a:lnTo>
                <a:lnTo>
                  <a:pt x="145" y="95"/>
                </a:lnTo>
                <a:lnTo>
                  <a:pt x="122" y="68"/>
                </a:lnTo>
                <a:lnTo>
                  <a:pt x="84" y="46"/>
                </a:lnTo>
                <a:lnTo>
                  <a:pt x="81" y="117"/>
                </a:lnTo>
                <a:lnTo>
                  <a:pt x="57" y="187"/>
                </a:lnTo>
                <a:lnTo>
                  <a:pt x="56" y="249"/>
                </a:lnTo>
                <a:lnTo>
                  <a:pt x="30" y="315"/>
                </a:lnTo>
                <a:lnTo>
                  <a:pt x="22" y="413"/>
                </a:lnTo>
                <a:lnTo>
                  <a:pt x="0" y="474"/>
                </a:lnTo>
                <a:lnTo>
                  <a:pt x="3" y="516"/>
                </a:lnTo>
                <a:lnTo>
                  <a:pt x="36" y="563"/>
                </a:lnTo>
                <a:lnTo>
                  <a:pt x="26" y="601"/>
                </a:lnTo>
                <a:lnTo>
                  <a:pt x="64" y="651"/>
                </a:lnTo>
                <a:lnTo>
                  <a:pt x="84" y="725"/>
                </a:lnTo>
                <a:lnTo>
                  <a:pt x="145" y="762"/>
                </a:lnTo>
                <a:lnTo>
                  <a:pt x="209" y="831"/>
                </a:lnTo>
                <a:lnTo>
                  <a:pt x="324" y="857"/>
                </a:lnTo>
                <a:lnTo>
                  <a:pt x="455" y="938"/>
                </a:lnTo>
                <a:lnTo>
                  <a:pt x="555" y="931"/>
                </a:lnTo>
                <a:lnTo>
                  <a:pt x="583" y="952"/>
                </a:lnTo>
                <a:lnTo>
                  <a:pt x="693" y="947"/>
                </a:lnTo>
                <a:lnTo>
                  <a:pt x="718" y="971"/>
                </a:lnTo>
                <a:lnTo>
                  <a:pt x="737" y="1035"/>
                </a:lnTo>
                <a:lnTo>
                  <a:pt x="749" y="1055"/>
                </a:lnTo>
                <a:lnTo>
                  <a:pt x="790" y="1053"/>
                </a:lnTo>
                <a:lnTo>
                  <a:pt x="815" y="1009"/>
                </a:lnTo>
                <a:lnTo>
                  <a:pt x="868" y="1012"/>
                </a:lnTo>
                <a:lnTo>
                  <a:pt x="892" y="1043"/>
                </a:lnTo>
                <a:lnTo>
                  <a:pt x="917" y="1072"/>
                </a:lnTo>
                <a:lnTo>
                  <a:pt x="941" y="1133"/>
                </a:lnTo>
                <a:lnTo>
                  <a:pt x="957" y="1180"/>
                </a:lnTo>
                <a:lnTo>
                  <a:pt x="998" y="1200"/>
                </a:lnTo>
                <a:lnTo>
                  <a:pt x="1038" y="1202"/>
                </a:lnTo>
                <a:lnTo>
                  <a:pt x="1023" y="1146"/>
                </a:lnTo>
                <a:lnTo>
                  <a:pt x="1020" y="1106"/>
                </a:lnTo>
                <a:lnTo>
                  <a:pt x="1041" y="1050"/>
                </a:lnTo>
                <a:lnTo>
                  <a:pt x="1073" y="1035"/>
                </a:lnTo>
                <a:lnTo>
                  <a:pt x="1133" y="993"/>
                </a:lnTo>
                <a:lnTo>
                  <a:pt x="1197" y="991"/>
                </a:lnTo>
                <a:lnTo>
                  <a:pt x="1257" y="997"/>
                </a:lnTo>
                <a:lnTo>
                  <a:pt x="1325" y="1027"/>
                </a:lnTo>
                <a:lnTo>
                  <a:pt x="1359" y="1019"/>
                </a:lnTo>
                <a:lnTo>
                  <a:pt x="1373" y="1000"/>
                </a:lnTo>
                <a:lnTo>
                  <a:pt x="1303" y="974"/>
                </a:lnTo>
                <a:lnTo>
                  <a:pt x="1381" y="944"/>
                </a:lnTo>
                <a:lnTo>
                  <a:pt x="1435" y="956"/>
                </a:lnTo>
                <a:lnTo>
                  <a:pt x="1515" y="947"/>
                </a:lnTo>
                <a:lnTo>
                  <a:pt x="1569" y="949"/>
                </a:lnTo>
                <a:lnTo>
                  <a:pt x="1619" y="947"/>
                </a:lnTo>
                <a:lnTo>
                  <a:pt x="1644" y="962"/>
                </a:lnTo>
                <a:lnTo>
                  <a:pt x="1664" y="991"/>
                </a:lnTo>
                <a:lnTo>
                  <a:pt x="1672" y="1053"/>
                </a:lnTo>
                <a:lnTo>
                  <a:pt x="1693" y="1081"/>
                </a:lnTo>
                <a:lnTo>
                  <a:pt x="1708" y="1124"/>
                </a:lnTo>
                <a:lnTo>
                  <a:pt x="1733" y="1143"/>
                </a:lnTo>
                <a:lnTo>
                  <a:pt x="1761" y="1158"/>
                </a:lnTo>
                <a:lnTo>
                  <a:pt x="1786" y="1134"/>
                </a:lnTo>
                <a:lnTo>
                  <a:pt x="1796" y="1093"/>
                </a:lnTo>
                <a:lnTo>
                  <a:pt x="1778" y="1062"/>
                </a:lnTo>
                <a:lnTo>
                  <a:pt x="1717" y="982"/>
                </a:lnTo>
                <a:lnTo>
                  <a:pt x="1690" y="912"/>
                </a:lnTo>
                <a:lnTo>
                  <a:pt x="1699" y="840"/>
                </a:lnTo>
                <a:lnTo>
                  <a:pt x="1734" y="813"/>
                </a:lnTo>
                <a:lnTo>
                  <a:pt x="1770" y="769"/>
                </a:lnTo>
                <a:lnTo>
                  <a:pt x="1764" y="735"/>
                </a:lnTo>
                <a:lnTo>
                  <a:pt x="1787" y="707"/>
                </a:lnTo>
                <a:lnTo>
                  <a:pt x="1831" y="689"/>
                </a:lnTo>
                <a:lnTo>
                  <a:pt x="1842" y="645"/>
                </a:lnTo>
                <a:lnTo>
                  <a:pt x="1825" y="607"/>
                </a:lnTo>
                <a:lnTo>
                  <a:pt x="1808" y="589"/>
                </a:lnTo>
                <a:lnTo>
                  <a:pt x="1812" y="569"/>
                </a:lnTo>
                <a:lnTo>
                  <a:pt x="1787" y="558"/>
                </a:lnTo>
                <a:lnTo>
                  <a:pt x="1792" y="536"/>
                </a:lnTo>
                <a:lnTo>
                  <a:pt x="1770" y="523"/>
                </a:lnTo>
                <a:lnTo>
                  <a:pt x="1764" y="480"/>
                </a:lnTo>
                <a:lnTo>
                  <a:pt x="1795" y="507"/>
                </a:lnTo>
                <a:lnTo>
                  <a:pt x="1799" y="494"/>
                </a:lnTo>
                <a:lnTo>
                  <a:pt x="1781" y="472"/>
                </a:lnTo>
                <a:lnTo>
                  <a:pt x="1796" y="452"/>
                </a:lnTo>
                <a:lnTo>
                  <a:pt x="1812" y="473"/>
                </a:lnTo>
                <a:lnTo>
                  <a:pt x="1827" y="510"/>
                </a:lnTo>
                <a:lnTo>
                  <a:pt x="1836" y="500"/>
                </a:lnTo>
                <a:lnTo>
                  <a:pt x="1827" y="474"/>
                </a:lnTo>
                <a:lnTo>
                  <a:pt x="1842" y="452"/>
                </a:lnTo>
                <a:lnTo>
                  <a:pt x="1851" y="435"/>
                </a:lnTo>
                <a:lnTo>
                  <a:pt x="1851" y="413"/>
                </a:lnTo>
                <a:lnTo>
                  <a:pt x="1842" y="382"/>
                </a:lnTo>
                <a:lnTo>
                  <a:pt x="1851" y="345"/>
                </a:lnTo>
                <a:lnTo>
                  <a:pt x="1859" y="329"/>
                </a:lnTo>
                <a:lnTo>
                  <a:pt x="1893" y="299"/>
                </a:lnTo>
                <a:lnTo>
                  <a:pt x="1930" y="293"/>
                </a:lnTo>
                <a:lnTo>
                  <a:pt x="1959" y="282"/>
                </a:lnTo>
                <a:lnTo>
                  <a:pt x="1977" y="285"/>
                </a:lnTo>
                <a:lnTo>
                  <a:pt x="1996" y="283"/>
                </a:lnTo>
                <a:lnTo>
                  <a:pt x="2007" y="274"/>
                </a:lnTo>
                <a:lnTo>
                  <a:pt x="1989" y="274"/>
                </a:lnTo>
                <a:lnTo>
                  <a:pt x="1976" y="271"/>
                </a:lnTo>
                <a:lnTo>
                  <a:pt x="1962" y="262"/>
                </a:lnTo>
                <a:lnTo>
                  <a:pt x="1952" y="249"/>
                </a:lnTo>
                <a:lnTo>
                  <a:pt x="1955" y="211"/>
                </a:lnTo>
                <a:lnTo>
                  <a:pt x="1974" y="170"/>
                </a:lnTo>
                <a:lnTo>
                  <a:pt x="1999" y="149"/>
                </a:lnTo>
                <a:lnTo>
                  <a:pt x="2027" y="134"/>
                </a:lnTo>
                <a:lnTo>
                  <a:pt x="2036" y="99"/>
                </a:lnTo>
                <a:lnTo>
                  <a:pt x="1992" y="55"/>
                </a:lnTo>
                <a:lnTo>
                  <a:pt x="1974" y="11"/>
                </a:lnTo>
                <a:lnTo>
                  <a:pt x="1934" y="0"/>
                </a:lnTo>
                <a:lnTo>
                  <a:pt x="1912" y="28"/>
                </a:lnTo>
                <a:lnTo>
                  <a:pt x="1911" y="100"/>
                </a:lnTo>
                <a:lnTo>
                  <a:pt x="1890" y="143"/>
                </a:lnTo>
                <a:lnTo>
                  <a:pt x="1818" y="186"/>
                </a:lnTo>
                <a:lnTo>
                  <a:pt x="1777" y="180"/>
                </a:lnTo>
                <a:lnTo>
                  <a:pt x="1747" y="196"/>
                </a:lnTo>
                <a:lnTo>
                  <a:pt x="1743" y="227"/>
                </a:lnTo>
                <a:lnTo>
                  <a:pt x="1734" y="267"/>
                </a:lnTo>
                <a:lnTo>
                  <a:pt x="1702" y="295"/>
                </a:lnTo>
                <a:lnTo>
                  <a:pt x="1640" y="327"/>
                </a:lnTo>
                <a:lnTo>
                  <a:pt x="1616" y="346"/>
                </a:lnTo>
                <a:lnTo>
                  <a:pt x="1593" y="391"/>
                </a:lnTo>
                <a:lnTo>
                  <a:pt x="1565" y="401"/>
                </a:lnTo>
                <a:lnTo>
                  <a:pt x="1532" y="426"/>
                </a:lnTo>
                <a:lnTo>
                  <a:pt x="1497" y="399"/>
                </a:lnTo>
                <a:lnTo>
                  <a:pt x="1522" y="360"/>
                </a:lnTo>
                <a:lnTo>
                  <a:pt x="1524" y="329"/>
                </a:lnTo>
                <a:lnTo>
                  <a:pt x="1499" y="346"/>
                </a:lnTo>
                <a:lnTo>
                  <a:pt x="1471" y="346"/>
                </a:lnTo>
                <a:lnTo>
                  <a:pt x="1490" y="312"/>
                </a:lnTo>
                <a:lnTo>
                  <a:pt x="1497" y="285"/>
                </a:lnTo>
                <a:lnTo>
                  <a:pt x="1468" y="254"/>
                </a:lnTo>
                <a:lnTo>
                  <a:pt x="1435" y="252"/>
                </a:lnTo>
                <a:lnTo>
                  <a:pt x="1425" y="271"/>
                </a:lnTo>
                <a:lnTo>
                  <a:pt x="1407" y="267"/>
                </a:lnTo>
                <a:lnTo>
                  <a:pt x="1390" y="290"/>
                </a:lnTo>
                <a:lnTo>
                  <a:pt x="1391" y="338"/>
                </a:lnTo>
                <a:lnTo>
                  <a:pt x="1400" y="360"/>
                </a:lnTo>
                <a:lnTo>
                  <a:pt x="1409" y="391"/>
                </a:lnTo>
                <a:lnTo>
                  <a:pt x="1409" y="405"/>
                </a:lnTo>
                <a:lnTo>
                  <a:pt x="1404" y="430"/>
                </a:lnTo>
                <a:lnTo>
                  <a:pt x="1393" y="439"/>
                </a:lnTo>
                <a:lnTo>
                  <a:pt x="1373" y="444"/>
                </a:lnTo>
                <a:lnTo>
                  <a:pt x="1359" y="405"/>
                </a:lnTo>
                <a:lnTo>
                  <a:pt x="1338" y="373"/>
                </a:lnTo>
                <a:lnTo>
                  <a:pt x="1337" y="339"/>
                </a:lnTo>
                <a:lnTo>
                  <a:pt x="1347" y="302"/>
                </a:lnTo>
                <a:lnTo>
                  <a:pt x="1338" y="267"/>
                </a:lnTo>
                <a:lnTo>
                  <a:pt x="1400" y="232"/>
                </a:lnTo>
                <a:lnTo>
                  <a:pt x="1426" y="214"/>
                </a:lnTo>
                <a:lnTo>
                  <a:pt x="1347" y="223"/>
                </a:lnTo>
                <a:lnTo>
                  <a:pt x="1297" y="229"/>
                </a:lnTo>
                <a:lnTo>
                  <a:pt x="1281" y="192"/>
                </a:lnTo>
                <a:lnTo>
                  <a:pt x="1244" y="220"/>
                </a:lnTo>
                <a:lnTo>
                  <a:pt x="1257" y="189"/>
                </a:lnTo>
                <a:lnTo>
                  <a:pt x="1188" y="218"/>
                </a:lnTo>
                <a:lnTo>
                  <a:pt x="1148" y="201"/>
                </a:lnTo>
                <a:lnTo>
                  <a:pt x="1151" y="171"/>
                </a:lnTo>
                <a:lnTo>
                  <a:pt x="1170" y="143"/>
                </a:lnTo>
                <a:lnTo>
                  <a:pt x="1073" y="108"/>
                </a:lnTo>
                <a:lnTo>
                  <a:pt x="748" y="90"/>
                </a:lnTo>
                <a:lnTo>
                  <a:pt x="578" y="84"/>
                </a:lnTo>
                <a:lnTo>
                  <a:pt x="407" y="59"/>
                </a:lnTo>
                <a:lnTo>
                  <a:pt x="198" y="28"/>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77" name="Freeform 278"/>
          <p:cNvSpPr>
            <a:spLocks/>
          </p:cNvSpPr>
          <p:nvPr/>
        </p:nvSpPr>
        <p:spPr bwMode="auto">
          <a:xfrm>
            <a:off x="4694238" y="2998192"/>
            <a:ext cx="307975" cy="550863"/>
          </a:xfrm>
          <a:custGeom>
            <a:avLst/>
            <a:gdLst>
              <a:gd name="T0" fmla="*/ 2147483647 w 218"/>
              <a:gd name="T1" fmla="*/ 2147483647 h 330"/>
              <a:gd name="T2" fmla="*/ 2147483647 w 218"/>
              <a:gd name="T3" fmla="*/ 2147483647 h 330"/>
              <a:gd name="T4" fmla="*/ 2147483647 w 218"/>
              <a:gd name="T5" fmla="*/ 2147483647 h 330"/>
              <a:gd name="T6" fmla="*/ 2147483647 w 218"/>
              <a:gd name="T7" fmla="*/ 2147483647 h 330"/>
              <a:gd name="T8" fmla="*/ 2147483647 w 218"/>
              <a:gd name="T9" fmla="*/ 0 h 330"/>
              <a:gd name="T10" fmla="*/ 2147483647 w 218"/>
              <a:gd name="T11" fmla="*/ 0 h 330"/>
              <a:gd name="T12" fmla="*/ 2147483647 w 218"/>
              <a:gd name="T13" fmla="*/ 2147483647 h 330"/>
              <a:gd name="T14" fmla="*/ 2147483647 w 218"/>
              <a:gd name="T15" fmla="*/ 2147483647 h 330"/>
              <a:gd name="T16" fmla="*/ 2147483647 w 218"/>
              <a:gd name="T17" fmla="*/ 2147483647 h 330"/>
              <a:gd name="T18" fmla="*/ 0 w 218"/>
              <a:gd name="T19" fmla="*/ 2147483647 h 330"/>
              <a:gd name="T20" fmla="*/ 2147483647 w 218"/>
              <a:gd name="T21" fmla="*/ 2147483647 h 330"/>
              <a:gd name="T22" fmla="*/ 2147483647 w 218"/>
              <a:gd name="T23" fmla="*/ 2147483647 h 330"/>
              <a:gd name="T24" fmla="*/ 2147483647 w 218"/>
              <a:gd name="T25" fmla="*/ 2147483647 h 330"/>
              <a:gd name="T26" fmla="*/ 2147483647 w 218"/>
              <a:gd name="T27" fmla="*/ 2147483647 h 330"/>
              <a:gd name="T28" fmla="*/ 2147483647 w 218"/>
              <a:gd name="T29" fmla="*/ 2147483647 h 330"/>
              <a:gd name="T30" fmla="*/ 2147483647 w 218"/>
              <a:gd name="T31" fmla="*/ 2147483647 h 330"/>
              <a:gd name="T32" fmla="*/ 2147483647 w 218"/>
              <a:gd name="T33" fmla="*/ 2147483647 h 330"/>
              <a:gd name="T34" fmla="*/ 2147483647 w 218"/>
              <a:gd name="T35" fmla="*/ 2147483647 h 330"/>
              <a:gd name="T36" fmla="*/ 2147483647 w 218"/>
              <a:gd name="T37" fmla="*/ 2147483647 h 330"/>
              <a:gd name="T38" fmla="*/ 2147483647 w 218"/>
              <a:gd name="T39" fmla="*/ 2147483647 h 330"/>
              <a:gd name="T40" fmla="*/ 2147483647 w 218"/>
              <a:gd name="T41" fmla="*/ 2147483647 h 330"/>
              <a:gd name="T42" fmla="*/ 2147483647 w 218"/>
              <a:gd name="T43" fmla="*/ 2147483647 h 330"/>
              <a:gd name="T44" fmla="*/ 2147483647 w 218"/>
              <a:gd name="T45" fmla="*/ 2147483647 h 330"/>
              <a:gd name="T46" fmla="*/ 2147483647 w 218"/>
              <a:gd name="T47" fmla="*/ 2147483647 h 330"/>
              <a:gd name="T48" fmla="*/ 2147483647 w 218"/>
              <a:gd name="T49" fmla="*/ 2147483647 h 330"/>
              <a:gd name="T50" fmla="*/ 2147483647 w 218"/>
              <a:gd name="T51" fmla="*/ 2147483647 h 330"/>
              <a:gd name="T52" fmla="*/ 2147483647 w 218"/>
              <a:gd name="T53" fmla="*/ 2147483647 h 330"/>
              <a:gd name="T54" fmla="*/ 2147483647 w 218"/>
              <a:gd name="T55" fmla="*/ 2147483647 h 330"/>
              <a:gd name="T56" fmla="*/ 2147483647 w 218"/>
              <a:gd name="T57" fmla="*/ 2147483647 h 330"/>
              <a:gd name="T58" fmla="*/ 2147483647 w 218"/>
              <a:gd name="T59" fmla="*/ 2147483647 h 330"/>
              <a:gd name="T60" fmla="*/ 2147483647 w 218"/>
              <a:gd name="T61" fmla="*/ 2147483647 h 330"/>
              <a:gd name="T62" fmla="*/ 2147483647 w 218"/>
              <a:gd name="T63" fmla="*/ 2147483647 h 330"/>
              <a:gd name="T64" fmla="*/ 2147483647 w 218"/>
              <a:gd name="T65" fmla="*/ 2147483647 h 330"/>
              <a:gd name="T66" fmla="*/ 2147483647 w 218"/>
              <a:gd name="T67" fmla="*/ 2147483647 h 330"/>
              <a:gd name="T68" fmla="*/ 2147483647 w 218"/>
              <a:gd name="T69" fmla="*/ 2147483647 h 330"/>
              <a:gd name="T70" fmla="*/ 2147483647 w 218"/>
              <a:gd name="T71" fmla="*/ 2147483647 h 330"/>
              <a:gd name="T72" fmla="*/ 2147483647 w 218"/>
              <a:gd name="T73" fmla="*/ 2147483647 h 330"/>
              <a:gd name="T74" fmla="*/ 2147483647 w 218"/>
              <a:gd name="T75" fmla="*/ 2147483647 h 330"/>
              <a:gd name="T76" fmla="*/ 2147483647 w 218"/>
              <a:gd name="T77" fmla="*/ 2147483647 h 330"/>
              <a:gd name="T78" fmla="*/ 2147483647 w 218"/>
              <a:gd name="T79" fmla="*/ 2147483647 h 330"/>
              <a:gd name="T80" fmla="*/ 2147483647 w 218"/>
              <a:gd name="T81" fmla="*/ 2147483647 h 330"/>
              <a:gd name="T82" fmla="*/ 2147483647 w 218"/>
              <a:gd name="T83" fmla="*/ 2147483647 h 330"/>
              <a:gd name="T84" fmla="*/ 2147483647 w 218"/>
              <a:gd name="T85" fmla="*/ 2147483647 h 330"/>
              <a:gd name="T86" fmla="*/ 2147483647 w 218"/>
              <a:gd name="T87" fmla="*/ 2147483647 h 330"/>
              <a:gd name="T88" fmla="*/ 2147483647 w 218"/>
              <a:gd name="T89" fmla="*/ 2147483647 h 330"/>
              <a:gd name="T90" fmla="*/ 2147483647 w 218"/>
              <a:gd name="T91" fmla="*/ 2147483647 h 330"/>
              <a:gd name="T92" fmla="*/ 2147483647 w 218"/>
              <a:gd name="T93" fmla="*/ 2147483647 h 330"/>
              <a:gd name="T94" fmla="*/ 2147483647 w 218"/>
              <a:gd name="T95" fmla="*/ 2147483647 h 330"/>
              <a:gd name="T96" fmla="*/ 2147483647 w 218"/>
              <a:gd name="T97" fmla="*/ 2147483647 h 330"/>
              <a:gd name="T98" fmla="*/ 2147483647 w 218"/>
              <a:gd name="T99" fmla="*/ 2147483647 h 330"/>
              <a:gd name="T100" fmla="*/ 2147483647 w 218"/>
              <a:gd name="T101" fmla="*/ 2147483647 h 330"/>
              <a:gd name="T102" fmla="*/ 2147483647 w 218"/>
              <a:gd name="T103" fmla="*/ 2147483647 h 330"/>
              <a:gd name="T104" fmla="*/ 2147483647 w 218"/>
              <a:gd name="T105" fmla="*/ 2147483647 h 330"/>
              <a:gd name="T106" fmla="*/ 2147483647 w 218"/>
              <a:gd name="T107" fmla="*/ 2147483647 h 330"/>
              <a:gd name="T108" fmla="*/ 2147483647 w 218"/>
              <a:gd name="T109" fmla="*/ 2147483647 h 330"/>
              <a:gd name="T110" fmla="*/ 2147483647 w 218"/>
              <a:gd name="T111" fmla="*/ 2147483647 h 330"/>
              <a:gd name="T112" fmla="*/ 2147483647 w 218"/>
              <a:gd name="T113" fmla="*/ 2147483647 h 330"/>
              <a:gd name="T114" fmla="*/ 2147483647 w 218"/>
              <a:gd name="T115" fmla="*/ 2147483647 h 330"/>
              <a:gd name="T116" fmla="*/ 2147483647 w 218"/>
              <a:gd name="T117" fmla="*/ 2147483647 h 330"/>
              <a:gd name="T118" fmla="*/ 2147483647 w 218"/>
              <a:gd name="T119" fmla="*/ 2147483647 h 3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
              <a:gd name="T181" fmla="*/ 0 h 330"/>
              <a:gd name="T182" fmla="*/ 218 w 218"/>
              <a:gd name="T183" fmla="*/ 330 h 3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 h="330">
                <a:moveTo>
                  <a:pt x="131" y="9"/>
                </a:moveTo>
                <a:lnTo>
                  <a:pt x="120" y="13"/>
                </a:lnTo>
                <a:lnTo>
                  <a:pt x="107" y="13"/>
                </a:lnTo>
                <a:lnTo>
                  <a:pt x="93" y="6"/>
                </a:lnTo>
                <a:lnTo>
                  <a:pt x="93" y="0"/>
                </a:lnTo>
                <a:lnTo>
                  <a:pt x="85" y="0"/>
                </a:lnTo>
                <a:lnTo>
                  <a:pt x="68" y="13"/>
                </a:lnTo>
                <a:lnTo>
                  <a:pt x="57" y="13"/>
                </a:lnTo>
                <a:lnTo>
                  <a:pt x="32" y="25"/>
                </a:lnTo>
                <a:lnTo>
                  <a:pt x="0" y="37"/>
                </a:lnTo>
                <a:lnTo>
                  <a:pt x="13" y="51"/>
                </a:lnTo>
                <a:lnTo>
                  <a:pt x="38" y="62"/>
                </a:lnTo>
                <a:lnTo>
                  <a:pt x="38" y="68"/>
                </a:lnTo>
                <a:lnTo>
                  <a:pt x="49" y="69"/>
                </a:lnTo>
                <a:lnTo>
                  <a:pt x="56" y="63"/>
                </a:lnTo>
                <a:lnTo>
                  <a:pt x="68" y="75"/>
                </a:lnTo>
                <a:lnTo>
                  <a:pt x="73" y="76"/>
                </a:lnTo>
                <a:lnTo>
                  <a:pt x="62" y="86"/>
                </a:lnTo>
                <a:lnTo>
                  <a:pt x="68" y="105"/>
                </a:lnTo>
                <a:lnTo>
                  <a:pt x="84" y="110"/>
                </a:lnTo>
                <a:lnTo>
                  <a:pt x="109" y="120"/>
                </a:lnTo>
                <a:lnTo>
                  <a:pt x="124" y="136"/>
                </a:lnTo>
                <a:lnTo>
                  <a:pt x="142" y="142"/>
                </a:lnTo>
                <a:lnTo>
                  <a:pt x="147" y="147"/>
                </a:lnTo>
                <a:lnTo>
                  <a:pt x="158" y="170"/>
                </a:lnTo>
                <a:lnTo>
                  <a:pt x="160" y="177"/>
                </a:lnTo>
                <a:lnTo>
                  <a:pt x="170" y="187"/>
                </a:lnTo>
                <a:lnTo>
                  <a:pt x="176" y="197"/>
                </a:lnTo>
                <a:lnTo>
                  <a:pt x="179" y="204"/>
                </a:lnTo>
                <a:lnTo>
                  <a:pt x="173" y="220"/>
                </a:lnTo>
                <a:lnTo>
                  <a:pt x="161" y="237"/>
                </a:lnTo>
                <a:lnTo>
                  <a:pt x="147" y="247"/>
                </a:lnTo>
                <a:lnTo>
                  <a:pt x="150" y="254"/>
                </a:lnTo>
                <a:lnTo>
                  <a:pt x="153" y="257"/>
                </a:lnTo>
                <a:lnTo>
                  <a:pt x="153" y="265"/>
                </a:lnTo>
                <a:lnTo>
                  <a:pt x="141" y="272"/>
                </a:lnTo>
                <a:lnTo>
                  <a:pt x="136" y="284"/>
                </a:lnTo>
                <a:lnTo>
                  <a:pt x="136" y="290"/>
                </a:lnTo>
                <a:lnTo>
                  <a:pt x="143" y="288"/>
                </a:lnTo>
                <a:lnTo>
                  <a:pt x="136" y="299"/>
                </a:lnTo>
                <a:lnTo>
                  <a:pt x="141" y="330"/>
                </a:lnTo>
                <a:lnTo>
                  <a:pt x="150" y="329"/>
                </a:lnTo>
                <a:lnTo>
                  <a:pt x="167" y="304"/>
                </a:lnTo>
                <a:lnTo>
                  <a:pt x="173" y="271"/>
                </a:lnTo>
                <a:lnTo>
                  <a:pt x="209" y="255"/>
                </a:lnTo>
                <a:lnTo>
                  <a:pt x="216" y="235"/>
                </a:lnTo>
                <a:lnTo>
                  <a:pt x="218" y="210"/>
                </a:lnTo>
                <a:lnTo>
                  <a:pt x="213" y="201"/>
                </a:lnTo>
                <a:lnTo>
                  <a:pt x="217" y="196"/>
                </a:lnTo>
                <a:lnTo>
                  <a:pt x="202" y="172"/>
                </a:lnTo>
                <a:lnTo>
                  <a:pt x="189" y="158"/>
                </a:lnTo>
                <a:lnTo>
                  <a:pt x="185" y="147"/>
                </a:lnTo>
                <a:lnTo>
                  <a:pt x="177" y="140"/>
                </a:lnTo>
                <a:lnTo>
                  <a:pt x="167" y="133"/>
                </a:lnTo>
                <a:lnTo>
                  <a:pt x="148" y="122"/>
                </a:lnTo>
                <a:lnTo>
                  <a:pt x="127" y="111"/>
                </a:lnTo>
                <a:lnTo>
                  <a:pt x="112" y="102"/>
                </a:lnTo>
                <a:lnTo>
                  <a:pt x="100" y="92"/>
                </a:lnTo>
                <a:lnTo>
                  <a:pt x="110" y="49"/>
                </a:lnTo>
                <a:lnTo>
                  <a:pt x="131" y="9"/>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78" name="Freeform 279"/>
          <p:cNvSpPr>
            <a:spLocks/>
          </p:cNvSpPr>
          <p:nvPr/>
        </p:nvSpPr>
        <p:spPr bwMode="auto">
          <a:xfrm>
            <a:off x="7388225" y="3361730"/>
            <a:ext cx="1146175" cy="1306512"/>
          </a:xfrm>
          <a:custGeom>
            <a:avLst/>
            <a:gdLst>
              <a:gd name="T0" fmla="*/ 2147483647 w 1627"/>
              <a:gd name="T1" fmla="*/ 2147483647 h 1568"/>
              <a:gd name="T2" fmla="*/ 2147483647 w 1627"/>
              <a:gd name="T3" fmla="*/ 2147483647 h 1568"/>
              <a:gd name="T4" fmla="*/ 0 w 1627"/>
              <a:gd name="T5" fmla="*/ 2147483647 h 1568"/>
              <a:gd name="T6" fmla="*/ 2147483647 w 1627"/>
              <a:gd name="T7" fmla="*/ 2147483647 h 1568"/>
              <a:gd name="T8" fmla="*/ 2147483647 w 1627"/>
              <a:gd name="T9" fmla="*/ 2147483647 h 1568"/>
              <a:gd name="T10" fmla="*/ 2147483647 w 1627"/>
              <a:gd name="T11" fmla="*/ 2147483647 h 1568"/>
              <a:gd name="T12" fmla="*/ 2147483647 w 1627"/>
              <a:gd name="T13" fmla="*/ 2147483647 h 1568"/>
              <a:gd name="T14" fmla="*/ 2147483647 w 1627"/>
              <a:gd name="T15" fmla="*/ 2147483647 h 1568"/>
              <a:gd name="T16" fmla="*/ 2147483647 w 1627"/>
              <a:gd name="T17" fmla="*/ 2147483647 h 1568"/>
              <a:gd name="T18" fmla="*/ 2147483647 w 1627"/>
              <a:gd name="T19" fmla="*/ 2147483647 h 1568"/>
              <a:gd name="T20" fmla="*/ 2147483647 w 1627"/>
              <a:gd name="T21" fmla="*/ 2147483647 h 1568"/>
              <a:gd name="T22" fmla="*/ 2147483647 w 1627"/>
              <a:gd name="T23" fmla="*/ 2147483647 h 1568"/>
              <a:gd name="T24" fmla="*/ 2147483647 w 1627"/>
              <a:gd name="T25" fmla="*/ 2147483647 h 1568"/>
              <a:gd name="T26" fmla="*/ 2147483647 w 1627"/>
              <a:gd name="T27" fmla="*/ 2147483647 h 1568"/>
              <a:gd name="T28" fmla="*/ 2147483647 w 1627"/>
              <a:gd name="T29" fmla="*/ 2147483647 h 1568"/>
              <a:gd name="T30" fmla="*/ 2147483647 w 1627"/>
              <a:gd name="T31" fmla="*/ 2147483647 h 1568"/>
              <a:gd name="T32" fmla="*/ 2147483647 w 1627"/>
              <a:gd name="T33" fmla="*/ 2147483647 h 1568"/>
              <a:gd name="T34" fmla="*/ 2147483647 w 1627"/>
              <a:gd name="T35" fmla="*/ 2147483647 h 1568"/>
              <a:gd name="T36" fmla="*/ 2147483647 w 1627"/>
              <a:gd name="T37" fmla="*/ 2147483647 h 1568"/>
              <a:gd name="T38" fmla="*/ 2147483647 w 1627"/>
              <a:gd name="T39" fmla="*/ 2147483647 h 1568"/>
              <a:gd name="T40" fmla="*/ 2147483647 w 1627"/>
              <a:gd name="T41" fmla="*/ 2147483647 h 1568"/>
              <a:gd name="T42" fmla="*/ 2147483647 w 1627"/>
              <a:gd name="T43" fmla="*/ 2147483647 h 1568"/>
              <a:gd name="T44" fmla="*/ 2147483647 w 1627"/>
              <a:gd name="T45" fmla="*/ 2147483647 h 1568"/>
              <a:gd name="T46" fmla="*/ 2147483647 w 1627"/>
              <a:gd name="T47" fmla="*/ 2147483647 h 1568"/>
              <a:gd name="T48" fmla="*/ 2147483647 w 1627"/>
              <a:gd name="T49" fmla="*/ 2147483647 h 1568"/>
              <a:gd name="T50" fmla="*/ 2147483647 w 1627"/>
              <a:gd name="T51" fmla="*/ 2147483647 h 1568"/>
              <a:gd name="T52" fmla="*/ 2147483647 w 1627"/>
              <a:gd name="T53" fmla="*/ 2147483647 h 1568"/>
              <a:gd name="T54" fmla="*/ 2147483647 w 1627"/>
              <a:gd name="T55" fmla="*/ 2147483647 h 1568"/>
              <a:gd name="T56" fmla="*/ 2147483647 w 1627"/>
              <a:gd name="T57" fmla="*/ 2147483647 h 1568"/>
              <a:gd name="T58" fmla="*/ 2147483647 w 1627"/>
              <a:gd name="T59" fmla="*/ 2147483647 h 1568"/>
              <a:gd name="T60" fmla="*/ 2147483647 w 1627"/>
              <a:gd name="T61" fmla="*/ 2147483647 h 1568"/>
              <a:gd name="T62" fmla="*/ 2147483647 w 1627"/>
              <a:gd name="T63" fmla="*/ 2147483647 h 1568"/>
              <a:gd name="T64" fmla="*/ 2147483647 w 1627"/>
              <a:gd name="T65" fmla="*/ 2147483647 h 1568"/>
              <a:gd name="T66" fmla="*/ 2147483647 w 1627"/>
              <a:gd name="T67" fmla="*/ 2147483647 h 1568"/>
              <a:gd name="T68" fmla="*/ 2147483647 w 1627"/>
              <a:gd name="T69" fmla="*/ 2147483647 h 1568"/>
              <a:gd name="T70" fmla="*/ 2147483647 w 1627"/>
              <a:gd name="T71" fmla="*/ 2147483647 h 1568"/>
              <a:gd name="T72" fmla="*/ 2147483647 w 1627"/>
              <a:gd name="T73" fmla="*/ 2147483647 h 1568"/>
              <a:gd name="T74" fmla="*/ 2147483647 w 1627"/>
              <a:gd name="T75" fmla="*/ 2147483647 h 1568"/>
              <a:gd name="T76" fmla="*/ 2147483647 w 1627"/>
              <a:gd name="T77" fmla="*/ 2147483647 h 1568"/>
              <a:gd name="T78" fmla="*/ 2147483647 w 1627"/>
              <a:gd name="T79" fmla="*/ 2147483647 h 1568"/>
              <a:gd name="T80" fmla="*/ 2147483647 w 1627"/>
              <a:gd name="T81" fmla="*/ 2147483647 h 1568"/>
              <a:gd name="T82" fmla="*/ 2147483647 w 1627"/>
              <a:gd name="T83" fmla="*/ 2147483647 h 1568"/>
              <a:gd name="T84" fmla="*/ 2147483647 w 1627"/>
              <a:gd name="T85" fmla="*/ 2147483647 h 1568"/>
              <a:gd name="T86" fmla="*/ 2147483647 w 1627"/>
              <a:gd name="T87" fmla="*/ 2147483647 h 1568"/>
              <a:gd name="T88" fmla="*/ 2147483647 w 1627"/>
              <a:gd name="T89" fmla="*/ 2147483647 h 1568"/>
              <a:gd name="T90" fmla="*/ 2147483647 w 1627"/>
              <a:gd name="T91" fmla="*/ 2147483647 h 1568"/>
              <a:gd name="T92" fmla="*/ 2147483647 w 1627"/>
              <a:gd name="T93" fmla="*/ 2147483647 h 1568"/>
              <a:gd name="T94" fmla="*/ 2147483647 w 1627"/>
              <a:gd name="T95" fmla="*/ 2147483647 h 1568"/>
              <a:gd name="T96" fmla="*/ 2147483647 w 1627"/>
              <a:gd name="T97" fmla="*/ 2147483647 h 1568"/>
              <a:gd name="T98" fmla="*/ 2147483647 w 1627"/>
              <a:gd name="T99" fmla="*/ 2147483647 h 1568"/>
              <a:gd name="T100" fmla="*/ 2147483647 w 1627"/>
              <a:gd name="T101" fmla="*/ 2147483647 h 1568"/>
              <a:gd name="T102" fmla="*/ 2147483647 w 1627"/>
              <a:gd name="T103" fmla="*/ 2147483647 h 1568"/>
              <a:gd name="T104" fmla="*/ 2147483647 w 1627"/>
              <a:gd name="T105" fmla="*/ 2147483647 h 1568"/>
              <a:gd name="T106" fmla="*/ 2147483647 w 1627"/>
              <a:gd name="T107" fmla="*/ 2147483647 h 1568"/>
              <a:gd name="T108" fmla="*/ 2147483647 w 1627"/>
              <a:gd name="T109" fmla="*/ 2147483647 h 1568"/>
              <a:gd name="T110" fmla="*/ 2147483647 w 1627"/>
              <a:gd name="T111" fmla="*/ 2147483647 h 1568"/>
              <a:gd name="T112" fmla="*/ 2147483647 w 1627"/>
              <a:gd name="T113" fmla="*/ 2147483647 h 1568"/>
              <a:gd name="T114" fmla="*/ 2147483647 w 1627"/>
              <a:gd name="T115" fmla="*/ 2147483647 h 1568"/>
              <a:gd name="T116" fmla="*/ 2147483647 w 1627"/>
              <a:gd name="T117" fmla="*/ 2147483647 h 15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7"/>
              <a:gd name="T178" fmla="*/ 0 h 1568"/>
              <a:gd name="T179" fmla="*/ 1627 w 1627"/>
              <a:gd name="T180" fmla="*/ 1568 h 15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7" h="1568">
                <a:moveTo>
                  <a:pt x="154" y="235"/>
                </a:moveTo>
                <a:lnTo>
                  <a:pt x="149" y="353"/>
                </a:lnTo>
                <a:lnTo>
                  <a:pt x="145" y="366"/>
                </a:lnTo>
                <a:lnTo>
                  <a:pt x="139" y="376"/>
                </a:lnTo>
                <a:lnTo>
                  <a:pt x="80" y="394"/>
                </a:lnTo>
                <a:lnTo>
                  <a:pt x="40" y="414"/>
                </a:lnTo>
                <a:lnTo>
                  <a:pt x="19" y="455"/>
                </a:lnTo>
                <a:lnTo>
                  <a:pt x="22" y="479"/>
                </a:lnTo>
                <a:lnTo>
                  <a:pt x="0" y="506"/>
                </a:lnTo>
                <a:lnTo>
                  <a:pt x="0" y="536"/>
                </a:lnTo>
                <a:lnTo>
                  <a:pt x="19" y="553"/>
                </a:lnTo>
                <a:lnTo>
                  <a:pt x="28" y="578"/>
                </a:lnTo>
                <a:lnTo>
                  <a:pt x="28" y="602"/>
                </a:lnTo>
                <a:lnTo>
                  <a:pt x="57" y="591"/>
                </a:lnTo>
                <a:lnTo>
                  <a:pt x="74" y="612"/>
                </a:lnTo>
                <a:lnTo>
                  <a:pt x="102" y="612"/>
                </a:lnTo>
                <a:lnTo>
                  <a:pt x="127" y="592"/>
                </a:lnTo>
                <a:lnTo>
                  <a:pt x="148" y="665"/>
                </a:lnTo>
                <a:lnTo>
                  <a:pt x="179" y="671"/>
                </a:lnTo>
                <a:lnTo>
                  <a:pt x="242" y="653"/>
                </a:lnTo>
                <a:lnTo>
                  <a:pt x="294" y="626"/>
                </a:lnTo>
                <a:lnTo>
                  <a:pt x="335" y="592"/>
                </a:lnTo>
                <a:lnTo>
                  <a:pt x="368" y="630"/>
                </a:lnTo>
                <a:lnTo>
                  <a:pt x="374" y="665"/>
                </a:lnTo>
                <a:lnTo>
                  <a:pt x="374" y="690"/>
                </a:lnTo>
                <a:lnTo>
                  <a:pt x="422" y="714"/>
                </a:lnTo>
                <a:lnTo>
                  <a:pt x="457" y="713"/>
                </a:lnTo>
                <a:lnTo>
                  <a:pt x="501" y="742"/>
                </a:lnTo>
                <a:lnTo>
                  <a:pt x="551" y="759"/>
                </a:lnTo>
                <a:lnTo>
                  <a:pt x="581" y="791"/>
                </a:lnTo>
                <a:lnTo>
                  <a:pt x="576" y="868"/>
                </a:lnTo>
                <a:lnTo>
                  <a:pt x="656" y="868"/>
                </a:lnTo>
                <a:lnTo>
                  <a:pt x="663" y="910"/>
                </a:lnTo>
                <a:lnTo>
                  <a:pt x="677" y="933"/>
                </a:lnTo>
                <a:lnTo>
                  <a:pt x="677" y="977"/>
                </a:lnTo>
                <a:lnTo>
                  <a:pt x="660" y="1014"/>
                </a:lnTo>
                <a:lnTo>
                  <a:pt x="678" y="1050"/>
                </a:lnTo>
                <a:lnTo>
                  <a:pt x="678" y="1086"/>
                </a:lnTo>
                <a:lnTo>
                  <a:pt x="674" y="1125"/>
                </a:lnTo>
                <a:lnTo>
                  <a:pt x="706" y="1125"/>
                </a:lnTo>
                <a:lnTo>
                  <a:pt x="748" y="1126"/>
                </a:lnTo>
                <a:lnTo>
                  <a:pt x="761" y="1133"/>
                </a:lnTo>
                <a:lnTo>
                  <a:pt x="780" y="1149"/>
                </a:lnTo>
                <a:lnTo>
                  <a:pt x="791" y="1192"/>
                </a:lnTo>
                <a:lnTo>
                  <a:pt x="806" y="1186"/>
                </a:lnTo>
                <a:lnTo>
                  <a:pt x="818" y="1264"/>
                </a:lnTo>
                <a:lnTo>
                  <a:pt x="824" y="1273"/>
                </a:lnTo>
                <a:lnTo>
                  <a:pt x="828" y="1274"/>
                </a:lnTo>
                <a:lnTo>
                  <a:pt x="842" y="1302"/>
                </a:lnTo>
                <a:lnTo>
                  <a:pt x="830" y="1332"/>
                </a:lnTo>
                <a:lnTo>
                  <a:pt x="785" y="1355"/>
                </a:lnTo>
                <a:lnTo>
                  <a:pt x="738" y="1397"/>
                </a:lnTo>
                <a:lnTo>
                  <a:pt x="715" y="1418"/>
                </a:lnTo>
                <a:lnTo>
                  <a:pt x="715" y="1461"/>
                </a:lnTo>
                <a:lnTo>
                  <a:pt x="735" y="1476"/>
                </a:lnTo>
                <a:lnTo>
                  <a:pt x="739" y="1504"/>
                </a:lnTo>
                <a:lnTo>
                  <a:pt x="773" y="1500"/>
                </a:lnTo>
                <a:lnTo>
                  <a:pt x="818" y="1527"/>
                </a:lnTo>
                <a:lnTo>
                  <a:pt x="857" y="1568"/>
                </a:lnTo>
                <a:lnTo>
                  <a:pt x="880" y="1555"/>
                </a:lnTo>
                <a:lnTo>
                  <a:pt x="908" y="1529"/>
                </a:lnTo>
                <a:lnTo>
                  <a:pt x="916" y="1489"/>
                </a:lnTo>
                <a:lnTo>
                  <a:pt x="932" y="1475"/>
                </a:lnTo>
                <a:lnTo>
                  <a:pt x="942" y="1470"/>
                </a:lnTo>
                <a:lnTo>
                  <a:pt x="955" y="1451"/>
                </a:lnTo>
                <a:lnTo>
                  <a:pt x="974" y="1435"/>
                </a:lnTo>
                <a:lnTo>
                  <a:pt x="1015" y="1387"/>
                </a:lnTo>
                <a:lnTo>
                  <a:pt x="1015" y="1304"/>
                </a:lnTo>
                <a:lnTo>
                  <a:pt x="1025" y="1284"/>
                </a:lnTo>
                <a:lnTo>
                  <a:pt x="1044" y="1265"/>
                </a:lnTo>
                <a:lnTo>
                  <a:pt x="1073" y="1265"/>
                </a:lnTo>
                <a:lnTo>
                  <a:pt x="1086" y="1246"/>
                </a:lnTo>
                <a:lnTo>
                  <a:pt x="1113" y="1246"/>
                </a:lnTo>
                <a:lnTo>
                  <a:pt x="1150" y="1222"/>
                </a:lnTo>
                <a:lnTo>
                  <a:pt x="1153" y="1217"/>
                </a:lnTo>
                <a:lnTo>
                  <a:pt x="1198" y="1203"/>
                </a:lnTo>
                <a:lnTo>
                  <a:pt x="1223" y="1196"/>
                </a:lnTo>
                <a:lnTo>
                  <a:pt x="1254" y="1217"/>
                </a:lnTo>
                <a:lnTo>
                  <a:pt x="1287" y="1192"/>
                </a:lnTo>
                <a:lnTo>
                  <a:pt x="1292" y="1173"/>
                </a:lnTo>
                <a:lnTo>
                  <a:pt x="1342" y="1126"/>
                </a:lnTo>
                <a:lnTo>
                  <a:pt x="1353" y="1102"/>
                </a:lnTo>
                <a:lnTo>
                  <a:pt x="1372" y="1087"/>
                </a:lnTo>
                <a:lnTo>
                  <a:pt x="1395" y="1074"/>
                </a:lnTo>
                <a:lnTo>
                  <a:pt x="1394" y="1047"/>
                </a:lnTo>
                <a:lnTo>
                  <a:pt x="1400" y="1007"/>
                </a:lnTo>
                <a:lnTo>
                  <a:pt x="1413" y="997"/>
                </a:lnTo>
                <a:lnTo>
                  <a:pt x="1413" y="975"/>
                </a:lnTo>
                <a:lnTo>
                  <a:pt x="1423" y="943"/>
                </a:lnTo>
                <a:lnTo>
                  <a:pt x="1433" y="897"/>
                </a:lnTo>
                <a:lnTo>
                  <a:pt x="1436" y="867"/>
                </a:lnTo>
                <a:lnTo>
                  <a:pt x="1440" y="833"/>
                </a:lnTo>
                <a:lnTo>
                  <a:pt x="1443" y="803"/>
                </a:lnTo>
                <a:lnTo>
                  <a:pt x="1454" y="791"/>
                </a:lnTo>
                <a:lnTo>
                  <a:pt x="1463" y="791"/>
                </a:lnTo>
                <a:lnTo>
                  <a:pt x="1470" y="801"/>
                </a:lnTo>
                <a:lnTo>
                  <a:pt x="1501" y="742"/>
                </a:lnTo>
                <a:lnTo>
                  <a:pt x="1534" y="714"/>
                </a:lnTo>
                <a:lnTo>
                  <a:pt x="1564" y="689"/>
                </a:lnTo>
                <a:lnTo>
                  <a:pt x="1576" y="668"/>
                </a:lnTo>
                <a:lnTo>
                  <a:pt x="1596" y="644"/>
                </a:lnTo>
                <a:lnTo>
                  <a:pt x="1627" y="614"/>
                </a:lnTo>
                <a:lnTo>
                  <a:pt x="1627" y="549"/>
                </a:lnTo>
                <a:lnTo>
                  <a:pt x="1620" y="530"/>
                </a:lnTo>
                <a:lnTo>
                  <a:pt x="1618" y="503"/>
                </a:lnTo>
                <a:lnTo>
                  <a:pt x="1618" y="494"/>
                </a:lnTo>
                <a:lnTo>
                  <a:pt x="1599" y="479"/>
                </a:lnTo>
                <a:lnTo>
                  <a:pt x="1540" y="454"/>
                </a:lnTo>
                <a:lnTo>
                  <a:pt x="1520" y="445"/>
                </a:lnTo>
                <a:lnTo>
                  <a:pt x="1498" y="426"/>
                </a:lnTo>
                <a:lnTo>
                  <a:pt x="1446" y="354"/>
                </a:lnTo>
                <a:lnTo>
                  <a:pt x="1400" y="354"/>
                </a:lnTo>
                <a:lnTo>
                  <a:pt x="1276" y="317"/>
                </a:lnTo>
                <a:lnTo>
                  <a:pt x="1263" y="328"/>
                </a:lnTo>
                <a:lnTo>
                  <a:pt x="1243" y="337"/>
                </a:lnTo>
                <a:lnTo>
                  <a:pt x="1223" y="329"/>
                </a:lnTo>
                <a:lnTo>
                  <a:pt x="1225" y="302"/>
                </a:lnTo>
                <a:lnTo>
                  <a:pt x="1236" y="284"/>
                </a:lnTo>
                <a:lnTo>
                  <a:pt x="1212" y="283"/>
                </a:lnTo>
                <a:lnTo>
                  <a:pt x="1204" y="265"/>
                </a:lnTo>
                <a:lnTo>
                  <a:pt x="1171" y="253"/>
                </a:lnTo>
                <a:lnTo>
                  <a:pt x="1140" y="242"/>
                </a:lnTo>
                <a:lnTo>
                  <a:pt x="1114" y="237"/>
                </a:lnTo>
                <a:lnTo>
                  <a:pt x="1087" y="258"/>
                </a:lnTo>
                <a:lnTo>
                  <a:pt x="1075" y="247"/>
                </a:lnTo>
                <a:lnTo>
                  <a:pt x="1086" y="217"/>
                </a:lnTo>
                <a:lnTo>
                  <a:pt x="1007" y="207"/>
                </a:lnTo>
                <a:lnTo>
                  <a:pt x="996" y="217"/>
                </a:lnTo>
                <a:lnTo>
                  <a:pt x="975" y="208"/>
                </a:lnTo>
                <a:lnTo>
                  <a:pt x="926" y="228"/>
                </a:lnTo>
                <a:lnTo>
                  <a:pt x="1016" y="141"/>
                </a:lnTo>
                <a:lnTo>
                  <a:pt x="975" y="101"/>
                </a:lnTo>
                <a:lnTo>
                  <a:pt x="975" y="95"/>
                </a:lnTo>
                <a:lnTo>
                  <a:pt x="968" y="59"/>
                </a:lnTo>
                <a:lnTo>
                  <a:pt x="939" y="36"/>
                </a:lnTo>
                <a:lnTo>
                  <a:pt x="908" y="59"/>
                </a:lnTo>
                <a:lnTo>
                  <a:pt x="869" y="118"/>
                </a:lnTo>
                <a:lnTo>
                  <a:pt x="842" y="125"/>
                </a:lnTo>
                <a:lnTo>
                  <a:pt x="814" y="110"/>
                </a:lnTo>
                <a:lnTo>
                  <a:pt x="777" y="110"/>
                </a:lnTo>
                <a:lnTo>
                  <a:pt x="755" y="129"/>
                </a:lnTo>
                <a:lnTo>
                  <a:pt x="721" y="129"/>
                </a:lnTo>
                <a:lnTo>
                  <a:pt x="706" y="139"/>
                </a:lnTo>
                <a:lnTo>
                  <a:pt x="665" y="141"/>
                </a:lnTo>
                <a:lnTo>
                  <a:pt x="624" y="147"/>
                </a:lnTo>
                <a:lnTo>
                  <a:pt x="612" y="162"/>
                </a:lnTo>
                <a:lnTo>
                  <a:pt x="595" y="129"/>
                </a:lnTo>
                <a:lnTo>
                  <a:pt x="595" y="47"/>
                </a:lnTo>
                <a:lnTo>
                  <a:pt x="583" y="35"/>
                </a:lnTo>
                <a:lnTo>
                  <a:pt x="563" y="16"/>
                </a:lnTo>
                <a:lnTo>
                  <a:pt x="543" y="0"/>
                </a:lnTo>
                <a:lnTo>
                  <a:pt x="529" y="19"/>
                </a:lnTo>
                <a:lnTo>
                  <a:pt x="505" y="19"/>
                </a:lnTo>
                <a:lnTo>
                  <a:pt x="474" y="30"/>
                </a:lnTo>
                <a:lnTo>
                  <a:pt x="399" y="29"/>
                </a:lnTo>
                <a:lnTo>
                  <a:pt x="383" y="24"/>
                </a:lnTo>
                <a:lnTo>
                  <a:pt x="354" y="11"/>
                </a:lnTo>
                <a:lnTo>
                  <a:pt x="360" y="31"/>
                </a:lnTo>
                <a:lnTo>
                  <a:pt x="369" y="54"/>
                </a:lnTo>
                <a:lnTo>
                  <a:pt x="388" y="86"/>
                </a:lnTo>
                <a:lnTo>
                  <a:pt x="404" y="108"/>
                </a:lnTo>
                <a:lnTo>
                  <a:pt x="380" y="130"/>
                </a:lnTo>
                <a:lnTo>
                  <a:pt x="363" y="142"/>
                </a:lnTo>
                <a:lnTo>
                  <a:pt x="359" y="153"/>
                </a:lnTo>
                <a:lnTo>
                  <a:pt x="345" y="165"/>
                </a:lnTo>
                <a:lnTo>
                  <a:pt x="329" y="166"/>
                </a:lnTo>
                <a:lnTo>
                  <a:pt x="281" y="151"/>
                </a:lnTo>
                <a:lnTo>
                  <a:pt x="244" y="123"/>
                </a:lnTo>
                <a:lnTo>
                  <a:pt x="235" y="106"/>
                </a:lnTo>
                <a:lnTo>
                  <a:pt x="224" y="122"/>
                </a:lnTo>
                <a:lnTo>
                  <a:pt x="215" y="110"/>
                </a:lnTo>
                <a:lnTo>
                  <a:pt x="151" y="142"/>
                </a:lnTo>
                <a:lnTo>
                  <a:pt x="157" y="157"/>
                </a:lnTo>
                <a:lnTo>
                  <a:pt x="193" y="180"/>
                </a:lnTo>
                <a:lnTo>
                  <a:pt x="144" y="181"/>
                </a:lnTo>
                <a:lnTo>
                  <a:pt x="134" y="225"/>
                </a:lnTo>
                <a:lnTo>
                  <a:pt x="154" y="23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79" name="Freeform 280"/>
          <p:cNvSpPr>
            <a:spLocks/>
          </p:cNvSpPr>
          <p:nvPr/>
        </p:nvSpPr>
        <p:spPr bwMode="auto">
          <a:xfrm>
            <a:off x="5176838" y="2133005"/>
            <a:ext cx="144000" cy="216000"/>
          </a:xfrm>
          <a:custGeom>
            <a:avLst/>
            <a:gdLst>
              <a:gd name="T0" fmla="*/ 2147483647 w 60"/>
              <a:gd name="T1" fmla="*/ 0 h 87"/>
              <a:gd name="T2" fmla="*/ 0 w 60"/>
              <a:gd name="T3" fmla="*/ 2147483647 h 87"/>
              <a:gd name="T4" fmla="*/ 2147483647 w 60"/>
              <a:gd name="T5" fmla="*/ 2147483647 h 87"/>
              <a:gd name="T6" fmla="*/ 2147483647 w 60"/>
              <a:gd name="T7" fmla="*/ 2147483647 h 87"/>
              <a:gd name="T8" fmla="*/ 0 w 60"/>
              <a:gd name="T9" fmla="*/ 2147483647 h 87"/>
              <a:gd name="T10" fmla="*/ 0 w 60"/>
              <a:gd name="T11" fmla="*/ 2147483647 h 87"/>
              <a:gd name="T12" fmla="*/ 2147483647 w 60"/>
              <a:gd name="T13" fmla="*/ 2147483647 h 87"/>
              <a:gd name="T14" fmla="*/ 2147483647 w 60"/>
              <a:gd name="T15" fmla="*/ 2147483647 h 87"/>
              <a:gd name="T16" fmla="*/ 2147483647 w 60"/>
              <a:gd name="T17" fmla="*/ 2147483647 h 87"/>
              <a:gd name="T18" fmla="*/ 2147483647 w 60"/>
              <a:gd name="T19" fmla="*/ 2147483647 h 87"/>
              <a:gd name="T20" fmla="*/ 2147483647 w 60"/>
              <a:gd name="T21" fmla="*/ 2147483647 h 87"/>
              <a:gd name="T22" fmla="*/ 2147483647 w 60"/>
              <a:gd name="T23" fmla="*/ 2147483647 h 87"/>
              <a:gd name="T24" fmla="*/ 2147483647 w 60"/>
              <a:gd name="T25" fmla="*/ 2147483647 h 87"/>
              <a:gd name="T26" fmla="*/ 2147483647 w 60"/>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87"/>
              <a:gd name="T44" fmla="*/ 60 w 60"/>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87">
                <a:moveTo>
                  <a:pt x="25" y="0"/>
                </a:moveTo>
                <a:lnTo>
                  <a:pt x="0" y="18"/>
                </a:lnTo>
                <a:lnTo>
                  <a:pt x="8" y="30"/>
                </a:lnTo>
                <a:lnTo>
                  <a:pt x="8" y="37"/>
                </a:lnTo>
                <a:lnTo>
                  <a:pt x="0" y="36"/>
                </a:lnTo>
                <a:lnTo>
                  <a:pt x="0" y="50"/>
                </a:lnTo>
                <a:lnTo>
                  <a:pt x="11" y="50"/>
                </a:lnTo>
                <a:lnTo>
                  <a:pt x="19" y="63"/>
                </a:lnTo>
                <a:lnTo>
                  <a:pt x="17" y="75"/>
                </a:lnTo>
                <a:lnTo>
                  <a:pt x="31" y="87"/>
                </a:lnTo>
                <a:lnTo>
                  <a:pt x="60" y="53"/>
                </a:lnTo>
                <a:lnTo>
                  <a:pt x="55" y="18"/>
                </a:lnTo>
                <a:lnTo>
                  <a:pt x="35" y="5"/>
                </a:lnTo>
                <a:lnTo>
                  <a:pt x="25"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80" name="Freeform 281"/>
          <p:cNvSpPr>
            <a:spLocks/>
          </p:cNvSpPr>
          <p:nvPr/>
        </p:nvSpPr>
        <p:spPr bwMode="auto">
          <a:xfrm>
            <a:off x="3738563" y="2698155"/>
            <a:ext cx="820737" cy="1058862"/>
          </a:xfrm>
          <a:custGeom>
            <a:avLst/>
            <a:gdLst>
              <a:gd name="T0" fmla="*/ 2147483647 w 559"/>
              <a:gd name="T1" fmla="*/ 2147483647 h 622"/>
              <a:gd name="T2" fmla="*/ 2147483647 w 559"/>
              <a:gd name="T3" fmla="*/ 2147483647 h 622"/>
              <a:gd name="T4" fmla="*/ 2147483647 w 559"/>
              <a:gd name="T5" fmla="*/ 0 h 622"/>
              <a:gd name="T6" fmla="*/ 2147483647 w 559"/>
              <a:gd name="T7" fmla="*/ 2147483647 h 622"/>
              <a:gd name="T8" fmla="*/ 2147483647 w 559"/>
              <a:gd name="T9" fmla="*/ 2147483647 h 622"/>
              <a:gd name="T10" fmla="*/ 2147483647 w 559"/>
              <a:gd name="T11" fmla="*/ 2147483647 h 622"/>
              <a:gd name="T12" fmla="*/ 2147483647 w 559"/>
              <a:gd name="T13" fmla="*/ 2147483647 h 622"/>
              <a:gd name="T14" fmla="*/ 2147483647 w 559"/>
              <a:gd name="T15" fmla="*/ 2147483647 h 622"/>
              <a:gd name="T16" fmla="*/ 2147483647 w 559"/>
              <a:gd name="T17" fmla="*/ 2147483647 h 622"/>
              <a:gd name="T18" fmla="*/ 2147483647 w 559"/>
              <a:gd name="T19" fmla="*/ 2147483647 h 622"/>
              <a:gd name="T20" fmla="*/ 2147483647 w 559"/>
              <a:gd name="T21" fmla="*/ 2147483647 h 622"/>
              <a:gd name="T22" fmla="*/ 0 w 559"/>
              <a:gd name="T23" fmla="*/ 2147483647 h 622"/>
              <a:gd name="T24" fmla="*/ 2147483647 w 559"/>
              <a:gd name="T25" fmla="*/ 2147483647 h 622"/>
              <a:gd name="T26" fmla="*/ 2147483647 w 559"/>
              <a:gd name="T27" fmla="*/ 2147483647 h 622"/>
              <a:gd name="T28" fmla="*/ 2147483647 w 559"/>
              <a:gd name="T29" fmla="*/ 2147483647 h 622"/>
              <a:gd name="T30" fmla="*/ 2147483647 w 559"/>
              <a:gd name="T31" fmla="*/ 2147483647 h 622"/>
              <a:gd name="T32" fmla="*/ 2147483647 w 559"/>
              <a:gd name="T33" fmla="*/ 2147483647 h 622"/>
              <a:gd name="T34" fmla="*/ 2147483647 w 559"/>
              <a:gd name="T35" fmla="*/ 2147483647 h 622"/>
              <a:gd name="T36" fmla="*/ 2147483647 w 559"/>
              <a:gd name="T37" fmla="*/ 2147483647 h 622"/>
              <a:gd name="T38" fmla="*/ 2147483647 w 559"/>
              <a:gd name="T39" fmla="*/ 2147483647 h 622"/>
              <a:gd name="T40" fmla="*/ 2147483647 w 559"/>
              <a:gd name="T41" fmla="*/ 2147483647 h 622"/>
              <a:gd name="T42" fmla="*/ 2147483647 w 559"/>
              <a:gd name="T43" fmla="*/ 2147483647 h 622"/>
              <a:gd name="T44" fmla="*/ 2147483647 w 559"/>
              <a:gd name="T45" fmla="*/ 2147483647 h 622"/>
              <a:gd name="T46" fmla="*/ 2147483647 w 559"/>
              <a:gd name="T47" fmla="*/ 2147483647 h 622"/>
              <a:gd name="T48" fmla="*/ 2147483647 w 559"/>
              <a:gd name="T49" fmla="*/ 2147483647 h 622"/>
              <a:gd name="T50" fmla="*/ 2147483647 w 559"/>
              <a:gd name="T51" fmla="*/ 2147483647 h 622"/>
              <a:gd name="T52" fmla="*/ 2147483647 w 559"/>
              <a:gd name="T53" fmla="*/ 2147483647 h 622"/>
              <a:gd name="T54" fmla="*/ 2147483647 w 559"/>
              <a:gd name="T55" fmla="*/ 2147483647 h 622"/>
              <a:gd name="T56" fmla="*/ 2147483647 w 559"/>
              <a:gd name="T57" fmla="*/ 2147483647 h 622"/>
              <a:gd name="T58" fmla="*/ 2147483647 w 559"/>
              <a:gd name="T59" fmla="*/ 2147483647 h 622"/>
              <a:gd name="T60" fmla="*/ 2147483647 w 559"/>
              <a:gd name="T61" fmla="*/ 2147483647 h 622"/>
              <a:gd name="T62" fmla="*/ 2147483647 w 559"/>
              <a:gd name="T63" fmla="*/ 2147483647 h 622"/>
              <a:gd name="T64" fmla="*/ 2147483647 w 559"/>
              <a:gd name="T65" fmla="*/ 2147483647 h 622"/>
              <a:gd name="T66" fmla="*/ 2147483647 w 559"/>
              <a:gd name="T67" fmla="*/ 2147483647 h 622"/>
              <a:gd name="T68" fmla="*/ 2147483647 w 559"/>
              <a:gd name="T69" fmla="*/ 2147483647 h 622"/>
              <a:gd name="T70" fmla="*/ 2147483647 w 559"/>
              <a:gd name="T71" fmla="*/ 2147483647 h 622"/>
              <a:gd name="T72" fmla="*/ 2147483647 w 559"/>
              <a:gd name="T73" fmla="*/ 2147483647 h 622"/>
              <a:gd name="T74" fmla="*/ 2147483647 w 559"/>
              <a:gd name="T75" fmla="*/ 2147483647 h 622"/>
              <a:gd name="T76" fmla="*/ 2147483647 w 559"/>
              <a:gd name="T77" fmla="*/ 2147483647 h 622"/>
              <a:gd name="T78" fmla="*/ 2147483647 w 559"/>
              <a:gd name="T79" fmla="*/ 2147483647 h 622"/>
              <a:gd name="T80" fmla="*/ 2147483647 w 559"/>
              <a:gd name="T81" fmla="*/ 2147483647 h 622"/>
              <a:gd name="T82" fmla="*/ 2147483647 w 559"/>
              <a:gd name="T83" fmla="*/ 2147483647 h 622"/>
              <a:gd name="T84" fmla="*/ 2147483647 w 559"/>
              <a:gd name="T85" fmla="*/ 2147483647 h 622"/>
              <a:gd name="T86" fmla="*/ 2147483647 w 559"/>
              <a:gd name="T87" fmla="*/ 2147483647 h 622"/>
              <a:gd name="T88" fmla="*/ 2147483647 w 559"/>
              <a:gd name="T89" fmla="*/ 2147483647 h 622"/>
              <a:gd name="T90" fmla="*/ 2147483647 w 559"/>
              <a:gd name="T91" fmla="*/ 2147483647 h 622"/>
              <a:gd name="T92" fmla="*/ 2147483647 w 559"/>
              <a:gd name="T93" fmla="*/ 2147483647 h 622"/>
              <a:gd name="T94" fmla="*/ 2147483647 w 559"/>
              <a:gd name="T95" fmla="*/ 2147483647 h 622"/>
              <a:gd name="T96" fmla="*/ 2147483647 w 559"/>
              <a:gd name="T97" fmla="*/ 2147483647 h 6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622"/>
              <a:gd name="T149" fmla="*/ 559 w 559"/>
              <a:gd name="T150" fmla="*/ 622 h 6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622">
                <a:moveTo>
                  <a:pt x="236" y="121"/>
                </a:moveTo>
                <a:lnTo>
                  <a:pt x="211" y="115"/>
                </a:lnTo>
                <a:lnTo>
                  <a:pt x="194" y="88"/>
                </a:lnTo>
                <a:lnTo>
                  <a:pt x="190" y="77"/>
                </a:lnTo>
                <a:lnTo>
                  <a:pt x="195" y="57"/>
                </a:lnTo>
                <a:lnTo>
                  <a:pt x="195" y="44"/>
                </a:lnTo>
                <a:lnTo>
                  <a:pt x="207" y="38"/>
                </a:lnTo>
                <a:lnTo>
                  <a:pt x="222" y="24"/>
                </a:lnTo>
                <a:lnTo>
                  <a:pt x="194" y="0"/>
                </a:lnTo>
                <a:lnTo>
                  <a:pt x="158" y="19"/>
                </a:lnTo>
                <a:lnTo>
                  <a:pt x="104" y="23"/>
                </a:lnTo>
                <a:lnTo>
                  <a:pt x="104" y="48"/>
                </a:lnTo>
                <a:lnTo>
                  <a:pt x="115" y="54"/>
                </a:lnTo>
                <a:lnTo>
                  <a:pt x="115" y="64"/>
                </a:lnTo>
                <a:lnTo>
                  <a:pt x="129" y="73"/>
                </a:lnTo>
                <a:lnTo>
                  <a:pt x="134" y="72"/>
                </a:lnTo>
                <a:lnTo>
                  <a:pt x="126" y="79"/>
                </a:lnTo>
                <a:lnTo>
                  <a:pt x="121" y="94"/>
                </a:lnTo>
                <a:lnTo>
                  <a:pt x="122" y="101"/>
                </a:lnTo>
                <a:lnTo>
                  <a:pt x="117" y="109"/>
                </a:lnTo>
                <a:lnTo>
                  <a:pt x="112" y="119"/>
                </a:lnTo>
                <a:lnTo>
                  <a:pt x="105" y="127"/>
                </a:lnTo>
                <a:lnTo>
                  <a:pt x="97" y="135"/>
                </a:lnTo>
                <a:lnTo>
                  <a:pt x="90" y="147"/>
                </a:lnTo>
                <a:lnTo>
                  <a:pt x="80" y="162"/>
                </a:lnTo>
                <a:lnTo>
                  <a:pt x="74" y="170"/>
                </a:lnTo>
                <a:lnTo>
                  <a:pt x="74" y="182"/>
                </a:lnTo>
                <a:lnTo>
                  <a:pt x="26" y="188"/>
                </a:lnTo>
                <a:lnTo>
                  <a:pt x="25" y="206"/>
                </a:lnTo>
                <a:lnTo>
                  <a:pt x="37" y="207"/>
                </a:lnTo>
                <a:lnTo>
                  <a:pt x="37" y="235"/>
                </a:lnTo>
                <a:lnTo>
                  <a:pt x="54" y="248"/>
                </a:lnTo>
                <a:lnTo>
                  <a:pt x="54" y="261"/>
                </a:lnTo>
                <a:lnTo>
                  <a:pt x="19" y="261"/>
                </a:lnTo>
                <a:lnTo>
                  <a:pt x="0" y="279"/>
                </a:lnTo>
                <a:lnTo>
                  <a:pt x="0" y="287"/>
                </a:lnTo>
                <a:lnTo>
                  <a:pt x="11" y="291"/>
                </a:lnTo>
                <a:lnTo>
                  <a:pt x="29" y="286"/>
                </a:lnTo>
                <a:lnTo>
                  <a:pt x="43" y="292"/>
                </a:lnTo>
                <a:lnTo>
                  <a:pt x="36" y="299"/>
                </a:lnTo>
                <a:lnTo>
                  <a:pt x="26" y="322"/>
                </a:lnTo>
                <a:lnTo>
                  <a:pt x="48" y="340"/>
                </a:lnTo>
                <a:lnTo>
                  <a:pt x="79" y="309"/>
                </a:lnTo>
                <a:lnTo>
                  <a:pt x="91" y="309"/>
                </a:lnTo>
                <a:lnTo>
                  <a:pt x="91" y="330"/>
                </a:lnTo>
                <a:lnTo>
                  <a:pt x="98" y="342"/>
                </a:lnTo>
                <a:lnTo>
                  <a:pt x="90" y="371"/>
                </a:lnTo>
                <a:lnTo>
                  <a:pt x="98" y="383"/>
                </a:lnTo>
                <a:lnTo>
                  <a:pt x="104" y="416"/>
                </a:lnTo>
                <a:lnTo>
                  <a:pt x="104" y="438"/>
                </a:lnTo>
                <a:lnTo>
                  <a:pt x="123" y="468"/>
                </a:lnTo>
                <a:lnTo>
                  <a:pt x="142" y="493"/>
                </a:lnTo>
                <a:lnTo>
                  <a:pt x="142" y="503"/>
                </a:lnTo>
                <a:lnTo>
                  <a:pt x="152" y="530"/>
                </a:lnTo>
                <a:lnTo>
                  <a:pt x="165" y="541"/>
                </a:lnTo>
                <a:lnTo>
                  <a:pt x="165" y="552"/>
                </a:lnTo>
                <a:lnTo>
                  <a:pt x="175" y="560"/>
                </a:lnTo>
                <a:lnTo>
                  <a:pt x="181" y="564"/>
                </a:lnTo>
                <a:lnTo>
                  <a:pt x="191" y="578"/>
                </a:lnTo>
                <a:lnTo>
                  <a:pt x="184" y="588"/>
                </a:lnTo>
                <a:lnTo>
                  <a:pt x="189" y="603"/>
                </a:lnTo>
                <a:lnTo>
                  <a:pt x="195" y="609"/>
                </a:lnTo>
                <a:lnTo>
                  <a:pt x="207" y="615"/>
                </a:lnTo>
                <a:lnTo>
                  <a:pt x="227" y="622"/>
                </a:lnTo>
                <a:lnTo>
                  <a:pt x="233" y="604"/>
                </a:lnTo>
                <a:lnTo>
                  <a:pt x="239" y="595"/>
                </a:lnTo>
                <a:lnTo>
                  <a:pt x="251" y="589"/>
                </a:lnTo>
                <a:lnTo>
                  <a:pt x="250" y="566"/>
                </a:lnTo>
                <a:lnTo>
                  <a:pt x="262" y="560"/>
                </a:lnTo>
                <a:lnTo>
                  <a:pt x="262" y="512"/>
                </a:lnTo>
                <a:lnTo>
                  <a:pt x="270" y="500"/>
                </a:lnTo>
                <a:lnTo>
                  <a:pt x="265" y="495"/>
                </a:lnTo>
                <a:lnTo>
                  <a:pt x="256" y="482"/>
                </a:lnTo>
                <a:lnTo>
                  <a:pt x="257" y="445"/>
                </a:lnTo>
                <a:lnTo>
                  <a:pt x="274" y="445"/>
                </a:lnTo>
                <a:lnTo>
                  <a:pt x="301" y="431"/>
                </a:lnTo>
                <a:lnTo>
                  <a:pt x="307" y="420"/>
                </a:lnTo>
                <a:lnTo>
                  <a:pt x="299" y="405"/>
                </a:lnTo>
                <a:lnTo>
                  <a:pt x="328" y="393"/>
                </a:lnTo>
                <a:lnTo>
                  <a:pt x="341" y="379"/>
                </a:lnTo>
                <a:lnTo>
                  <a:pt x="356" y="347"/>
                </a:lnTo>
                <a:lnTo>
                  <a:pt x="367" y="341"/>
                </a:lnTo>
                <a:lnTo>
                  <a:pt x="382" y="339"/>
                </a:lnTo>
                <a:lnTo>
                  <a:pt x="387" y="336"/>
                </a:lnTo>
                <a:lnTo>
                  <a:pt x="385" y="322"/>
                </a:lnTo>
                <a:lnTo>
                  <a:pt x="392" y="310"/>
                </a:lnTo>
                <a:lnTo>
                  <a:pt x="386" y="309"/>
                </a:lnTo>
                <a:lnTo>
                  <a:pt x="394" y="296"/>
                </a:lnTo>
                <a:lnTo>
                  <a:pt x="406" y="287"/>
                </a:lnTo>
                <a:lnTo>
                  <a:pt x="427" y="287"/>
                </a:lnTo>
                <a:lnTo>
                  <a:pt x="418" y="245"/>
                </a:lnTo>
                <a:lnTo>
                  <a:pt x="405" y="230"/>
                </a:lnTo>
                <a:lnTo>
                  <a:pt x="405" y="202"/>
                </a:lnTo>
                <a:lnTo>
                  <a:pt x="412" y="210"/>
                </a:lnTo>
                <a:lnTo>
                  <a:pt x="421" y="210"/>
                </a:lnTo>
                <a:lnTo>
                  <a:pt x="432" y="216"/>
                </a:lnTo>
                <a:lnTo>
                  <a:pt x="444" y="220"/>
                </a:lnTo>
                <a:lnTo>
                  <a:pt x="456" y="220"/>
                </a:lnTo>
                <a:lnTo>
                  <a:pt x="464" y="214"/>
                </a:lnTo>
                <a:lnTo>
                  <a:pt x="475" y="206"/>
                </a:lnTo>
                <a:lnTo>
                  <a:pt x="483" y="199"/>
                </a:lnTo>
                <a:lnTo>
                  <a:pt x="490" y="203"/>
                </a:lnTo>
                <a:lnTo>
                  <a:pt x="487" y="213"/>
                </a:lnTo>
                <a:lnTo>
                  <a:pt x="481" y="220"/>
                </a:lnTo>
                <a:lnTo>
                  <a:pt x="472" y="223"/>
                </a:lnTo>
                <a:lnTo>
                  <a:pt x="470" y="227"/>
                </a:lnTo>
                <a:lnTo>
                  <a:pt x="483" y="245"/>
                </a:lnTo>
                <a:lnTo>
                  <a:pt x="493" y="245"/>
                </a:lnTo>
                <a:lnTo>
                  <a:pt x="490" y="231"/>
                </a:lnTo>
                <a:lnTo>
                  <a:pt x="495" y="226"/>
                </a:lnTo>
                <a:lnTo>
                  <a:pt x="502" y="239"/>
                </a:lnTo>
                <a:lnTo>
                  <a:pt x="513" y="253"/>
                </a:lnTo>
                <a:lnTo>
                  <a:pt x="520" y="234"/>
                </a:lnTo>
                <a:lnTo>
                  <a:pt x="523" y="225"/>
                </a:lnTo>
                <a:lnTo>
                  <a:pt x="540" y="183"/>
                </a:lnTo>
                <a:lnTo>
                  <a:pt x="540" y="150"/>
                </a:lnTo>
                <a:lnTo>
                  <a:pt x="551" y="141"/>
                </a:lnTo>
                <a:lnTo>
                  <a:pt x="559" y="109"/>
                </a:lnTo>
                <a:lnTo>
                  <a:pt x="550" y="102"/>
                </a:lnTo>
                <a:lnTo>
                  <a:pt x="539" y="102"/>
                </a:lnTo>
                <a:lnTo>
                  <a:pt x="516" y="83"/>
                </a:lnTo>
                <a:lnTo>
                  <a:pt x="494" y="111"/>
                </a:lnTo>
                <a:lnTo>
                  <a:pt x="467" y="134"/>
                </a:lnTo>
                <a:lnTo>
                  <a:pt x="471" y="152"/>
                </a:lnTo>
                <a:lnTo>
                  <a:pt x="468" y="163"/>
                </a:lnTo>
                <a:lnTo>
                  <a:pt x="461" y="168"/>
                </a:lnTo>
                <a:lnTo>
                  <a:pt x="452" y="168"/>
                </a:lnTo>
                <a:lnTo>
                  <a:pt x="444" y="173"/>
                </a:lnTo>
                <a:lnTo>
                  <a:pt x="435" y="183"/>
                </a:lnTo>
                <a:lnTo>
                  <a:pt x="421" y="173"/>
                </a:lnTo>
                <a:lnTo>
                  <a:pt x="414" y="152"/>
                </a:lnTo>
                <a:lnTo>
                  <a:pt x="409" y="150"/>
                </a:lnTo>
                <a:lnTo>
                  <a:pt x="392" y="150"/>
                </a:lnTo>
                <a:lnTo>
                  <a:pt x="392" y="183"/>
                </a:lnTo>
                <a:lnTo>
                  <a:pt x="382" y="193"/>
                </a:lnTo>
                <a:lnTo>
                  <a:pt x="364" y="193"/>
                </a:lnTo>
                <a:lnTo>
                  <a:pt x="350" y="179"/>
                </a:lnTo>
                <a:lnTo>
                  <a:pt x="343" y="187"/>
                </a:lnTo>
                <a:lnTo>
                  <a:pt x="326" y="187"/>
                </a:lnTo>
                <a:lnTo>
                  <a:pt x="309" y="179"/>
                </a:lnTo>
                <a:lnTo>
                  <a:pt x="294" y="173"/>
                </a:lnTo>
                <a:lnTo>
                  <a:pt x="269" y="173"/>
                </a:lnTo>
                <a:lnTo>
                  <a:pt x="252" y="157"/>
                </a:lnTo>
                <a:lnTo>
                  <a:pt x="234" y="163"/>
                </a:lnTo>
                <a:lnTo>
                  <a:pt x="234" y="135"/>
                </a:lnTo>
                <a:lnTo>
                  <a:pt x="239" y="128"/>
                </a:lnTo>
                <a:lnTo>
                  <a:pt x="236" y="121"/>
                </a:lnTo>
                <a:close/>
              </a:path>
            </a:pathLst>
          </a:custGeom>
          <a:solidFill>
            <a:srgbClr val="F290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381" name="Freeform 282"/>
          <p:cNvSpPr>
            <a:spLocks/>
          </p:cNvSpPr>
          <p:nvPr/>
        </p:nvSpPr>
        <p:spPr bwMode="auto">
          <a:xfrm>
            <a:off x="3514725" y="2597150"/>
            <a:ext cx="390525" cy="354013"/>
          </a:xfrm>
          <a:custGeom>
            <a:avLst/>
            <a:gdLst>
              <a:gd name="T0" fmla="*/ 2147483647 w 267"/>
              <a:gd name="T1" fmla="*/ 0 h 208"/>
              <a:gd name="T2" fmla="*/ 2147483647 w 267"/>
              <a:gd name="T3" fmla="*/ 2147483647 h 208"/>
              <a:gd name="T4" fmla="*/ 2147483647 w 267"/>
              <a:gd name="T5" fmla="*/ 2147483647 h 208"/>
              <a:gd name="T6" fmla="*/ 0 w 267"/>
              <a:gd name="T7" fmla="*/ 2147483647 h 208"/>
              <a:gd name="T8" fmla="*/ 2147483647 w 267"/>
              <a:gd name="T9" fmla="*/ 2147483647 h 208"/>
              <a:gd name="T10" fmla="*/ 2147483647 w 267"/>
              <a:gd name="T11" fmla="*/ 2147483647 h 208"/>
              <a:gd name="T12" fmla="*/ 2147483647 w 267"/>
              <a:gd name="T13" fmla="*/ 2147483647 h 208"/>
              <a:gd name="T14" fmla="*/ 2147483647 w 267"/>
              <a:gd name="T15" fmla="*/ 2147483647 h 208"/>
              <a:gd name="T16" fmla="*/ 2147483647 w 267"/>
              <a:gd name="T17" fmla="*/ 2147483647 h 208"/>
              <a:gd name="T18" fmla="*/ 2147483647 w 267"/>
              <a:gd name="T19" fmla="*/ 2147483647 h 208"/>
              <a:gd name="T20" fmla="*/ 2147483647 w 267"/>
              <a:gd name="T21" fmla="*/ 2147483647 h 208"/>
              <a:gd name="T22" fmla="*/ 2147483647 w 267"/>
              <a:gd name="T23" fmla="*/ 2147483647 h 208"/>
              <a:gd name="T24" fmla="*/ 2147483647 w 267"/>
              <a:gd name="T25" fmla="*/ 2147483647 h 208"/>
              <a:gd name="T26" fmla="*/ 2147483647 w 267"/>
              <a:gd name="T27" fmla="*/ 2147483647 h 208"/>
              <a:gd name="T28" fmla="*/ 2147483647 w 267"/>
              <a:gd name="T29" fmla="*/ 2147483647 h 208"/>
              <a:gd name="T30" fmla="*/ 2147483647 w 267"/>
              <a:gd name="T31" fmla="*/ 2147483647 h 208"/>
              <a:gd name="T32" fmla="*/ 2147483647 w 267"/>
              <a:gd name="T33" fmla="*/ 2147483647 h 208"/>
              <a:gd name="T34" fmla="*/ 2147483647 w 267"/>
              <a:gd name="T35" fmla="*/ 2147483647 h 208"/>
              <a:gd name="T36" fmla="*/ 2147483647 w 267"/>
              <a:gd name="T37" fmla="*/ 2147483647 h 208"/>
              <a:gd name="T38" fmla="*/ 2147483647 w 267"/>
              <a:gd name="T39" fmla="*/ 2147483647 h 208"/>
              <a:gd name="T40" fmla="*/ 2147483647 w 267"/>
              <a:gd name="T41" fmla="*/ 2147483647 h 208"/>
              <a:gd name="T42" fmla="*/ 2147483647 w 267"/>
              <a:gd name="T43" fmla="*/ 2147483647 h 208"/>
              <a:gd name="T44" fmla="*/ 2147483647 w 267"/>
              <a:gd name="T45" fmla="*/ 2147483647 h 208"/>
              <a:gd name="T46" fmla="*/ 2147483647 w 267"/>
              <a:gd name="T47" fmla="*/ 2147483647 h 208"/>
              <a:gd name="T48" fmla="*/ 2147483647 w 267"/>
              <a:gd name="T49" fmla="*/ 2147483647 h 208"/>
              <a:gd name="T50" fmla="*/ 2147483647 w 267"/>
              <a:gd name="T51" fmla="*/ 2147483647 h 208"/>
              <a:gd name="T52" fmla="*/ 2147483647 w 267"/>
              <a:gd name="T53" fmla="*/ 2147483647 h 208"/>
              <a:gd name="T54" fmla="*/ 2147483647 w 267"/>
              <a:gd name="T55" fmla="*/ 2147483647 h 208"/>
              <a:gd name="T56" fmla="*/ 2147483647 w 267"/>
              <a:gd name="T57" fmla="*/ 2147483647 h 208"/>
              <a:gd name="T58" fmla="*/ 2147483647 w 267"/>
              <a:gd name="T59" fmla="*/ 2147483647 h 208"/>
              <a:gd name="T60" fmla="*/ 2147483647 w 267"/>
              <a:gd name="T61" fmla="*/ 2147483647 h 208"/>
              <a:gd name="T62" fmla="*/ 2147483647 w 267"/>
              <a:gd name="T63" fmla="*/ 2147483647 h 208"/>
              <a:gd name="T64" fmla="*/ 2147483647 w 267"/>
              <a:gd name="T65" fmla="*/ 2147483647 h 208"/>
              <a:gd name="T66" fmla="*/ 2147483647 w 267"/>
              <a:gd name="T67" fmla="*/ 2147483647 h 208"/>
              <a:gd name="T68" fmla="*/ 2147483647 w 267"/>
              <a:gd name="T69" fmla="*/ 2147483647 h 208"/>
              <a:gd name="T70" fmla="*/ 2147483647 w 267"/>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7"/>
              <a:gd name="T109" fmla="*/ 0 h 208"/>
              <a:gd name="T110" fmla="*/ 267 w 267"/>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7" h="208">
                <a:moveTo>
                  <a:pt x="47" y="0"/>
                </a:moveTo>
                <a:lnTo>
                  <a:pt x="33" y="33"/>
                </a:lnTo>
                <a:lnTo>
                  <a:pt x="12" y="53"/>
                </a:lnTo>
                <a:lnTo>
                  <a:pt x="0" y="60"/>
                </a:lnTo>
                <a:lnTo>
                  <a:pt x="9" y="91"/>
                </a:lnTo>
                <a:lnTo>
                  <a:pt x="3" y="142"/>
                </a:lnTo>
                <a:lnTo>
                  <a:pt x="3" y="171"/>
                </a:lnTo>
                <a:lnTo>
                  <a:pt x="7" y="189"/>
                </a:lnTo>
                <a:lnTo>
                  <a:pt x="81" y="208"/>
                </a:lnTo>
                <a:lnTo>
                  <a:pt x="114" y="192"/>
                </a:lnTo>
                <a:lnTo>
                  <a:pt x="121" y="163"/>
                </a:lnTo>
                <a:lnTo>
                  <a:pt x="141" y="172"/>
                </a:lnTo>
                <a:lnTo>
                  <a:pt x="146" y="161"/>
                </a:lnTo>
                <a:lnTo>
                  <a:pt x="164" y="155"/>
                </a:lnTo>
                <a:lnTo>
                  <a:pt x="172" y="145"/>
                </a:lnTo>
                <a:lnTo>
                  <a:pt x="179" y="129"/>
                </a:lnTo>
                <a:lnTo>
                  <a:pt x="189" y="125"/>
                </a:lnTo>
                <a:lnTo>
                  <a:pt x="184" y="105"/>
                </a:lnTo>
                <a:lnTo>
                  <a:pt x="201" y="105"/>
                </a:lnTo>
                <a:lnTo>
                  <a:pt x="201" y="99"/>
                </a:lnTo>
                <a:lnTo>
                  <a:pt x="214" y="74"/>
                </a:lnTo>
                <a:lnTo>
                  <a:pt x="215" y="68"/>
                </a:lnTo>
                <a:lnTo>
                  <a:pt x="208" y="56"/>
                </a:lnTo>
                <a:lnTo>
                  <a:pt x="235" y="43"/>
                </a:lnTo>
                <a:lnTo>
                  <a:pt x="259" y="36"/>
                </a:lnTo>
                <a:lnTo>
                  <a:pt x="267" y="30"/>
                </a:lnTo>
                <a:lnTo>
                  <a:pt x="239" y="30"/>
                </a:lnTo>
                <a:lnTo>
                  <a:pt x="214" y="36"/>
                </a:lnTo>
                <a:lnTo>
                  <a:pt x="207" y="6"/>
                </a:lnTo>
                <a:lnTo>
                  <a:pt x="198" y="6"/>
                </a:lnTo>
                <a:lnTo>
                  <a:pt x="179" y="30"/>
                </a:lnTo>
                <a:lnTo>
                  <a:pt x="119" y="30"/>
                </a:lnTo>
                <a:lnTo>
                  <a:pt x="104" y="25"/>
                </a:lnTo>
                <a:lnTo>
                  <a:pt x="86" y="12"/>
                </a:lnTo>
                <a:lnTo>
                  <a:pt x="64" y="7"/>
                </a:lnTo>
                <a:lnTo>
                  <a:pt x="47" y="0"/>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37" name="Freeform 284"/>
          <p:cNvSpPr>
            <a:spLocks/>
          </p:cNvSpPr>
          <p:nvPr/>
        </p:nvSpPr>
        <p:spPr bwMode="auto">
          <a:xfrm>
            <a:off x="4797363" y="3626080"/>
            <a:ext cx="138156" cy="203200"/>
          </a:xfrm>
          <a:custGeom>
            <a:avLst/>
            <a:gdLst>
              <a:gd name="T0" fmla="*/ 1 w 98"/>
              <a:gd name="T1" fmla="*/ 6 h 122"/>
              <a:gd name="T2" fmla="*/ 0 w 98"/>
              <a:gd name="T3" fmla="*/ 30 h 122"/>
              <a:gd name="T4" fmla="*/ 14 w 98"/>
              <a:gd name="T5" fmla="*/ 88 h 122"/>
              <a:gd name="T6" fmla="*/ 27 w 98"/>
              <a:gd name="T7" fmla="*/ 143 h 122"/>
              <a:gd name="T8" fmla="*/ 52 w 98"/>
              <a:gd name="T9" fmla="*/ 171 h 122"/>
              <a:gd name="T10" fmla="*/ 62 w 98"/>
              <a:gd name="T11" fmla="*/ 191 h 122"/>
              <a:gd name="T12" fmla="*/ 71 w 98"/>
              <a:gd name="T13" fmla="*/ 207 h 122"/>
              <a:gd name="T14" fmla="*/ 84 w 98"/>
              <a:gd name="T15" fmla="*/ 196 h 122"/>
              <a:gd name="T16" fmla="*/ 98 w 98"/>
              <a:gd name="T17" fmla="*/ 207 h 122"/>
              <a:gd name="T18" fmla="*/ 91 w 98"/>
              <a:gd name="T19" fmla="*/ 166 h 122"/>
              <a:gd name="T20" fmla="*/ 81 w 98"/>
              <a:gd name="T21" fmla="*/ 158 h 122"/>
              <a:gd name="T22" fmla="*/ 74 w 98"/>
              <a:gd name="T23" fmla="*/ 136 h 122"/>
              <a:gd name="T24" fmla="*/ 74 w 98"/>
              <a:gd name="T25" fmla="*/ 103 h 122"/>
              <a:gd name="T26" fmla="*/ 85 w 98"/>
              <a:gd name="T27" fmla="*/ 94 h 122"/>
              <a:gd name="T28" fmla="*/ 80 w 98"/>
              <a:gd name="T29" fmla="*/ 70 h 122"/>
              <a:gd name="T30" fmla="*/ 67 w 98"/>
              <a:gd name="T31" fmla="*/ 37 h 122"/>
              <a:gd name="T32" fmla="*/ 43 w 98"/>
              <a:gd name="T33" fmla="*/ 4 h 122"/>
              <a:gd name="T34" fmla="*/ 35 w 98"/>
              <a:gd name="T35" fmla="*/ 26 h 122"/>
              <a:gd name="T36" fmla="*/ 13 w 98"/>
              <a:gd name="T37" fmla="*/ 0 h 122"/>
              <a:gd name="T38" fmla="*/ 8 w 98"/>
              <a:gd name="T39" fmla="*/ 6 h 122"/>
              <a:gd name="T40" fmla="*/ 1 w 98"/>
              <a:gd name="T41" fmla="*/ 6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22"/>
              <a:gd name="T65" fmla="*/ 98 w 98"/>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22">
                <a:moveTo>
                  <a:pt x="1" y="6"/>
                </a:moveTo>
                <a:lnTo>
                  <a:pt x="0" y="19"/>
                </a:lnTo>
                <a:lnTo>
                  <a:pt x="14" y="51"/>
                </a:lnTo>
                <a:lnTo>
                  <a:pt x="27" y="84"/>
                </a:lnTo>
                <a:lnTo>
                  <a:pt x="52" y="101"/>
                </a:lnTo>
                <a:lnTo>
                  <a:pt x="62" y="112"/>
                </a:lnTo>
                <a:lnTo>
                  <a:pt x="71" y="122"/>
                </a:lnTo>
                <a:lnTo>
                  <a:pt x="84" y="115"/>
                </a:lnTo>
                <a:lnTo>
                  <a:pt x="98" y="122"/>
                </a:lnTo>
                <a:lnTo>
                  <a:pt x="91" y="98"/>
                </a:lnTo>
                <a:lnTo>
                  <a:pt x="81" y="93"/>
                </a:lnTo>
                <a:lnTo>
                  <a:pt x="74" y="80"/>
                </a:lnTo>
                <a:lnTo>
                  <a:pt x="74" y="61"/>
                </a:lnTo>
                <a:lnTo>
                  <a:pt x="85" y="56"/>
                </a:lnTo>
                <a:lnTo>
                  <a:pt x="80" y="42"/>
                </a:lnTo>
                <a:lnTo>
                  <a:pt x="67" y="23"/>
                </a:lnTo>
                <a:lnTo>
                  <a:pt x="43" y="4"/>
                </a:lnTo>
                <a:lnTo>
                  <a:pt x="35" y="15"/>
                </a:lnTo>
                <a:lnTo>
                  <a:pt x="13" y="0"/>
                </a:lnTo>
                <a:lnTo>
                  <a:pt x="8" y="6"/>
                </a:lnTo>
                <a:lnTo>
                  <a:pt x="1" y="6"/>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nvGrpSpPr>
          <p:cNvPr id="31" name="Group 285"/>
          <p:cNvGrpSpPr>
            <a:grpSpLocks/>
          </p:cNvGrpSpPr>
          <p:nvPr/>
        </p:nvGrpSpPr>
        <p:grpSpPr bwMode="auto">
          <a:xfrm>
            <a:off x="5386388" y="3140075"/>
            <a:ext cx="306387" cy="493713"/>
            <a:chOff x="3912" y="2624"/>
            <a:chExt cx="209" cy="290"/>
          </a:xfrm>
        </p:grpSpPr>
        <p:sp>
          <p:nvSpPr>
            <p:cNvPr id="10439" name="Freeform 286"/>
            <p:cNvSpPr>
              <a:spLocks/>
            </p:cNvSpPr>
            <p:nvPr/>
          </p:nvSpPr>
          <p:spPr bwMode="auto">
            <a:xfrm>
              <a:off x="3912" y="2779"/>
              <a:ext cx="61" cy="86"/>
            </a:xfrm>
            <a:custGeom>
              <a:avLst/>
              <a:gdLst>
                <a:gd name="T0" fmla="*/ 46 w 61"/>
                <a:gd name="T1" fmla="*/ 0 h 86"/>
                <a:gd name="T2" fmla="*/ 61 w 61"/>
                <a:gd name="T3" fmla="*/ 4 h 86"/>
                <a:gd name="T4" fmla="*/ 46 w 61"/>
                <a:gd name="T5" fmla="*/ 45 h 86"/>
                <a:gd name="T6" fmla="*/ 33 w 61"/>
                <a:gd name="T7" fmla="*/ 49 h 86"/>
                <a:gd name="T8" fmla="*/ 27 w 61"/>
                <a:gd name="T9" fmla="*/ 60 h 86"/>
                <a:gd name="T10" fmla="*/ 15 w 61"/>
                <a:gd name="T11" fmla="*/ 71 h 86"/>
                <a:gd name="T12" fmla="*/ 11 w 61"/>
                <a:gd name="T13" fmla="*/ 86 h 86"/>
                <a:gd name="T14" fmla="*/ 0 w 61"/>
                <a:gd name="T15" fmla="*/ 77 h 86"/>
                <a:gd name="T16" fmla="*/ 31 w 61"/>
                <a:gd name="T17" fmla="*/ 40 h 86"/>
                <a:gd name="T18" fmla="*/ 32 w 61"/>
                <a:gd name="T19" fmla="*/ 28 h 86"/>
                <a:gd name="T20" fmla="*/ 36 w 61"/>
                <a:gd name="T21" fmla="*/ 28 h 86"/>
                <a:gd name="T22" fmla="*/ 38 w 61"/>
                <a:gd name="T23" fmla="*/ 10 h 86"/>
                <a:gd name="T24" fmla="*/ 46 w 61"/>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86"/>
                <a:gd name="T41" fmla="*/ 61 w 61"/>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86">
                  <a:moveTo>
                    <a:pt x="46" y="0"/>
                  </a:moveTo>
                  <a:lnTo>
                    <a:pt x="61" y="4"/>
                  </a:lnTo>
                  <a:lnTo>
                    <a:pt x="46" y="45"/>
                  </a:lnTo>
                  <a:lnTo>
                    <a:pt x="33" y="49"/>
                  </a:lnTo>
                  <a:lnTo>
                    <a:pt x="27" y="60"/>
                  </a:lnTo>
                  <a:lnTo>
                    <a:pt x="15" y="71"/>
                  </a:lnTo>
                  <a:lnTo>
                    <a:pt x="11" y="86"/>
                  </a:lnTo>
                  <a:lnTo>
                    <a:pt x="0" y="77"/>
                  </a:lnTo>
                  <a:lnTo>
                    <a:pt x="31" y="40"/>
                  </a:lnTo>
                  <a:lnTo>
                    <a:pt x="32" y="28"/>
                  </a:lnTo>
                  <a:lnTo>
                    <a:pt x="36" y="28"/>
                  </a:lnTo>
                  <a:lnTo>
                    <a:pt x="38" y="10"/>
                  </a:lnTo>
                  <a:lnTo>
                    <a:pt x="46"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0" name="Freeform 287"/>
            <p:cNvSpPr>
              <a:spLocks/>
            </p:cNvSpPr>
            <p:nvPr/>
          </p:nvSpPr>
          <p:spPr bwMode="auto">
            <a:xfrm>
              <a:off x="3976" y="2748"/>
              <a:ext cx="26" cy="29"/>
            </a:xfrm>
            <a:custGeom>
              <a:avLst/>
              <a:gdLst>
                <a:gd name="T0" fmla="*/ 14 w 26"/>
                <a:gd name="T1" fmla="*/ 0 h 29"/>
                <a:gd name="T2" fmla="*/ 1 w 26"/>
                <a:gd name="T3" fmla="*/ 0 h 29"/>
                <a:gd name="T4" fmla="*/ 0 w 26"/>
                <a:gd name="T5" fmla="*/ 7 h 29"/>
                <a:gd name="T6" fmla="*/ 0 w 26"/>
                <a:gd name="T7" fmla="*/ 12 h 29"/>
                <a:gd name="T8" fmla="*/ 16 w 26"/>
                <a:gd name="T9" fmla="*/ 13 h 29"/>
                <a:gd name="T10" fmla="*/ 10 w 26"/>
                <a:gd name="T11" fmla="*/ 20 h 29"/>
                <a:gd name="T12" fmla="*/ 9 w 26"/>
                <a:gd name="T13" fmla="*/ 26 h 29"/>
                <a:gd name="T14" fmla="*/ 15 w 26"/>
                <a:gd name="T15" fmla="*/ 29 h 29"/>
                <a:gd name="T16" fmla="*/ 23 w 26"/>
                <a:gd name="T17" fmla="*/ 25 h 29"/>
                <a:gd name="T18" fmla="*/ 26 w 26"/>
                <a:gd name="T19" fmla="*/ 15 h 29"/>
                <a:gd name="T20" fmla="*/ 21 w 26"/>
                <a:gd name="T21" fmla="*/ 7 h 29"/>
                <a:gd name="T22" fmla="*/ 14 w 26"/>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9"/>
                <a:gd name="T38" fmla="*/ 26 w 2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9">
                  <a:moveTo>
                    <a:pt x="14" y="0"/>
                  </a:moveTo>
                  <a:lnTo>
                    <a:pt x="1" y="0"/>
                  </a:lnTo>
                  <a:lnTo>
                    <a:pt x="0" y="7"/>
                  </a:lnTo>
                  <a:lnTo>
                    <a:pt x="0" y="12"/>
                  </a:lnTo>
                  <a:lnTo>
                    <a:pt x="16" y="13"/>
                  </a:lnTo>
                  <a:lnTo>
                    <a:pt x="10" y="20"/>
                  </a:lnTo>
                  <a:lnTo>
                    <a:pt x="9" y="26"/>
                  </a:lnTo>
                  <a:lnTo>
                    <a:pt x="15" y="29"/>
                  </a:lnTo>
                  <a:lnTo>
                    <a:pt x="23" y="25"/>
                  </a:lnTo>
                  <a:lnTo>
                    <a:pt x="26" y="15"/>
                  </a:lnTo>
                  <a:lnTo>
                    <a:pt x="21" y="7"/>
                  </a:lnTo>
                  <a:lnTo>
                    <a:pt x="14"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1" name="Freeform 288"/>
            <p:cNvSpPr>
              <a:spLocks/>
            </p:cNvSpPr>
            <p:nvPr/>
          </p:nvSpPr>
          <p:spPr bwMode="auto">
            <a:xfrm>
              <a:off x="4058" y="2720"/>
              <a:ext cx="13" cy="17"/>
            </a:xfrm>
            <a:custGeom>
              <a:avLst/>
              <a:gdLst>
                <a:gd name="T0" fmla="*/ 1 w 13"/>
                <a:gd name="T1" fmla="*/ 0 h 17"/>
                <a:gd name="T2" fmla="*/ 13 w 13"/>
                <a:gd name="T3" fmla="*/ 4 h 17"/>
                <a:gd name="T4" fmla="*/ 8 w 13"/>
                <a:gd name="T5" fmla="*/ 17 h 17"/>
                <a:gd name="T6" fmla="*/ 0 w 13"/>
                <a:gd name="T7" fmla="*/ 13 h 17"/>
                <a:gd name="T8" fmla="*/ 1 w 13"/>
                <a:gd name="T9" fmla="*/ 0 h 17"/>
                <a:gd name="T10" fmla="*/ 0 60000 65536"/>
                <a:gd name="T11" fmla="*/ 0 60000 65536"/>
                <a:gd name="T12" fmla="*/ 0 60000 65536"/>
                <a:gd name="T13" fmla="*/ 0 60000 65536"/>
                <a:gd name="T14" fmla="*/ 0 60000 65536"/>
                <a:gd name="T15" fmla="*/ 0 w 13"/>
                <a:gd name="T16" fmla="*/ 0 h 17"/>
                <a:gd name="T17" fmla="*/ 13 w 13"/>
                <a:gd name="T18" fmla="*/ 17 h 17"/>
              </a:gdLst>
              <a:ahLst/>
              <a:cxnLst>
                <a:cxn ang="T10">
                  <a:pos x="T0" y="T1"/>
                </a:cxn>
                <a:cxn ang="T11">
                  <a:pos x="T2" y="T3"/>
                </a:cxn>
                <a:cxn ang="T12">
                  <a:pos x="T4" y="T5"/>
                </a:cxn>
                <a:cxn ang="T13">
                  <a:pos x="T6" y="T7"/>
                </a:cxn>
                <a:cxn ang="T14">
                  <a:pos x="T8" y="T9"/>
                </a:cxn>
              </a:cxnLst>
              <a:rect l="T15" t="T16" r="T17" b="T18"/>
              <a:pathLst>
                <a:path w="13" h="17">
                  <a:moveTo>
                    <a:pt x="1" y="0"/>
                  </a:moveTo>
                  <a:lnTo>
                    <a:pt x="13" y="4"/>
                  </a:lnTo>
                  <a:lnTo>
                    <a:pt x="8" y="17"/>
                  </a:lnTo>
                  <a:lnTo>
                    <a:pt x="0" y="13"/>
                  </a:lnTo>
                  <a:lnTo>
                    <a:pt x="1"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2" name="Freeform 289"/>
            <p:cNvSpPr>
              <a:spLocks/>
            </p:cNvSpPr>
            <p:nvPr/>
          </p:nvSpPr>
          <p:spPr bwMode="auto">
            <a:xfrm>
              <a:off x="4063" y="2754"/>
              <a:ext cx="39" cy="62"/>
            </a:xfrm>
            <a:custGeom>
              <a:avLst/>
              <a:gdLst>
                <a:gd name="T0" fmla="*/ 10 w 39"/>
                <a:gd name="T1" fmla="*/ 0 h 62"/>
                <a:gd name="T2" fmla="*/ 24 w 39"/>
                <a:gd name="T3" fmla="*/ 6 h 62"/>
                <a:gd name="T4" fmla="*/ 32 w 39"/>
                <a:gd name="T5" fmla="*/ 7 h 62"/>
                <a:gd name="T6" fmla="*/ 32 w 39"/>
                <a:gd name="T7" fmla="*/ 24 h 62"/>
                <a:gd name="T8" fmla="*/ 39 w 39"/>
                <a:gd name="T9" fmla="*/ 35 h 62"/>
                <a:gd name="T10" fmla="*/ 22 w 39"/>
                <a:gd name="T11" fmla="*/ 35 h 62"/>
                <a:gd name="T12" fmla="*/ 21 w 39"/>
                <a:gd name="T13" fmla="*/ 45 h 62"/>
                <a:gd name="T14" fmla="*/ 28 w 39"/>
                <a:gd name="T15" fmla="*/ 50 h 62"/>
                <a:gd name="T16" fmla="*/ 27 w 39"/>
                <a:gd name="T17" fmla="*/ 53 h 62"/>
                <a:gd name="T18" fmla="*/ 12 w 39"/>
                <a:gd name="T19" fmla="*/ 62 h 62"/>
                <a:gd name="T20" fmla="*/ 12 w 39"/>
                <a:gd name="T21" fmla="*/ 49 h 62"/>
                <a:gd name="T22" fmla="*/ 9 w 39"/>
                <a:gd name="T23" fmla="*/ 49 h 62"/>
                <a:gd name="T24" fmla="*/ 8 w 39"/>
                <a:gd name="T25" fmla="*/ 41 h 62"/>
                <a:gd name="T26" fmla="*/ 0 w 39"/>
                <a:gd name="T27" fmla="*/ 33 h 62"/>
                <a:gd name="T28" fmla="*/ 1 w 39"/>
                <a:gd name="T29" fmla="*/ 32 h 62"/>
                <a:gd name="T30" fmla="*/ 7 w 39"/>
                <a:gd name="T31" fmla="*/ 27 h 62"/>
                <a:gd name="T32" fmla="*/ 12 w 39"/>
                <a:gd name="T33" fmla="*/ 28 h 62"/>
                <a:gd name="T34" fmla="*/ 7 w 39"/>
                <a:gd name="T35" fmla="*/ 23 h 62"/>
                <a:gd name="T36" fmla="*/ 8 w 39"/>
                <a:gd name="T37" fmla="*/ 18 h 62"/>
                <a:gd name="T38" fmla="*/ 1 w 39"/>
                <a:gd name="T39" fmla="*/ 17 h 62"/>
                <a:gd name="T40" fmla="*/ 3 w 39"/>
                <a:gd name="T41" fmla="*/ 7 h 62"/>
                <a:gd name="T42" fmla="*/ 10 w 39"/>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62"/>
                <a:gd name="T68" fmla="*/ 39 w 39"/>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62">
                  <a:moveTo>
                    <a:pt x="10" y="0"/>
                  </a:moveTo>
                  <a:lnTo>
                    <a:pt x="24" y="6"/>
                  </a:lnTo>
                  <a:lnTo>
                    <a:pt x="32" y="7"/>
                  </a:lnTo>
                  <a:lnTo>
                    <a:pt x="32" y="24"/>
                  </a:lnTo>
                  <a:lnTo>
                    <a:pt x="39" y="35"/>
                  </a:lnTo>
                  <a:lnTo>
                    <a:pt x="22" y="35"/>
                  </a:lnTo>
                  <a:lnTo>
                    <a:pt x="21" y="45"/>
                  </a:lnTo>
                  <a:lnTo>
                    <a:pt x="28" y="50"/>
                  </a:lnTo>
                  <a:lnTo>
                    <a:pt x="27" y="53"/>
                  </a:lnTo>
                  <a:lnTo>
                    <a:pt x="12" y="62"/>
                  </a:lnTo>
                  <a:lnTo>
                    <a:pt x="12" y="49"/>
                  </a:lnTo>
                  <a:lnTo>
                    <a:pt x="9" y="49"/>
                  </a:lnTo>
                  <a:lnTo>
                    <a:pt x="8" y="41"/>
                  </a:lnTo>
                  <a:lnTo>
                    <a:pt x="0" y="33"/>
                  </a:lnTo>
                  <a:lnTo>
                    <a:pt x="1" y="32"/>
                  </a:lnTo>
                  <a:lnTo>
                    <a:pt x="7" y="27"/>
                  </a:lnTo>
                  <a:lnTo>
                    <a:pt x="12" y="28"/>
                  </a:lnTo>
                  <a:lnTo>
                    <a:pt x="7" y="23"/>
                  </a:lnTo>
                  <a:lnTo>
                    <a:pt x="8" y="18"/>
                  </a:lnTo>
                  <a:lnTo>
                    <a:pt x="1" y="17"/>
                  </a:lnTo>
                  <a:lnTo>
                    <a:pt x="3" y="7"/>
                  </a:lnTo>
                  <a:lnTo>
                    <a:pt x="10"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3" name="Freeform 290"/>
            <p:cNvSpPr>
              <a:spLocks/>
            </p:cNvSpPr>
            <p:nvPr/>
          </p:nvSpPr>
          <p:spPr bwMode="auto">
            <a:xfrm>
              <a:off x="4008" y="2761"/>
              <a:ext cx="51" cy="60"/>
            </a:xfrm>
            <a:custGeom>
              <a:avLst/>
              <a:gdLst>
                <a:gd name="T0" fmla="*/ 32 w 51"/>
                <a:gd name="T1" fmla="*/ 0 h 60"/>
                <a:gd name="T2" fmla="*/ 40 w 51"/>
                <a:gd name="T3" fmla="*/ 5 h 60"/>
                <a:gd name="T4" fmla="*/ 51 w 51"/>
                <a:gd name="T5" fmla="*/ 10 h 60"/>
                <a:gd name="T6" fmla="*/ 50 w 51"/>
                <a:gd name="T7" fmla="*/ 19 h 60"/>
                <a:gd name="T8" fmla="*/ 32 w 51"/>
                <a:gd name="T9" fmla="*/ 19 h 60"/>
                <a:gd name="T10" fmla="*/ 39 w 51"/>
                <a:gd name="T11" fmla="*/ 28 h 60"/>
                <a:gd name="T12" fmla="*/ 28 w 51"/>
                <a:gd name="T13" fmla="*/ 35 h 60"/>
                <a:gd name="T14" fmla="*/ 21 w 51"/>
                <a:gd name="T15" fmla="*/ 46 h 60"/>
                <a:gd name="T16" fmla="*/ 0 w 51"/>
                <a:gd name="T17" fmla="*/ 60 h 60"/>
                <a:gd name="T18" fmla="*/ 8 w 51"/>
                <a:gd name="T19" fmla="*/ 17 h 60"/>
                <a:gd name="T20" fmla="*/ 26 w 51"/>
                <a:gd name="T21" fmla="*/ 17 h 60"/>
                <a:gd name="T22" fmla="*/ 26 w 51"/>
                <a:gd name="T23" fmla="*/ 6 h 60"/>
                <a:gd name="T24" fmla="*/ 32 w 5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60"/>
                <a:gd name="T41" fmla="*/ 51 w 5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60">
                  <a:moveTo>
                    <a:pt x="32" y="0"/>
                  </a:moveTo>
                  <a:lnTo>
                    <a:pt x="40" y="5"/>
                  </a:lnTo>
                  <a:lnTo>
                    <a:pt x="51" y="10"/>
                  </a:lnTo>
                  <a:lnTo>
                    <a:pt x="50" y="19"/>
                  </a:lnTo>
                  <a:lnTo>
                    <a:pt x="32" y="19"/>
                  </a:lnTo>
                  <a:lnTo>
                    <a:pt x="39" y="28"/>
                  </a:lnTo>
                  <a:lnTo>
                    <a:pt x="28" y="35"/>
                  </a:lnTo>
                  <a:lnTo>
                    <a:pt x="21" y="46"/>
                  </a:lnTo>
                  <a:lnTo>
                    <a:pt x="0" y="60"/>
                  </a:lnTo>
                  <a:lnTo>
                    <a:pt x="8" y="17"/>
                  </a:lnTo>
                  <a:lnTo>
                    <a:pt x="26" y="17"/>
                  </a:lnTo>
                  <a:lnTo>
                    <a:pt x="26" y="6"/>
                  </a:lnTo>
                  <a:lnTo>
                    <a:pt x="32"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4" name="Freeform 291"/>
            <p:cNvSpPr>
              <a:spLocks/>
            </p:cNvSpPr>
            <p:nvPr/>
          </p:nvSpPr>
          <p:spPr bwMode="auto">
            <a:xfrm>
              <a:off x="3953" y="2624"/>
              <a:ext cx="105" cy="130"/>
            </a:xfrm>
            <a:custGeom>
              <a:avLst/>
              <a:gdLst>
                <a:gd name="T0" fmla="*/ 21 w 105"/>
                <a:gd name="T1" fmla="*/ 9 h 130"/>
                <a:gd name="T2" fmla="*/ 33 w 105"/>
                <a:gd name="T3" fmla="*/ 6 h 130"/>
                <a:gd name="T4" fmla="*/ 49 w 105"/>
                <a:gd name="T5" fmla="*/ 14 h 130"/>
                <a:gd name="T6" fmla="*/ 54 w 105"/>
                <a:gd name="T7" fmla="*/ 10 h 130"/>
                <a:gd name="T8" fmla="*/ 54 w 105"/>
                <a:gd name="T9" fmla="*/ 0 h 130"/>
                <a:gd name="T10" fmla="*/ 61 w 105"/>
                <a:gd name="T11" fmla="*/ 13 h 130"/>
                <a:gd name="T12" fmla="*/ 68 w 105"/>
                <a:gd name="T13" fmla="*/ 20 h 130"/>
                <a:gd name="T14" fmla="*/ 63 w 105"/>
                <a:gd name="T15" fmla="*/ 26 h 130"/>
                <a:gd name="T16" fmla="*/ 63 w 105"/>
                <a:gd name="T17" fmla="*/ 33 h 130"/>
                <a:gd name="T18" fmla="*/ 69 w 105"/>
                <a:gd name="T19" fmla="*/ 45 h 130"/>
                <a:gd name="T20" fmla="*/ 62 w 105"/>
                <a:gd name="T21" fmla="*/ 53 h 130"/>
                <a:gd name="T22" fmla="*/ 62 w 105"/>
                <a:gd name="T23" fmla="*/ 68 h 130"/>
                <a:gd name="T24" fmla="*/ 50 w 105"/>
                <a:gd name="T25" fmla="*/ 68 h 130"/>
                <a:gd name="T26" fmla="*/ 50 w 105"/>
                <a:gd name="T27" fmla="*/ 75 h 130"/>
                <a:gd name="T28" fmla="*/ 54 w 105"/>
                <a:gd name="T29" fmla="*/ 81 h 130"/>
                <a:gd name="T30" fmla="*/ 63 w 105"/>
                <a:gd name="T31" fmla="*/ 81 h 130"/>
                <a:gd name="T32" fmla="*/ 63 w 105"/>
                <a:gd name="T33" fmla="*/ 87 h 130"/>
                <a:gd name="T34" fmla="*/ 55 w 105"/>
                <a:gd name="T35" fmla="*/ 94 h 130"/>
                <a:gd name="T36" fmla="*/ 50 w 105"/>
                <a:gd name="T37" fmla="*/ 93 h 130"/>
                <a:gd name="T38" fmla="*/ 55 w 105"/>
                <a:gd name="T39" fmla="*/ 99 h 130"/>
                <a:gd name="T40" fmla="*/ 67 w 105"/>
                <a:gd name="T41" fmla="*/ 100 h 130"/>
                <a:gd name="T42" fmla="*/ 81 w 105"/>
                <a:gd name="T43" fmla="*/ 93 h 130"/>
                <a:gd name="T44" fmla="*/ 91 w 105"/>
                <a:gd name="T45" fmla="*/ 104 h 130"/>
                <a:gd name="T46" fmla="*/ 99 w 105"/>
                <a:gd name="T47" fmla="*/ 110 h 130"/>
                <a:gd name="T48" fmla="*/ 101 w 105"/>
                <a:gd name="T49" fmla="*/ 122 h 130"/>
                <a:gd name="T50" fmla="*/ 105 w 105"/>
                <a:gd name="T51" fmla="*/ 123 h 130"/>
                <a:gd name="T52" fmla="*/ 105 w 105"/>
                <a:gd name="T53" fmla="*/ 129 h 130"/>
                <a:gd name="T54" fmla="*/ 94 w 105"/>
                <a:gd name="T55" fmla="*/ 130 h 130"/>
                <a:gd name="T56" fmla="*/ 89 w 105"/>
                <a:gd name="T57" fmla="*/ 124 h 130"/>
                <a:gd name="T58" fmla="*/ 81 w 105"/>
                <a:gd name="T59" fmla="*/ 123 h 130"/>
                <a:gd name="T60" fmla="*/ 75 w 105"/>
                <a:gd name="T61" fmla="*/ 118 h 130"/>
                <a:gd name="T62" fmla="*/ 73 w 105"/>
                <a:gd name="T63" fmla="*/ 125 h 130"/>
                <a:gd name="T64" fmla="*/ 62 w 105"/>
                <a:gd name="T65" fmla="*/ 130 h 130"/>
                <a:gd name="T66" fmla="*/ 62 w 105"/>
                <a:gd name="T67" fmla="*/ 122 h 130"/>
                <a:gd name="T68" fmla="*/ 68 w 105"/>
                <a:gd name="T69" fmla="*/ 118 h 130"/>
                <a:gd name="T70" fmla="*/ 63 w 105"/>
                <a:gd name="T71" fmla="*/ 110 h 130"/>
                <a:gd name="T72" fmla="*/ 26 w 105"/>
                <a:gd name="T73" fmla="*/ 117 h 130"/>
                <a:gd name="T74" fmla="*/ 24 w 105"/>
                <a:gd name="T75" fmla="*/ 107 h 130"/>
                <a:gd name="T76" fmla="*/ 32 w 105"/>
                <a:gd name="T77" fmla="*/ 102 h 130"/>
                <a:gd name="T78" fmla="*/ 31 w 105"/>
                <a:gd name="T79" fmla="*/ 93 h 130"/>
                <a:gd name="T80" fmla="*/ 26 w 105"/>
                <a:gd name="T81" fmla="*/ 94 h 130"/>
                <a:gd name="T82" fmla="*/ 5 w 105"/>
                <a:gd name="T83" fmla="*/ 80 h 130"/>
                <a:gd name="T84" fmla="*/ 7 w 105"/>
                <a:gd name="T85" fmla="*/ 72 h 130"/>
                <a:gd name="T86" fmla="*/ 0 w 105"/>
                <a:gd name="T87" fmla="*/ 68 h 130"/>
                <a:gd name="T88" fmla="*/ 1 w 105"/>
                <a:gd name="T89" fmla="*/ 56 h 130"/>
                <a:gd name="T90" fmla="*/ 9 w 105"/>
                <a:gd name="T91" fmla="*/ 56 h 130"/>
                <a:gd name="T92" fmla="*/ 5 w 105"/>
                <a:gd name="T93" fmla="*/ 65 h 130"/>
                <a:gd name="T94" fmla="*/ 11 w 105"/>
                <a:gd name="T95" fmla="*/ 69 h 130"/>
                <a:gd name="T96" fmla="*/ 19 w 105"/>
                <a:gd name="T97" fmla="*/ 68 h 130"/>
                <a:gd name="T98" fmla="*/ 18 w 105"/>
                <a:gd name="T99" fmla="*/ 50 h 130"/>
                <a:gd name="T100" fmla="*/ 12 w 105"/>
                <a:gd name="T101" fmla="*/ 47 h 130"/>
                <a:gd name="T102" fmla="*/ 11 w 105"/>
                <a:gd name="T103" fmla="*/ 38 h 130"/>
                <a:gd name="T104" fmla="*/ 7 w 105"/>
                <a:gd name="T105" fmla="*/ 32 h 130"/>
                <a:gd name="T106" fmla="*/ 18 w 105"/>
                <a:gd name="T107" fmla="*/ 0 h 130"/>
                <a:gd name="T108" fmla="*/ 21 w 105"/>
                <a:gd name="T109" fmla="*/ 9 h 1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5"/>
                <a:gd name="T166" fmla="*/ 0 h 130"/>
                <a:gd name="T167" fmla="*/ 105 w 105"/>
                <a:gd name="T168" fmla="*/ 130 h 1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5" h="130">
                  <a:moveTo>
                    <a:pt x="21" y="9"/>
                  </a:moveTo>
                  <a:lnTo>
                    <a:pt x="33" y="6"/>
                  </a:lnTo>
                  <a:lnTo>
                    <a:pt x="49" y="14"/>
                  </a:lnTo>
                  <a:lnTo>
                    <a:pt x="54" y="10"/>
                  </a:lnTo>
                  <a:lnTo>
                    <a:pt x="54" y="0"/>
                  </a:lnTo>
                  <a:lnTo>
                    <a:pt x="61" y="13"/>
                  </a:lnTo>
                  <a:lnTo>
                    <a:pt x="68" y="20"/>
                  </a:lnTo>
                  <a:lnTo>
                    <a:pt x="63" y="26"/>
                  </a:lnTo>
                  <a:lnTo>
                    <a:pt x="63" y="33"/>
                  </a:lnTo>
                  <a:lnTo>
                    <a:pt x="69" y="45"/>
                  </a:lnTo>
                  <a:lnTo>
                    <a:pt x="62" y="53"/>
                  </a:lnTo>
                  <a:lnTo>
                    <a:pt x="62" y="68"/>
                  </a:lnTo>
                  <a:lnTo>
                    <a:pt x="50" y="68"/>
                  </a:lnTo>
                  <a:lnTo>
                    <a:pt x="50" y="75"/>
                  </a:lnTo>
                  <a:lnTo>
                    <a:pt x="54" y="81"/>
                  </a:lnTo>
                  <a:lnTo>
                    <a:pt x="63" y="81"/>
                  </a:lnTo>
                  <a:lnTo>
                    <a:pt x="63" y="87"/>
                  </a:lnTo>
                  <a:lnTo>
                    <a:pt x="55" y="94"/>
                  </a:lnTo>
                  <a:lnTo>
                    <a:pt x="50" y="93"/>
                  </a:lnTo>
                  <a:lnTo>
                    <a:pt x="55" y="99"/>
                  </a:lnTo>
                  <a:lnTo>
                    <a:pt x="67" y="100"/>
                  </a:lnTo>
                  <a:lnTo>
                    <a:pt x="81" y="93"/>
                  </a:lnTo>
                  <a:lnTo>
                    <a:pt x="91" y="104"/>
                  </a:lnTo>
                  <a:lnTo>
                    <a:pt x="99" y="110"/>
                  </a:lnTo>
                  <a:lnTo>
                    <a:pt x="101" y="122"/>
                  </a:lnTo>
                  <a:lnTo>
                    <a:pt x="105" y="123"/>
                  </a:lnTo>
                  <a:lnTo>
                    <a:pt x="105" y="129"/>
                  </a:lnTo>
                  <a:lnTo>
                    <a:pt x="94" y="130"/>
                  </a:lnTo>
                  <a:lnTo>
                    <a:pt x="89" y="124"/>
                  </a:lnTo>
                  <a:lnTo>
                    <a:pt x="81" y="123"/>
                  </a:lnTo>
                  <a:lnTo>
                    <a:pt x="75" y="118"/>
                  </a:lnTo>
                  <a:lnTo>
                    <a:pt x="73" y="125"/>
                  </a:lnTo>
                  <a:lnTo>
                    <a:pt x="62" y="130"/>
                  </a:lnTo>
                  <a:lnTo>
                    <a:pt x="62" y="122"/>
                  </a:lnTo>
                  <a:lnTo>
                    <a:pt x="68" y="118"/>
                  </a:lnTo>
                  <a:lnTo>
                    <a:pt x="63" y="110"/>
                  </a:lnTo>
                  <a:lnTo>
                    <a:pt x="26" y="117"/>
                  </a:lnTo>
                  <a:lnTo>
                    <a:pt x="24" y="107"/>
                  </a:lnTo>
                  <a:lnTo>
                    <a:pt x="32" y="102"/>
                  </a:lnTo>
                  <a:lnTo>
                    <a:pt x="31" y="93"/>
                  </a:lnTo>
                  <a:lnTo>
                    <a:pt x="26" y="94"/>
                  </a:lnTo>
                  <a:lnTo>
                    <a:pt x="5" y="80"/>
                  </a:lnTo>
                  <a:lnTo>
                    <a:pt x="7" y="72"/>
                  </a:lnTo>
                  <a:lnTo>
                    <a:pt x="0" y="68"/>
                  </a:lnTo>
                  <a:lnTo>
                    <a:pt x="1" y="56"/>
                  </a:lnTo>
                  <a:lnTo>
                    <a:pt x="9" y="56"/>
                  </a:lnTo>
                  <a:lnTo>
                    <a:pt x="5" y="65"/>
                  </a:lnTo>
                  <a:lnTo>
                    <a:pt x="11" y="69"/>
                  </a:lnTo>
                  <a:lnTo>
                    <a:pt x="19" y="68"/>
                  </a:lnTo>
                  <a:lnTo>
                    <a:pt x="18" y="50"/>
                  </a:lnTo>
                  <a:lnTo>
                    <a:pt x="12" y="47"/>
                  </a:lnTo>
                  <a:lnTo>
                    <a:pt x="11" y="38"/>
                  </a:lnTo>
                  <a:lnTo>
                    <a:pt x="7" y="32"/>
                  </a:lnTo>
                  <a:lnTo>
                    <a:pt x="18" y="0"/>
                  </a:lnTo>
                  <a:lnTo>
                    <a:pt x="21" y="9"/>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5" name="Freeform 292"/>
            <p:cNvSpPr>
              <a:spLocks/>
            </p:cNvSpPr>
            <p:nvPr/>
          </p:nvSpPr>
          <p:spPr bwMode="auto">
            <a:xfrm>
              <a:off x="4095" y="2796"/>
              <a:ext cx="12" cy="18"/>
            </a:xfrm>
            <a:custGeom>
              <a:avLst/>
              <a:gdLst>
                <a:gd name="T0" fmla="*/ 0 w 12"/>
                <a:gd name="T1" fmla="*/ 0 h 18"/>
                <a:gd name="T2" fmla="*/ 12 w 12"/>
                <a:gd name="T3" fmla="*/ 9 h 18"/>
                <a:gd name="T4" fmla="*/ 4 w 12"/>
                <a:gd name="T5" fmla="*/ 18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9"/>
                  </a:lnTo>
                  <a:lnTo>
                    <a:pt x="4" y="18"/>
                  </a:lnTo>
                  <a:lnTo>
                    <a:pt x="0"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6" name="Freeform 293"/>
            <p:cNvSpPr>
              <a:spLocks/>
            </p:cNvSpPr>
            <p:nvPr/>
          </p:nvSpPr>
          <p:spPr bwMode="auto">
            <a:xfrm>
              <a:off x="4109" y="2807"/>
              <a:ext cx="9" cy="23"/>
            </a:xfrm>
            <a:custGeom>
              <a:avLst/>
              <a:gdLst>
                <a:gd name="T0" fmla="*/ 3 w 9"/>
                <a:gd name="T1" fmla="*/ 0 h 23"/>
                <a:gd name="T2" fmla="*/ 9 w 9"/>
                <a:gd name="T3" fmla="*/ 10 h 23"/>
                <a:gd name="T4" fmla="*/ 9 w 9"/>
                <a:gd name="T5" fmla="*/ 23 h 23"/>
                <a:gd name="T6" fmla="*/ 3 w 9"/>
                <a:gd name="T7" fmla="*/ 17 h 23"/>
                <a:gd name="T8" fmla="*/ 0 w 9"/>
                <a:gd name="T9" fmla="*/ 11 h 23"/>
                <a:gd name="T10" fmla="*/ 3 w 9"/>
                <a:gd name="T11" fmla="*/ 0 h 23"/>
                <a:gd name="T12" fmla="*/ 0 60000 65536"/>
                <a:gd name="T13" fmla="*/ 0 60000 65536"/>
                <a:gd name="T14" fmla="*/ 0 60000 65536"/>
                <a:gd name="T15" fmla="*/ 0 60000 65536"/>
                <a:gd name="T16" fmla="*/ 0 60000 65536"/>
                <a:gd name="T17" fmla="*/ 0 60000 65536"/>
                <a:gd name="T18" fmla="*/ 0 w 9"/>
                <a:gd name="T19" fmla="*/ 0 h 23"/>
                <a:gd name="T20" fmla="*/ 9 w 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9" h="23">
                  <a:moveTo>
                    <a:pt x="3" y="0"/>
                  </a:moveTo>
                  <a:lnTo>
                    <a:pt x="9" y="10"/>
                  </a:lnTo>
                  <a:lnTo>
                    <a:pt x="9" y="23"/>
                  </a:lnTo>
                  <a:lnTo>
                    <a:pt x="3" y="17"/>
                  </a:lnTo>
                  <a:lnTo>
                    <a:pt x="0" y="11"/>
                  </a:lnTo>
                  <a:lnTo>
                    <a:pt x="3"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47" name="Freeform 294"/>
            <p:cNvSpPr>
              <a:spLocks/>
            </p:cNvSpPr>
            <p:nvPr/>
          </p:nvSpPr>
          <p:spPr bwMode="auto">
            <a:xfrm>
              <a:off x="4016" y="2821"/>
              <a:ext cx="105" cy="93"/>
            </a:xfrm>
            <a:custGeom>
              <a:avLst/>
              <a:gdLst>
                <a:gd name="T0" fmla="*/ 74 w 105"/>
                <a:gd name="T1" fmla="*/ 0 h 93"/>
                <a:gd name="T2" fmla="*/ 85 w 105"/>
                <a:gd name="T3" fmla="*/ 0 h 93"/>
                <a:gd name="T4" fmla="*/ 85 w 105"/>
                <a:gd name="T5" fmla="*/ 6 h 93"/>
                <a:gd name="T6" fmla="*/ 91 w 105"/>
                <a:gd name="T7" fmla="*/ 6 h 93"/>
                <a:gd name="T8" fmla="*/ 98 w 105"/>
                <a:gd name="T9" fmla="*/ 14 h 93"/>
                <a:gd name="T10" fmla="*/ 99 w 105"/>
                <a:gd name="T11" fmla="*/ 21 h 93"/>
                <a:gd name="T12" fmla="*/ 105 w 105"/>
                <a:gd name="T13" fmla="*/ 30 h 93"/>
                <a:gd name="T14" fmla="*/ 105 w 105"/>
                <a:gd name="T15" fmla="*/ 55 h 93"/>
                <a:gd name="T16" fmla="*/ 97 w 105"/>
                <a:gd name="T17" fmla="*/ 64 h 93"/>
                <a:gd name="T18" fmla="*/ 97 w 105"/>
                <a:gd name="T19" fmla="*/ 73 h 93"/>
                <a:gd name="T20" fmla="*/ 90 w 105"/>
                <a:gd name="T21" fmla="*/ 73 h 93"/>
                <a:gd name="T22" fmla="*/ 91 w 105"/>
                <a:gd name="T23" fmla="*/ 61 h 93"/>
                <a:gd name="T24" fmla="*/ 78 w 105"/>
                <a:gd name="T25" fmla="*/ 62 h 93"/>
                <a:gd name="T26" fmla="*/ 78 w 105"/>
                <a:gd name="T27" fmla="*/ 65 h 93"/>
                <a:gd name="T28" fmla="*/ 85 w 105"/>
                <a:gd name="T29" fmla="*/ 67 h 93"/>
                <a:gd name="T30" fmla="*/ 85 w 105"/>
                <a:gd name="T31" fmla="*/ 79 h 93"/>
                <a:gd name="T32" fmla="*/ 78 w 105"/>
                <a:gd name="T33" fmla="*/ 84 h 93"/>
                <a:gd name="T34" fmla="*/ 75 w 105"/>
                <a:gd name="T35" fmla="*/ 93 h 93"/>
                <a:gd name="T36" fmla="*/ 68 w 105"/>
                <a:gd name="T37" fmla="*/ 84 h 93"/>
                <a:gd name="T38" fmla="*/ 58 w 105"/>
                <a:gd name="T39" fmla="*/ 84 h 93"/>
                <a:gd name="T40" fmla="*/ 50 w 105"/>
                <a:gd name="T41" fmla="*/ 75 h 93"/>
                <a:gd name="T42" fmla="*/ 42 w 105"/>
                <a:gd name="T43" fmla="*/ 66 h 93"/>
                <a:gd name="T44" fmla="*/ 42 w 105"/>
                <a:gd name="T45" fmla="*/ 64 h 93"/>
                <a:gd name="T46" fmla="*/ 50 w 105"/>
                <a:gd name="T47" fmla="*/ 55 h 93"/>
                <a:gd name="T48" fmla="*/ 42 w 105"/>
                <a:gd name="T49" fmla="*/ 56 h 93"/>
                <a:gd name="T50" fmla="*/ 39 w 105"/>
                <a:gd name="T51" fmla="*/ 49 h 93"/>
                <a:gd name="T52" fmla="*/ 36 w 105"/>
                <a:gd name="T53" fmla="*/ 55 h 93"/>
                <a:gd name="T54" fmla="*/ 19 w 105"/>
                <a:gd name="T55" fmla="*/ 57 h 93"/>
                <a:gd name="T56" fmla="*/ 18 w 105"/>
                <a:gd name="T57" fmla="*/ 45 h 93"/>
                <a:gd name="T58" fmla="*/ 11 w 105"/>
                <a:gd name="T59" fmla="*/ 56 h 93"/>
                <a:gd name="T60" fmla="*/ 12 w 105"/>
                <a:gd name="T61" fmla="*/ 65 h 93"/>
                <a:gd name="T62" fmla="*/ 5 w 105"/>
                <a:gd name="T63" fmla="*/ 73 h 93"/>
                <a:gd name="T64" fmla="*/ 0 w 105"/>
                <a:gd name="T65" fmla="*/ 67 h 93"/>
                <a:gd name="T66" fmla="*/ 0 w 105"/>
                <a:gd name="T67" fmla="*/ 47 h 93"/>
                <a:gd name="T68" fmla="*/ 7 w 105"/>
                <a:gd name="T69" fmla="*/ 42 h 93"/>
                <a:gd name="T70" fmla="*/ 15 w 105"/>
                <a:gd name="T71" fmla="*/ 41 h 93"/>
                <a:gd name="T72" fmla="*/ 18 w 105"/>
                <a:gd name="T73" fmla="*/ 37 h 93"/>
                <a:gd name="T74" fmla="*/ 23 w 105"/>
                <a:gd name="T75" fmla="*/ 35 h 93"/>
                <a:gd name="T76" fmla="*/ 30 w 105"/>
                <a:gd name="T77" fmla="*/ 30 h 93"/>
                <a:gd name="T78" fmla="*/ 42 w 105"/>
                <a:gd name="T79" fmla="*/ 30 h 93"/>
                <a:gd name="T80" fmla="*/ 47 w 105"/>
                <a:gd name="T81" fmla="*/ 35 h 93"/>
                <a:gd name="T82" fmla="*/ 48 w 105"/>
                <a:gd name="T83" fmla="*/ 30 h 93"/>
                <a:gd name="T84" fmla="*/ 59 w 105"/>
                <a:gd name="T85" fmla="*/ 31 h 93"/>
                <a:gd name="T86" fmla="*/ 59 w 105"/>
                <a:gd name="T87" fmla="*/ 18 h 93"/>
                <a:gd name="T88" fmla="*/ 74 w 105"/>
                <a:gd name="T89" fmla="*/ 13 h 93"/>
                <a:gd name="T90" fmla="*/ 74 w 105"/>
                <a:gd name="T91" fmla="*/ 0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93"/>
                <a:gd name="T140" fmla="*/ 105 w 105"/>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93">
                  <a:moveTo>
                    <a:pt x="74" y="0"/>
                  </a:moveTo>
                  <a:lnTo>
                    <a:pt x="85" y="0"/>
                  </a:lnTo>
                  <a:lnTo>
                    <a:pt x="85" y="6"/>
                  </a:lnTo>
                  <a:lnTo>
                    <a:pt x="91" y="6"/>
                  </a:lnTo>
                  <a:lnTo>
                    <a:pt x="98" y="14"/>
                  </a:lnTo>
                  <a:lnTo>
                    <a:pt x="99" y="21"/>
                  </a:lnTo>
                  <a:lnTo>
                    <a:pt x="105" y="30"/>
                  </a:lnTo>
                  <a:lnTo>
                    <a:pt x="105" y="55"/>
                  </a:lnTo>
                  <a:lnTo>
                    <a:pt x="97" y="64"/>
                  </a:lnTo>
                  <a:lnTo>
                    <a:pt x="97" y="73"/>
                  </a:lnTo>
                  <a:lnTo>
                    <a:pt x="90" y="73"/>
                  </a:lnTo>
                  <a:lnTo>
                    <a:pt x="91" y="61"/>
                  </a:lnTo>
                  <a:lnTo>
                    <a:pt x="78" y="62"/>
                  </a:lnTo>
                  <a:lnTo>
                    <a:pt x="78" y="65"/>
                  </a:lnTo>
                  <a:lnTo>
                    <a:pt x="85" y="67"/>
                  </a:lnTo>
                  <a:lnTo>
                    <a:pt x="85" y="79"/>
                  </a:lnTo>
                  <a:lnTo>
                    <a:pt x="78" y="84"/>
                  </a:lnTo>
                  <a:lnTo>
                    <a:pt x="75" y="93"/>
                  </a:lnTo>
                  <a:lnTo>
                    <a:pt x="68" y="84"/>
                  </a:lnTo>
                  <a:lnTo>
                    <a:pt x="58" y="84"/>
                  </a:lnTo>
                  <a:lnTo>
                    <a:pt x="50" y="75"/>
                  </a:lnTo>
                  <a:lnTo>
                    <a:pt x="42" y="66"/>
                  </a:lnTo>
                  <a:lnTo>
                    <a:pt x="42" y="64"/>
                  </a:lnTo>
                  <a:lnTo>
                    <a:pt x="50" y="55"/>
                  </a:lnTo>
                  <a:lnTo>
                    <a:pt x="42" y="56"/>
                  </a:lnTo>
                  <a:lnTo>
                    <a:pt x="39" y="49"/>
                  </a:lnTo>
                  <a:lnTo>
                    <a:pt x="36" y="55"/>
                  </a:lnTo>
                  <a:lnTo>
                    <a:pt x="19" y="57"/>
                  </a:lnTo>
                  <a:lnTo>
                    <a:pt x="18" y="45"/>
                  </a:lnTo>
                  <a:lnTo>
                    <a:pt x="11" y="56"/>
                  </a:lnTo>
                  <a:lnTo>
                    <a:pt x="12" y="65"/>
                  </a:lnTo>
                  <a:lnTo>
                    <a:pt x="5" y="73"/>
                  </a:lnTo>
                  <a:lnTo>
                    <a:pt x="0" y="67"/>
                  </a:lnTo>
                  <a:lnTo>
                    <a:pt x="0" y="47"/>
                  </a:lnTo>
                  <a:lnTo>
                    <a:pt x="7" y="42"/>
                  </a:lnTo>
                  <a:lnTo>
                    <a:pt x="15" y="41"/>
                  </a:lnTo>
                  <a:lnTo>
                    <a:pt x="18" y="37"/>
                  </a:lnTo>
                  <a:lnTo>
                    <a:pt x="23" y="35"/>
                  </a:lnTo>
                  <a:lnTo>
                    <a:pt x="30" y="30"/>
                  </a:lnTo>
                  <a:lnTo>
                    <a:pt x="42" y="30"/>
                  </a:lnTo>
                  <a:lnTo>
                    <a:pt x="47" y="35"/>
                  </a:lnTo>
                  <a:lnTo>
                    <a:pt x="48" y="30"/>
                  </a:lnTo>
                  <a:lnTo>
                    <a:pt x="59" y="31"/>
                  </a:lnTo>
                  <a:lnTo>
                    <a:pt x="59" y="18"/>
                  </a:lnTo>
                  <a:lnTo>
                    <a:pt x="74" y="13"/>
                  </a:lnTo>
                  <a:lnTo>
                    <a:pt x="74"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grpSp>
      <p:sp>
        <p:nvSpPr>
          <p:cNvPr id="10434" name="Freeform 296"/>
          <p:cNvSpPr>
            <a:spLocks/>
          </p:cNvSpPr>
          <p:nvPr/>
        </p:nvSpPr>
        <p:spPr bwMode="auto">
          <a:xfrm>
            <a:off x="5064125" y="3598863"/>
            <a:ext cx="320675" cy="257175"/>
          </a:xfrm>
          <a:custGeom>
            <a:avLst/>
            <a:gdLst>
              <a:gd name="T0" fmla="*/ 0 w 228"/>
              <a:gd name="T1" fmla="*/ 131 h 154"/>
              <a:gd name="T2" fmla="*/ 20 w 228"/>
              <a:gd name="T3" fmla="*/ 153 h 154"/>
              <a:gd name="T4" fmla="*/ 29 w 228"/>
              <a:gd name="T5" fmla="*/ 154 h 154"/>
              <a:gd name="T6" fmla="*/ 34 w 228"/>
              <a:gd name="T7" fmla="*/ 146 h 154"/>
              <a:gd name="T8" fmla="*/ 53 w 228"/>
              <a:gd name="T9" fmla="*/ 140 h 154"/>
              <a:gd name="T10" fmla="*/ 63 w 228"/>
              <a:gd name="T11" fmla="*/ 135 h 154"/>
              <a:gd name="T12" fmla="*/ 70 w 228"/>
              <a:gd name="T13" fmla="*/ 129 h 154"/>
              <a:gd name="T14" fmla="*/ 103 w 228"/>
              <a:gd name="T15" fmla="*/ 129 h 154"/>
              <a:gd name="T16" fmla="*/ 118 w 228"/>
              <a:gd name="T17" fmla="*/ 123 h 154"/>
              <a:gd name="T18" fmla="*/ 118 w 228"/>
              <a:gd name="T19" fmla="*/ 112 h 154"/>
              <a:gd name="T20" fmla="*/ 135 w 228"/>
              <a:gd name="T21" fmla="*/ 92 h 154"/>
              <a:gd name="T22" fmla="*/ 137 w 228"/>
              <a:gd name="T23" fmla="*/ 86 h 154"/>
              <a:gd name="T24" fmla="*/ 149 w 228"/>
              <a:gd name="T25" fmla="*/ 75 h 154"/>
              <a:gd name="T26" fmla="*/ 150 w 228"/>
              <a:gd name="T27" fmla="*/ 61 h 154"/>
              <a:gd name="T28" fmla="*/ 187 w 228"/>
              <a:gd name="T29" fmla="*/ 61 h 154"/>
              <a:gd name="T30" fmla="*/ 203 w 228"/>
              <a:gd name="T31" fmla="*/ 56 h 154"/>
              <a:gd name="T32" fmla="*/ 205 w 228"/>
              <a:gd name="T33" fmla="*/ 45 h 154"/>
              <a:gd name="T34" fmla="*/ 220 w 228"/>
              <a:gd name="T35" fmla="*/ 41 h 154"/>
              <a:gd name="T36" fmla="*/ 228 w 228"/>
              <a:gd name="T37" fmla="*/ 40 h 154"/>
              <a:gd name="T38" fmla="*/ 222 w 228"/>
              <a:gd name="T39" fmla="*/ 34 h 154"/>
              <a:gd name="T40" fmla="*/ 209 w 228"/>
              <a:gd name="T41" fmla="*/ 34 h 154"/>
              <a:gd name="T42" fmla="*/ 194 w 228"/>
              <a:gd name="T43" fmla="*/ 27 h 154"/>
              <a:gd name="T44" fmla="*/ 190 w 228"/>
              <a:gd name="T45" fmla="*/ 34 h 154"/>
              <a:gd name="T46" fmla="*/ 180 w 228"/>
              <a:gd name="T47" fmla="*/ 28 h 154"/>
              <a:gd name="T48" fmla="*/ 194 w 228"/>
              <a:gd name="T49" fmla="*/ 11 h 154"/>
              <a:gd name="T50" fmla="*/ 180 w 228"/>
              <a:gd name="T51" fmla="*/ 0 h 154"/>
              <a:gd name="T52" fmla="*/ 162 w 228"/>
              <a:gd name="T53" fmla="*/ 10 h 154"/>
              <a:gd name="T54" fmla="*/ 155 w 228"/>
              <a:gd name="T55" fmla="*/ 25 h 154"/>
              <a:gd name="T56" fmla="*/ 141 w 228"/>
              <a:gd name="T57" fmla="*/ 40 h 154"/>
              <a:gd name="T58" fmla="*/ 130 w 228"/>
              <a:gd name="T59" fmla="*/ 51 h 154"/>
              <a:gd name="T60" fmla="*/ 113 w 228"/>
              <a:gd name="T61" fmla="*/ 54 h 154"/>
              <a:gd name="T62" fmla="*/ 106 w 228"/>
              <a:gd name="T63" fmla="*/ 60 h 154"/>
              <a:gd name="T64" fmla="*/ 91 w 228"/>
              <a:gd name="T65" fmla="*/ 77 h 154"/>
              <a:gd name="T66" fmla="*/ 88 w 228"/>
              <a:gd name="T67" fmla="*/ 86 h 154"/>
              <a:gd name="T68" fmla="*/ 75 w 228"/>
              <a:gd name="T69" fmla="*/ 91 h 154"/>
              <a:gd name="T70" fmla="*/ 58 w 228"/>
              <a:gd name="T71" fmla="*/ 91 h 154"/>
              <a:gd name="T72" fmla="*/ 50 w 228"/>
              <a:gd name="T73" fmla="*/ 100 h 154"/>
              <a:gd name="T74" fmla="*/ 50 w 228"/>
              <a:gd name="T75" fmla="*/ 117 h 154"/>
              <a:gd name="T76" fmla="*/ 39 w 228"/>
              <a:gd name="T77" fmla="*/ 123 h 154"/>
              <a:gd name="T78" fmla="*/ 39 w 228"/>
              <a:gd name="T79" fmla="*/ 129 h 154"/>
              <a:gd name="T80" fmla="*/ 14 w 228"/>
              <a:gd name="T81" fmla="*/ 129 h 154"/>
              <a:gd name="T82" fmla="*/ 14 w 228"/>
              <a:gd name="T83" fmla="*/ 123 h 154"/>
              <a:gd name="T84" fmla="*/ 0 w 228"/>
              <a:gd name="T85" fmla="*/ 117 h 154"/>
              <a:gd name="T86" fmla="*/ 0 w 228"/>
              <a:gd name="T87" fmla="*/ 131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8"/>
              <a:gd name="T133" fmla="*/ 0 h 154"/>
              <a:gd name="T134" fmla="*/ 228 w 228"/>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8" h="154">
                <a:moveTo>
                  <a:pt x="0" y="131"/>
                </a:moveTo>
                <a:lnTo>
                  <a:pt x="20" y="153"/>
                </a:lnTo>
                <a:lnTo>
                  <a:pt x="29" y="154"/>
                </a:lnTo>
                <a:lnTo>
                  <a:pt x="34" y="146"/>
                </a:lnTo>
                <a:lnTo>
                  <a:pt x="53" y="140"/>
                </a:lnTo>
                <a:lnTo>
                  <a:pt x="63" y="135"/>
                </a:lnTo>
                <a:lnTo>
                  <a:pt x="70" y="129"/>
                </a:lnTo>
                <a:lnTo>
                  <a:pt x="103" y="129"/>
                </a:lnTo>
                <a:lnTo>
                  <a:pt x="118" y="123"/>
                </a:lnTo>
                <a:lnTo>
                  <a:pt x="118" y="112"/>
                </a:lnTo>
                <a:lnTo>
                  <a:pt x="135" y="92"/>
                </a:lnTo>
                <a:lnTo>
                  <a:pt x="137" y="86"/>
                </a:lnTo>
                <a:lnTo>
                  <a:pt x="149" y="75"/>
                </a:lnTo>
                <a:lnTo>
                  <a:pt x="150" y="61"/>
                </a:lnTo>
                <a:lnTo>
                  <a:pt x="187" y="61"/>
                </a:lnTo>
                <a:lnTo>
                  <a:pt x="203" y="56"/>
                </a:lnTo>
                <a:lnTo>
                  <a:pt x="205" y="45"/>
                </a:lnTo>
                <a:lnTo>
                  <a:pt x="220" y="41"/>
                </a:lnTo>
                <a:lnTo>
                  <a:pt x="228" y="40"/>
                </a:lnTo>
                <a:lnTo>
                  <a:pt x="222" y="34"/>
                </a:lnTo>
                <a:lnTo>
                  <a:pt x="209" y="34"/>
                </a:lnTo>
                <a:lnTo>
                  <a:pt x="194" y="27"/>
                </a:lnTo>
                <a:lnTo>
                  <a:pt x="190" y="34"/>
                </a:lnTo>
                <a:lnTo>
                  <a:pt x="180" y="28"/>
                </a:lnTo>
                <a:lnTo>
                  <a:pt x="194" y="11"/>
                </a:lnTo>
                <a:lnTo>
                  <a:pt x="180" y="0"/>
                </a:lnTo>
                <a:lnTo>
                  <a:pt x="162" y="10"/>
                </a:lnTo>
                <a:lnTo>
                  <a:pt x="155" y="25"/>
                </a:lnTo>
                <a:lnTo>
                  <a:pt x="141" y="40"/>
                </a:lnTo>
                <a:lnTo>
                  <a:pt x="130" y="51"/>
                </a:lnTo>
                <a:lnTo>
                  <a:pt x="113" y="54"/>
                </a:lnTo>
                <a:lnTo>
                  <a:pt x="106" y="60"/>
                </a:lnTo>
                <a:lnTo>
                  <a:pt x="91" y="77"/>
                </a:lnTo>
                <a:lnTo>
                  <a:pt x="88" y="86"/>
                </a:lnTo>
                <a:lnTo>
                  <a:pt x="75" y="91"/>
                </a:lnTo>
                <a:lnTo>
                  <a:pt x="58" y="91"/>
                </a:lnTo>
                <a:lnTo>
                  <a:pt x="50" y="100"/>
                </a:lnTo>
                <a:lnTo>
                  <a:pt x="50" y="117"/>
                </a:lnTo>
                <a:lnTo>
                  <a:pt x="39" y="123"/>
                </a:lnTo>
                <a:lnTo>
                  <a:pt x="39" y="129"/>
                </a:lnTo>
                <a:lnTo>
                  <a:pt x="14" y="129"/>
                </a:lnTo>
                <a:lnTo>
                  <a:pt x="14" y="123"/>
                </a:lnTo>
                <a:lnTo>
                  <a:pt x="0" y="117"/>
                </a:lnTo>
                <a:lnTo>
                  <a:pt x="0" y="131"/>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435" name="Freeform 297"/>
          <p:cNvSpPr>
            <a:spLocks/>
          </p:cNvSpPr>
          <p:nvPr/>
        </p:nvSpPr>
        <p:spPr bwMode="auto">
          <a:xfrm>
            <a:off x="5048250" y="3696723"/>
            <a:ext cx="328101" cy="325407"/>
          </a:xfrm>
          <a:custGeom>
            <a:avLst/>
            <a:gdLst>
              <a:gd name="T0" fmla="*/ 12 w 233"/>
              <a:gd name="T1" fmla="*/ 72 h 195"/>
              <a:gd name="T2" fmla="*/ 32 w 233"/>
              <a:gd name="T3" fmla="*/ 94 h 195"/>
              <a:gd name="T4" fmla="*/ 39 w 233"/>
              <a:gd name="T5" fmla="*/ 94 h 195"/>
              <a:gd name="T6" fmla="*/ 45 w 233"/>
              <a:gd name="T7" fmla="*/ 85 h 195"/>
              <a:gd name="T8" fmla="*/ 63 w 233"/>
              <a:gd name="T9" fmla="*/ 80 h 195"/>
              <a:gd name="T10" fmla="*/ 74 w 233"/>
              <a:gd name="T11" fmla="*/ 76 h 195"/>
              <a:gd name="T12" fmla="*/ 81 w 233"/>
              <a:gd name="T13" fmla="*/ 68 h 195"/>
              <a:gd name="T14" fmla="*/ 114 w 233"/>
              <a:gd name="T15" fmla="*/ 69 h 195"/>
              <a:gd name="T16" fmla="*/ 127 w 233"/>
              <a:gd name="T17" fmla="*/ 64 h 195"/>
              <a:gd name="T18" fmla="*/ 127 w 233"/>
              <a:gd name="T19" fmla="*/ 51 h 195"/>
              <a:gd name="T20" fmla="*/ 145 w 233"/>
              <a:gd name="T21" fmla="*/ 32 h 195"/>
              <a:gd name="T22" fmla="*/ 148 w 233"/>
              <a:gd name="T23" fmla="*/ 24 h 195"/>
              <a:gd name="T24" fmla="*/ 159 w 233"/>
              <a:gd name="T25" fmla="*/ 15 h 195"/>
              <a:gd name="T26" fmla="*/ 159 w 233"/>
              <a:gd name="T27" fmla="*/ 0 h 195"/>
              <a:gd name="T28" fmla="*/ 197 w 233"/>
              <a:gd name="T29" fmla="*/ 0 h 195"/>
              <a:gd name="T30" fmla="*/ 198 w 233"/>
              <a:gd name="T31" fmla="*/ 9 h 195"/>
              <a:gd name="T32" fmla="*/ 202 w 233"/>
              <a:gd name="T33" fmla="*/ 15 h 195"/>
              <a:gd name="T34" fmla="*/ 203 w 233"/>
              <a:gd name="T35" fmla="*/ 21 h 195"/>
              <a:gd name="T36" fmla="*/ 197 w 233"/>
              <a:gd name="T37" fmla="*/ 27 h 195"/>
              <a:gd name="T38" fmla="*/ 203 w 233"/>
              <a:gd name="T39" fmla="*/ 35 h 195"/>
              <a:gd name="T40" fmla="*/ 203 w 233"/>
              <a:gd name="T41" fmla="*/ 52 h 195"/>
              <a:gd name="T42" fmla="*/ 218 w 233"/>
              <a:gd name="T43" fmla="*/ 66 h 195"/>
              <a:gd name="T44" fmla="*/ 225 w 233"/>
              <a:gd name="T45" fmla="*/ 69 h 195"/>
              <a:gd name="T46" fmla="*/ 233 w 233"/>
              <a:gd name="T47" fmla="*/ 76 h 195"/>
              <a:gd name="T48" fmla="*/ 228 w 233"/>
              <a:gd name="T49" fmla="*/ 76 h 195"/>
              <a:gd name="T50" fmla="*/ 213 w 233"/>
              <a:gd name="T51" fmla="*/ 83 h 195"/>
              <a:gd name="T52" fmla="*/ 199 w 233"/>
              <a:gd name="T53" fmla="*/ 100 h 195"/>
              <a:gd name="T54" fmla="*/ 203 w 233"/>
              <a:gd name="T55" fmla="*/ 119 h 195"/>
              <a:gd name="T56" fmla="*/ 190 w 233"/>
              <a:gd name="T57" fmla="*/ 118 h 195"/>
              <a:gd name="T58" fmla="*/ 178 w 233"/>
              <a:gd name="T59" fmla="*/ 132 h 195"/>
              <a:gd name="T60" fmla="*/ 177 w 233"/>
              <a:gd name="T61" fmla="*/ 154 h 195"/>
              <a:gd name="T62" fmla="*/ 158 w 233"/>
              <a:gd name="T63" fmla="*/ 188 h 195"/>
              <a:gd name="T64" fmla="*/ 137 w 233"/>
              <a:gd name="T65" fmla="*/ 195 h 195"/>
              <a:gd name="T66" fmla="*/ 136 w 233"/>
              <a:gd name="T67" fmla="*/ 189 h 195"/>
              <a:gd name="T68" fmla="*/ 129 w 233"/>
              <a:gd name="T69" fmla="*/ 180 h 195"/>
              <a:gd name="T70" fmla="*/ 115 w 233"/>
              <a:gd name="T71" fmla="*/ 179 h 195"/>
              <a:gd name="T72" fmla="*/ 106 w 233"/>
              <a:gd name="T73" fmla="*/ 176 h 195"/>
              <a:gd name="T74" fmla="*/ 98 w 233"/>
              <a:gd name="T75" fmla="*/ 179 h 195"/>
              <a:gd name="T76" fmla="*/ 90 w 233"/>
              <a:gd name="T77" fmla="*/ 188 h 195"/>
              <a:gd name="T78" fmla="*/ 66 w 233"/>
              <a:gd name="T79" fmla="*/ 187 h 195"/>
              <a:gd name="T80" fmla="*/ 54 w 233"/>
              <a:gd name="T81" fmla="*/ 176 h 195"/>
              <a:gd name="T82" fmla="*/ 38 w 233"/>
              <a:gd name="T83" fmla="*/ 175 h 195"/>
              <a:gd name="T84" fmla="*/ 32 w 233"/>
              <a:gd name="T85" fmla="*/ 167 h 195"/>
              <a:gd name="T86" fmla="*/ 32 w 233"/>
              <a:gd name="T87" fmla="*/ 157 h 195"/>
              <a:gd name="T88" fmla="*/ 25 w 233"/>
              <a:gd name="T89" fmla="*/ 155 h 195"/>
              <a:gd name="T90" fmla="*/ 31 w 233"/>
              <a:gd name="T91" fmla="*/ 143 h 195"/>
              <a:gd name="T92" fmla="*/ 25 w 233"/>
              <a:gd name="T93" fmla="*/ 131 h 195"/>
              <a:gd name="T94" fmla="*/ 18 w 233"/>
              <a:gd name="T95" fmla="*/ 140 h 195"/>
              <a:gd name="T96" fmla="*/ 9 w 233"/>
              <a:gd name="T97" fmla="*/ 126 h 195"/>
              <a:gd name="T98" fmla="*/ 3 w 233"/>
              <a:gd name="T99" fmla="*/ 118 h 195"/>
              <a:gd name="T100" fmla="*/ 0 w 233"/>
              <a:gd name="T101" fmla="*/ 109 h 195"/>
              <a:gd name="T102" fmla="*/ 1 w 233"/>
              <a:gd name="T103" fmla="*/ 75 h 195"/>
              <a:gd name="T104" fmla="*/ 7 w 233"/>
              <a:gd name="T105" fmla="*/ 67 h 195"/>
              <a:gd name="T106" fmla="*/ 12 w 233"/>
              <a:gd name="T107" fmla="*/ 72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195"/>
              <a:gd name="T164" fmla="*/ 233 w 233"/>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195">
                <a:moveTo>
                  <a:pt x="12" y="72"/>
                </a:moveTo>
                <a:lnTo>
                  <a:pt x="32" y="94"/>
                </a:lnTo>
                <a:lnTo>
                  <a:pt x="39" y="94"/>
                </a:lnTo>
                <a:lnTo>
                  <a:pt x="45" y="85"/>
                </a:lnTo>
                <a:lnTo>
                  <a:pt x="63" y="80"/>
                </a:lnTo>
                <a:lnTo>
                  <a:pt x="74" y="76"/>
                </a:lnTo>
                <a:lnTo>
                  <a:pt x="81" y="68"/>
                </a:lnTo>
                <a:lnTo>
                  <a:pt x="114" y="69"/>
                </a:lnTo>
                <a:lnTo>
                  <a:pt x="127" y="64"/>
                </a:lnTo>
                <a:lnTo>
                  <a:pt x="127" y="51"/>
                </a:lnTo>
                <a:lnTo>
                  <a:pt x="145" y="32"/>
                </a:lnTo>
                <a:lnTo>
                  <a:pt x="148" y="24"/>
                </a:lnTo>
                <a:lnTo>
                  <a:pt x="159" y="15"/>
                </a:lnTo>
                <a:lnTo>
                  <a:pt x="159" y="0"/>
                </a:lnTo>
                <a:lnTo>
                  <a:pt x="197" y="0"/>
                </a:lnTo>
                <a:lnTo>
                  <a:pt x="198" y="9"/>
                </a:lnTo>
                <a:lnTo>
                  <a:pt x="202" y="15"/>
                </a:lnTo>
                <a:lnTo>
                  <a:pt x="203" y="21"/>
                </a:lnTo>
                <a:lnTo>
                  <a:pt x="197" y="27"/>
                </a:lnTo>
                <a:lnTo>
                  <a:pt x="203" y="35"/>
                </a:lnTo>
                <a:lnTo>
                  <a:pt x="203" y="52"/>
                </a:lnTo>
                <a:lnTo>
                  <a:pt x="218" y="66"/>
                </a:lnTo>
                <a:lnTo>
                  <a:pt x="225" y="69"/>
                </a:lnTo>
                <a:lnTo>
                  <a:pt x="233" y="76"/>
                </a:lnTo>
                <a:lnTo>
                  <a:pt x="228" y="76"/>
                </a:lnTo>
                <a:lnTo>
                  <a:pt x="213" y="83"/>
                </a:lnTo>
                <a:lnTo>
                  <a:pt x="199" y="100"/>
                </a:lnTo>
                <a:lnTo>
                  <a:pt x="203" y="119"/>
                </a:lnTo>
                <a:lnTo>
                  <a:pt x="190" y="118"/>
                </a:lnTo>
                <a:lnTo>
                  <a:pt x="178" y="132"/>
                </a:lnTo>
                <a:lnTo>
                  <a:pt x="177" y="154"/>
                </a:lnTo>
                <a:lnTo>
                  <a:pt x="158" y="188"/>
                </a:lnTo>
                <a:lnTo>
                  <a:pt x="137" y="195"/>
                </a:lnTo>
                <a:lnTo>
                  <a:pt x="136" y="189"/>
                </a:lnTo>
                <a:lnTo>
                  <a:pt x="129" y="180"/>
                </a:lnTo>
                <a:lnTo>
                  <a:pt x="115" y="179"/>
                </a:lnTo>
                <a:lnTo>
                  <a:pt x="106" y="176"/>
                </a:lnTo>
                <a:lnTo>
                  <a:pt x="98" y="179"/>
                </a:lnTo>
                <a:lnTo>
                  <a:pt x="90" y="188"/>
                </a:lnTo>
                <a:lnTo>
                  <a:pt x="66" y="187"/>
                </a:lnTo>
                <a:lnTo>
                  <a:pt x="54" y="176"/>
                </a:lnTo>
                <a:lnTo>
                  <a:pt x="38" y="175"/>
                </a:lnTo>
                <a:lnTo>
                  <a:pt x="32" y="167"/>
                </a:lnTo>
                <a:lnTo>
                  <a:pt x="32" y="157"/>
                </a:lnTo>
                <a:lnTo>
                  <a:pt x="25" y="155"/>
                </a:lnTo>
                <a:lnTo>
                  <a:pt x="31" y="143"/>
                </a:lnTo>
                <a:lnTo>
                  <a:pt x="25" y="131"/>
                </a:lnTo>
                <a:lnTo>
                  <a:pt x="18" y="140"/>
                </a:lnTo>
                <a:lnTo>
                  <a:pt x="9" y="126"/>
                </a:lnTo>
                <a:lnTo>
                  <a:pt x="3" y="118"/>
                </a:lnTo>
                <a:lnTo>
                  <a:pt x="0" y="109"/>
                </a:lnTo>
                <a:lnTo>
                  <a:pt x="1" y="75"/>
                </a:lnTo>
                <a:lnTo>
                  <a:pt x="7" y="67"/>
                </a:lnTo>
                <a:lnTo>
                  <a:pt x="12" y="72"/>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10436" name="Freeform 298"/>
          <p:cNvSpPr>
            <a:spLocks/>
          </p:cNvSpPr>
          <p:nvPr/>
        </p:nvSpPr>
        <p:spPr bwMode="auto">
          <a:xfrm>
            <a:off x="5168900" y="3675063"/>
            <a:ext cx="55563" cy="57150"/>
          </a:xfrm>
          <a:custGeom>
            <a:avLst/>
            <a:gdLst>
              <a:gd name="T0" fmla="*/ 39 w 39"/>
              <a:gd name="T1" fmla="*/ 7 h 34"/>
              <a:gd name="T2" fmla="*/ 24 w 39"/>
              <a:gd name="T3" fmla="*/ 0 h 34"/>
              <a:gd name="T4" fmla="*/ 8 w 39"/>
              <a:gd name="T5" fmla="*/ 6 h 34"/>
              <a:gd name="T6" fmla="*/ 0 w 39"/>
              <a:gd name="T7" fmla="*/ 16 h 34"/>
              <a:gd name="T8" fmla="*/ 3 w 39"/>
              <a:gd name="T9" fmla="*/ 28 h 34"/>
              <a:gd name="T10" fmla="*/ 15 w 39"/>
              <a:gd name="T11" fmla="*/ 34 h 34"/>
              <a:gd name="T12" fmla="*/ 39 w 39"/>
              <a:gd name="T13" fmla="*/ 7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39" y="7"/>
                </a:moveTo>
                <a:lnTo>
                  <a:pt x="24" y="0"/>
                </a:lnTo>
                <a:lnTo>
                  <a:pt x="8" y="6"/>
                </a:lnTo>
                <a:lnTo>
                  <a:pt x="0" y="16"/>
                </a:lnTo>
                <a:lnTo>
                  <a:pt x="3" y="28"/>
                </a:lnTo>
                <a:lnTo>
                  <a:pt x="15" y="34"/>
                </a:lnTo>
                <a:lnTo>
                  <a:pt x="39" y="7"/>
                </a:lnTo>
                <a:close/>
              </a:path>
            </a:pathLst>
          </a:custGeom>
          <a:solidFill>
            <a:schemeClr val="bg1">
              <a:lumMod val="85000"/>
            </a:schemeClr>
          </a:solidFill>
          <a:ln w="6350">
            <a:solidFill>
              <a:srgbClr val="000000"/>
            </a:solidFill>
            <a:prstDash val="solid"/>
            <a:round/>
            <a:headEnd/>
            <a:tailEnd/>
          </a:ln>
        </p:spPr>
        <p:txBody>
          <a:bodyPr/>
          <a:lstStyle/>
          <a:p>
            <a:pPr latinLnBrk="1">
              <a:defRPr/>
            </a:pPr>
            <a:endParaRPr kumimoji="1" lang="ko-KR" altLang="en-US">
              <a:latin typeface="굴림" pitchFamily="50" charset="-127"/>
              <a:ea typeface="굴림" pitchFamily="50" charset="-127"/>
              <a:cs typeface="ヒラギノ角ゴ Pro W3" pitchFamily="4" charset="-128"/>
            </a:endParaRPr>
          </a:p>
        </p:txBody>
      </p:sp>
      <p:sp>
        <p:nvSpPr>
          <p:cNvPr id="10384" name="Freeform 299"/>
          <p:cNvSpPr>
            <a:spLocks/>
          </p:cNvSpPr>
          <p:nvPr/>
        </p:nvSpPr>
        <p:spPr bwMode="auto">
          <a:xfrm>
            <a:off x="4711700" y="3012480"/>
            <a:ext cx="266700" cy="268287"/>
          </a:xfrm>
          <a:custGeom>
            <a:avLst/>
            <a:gdLst>
              <a:gd name="T0" fmla="*/ 2147483647 w 182"/>
              <a:gd name="T1" fmla="*/ 0 h 158"/>
              <a:gd name="T2" fmla="*/ 2147483647 w 182"/>
              <a:gd name="T3" fmla="*/ 2147483647 h 158"/>
              <a:gd name="T4" fmla="*/ 2147483647 w 182"/>
              <a:gd name="T5" fmla="*/ 2147483647 h 158"/>
              <a:gd name="T6" fmla="*/ 2147483647 w 182"/>
              <a:gd name="T7" fmla="*/ 2147483647 h 158"/>
              <a:gd name="T8" fmla="*/ 2147483647 w 182"/>
              <a:gd name="T9" fmla="*/ 2147483647 h 158"/>
              <a:gd name="T10" fmla="*/ 2147483647 w 182"/>
              <a:gd name="T11" fmla="*/ 2147483647 h 158"/>
              <a:gd name="T12" fmla="*/ 2147483647 w 182"/>
              <a:gd name="T13" fmla="*/ 2147483647 h 158"/>
              <a:gd name="T14" fmla="*/ 2147483647 w 182"/>
              <a:gd name="T15" fmla="*/ 2147483647 h 158"/>
              <a:gd name="T16" fmla="*/ 2147483647 w 182"/>
              <a:gd name="T17" fmla="*/ 2147483647 h 158"/>
              <a:gd name="T18" fmla="*/ 2147483647 w 182"/>
              <a:gd name="T19" fmla="*/ 2147483647 h 158"/>
              <a:gd name="T20" fmla="*/ 2147483647 w 182"/>
              <a:gd name="T21" fmla="*/ 2147483647 h 158"/>
              <a:gd name="T22" fmla="*/ 2147483647 w 182"/>
              <a:gd name="T23" fmla="*/ 2147483647 h 158"/>
              <a:gd name="T24" fmla="*/ 2147483647 w 182"/>
              <a:gd name="T25" fmla="*/ 2147483647 h 158"/>
              <a:gd name="T26" fmla="*/ 2147483647 w 182"/>
              <a:gd name="T27" fmla="*/ 2147483647 h 158"/>
              <a:gd name="T28" fmla="*/ 2147483647 w 182"/>
              <a:gd name="T29" fmla="*/ 2147483647 h 158"/>
              <a:gd name="T30" fmla="*/ 2147483647 w 182"/>
              <a:gd name="T31" fmla="*/ 2147483647 h 158"/>
              <a:gd name="T32" fmla="*/ 2147483647 w 182"/>
              <a:gd name="T33" fmla="*/ 2147483647 h 158"/>
              <a:gd name="T34" fmla="*/ 2147483647 w 182"/>
              <a:gd name="T35" fmla="*/ 2147483647 h 158"/>
              <a:gd name="T36" fmla="*/ 2147483647 w 182"/>
              <a:gd name="T37" fmla="*/ 2147483647 h 158"/>
              <a:gd name="T38" fmla="*/ 2147483647 w 182"/>
              <a:gd name="T39" fmla="*/ 2147483647 h 158"/>
              <a:gd name="T40" fmla="*/ 2147483647 w 182"/>
              <a:gd name="T41" fmla="*/ 2147483647 h 158"/>
              <a:gd name="T42" fmla="*/ 2147483647 w 182"/>
              <a:gd name="T43" fmla="*/ 2147483647 h 158"/>
              <a:gd name="T44" fmla="*/ 2147483647 w 182"/>
              <a:gd name="T45" fmla="*/ 2147483647 h 158"/>
              <a:gd name="T46" fmla="*/ 2147483647 w 182"/>
              <a:gd name="T47" fmla="*/ 2147483647 h 158"/>
              <a:gd name="T48" fmla="*/ 2147483647 w 182"/>
              <a:gd name="T49" fmla="*/ 2147483647 h 158"/>
              <a:gd name="T50" fmla="*/ 2147483647 w 182"/>
              <a:gd name="T51" fmla="*/ 2147483647 h 158"/>
              <a:gd name="T52" fmla="*/ 2147483647 w 182"/>
              <a:gd name="T53" fmla="*/ 2147483647 h 158"/>
              <a:gd name="T54" fmla="*/ 2147483647 w 182"/>
              <a:gd name="T55" fmla="*/ 2147483647 h 158"/>
              <a:gd name="T56" fmla="*/ 2147483647 w 182"/>
              <a:gd name="T57" fmla="*/ 2147483647 h 158"/>
              <a:gd name="T58" fmla="*/ 2147483647 w 182"/>
              <a:gd name="T59" fmla="*/ 2147483647 h 158"/>
              <a:gd name="T60" fmla="*/ 2147483647 w 182"/>
              <a:gd name="T61" fmla="*/ 2147483647 h 158"/>
              <a:gd name="T62" fmla="*/ 2147483647 w 182"/>
              <a:gd name="T63" fmla="*/ 2147483647 h 158"/>
              <a:gd name="T64" fmla="*/ 2147483647 w 182"/>
              <a:gd name="T65" fmla="*/ 2147483647 h 158"/>
              <a:gd name="T66" fmla="*/ 2147483647 w 182"/>
              <a:gd name="T67" fmla="*/ 2147483647 h 158"/>
              <a:gd name="T68" fmla="*/ 2147483647 w 182"/>
              <a:gd name="T69" fmla="*/ 2147483647 h 158"/>
              <a:gd name="T70" fmla="*/ 0 w 182"/>
              <a:gd name="T71" fmla="*/ 2147483647 h 158"/>
              <a:gd name="T72" fmla="*/ 2147483647 w 18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2"/>
              <a:gd name="T112" fmla="*/ 0 h 158"/>
              <a:gd name="T113" fmla="*/ 182 w 18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2" h="158">
                <a:moveTo>
                  <a:pt x="24" y="0"/>
                </a:moveTo>
                <a:lnTo>
                  <a:pt x="35" y="14"/>
                </a:lnTo>
                <a:lnTo>
                  <a:pt x="60" y="24"/>
                </a:lnTo>
                <a:lnTo>
                  <a:pt x="60" y="31"/>
                </a:lnTo>
                <a:lnTo>
                  <a:pt x="71" y="31"/>
                </a:lnTo>
                <a:lnTo>
                  <a:pt x="78" y="26"/>
                </a:lnTo>
                <a:lnTo>
                  <a:pt x="90" y="37"/>
                </a:lnTo>
                <a:lnTo>
                  <a:pt x="97" y="38"/>
                </a:lnTo>
                <a:lnTo>
                  <a:pt x="85" y="49"/>
                </a:lnTo>
                <a:lnTo>
                  <a:pt x="90" y="66"/>
                </a:lnTo>
                <a:lnTo>
                  <a:pt x="106" y="72"/>
                </a:lnTo>
                <a:lnTo>
                  <a:pt x="132" y="83"/>
                </a:lnTo>
                <a:lnTo>
                  <a:pt x="146" y="98"/>
                </a:lnTo>
                <a:lnTo>
                  <a:pt x="164" y="104"/>
                </a:lnTo>
                <a:lnTo>
                  <a:pt x="169" y="110"/>
                </a:lnTo>
                <a:lnTo>
                  <a:pt x="175" y="120"/>
                </a:lnTo>
                <a:lnTo>
                  <a:pt x="180" y="131"/>
                </a:lnTo>
                <a:lnTo>
                  <a:pt x="182" y="141"/>
                </a:lnTo>
                <a:lnTo>
                  <a:pt x="171" y="141"/>
                </a:lnTo>
                <a:lnTo>
                  <a:pt x="158" y="147"/>
                </a:lnTo>
                <a:lnTo>
                  <a:pt x="158" y="158"/>
                </a:lnTo>
                <a:lnTo>
                  <a:pt x="145" y="158"/>
                </a:lnTo>
                <a:lnTo>
                  <a:pt x="140" y="148"/>
                </a:lnTo>
                <a:lnTo>
                  <a:pt x="139" y="140"/>
                </a:lnTo>
                <a:lnTo>
                  <a:pt x="127" y="129"/>
                </a:lnTo>
                <a:lnTo>
                  <a:pt x="127" y="121"/>
                </a:lnTo>
                <a:lnTo>
                  <a:pt x="115" y="121"/>
                </a:lnTo>
                <a:lnTo>
                  <a:pt x="106" y="115"/>
                </a:lnTo>
                <a:lnTo>
                  <a:pt x="107" y="98"/>
                </a:lnTo>
                <a:lnTo>
                  <a:pt x="101" y="92"/>
                </a:lnTo>
                <a:lnTo>
                  <a:pt x="35" y="85"/>
                </a:lnTo>
                <a:lnTo>
                  <a:pt x="34" y="80"/>
                </a:lnTo>
                <a:lnTo>
                  <a:pt x="22" y="78"/>
                </a:lnTo>
                <a:lnTo>
                  <a:pt x="5" y="61"/>
                </a:lnTo>
                <a:lnTo>
                  <a:pt x="11" y="37"/>
                </a:lnTo>
                <a:lnTo>
                  <a:pt x="0" y="32"/>
                </a:lnTo>
                <a:lnTo>
                  <a:pt x="24"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10385" name="Freeform 300"/>
          <p:cNvSpPr>
            <a:spLocks/>
          </p:cNvSpPr>
          <p:nvPr/>
        </p:nvSpPr>
        <p:spPr bwMode="auto">
          <a:xfrm>
            <a:off x="4654550" y="3109317"/>
            <a:ext cx="271463" cy="550863"/>
          </a:xfrm>
          <a:custGeom>
            <a:avLst/>
            <a:gdLst>
              <a:gd name="T0" fmla="*/ 2147483647 w 185"/>
              <a:gd name="T1" fmla="*/ 0 h 323"/>
              <a:gd name="T2" fmla="*/ 2147483647 w 185"/>
              <a:gd name="T3" fmla="*/ 2147483647 h 323"/>
              <a:gd name="T4" fmla="*/ 2147483647 w 185"/>
              <a:gd name="T5" fmla="*/ 2147483647 h 323"/>
              <a:gd name="T6" fmla="*/ 2147483647 w 185"/>
              <a:gd name="T7" fmla="*/ 2147483647 h 323"/>
              <a:gd name="T8" fmla="*/ 2147483647 w 185"/>
              <a:gd name="T9" fmla="*/ 2147483647 h 323"/>
              <a:gd name="T10" fmla="*/ 2147483647 w 185"/>
              <a:gd name="T11" fmla="*/ 2147483647 h 323"/>
              <a:gd name="T12" fmla="*/ 2147483647 w 185"/>
              <a:gd name="T13" fmla="*/ 2147483647 h 323"/>
              <a:gd name="T14" fmla="*/ 2147483647 w 185"/>
              <a:gd name="T15" fmla="*/ 2147483647 h 323"/>
              <a:gd name="T16" fmla="*/ 2147483647 w 185"/>
              <a:gd name="T17" fmla="*/ 2147483647 h 323"/>
              <a:gd name="T18" fmla="*/ 2147483647 w 185"/>
              <a:gd name="T19" fmla="*/ 2147483647 h 323"/>
              <a:gd name="T20" fmla="*/ 2147483647 w 185"/>
              <a:gd name="T21" fmla="*/ 2147483647 h 323"/>
              <a:gd name="T22" fmla="*/ 2147483647 w 185"/>
              <a:gd name="T23" fmla="*/ 2147483647 h 323"/>
              <a:gd name="T24" fmla="*/ 2147483647 w 185"/>
              <a:gd name="T25" fmla="*/ 2147483647 h 323"/>
              <a:gd name="T26" fmla="*/ 2147483647 w 185"/>
              <a:gd name="T27" fmla="*/ 2147483647 h 323"/>
              <a:gd name="T28" fmla="*/ 2147483647 w 185"/>
              <a:gd name="T29" fmla="*/ 2147483647 h 323"/>
              <a:gd name="T30" fmla="*/ 2147483647 w 185"/>
              <a:gd name="T31" fmla="*/ 2147483647 h 323"/>
              <a:gd name="T32" fmla="*/ 2147483647 w 185"/>
              <a:gd name="T33" fmla="*/ 2147483647 h 323"/>
              <a:gd name="T34" fmla="*/ 2147483647 w 185"/>
              <a:gd name="T35" fmla="*/ 2147483647 h 323"/>
              <a:gd name="T36" fmla="*/ 2147483647 w 185"/>
              <a:gd name="T37" fmla="*/ 2147483647 h 323"/>
              <a:gd name="T38" fmla="*/ 2147483647 w 185"/>
              <a:gd name="T39" fmla="*/ 2147483647 h 323"/>
              <a:gd name="T40" fmla="*/ 2147483647 w 185"/>
              <a:gd name="T41" fmla="*/ 2147483647 h 323"/>
              <a:gd name="T42" fmla="*/ 2147483647 w 185"/>
              <a:gd name="T43" fmla="*/ 2147483647 h 323"/>
              <a:gd name="T44" fmla="*/ 2147483647 w 185"/>
              <a:gd name="T45" fmla="*/ 2147483647 h 323"/>
              <a:gd name="T46" fmla="*/ 2147483647 w 185"/>
              <a:gd name="T47" fmla="*/ 2147483647 h 323"/>
              <a:gd name="T48" fmla="*/ 2147483647 w 185"/>
              <a:gd name="T49" fmla="*/ 2147483647 h 323"/>
              <a:gd name="T50" fmla="*/ 2147483647 w 185"/>
              <a:gd name="T51" fmla="*/ 2147483647 h 323"/>
              <a:gd name="T52" fmla="*/ 2147483647 w 185"/>
              <a:gd name="T53" fmla="*/ 2147483647 h 323"/>
              <a:gd name="T54" fmla="*/ 2147483647 w 185"/>
              <a:gd name="T55" fmla="*/ 2147483647 h 323"/>
              <a:gd name="T56" fmla="*/ 2147483647 w 185"/>
              <a:gd name="T57" fmla="*/ 2147483647 h 323"/>
              <a:gd name="T58" fmla="*/ 2147483647 w 185"/>
              <a:gd name="T59" fmla="*/ 2147483647 h 323"/>
              <a:gd name="T60" fmla="*/ 2147483647 w 185"/>
              <a:gd name="T61" fmla="*/ 2147483647 h 323"/>
              <a:gd name="T62" fmla="*/ 2147483647 w 185"/>
              <a:gd name="T63" fmla="*/ 2147483647 h 323"/>
              <a:gd name="T64" fmla="*/ 2147483647 w 185"/>
              <a:gd name="T65" fmla="*/ 2147483647 h 323"/>
              <a:gd name="T66" fmla="*/ 2147483647 w 185"/>
              <a:gd name="T67" fmla="*/ 2147483647 h 323"/>
              <a:gd name="T68" fmla="*/ 2147483647 w 185"/>
              <a:gd name="T69" fmla="*/ 2147483647 h 323"/>
              <a:gd name="T70" fmla="*/ 2147483647 w 185"/>
              <a:gd name="T71" fmla="*/ 2147483647 h 323"/>
              <a:gd name="T72" fmla="*/ 2147483647 w 185"/>
              <a:gd name="T73" fmla="*/ 2147483647 h 323"/>
              <a:gd name="T74" fmla="*/ 2147483647 w 185"/>
              <a:gd name="T75" fmla="*/ 2147483647 h 323"/>
              <a:gd name="T76" fmla="*/ 2147483647 w 185"/>
              <a:gd name="T77" fmla="*/ 2147483647 h 323"/>
              <a:gd name="T78" fmla="*/ 2147483647 w 185"/>
              <a:gd name="T79" fmla="*/ 2147483647 h 323"/>
              <a:gd name="T80" fmla="*/ 0 w 185"/>
              <a:gd name="T81" fmla="*/ 2147483647 h 323"/>
              <a:gd name="T82" fmla="*/ 2147483647 w 185"/>
              <a:gd name="T83" fmla="*/ 2147483647 h 323"/>
              <a:gd name="T84" fmla="*/ 2147483647 w 185"/>
              <a:gd name="T85" fmla="*/ 2147483647 h 323"/>
              <a:gd name="T86" fmla="*/ 2147483647 w 185"/>
              <a:gd name="T87" fmla="*/ 2147483647 h 323"/>
              <a:gd name="T88" fmla="*/ 2147483647 w 185"/>
              <a:gd name="T89" fmla="*/ 2147483647 h 323"/>
              <a:gd name="T90" fmla="*/ 2147483647 w 185"/>
              <a:gd name="T91" fmla="*/ 0 h 323"/>
              <a:gd name="T92" fmla="*/ 2147483647 w 185"/>
              <a:gd name="T93" fmla="*/ 0 h 3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5"/>
              <a:gd name="T142" fmla="*/ 0 h 323"/>
              <a:gd name="T143" fmla="*/ 185 w 185"/>
              <a:gd name="T144" fmla="*/ 323 h 3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5" h="323">
                <a:moveTo>
                  <a:pt x="44" y="0"/>
                </a:moveTo>
                <a:lnTo>
                  <a:pt x="61" y="18"/>
                </a:lnTo>
                <a:lnTo>
                  <a:pt x="73" y="19"/>
                </a:lnTo>
                <a:lnTo>
                  <a:pt x="75" y="25"/>
                </a:lnTo>
                <a:lnTo>
                  <a:pt x="139" y="31"/>
                </a:lnTo>
                <a:lnTo>
                  <a:pt x="147" y="37"/>
                </a:lnTo>
                <a:lnTo>
                  <a:pt x="146" y="55"/>
                </a:lnTo>
                <a:lnTo>
                  <a:pt x="154" y="61"/>
                </a:lnTo>
                <a:lnTo>
                  <a:pt x="166" y="61"/>
                </a:lnTo>
                <a:lnTo>
                  <a:pt x="167" y="68"/>
                </a:lnTo>
                <a:lnTo>
                  <a:pt x="179" y="81"/>
                </a:lnTo>
                <a:lnTo>
                  <a:pt x="179" y="88"/>
                </a:lnTo>
                <a:lnTo>
                  <a:pt x="185" y="98"/>
                </a:lnTo>
                <a:lnTo>
                  <a:pt x="170" y="98"/>
                </a:lnTo>
                <a:lnTo>
                  <a:pt x="119" y="124"/>
                </a:lnTo>
                <a:lnTo>
                  <a:pt x="119" y="135"/>
                </a:lnTo>
                <a:lnTo>
                  <a:pt x="130" y="142"/>
                </a:lnTo>
                <a:lnTo>
                  <a:pt x="141" y="159"/>
                </a:lnTo>
                <a:lnTo>
                  <a:pt x="147" y="183"/>
                </a:lnTo>
                <a:lnTo>
                  <a:pt x="119" y="165"/>
                </a:lnTo>
                <a:lnTo>
                  <a:pt x="82" y="190"/>
                </a:lnTo>
                <a:lnTo>
                  <a:pt x="79" y="250"/>
                </a:lnTo>
                <a:lnTo>
                  <a:pt x="87" y="245"/>
                </a:lnTo>
                <a:lnTo>
                  <a:pt x="161" y="312"/>
                </a:lnTo>
                <a:lnTo>
                  <a:pt x="152" y="323"/>
                </a:lnTo>
                <a:lnTo>
                  <a:pt x="130" y="307"/>
                </a:lnTo>
                <a:lnTo>
                  <a:pt x="125" y="313"/>
                </a:lnTo>
                <a:lnTo>
                  <a:pt x="118" y="313"/>
                </a:lnTo>
                <a:lnTo>
                  <a:pt x="73" y="275"/>
                </a:lnTo>
                <a:lnTo>
                  <a:pt x="61" y="284"/>
                </a:lnTo>
                <a:lnTo>
                  <a:pt x="61" y="229"/>
                </a:lnTo>
                <a:lnTo>
                  <a:pt x="68" y="215"/>
                </a:lnTo>
                <a:lnTo>
                  <a:pt x="67" y="183"/>
                </a:lnTo>
                <a:lnTo>
                  <a:pt x="61" y="170"/>
                </a:lnTo>
                <a:lnTo>
                  <a:pt x="63" y="159"/>
                </a:lnTo>
                <a:lnTo>
                  <a:pt x="39" y="142"/>
                </a:lnTo>
                <a:lnTo>
                  <a:pt x="30" y="130"/>
                </a:lnTo>
                <a:lnTo>
                  <a:pt x="30" y="111"/>
                </a:lnTo>
                <a:lnTo>
                  <a:pt x="39" y="104"/>
                </a:lnTo>
                <a:lnTo>
                  <a:pt x="33" y="94"/>
                </a:lnTo>
                <a:lnTo>
                  <a:pt x="0" y="62"/>
                </a:lnTo>
                <a:lnTo>
                  <a:pt x="7" y="56"/>
                </a:lnTo>
                <a:lnTo>
                  <a:pt x="7" y="33"/>
                </a:lnTo>
                <a:lnTo>
                  <a:pt x="23" y="33"/>
                </a:lnTo>
                <a:lnTo>
                  <a:pt x="29" y="21"/>
                </a:lnTo>
                <a:lnTo>
                  <a:pt x="30" y="0"/>
                </a:lnTo>
                <a:lnTo>
                  <a:pt x="44" y="0"/>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grpSp>
        <p:nvGrpSpPr>
          <p:cNvPr id="10506" name="Group 301"/>
          <p:cNvGrpSpPr>
            <a:grpSpLocks/>
          </p:cNvGrpSpPr>
          <p:nvPr/>
        </p:nvGrpSpPr>
        <p:grpSpPr bwMode="auto">
          <a:xfrm>
            <a:off x="4670425" y="3633192"/>
            <a:ext cx="1563688" cy="606425"/>
            <a:chOff x="3424" y="2929"/>
            <a:chExt cx="1065" cy="356"/>
          </a:xfrm>
          <a:solidFill>
            <a:schemeClr val="bg1">
              <a:lumMod val="85000"/>
            </a:schemeClr>
          </a:solidFill>
        </p:grpSpPr>
        <p:sp>
          <p:nvSpPr>
            <p:cNvPr id="10409" name="Freeform 302"/>
            <p:cNvSpPr>
              <a:spLocks/>
            </p:cNvSpPr>
            <p:nvPr/>
          </p:nvSpPr>
          <p:spPr bwMode="auto">
            <a:xfrm>
              <a:off x="3535" y="3145"/>
              <a:ext cx="22" cy="30"/>
            </a:xfrm>
            <a:custGeom>
              <a:avLst/>
              <a:gdLst>
                <a:gd name="T0" fmla="*/ 22 w 22"/>
                <a:gd name="T1" fmla="*/ 3 h 30"/>
                <a:gd name="T2" fmla="*/ 12 w 22"/>
                <a:gd name="T3" fmla="*/ 0 h 30"/>
                <a:gd name="T4" fmla="*/ 4 w 22"/>
                <a:gd name="T5" fmla="*/ 4 h 30"/>
                <a:gd name="T6" fmla="*/ 2 w 22"/>
                <a:gd name="T7" fmla="*/ 9 h 30"/>
                <a:gd name="T8" fmla="*/ 0 w 22"/>
                <a:gd name="T9" fmla="*/ 20 h 30"/>
                <a:gd name="T10" fmla="*/ 1 w 22"/>
                <a:gd name="T11" fmla="*/ 30 h 30"/>
                <a:gd name="T12" fmla="*/ 15 w 22"/>
                <a:gd name="T13" fmla="*/ 26 h 30"/>
                <a:gd name="T14" fmla="*/ 22 w 22"/>
                <a:gd name="T15" fmla="*/ 18 h 30"/>
                <a:gd name="T16" fmla="*/ 22 w 22"/>
                <a:gd name="T17" fmla="*/ 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0"/>
                <a:gd name="T29" fmla="*/ 22 w 2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0">
                  <a:moveTo>
                    <a:pt x="22" y="3"/>
                  </a:moveTo>
                  <a:lnTo>
                    <a:pt x="12" y="0"/>
                  </a:lnTo>
                  <a:lnTo>
                    <a:pt x="4" y="4"/>
                  </a:lnTo>
                  <a:lnTo>
                    <a:pt x="2" y="9"/>
                  </a:lnTo>
                  <a:lnTo>
                    <a:pt x="0" y="20"/>
                  </a:lnTo>
                  <a:lnTo>
                    <a:pt x="1" y="30"/>
                  </a:lnTo>
                  <a:lnTo>
                    <a:pt x="15" y="26"/>
                  </a:lnTo>
                  <a:lnTo>
                    <a:pt x="22" y="18"/>
                  </a:lnTo>
                  <a:lnTo>
                    <a:pt x="22" y="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0" name="Freeform 303"/>
            <p:cNvSpPr>
              <a:spLocks/>
            </p:cNvSpPr>
            <p:nvPr/>
          </p:nvSpPr>
          <p:spPr bwMode="auto">
            <a:xfrm>
              <a:off x="3490" y="3098"/>
              <a:ext cx="27" cy="34"/>
            </a:xfrm>
            <a:custGeom>
              <a:avLst/>
              <a:gdLst>
                <a:gd name="T0" fmla="*/ 0 w 27"/>
                <a:gd name="T1" fmla="*/ 4 h 34"/>
                <a:gd name="T2" fmla="*/ 12 w 27"/>
                <a:gd name="T3" fmla="*/ 0 h 34"/>
                <a:gd name="T4" fmla="*/ 22 w 27"/>
                <a:gd name="T5" fmla="*/ 5 h 34"/>
                <a:gd name="T6" fmla="*/ 25 w 27"/>
                <a:gd name="T7" fmla="*/ 9 h 34"/>
                <a:gd name="T8" fmla="*/ 27 w 27"/>
                <a:gd name="T9" fmla="*/ 23 h 34"/>
                <a:gd name="T10" fmla="*/ 25 w 27"/>
                <a:gd name="T11" fmla="*/ 34 h 34"/>
                <a:gd name="T12" fmla="*/ 8 w 27"/>
                <a:gd name="T13" fmla="*/ 30 h 34"/>
                <a:gd name="T14" fmla="*/ 0 w 27"/>
                <a:gd name="T15" fmla="*/ 20 h 34"/>
                <a:gd name="T16" fmla="*/ 0 w 27"/>
                <a:gd name="T17" fmla="*/ 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4"/>
                <a:gd name="T29" fmla="*/ 27 w 2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4">
                  <a:moveTo>
                    <a:pt x="0" y="4"/>
                  </a:moveTo>
                  <a:lnTo>
                    <a:pt x="12" y="0"/>
                  </a:lnTo>
                  <a:lnTo>
                    <a:pt x="22" y="5"/>
                  </a:lnTo>
                  <a:lnTo>
                    <a:pt x="25" y="9"/>
                  </a:lnTo>
                  <a:lnTo>
                    <a:pt x="27" y="23"/>
                  </a:lnTo>
                  <a:lnTo>
                    <a:pt x="25" y="34"/>
                  </a:lnTo>
                  <a:lnTo>
                    <a:pt x="8" y="30"/>
                  </a:lnTo>
                  <a:lnTo>
                    <a:pt x="0" y="20"/>
                  </a:lnTo>
                  <a:lnTo>
                    <a:pt x="0" y="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1" name="Freeform 304"/>
            <p:cNvSpPr>
              <a:spLocks/>
            </p:cNvSpPr>
            <p:nvPr/>
          </p:nvSpPr>
          <p:spPr bwMode="auto">
            <a:xfrm>
              <a:off x="3462" y="3048"/>
              <a:ext cx="27" cy="41"/>
            </a:xfrm>
            <a:custGeom>
              <a:avLst/>
              <a:gdLst>
                <a:gd name="T0" fmla="*/ 27 w 27"/>
                <a:gd name="T1" fmla="*/ 5 h 41"/>
                <a:gd name="T2" fmla="*/ 14 w 27"/>
                <a:gd name="T3" fmla="*/ 0 h 41"/>
                <a:gd name="T4" fmla="*/ 5 w 27"/>
                <a:gd name="T5" fmla="*/ 6 h 41"/>
                <a:gd name="T6" fmla="*/ 2 w 27"/>
                <a:gd name="T7" fmla="*/ 12 h 41"/>
                <a:gd name="T8" fmla="*/ 0 w 27"/>
                <a:gd name="T9" fmla="*/ 27 h 41"/>
                <a:gd name="T10" fmla="*/ 2 w 27"/>
                <a:gd name="T11" fmla="*/ 41 h 41"/>
                <a:gd name="T12" fmla="*/ 19 w 27"/>
                <a:gd name="T13" fmla="*/ 35 h 41"/>
                <a:gd name="T14" fmla="*/ 27 w 27"/>
                <a:gd name="T15" fmla="*/ 25 h 41"/>
                <a:gd name="T16" fmla="*/ 27 w 27"/>
                <a:gd name="T17" fmla="*/ 5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1"/>
                <a:gd name="T29" fmla="*/ 27 w 2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1">
                  <a:moveTo>
                    <a:pt x="27" y="5"/>
                  </a:moveTo>
                  <a:lnTo>
                    <a:pt x="14" y="0"/>
                  </a:lnTo>
                  <a:lnTo>
                    <a:pt x="5" y="6"/>
                  </a:lnTo>
                  <a:lnTo>
                    <a:pt x="2" y="12"/>
                  </a:lnTo>
                  <a:lnTo>
                    <a:pt x="0" y="27"/>
                  </a:lnTo>
                  <a:lnTo>
                    <a:pt x="2" y="41"/>
                  </a:lnTo>
                  <a:lnTo>
                    <a:pt x="19" y="35"/>
                  </a:lnTo>
                  <a:lnTo>
                    <a:pt x="27" y="25"/>
                  </a:lnTo>
                  <a:lnTo>
                    <a:pt x="27"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2" name="Freeform 305"/>
            <p:cNvSpPr>
              <a:spLocks/>
            </p:cNvSpPr>
            <p:nvPr/>
          </p:nvSpPr>
          <p:spPr bwMode="auto">
            <a:xfrm>
              <a:off x="3440" y="3002"/>
              <a:ext cx="27" cy="41"/>
            </a:xfrm>
            <a:custGeom>
              <a:avLst/>
              <a:gdLst>
                <a:gd name="T0" fmla="*/ 27 w 27"/>
                <a:gd name="T1" fmla="*/ 37 h 41"/>
                <a:gd name="T2" fmla="*/ 15 w 27"/>
                <a:gd name="T3" fmla="*/ 41 h 41"/>
                <a:gd name="T4" fmla="*/ 6 w 27"/>
                <a:gd name="T5" fmla="*/ 35 h 41"/>
                <a:gd name="T6" fmla="*/ 2 w 27"/>
                <a:gd name="T7" fmla="*/ 30 h 41"/>
                <a:gd name="T8" fmla="*/ 0 w 27"/>
                <a:gd name="T9" fmla="*/ 14 h 41"/>
                <a:gd name="T10" fmla="*/ 1 w 27"/>
                <a:gd name="T11" fmla="*/ 0 h 41"/>
                <a:gd name="T12" fmla="*/ 19 w 27"/>
                <a:gd name="T13" fmla="*/ 6 h 41"/>
                <a:gd name="T14" fmla="*/ 27 w 27"/>
                <a:gd name="T15" fmla="*/ 17 h 41"/>
                <a:gd name="T16" fmla="*/ 27 w 27"/>
                <a:gd name="T17" fmla="*/ 3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1"/>
                <a:gd name="T29" fmla="*/ 27 w 2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1">
                  <a:moveTo>
                    <a:pt x="27" y="37"/>
                  </a:moveTo>
                  <a:lnTo>
                    <a:pt x="15" y="41"/>
                  </a:lnTo>
                  <a:lnTo>
                    <a:pt x="6" y="35"/>
                  </a:lnTo>
                  <a:lnTo>
                    <a:pt x="2" y="30"/>
                  </a:lnTo>
                  <a:lnTo>
                    <a:pt x="0" y="14"/>
                  </a:lnTo>
                  <a:lnTo>
                    <a:pt x="1" y="0"/>
                  </a:lnTo>
                  <a:lnTo>
                    <a:pt x="19" y="6"/>
                  </a:lnTo>
                  <a:lnTo>
                    <a:pt x="27" y="17"/>
                  </a:lnTo>
                  <a:lnTo>
                    <a:pt x="27" y="37"/>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3" name="Freeform 306"/>
            <p:cNvSpPr>
              <a:spLocks/>
            </p:cNvSpPr>
            <p:nvPr/>
          </p:nvSpPr>
          <p:spPr bwMode="auto">
            <a:xfrm>
              <a:off x="3424" y="2929"/>
              <a:ext cx="247" cy="272"/>
            </a:xfrm>
            <a:custGeom>
              <a:avLst/>
              <a:gdLst>
                <a:gd name="T0" fmla="*/ 4 w 247"/>
                <a:gd name="T1" fmla="*/ 0 h 272"/>
                <a:gd name="T2" fmla="*/ 24 w 247"/>
                <a:gd name="T3" fmla="*/ 11 h 272"/>
                <a:gd name="T4" fmla="*/ 38 w 247"/>
                <a:gd name="T5" fmla="*/ 9 h 272"/>
                <a:gd name="T6" fmla="*/ 51 w 247"/>
                <a:gd name="T7" fmla="*/ 11 h 272"/>
                <a:gd name="T8" fmla="*/ 67 w 247"/>
                <a:gd name="T9" fmla="*/ 36 h 272"/>
                <a:gd name="T10" fmla="*/ 68 w 247"/>
                <a:gd name="T11" fmla="*/ 49 h 272"/>
                <a:gd name="T12" fmla="*/ 83 w 247"/>
                <a:gd name="T13" fmla="*/ 58 h 272"/>
                <a:gd name="T14" fmla="*/ 97 w 247"/>
                <a:gd name="T15" fmla="*/ 57 h 272"/>
                <a:gd name="T16" fmla="*/ 104 w 247"/>
                <a:gd name="T17" fmla="*/ 69 h 272"/>
                <a:gd name="T18" fmla="*/ 112 w 247"/>
                <a:gd name="T19" fmla="*/ 70 h 272"/>
                <a:gd name="T20" fmla="*/ 119 w 247"/>
                <a:gd name="T21" fmla="*/ 80 h 272"/>
                <a:gd name="T22" fmla="*/ 129 w 247"/>
                <a:gd name="T23" fmla="*/ 81 h 272"/>
                <a:gd name="T24" fmla="*/ 137 w 247"/>
                <a:gd name="T25" fmla="*/ 93 h 272"/>
                <a:gd name="T26" fmla="*/ 152 w 247"/>
                <a:gd name="T27" fmla="*/ 99 h 272"/>
                <a:gd name="T28" fmla="*/ 156 w 247"/>
                <a:gd name="T29" fmla="*/ 111 h 272"/>
                <a:gd name="T30" fmla="*/ 174 w 247"/>
                <a:gd name="T31" fmla="*/ 111 h 272"/>
                <a:gd name="T32" fmla="*/ 188 w 247"/>
                <a:gd name="T33" fmla="*/ 119 h 272"/>
                <a:gd name="T34" fmla="*/ 196 w 247"/>
                <a:gd name="T35" fmla="*/ 134 h 272"/>
                <a:gd name="T36" fmla="*/ 186 w 247"/>
                <a:gd name="T37" fmla="*/ 136 h 272"/>
                <a:gd name="T38" fmla="*/ 181 w 247"/>
                <a:gd name="T39" fmla="*/ 143 h 272"/>
                <a:gd name="T40" fmla="*/ 203 w 247"/>
                <a:gd name="T41" fmla="*/ 151 h 272"/>
                <a:gd name="T42" fmla="*/ 208 w 247"/>
                <a:gd name="T43" fmla="*/ 162 h 272"/>
                <a:gd name="T44" fmla="*/ 217 w 247"/>
                <a:gd name="T45" fmla="*/ 172 h 272"/>
                <a:gd name="T46" fmla="*/ 218 w 247"/>
                <a:gd name="T47" fmla="*/ 180 h 272"/>
                <a:gd name="T48" fmla="*/ 227 w 247"/>
                <a:gd name="T49" fmla="*/ 182 h 272"/>
                <a:gd name="T50" fmla="*/ 247 w 247"/>
                <a:gd name="T51" fmla="*/ 197 h 272"/>
                <a:gd name="T52" fmla="*/ 241 w 247"/>
                <a:gd name="T53" fmla="*/ 205 h 272"/>
                <a:gd name="T54" fmla="*/ 242 w 247"/>
                <a:gd name="T55" fmla="*/ 214 h 272"/>
                <a:gd name="T56" fmla="*/ 246 w 247"/>
                <a:gd name="T57" fmla="*/ 222 h 272"/>
                <a:gd name="T58" fmla="*/ 247 w 247"/>
                <a:gd name="T59" fmla="*/ 259 h 272"/>
                <a:gd name="T60" fmla="*/ 235 w 247"/>
                <a:gd name="T61" fmla="*/ 257 h 272"/>
                <a:gd name="T62" fmla="*/ 224 w 247"/>
                <a:gd name="T63" fmla="*/ 257 h 272"/>
                <a:gd name="T64" fmla="*/ 224 w 247"/>
                <a:gd name="T65" fmla="*/ 272 h 272"/>
                <a:gd name="T66" fmla="*/ 204 w 247"/>
                <a:gd name="T67" fmla="*/ 256 h 272"/>
                <a:gd name="T68" fmla="*/ 172 w 247"/>
                <a:gd name="T69" fmla="*/ 239 h 272"/>
                <a:gd name="T70" fmla="*/ 154 w 247"/>
                <a:gd name="T71" fmla="*/ 214 h 272"/>
                <a:gd name="T72" fmla="*/ 126 w 247"/>
                <a:gd name="T73" fmla="*/ 192 h 272"/>
                <a:gd name="T74" fmla="*/ 119 w 247"/>
                <a:gd name="T75" fmla="*/ 161 h 272"/>
                <a:gd name="T76" fmla="*/ 104 w 247"/>
                <a:gd name="T77" fmla="*/ 149 h 272"/>
                <a:gd name="T78" fmla="*/ 89 w 247"/>
                <a:gd name="T79" fmla="*/ 129 h 272"/>
                <a:gd name="T80" fmla="*/ 91 w 247"/>
                <a:gd name="T81" fmla="*/ 110 h 272"/>
                <a:gd name="T82" fmla="*/ 58 w 247"/>
                <a:gd name="T83" fmla="*/ 84 h 272"/>
                <a:gd name="T84" fmla="*/ 57 w 247"/>
                <a:gd name="T85" fmla="*/ 72 h 272"/>
                <a:gd name="T86" fmla="*/ 51 w 247"/>
                <a:gd name="T87" fmla="*/ 63 h 272"/>
                <a:gd name="T88" fmla="*/ 34 w 247"/>
                <a:gd name="T89" fmla="*/ 64 h 272"/>
                <a:gd name="T90" fmla="*/ 30 w 247"/>
                <a:gd name="T91" fmla="*/ 54 h 272"/>
                <a:gd name="T92" fmla="*/ 1 w 247"/>
                <a:gd name="T93" fmla="*/ 24 h 272"/>
                <a:gd name="T94" fmla="*/ 0 w 247"/>
                <a:gd name="T95" fmla="*/ 13 h 272"/>
                <a:gd name="T96" fmla="*/ 4 w 247"/>
                <a:gd name="T97" fmla="*/ 0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72"/>
                <a:gd name="T149" fmla="*/ 247 w 247"/>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72">
                  <a:moveTo>
                    <a:pt x="4" y="0"/>
                  </a:moveTo>
                  <a:lnTo>
                    <a:pt x="24" y="11"/>
                  </a:lnTo>
                  <a:lnTo>
                    <a:pt x="38" y="9"/>
                  </a:lnTo>
                  <a:lnTo>
                    <a:pt x="51" y="11"/>
                  </a:lnTo>
                  <a:lnTo>
                    <a:pt x="67" y="36"/>
                  </a:lnTo>
                  <a:lnTo>
                    <a:pt x="68" y="49"/>
                  </a:lnTo>
                  <a:lnTo>
                    <a:pt x="83" y="58"/>
                  </a:lnTo>
                  <a:lnTo>
                    <a:pt x="97" y="57"/>
                  </a:lnTo>
                  <a:lnTo>
                    <a:pt x="104" y="69"/>
                  </a:lnTo>
                  <a:lnTo>
                    <a:pt x="112" y="70"/>
                  </a:lnTo>
                  <a:lnTo>
                    <a:pt x="119" y="80"/>
                  </a:lnTo>
                  <a:lnTo>
                    <a:pt x="129" y="81"/>
                  </a:lnTo>
                  <a:lnTo>
                    <a:pt x="137" y="93"/>
                  </a:lnTo>
                  <a:lnTo>
                    <a:pt x="152" y="99"/>
                  </a:lnTo>
                  <a:lnTo>
                    <a:pt x="156" y="111"/>
                  </a:lnTo>
                  <a:lnTo>
                    <a:pt x="174" y="111"/>
                  </a:lnTo>
                  <a:lnTo>
                    <a:pt x="188" y="119"/>
                  </a:lnTo>
                  <a:lnTo>
                    <a:pt x="196" y="134"/>
                  </a:lnTo>
                  <a:lnTo>
                    <a:pt x="186" y="136"/>
                  </a:lnTo>
                  <a:lnTo>
                    <a:pt x="181" y="143"/>
                  </a:lnTo>
                  <a:lnTo>
                    <a:pt x="203" y="151"/>
                  </a:lnTo>
                  <a:lnTo>
                    <a:pt x="208" y="162"/>
                  </a:lnTo>
                  <a:lnTo>
                    <a:pt x="217" y="172"/>
                  </a:lnTo>
                  <a:lnTo>
                    <a:pt x="218" y="180"/>
                  </a:lnTo>
                  <a:lnTo>
                    <a:pt x="227" y="182"/>
                  </a:lnTo>
                  <a:lnTo>
                    <a:pt x="247" y="197"/>
                  </a:lnTo>
                  <a:lnTo>
                    <a:pt x="241" y="205"/>
                  </a:lnTo>
                  <a:lnTo>
                    <a:pt x="242" y="214"/>
                  </a:lnTo>
                  <a:lnTo>
                    <a:pt x="246" y="222"/>
                  </a:lnTo>
                  <a:lnTo>
                    <a:pt x="247" y="259"/>
                  </a:lnTo>
                  <a:lnTo>
                    <a:pt x="235" y="257"/>
                  </a:lnTo>
                  <a:lnTo>
                    <a:pt x="224" y="257"/>
                  </a:lnTo>
                  <a:lnTo>
                    <a:pt x="224" y="272"/>
                  </a:lnTo>
                  <a:lnTo>
                    <a:pt x="204" y="256"/>
                  </a:lnTo>
                  <a:lnTo>
                    <a:pt x="172" y="239"/>
                  </a:lnTo>
                  <a:lnTo>
                    <a:pt x="154" y="214"/>
                  </a:lnTo>
                  <a:lnTo>
                    <a:pt x="126" y="192"/>
                  </a:lnTo>
                  <a:lnTo>
                    <a:pt x="119" y="161"/>
                  </a:lnTo>
                  <a:lnTo>
                    <a:pt x="104" y="149"/>
                  </a:lnTo>
                  <a:lnTo>
                    <a:pt x="89" y="129"/>
                  </a:lnTo>
                  <a:lnTo>
                    <a:pt x="91" y="110"/>
                  </a:lnTo>
                  <a:lnTo>
                    <a:pt x="58" y="84"/>
                  </a:lnTo>
                  <a:lnTo>
                    <a:pt x="57" y="72"/>
                  </a:lnTo>
                  <a:lnTo>
                    <a:pt x="51" y="63"/>
                  </a:lnTo>
                  <a:lnTo>
                    <a:pt x="34" y="64"/>
                  </a:lnTo>
                  <a:lnTo>
                    <a:pt x="30" y="54"/>
                  </a:lnTo>
                  <a:lnTo>
                    <a:pt x="1" y="24"/>
                  </a:lnTo>
                  <a:lnTo>
                    <a:pt x="0" y="13"/>
                  </a:lnTo>
                  <a:lnTo>
                    <a:pt x="4"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4" name="Freeform 307"/>
            <p:cNvSpPr>
              <a:spLocks/>
            </p:cNvSpPr>
            <p:nvPr/>
          </p:nvSpPr>
          <p:spPr bwMode="auto">
            <a:xfrm>
              <a:off x="4436" y="3088"/>
              <a:ext cx="53" cy="167"/>
            </a:xfrm>
            <a:custGeom>
              <a:avLst/>
              <a:gdLst>
                <a:gd name="T0" fmla="*/ 53 w 53"/>
                <a:gd name="T1" fmla="*/ 9 h 167"/>
                <a:gd name="T2" fmla="*/ 30 w 53"/>
                <a:gd name="T3" fmla="*/ 0 h 167"/>
                <a:gd name="T4" fmla="*/ 30 w 53"/>
                <a:gd name="T5" fmla="*/ 8 h 167"/>
                <a:gd name="T6" fmla="*/ 15 w 53"/>
                <a:gd name="T7" fmla="*/ 1 h 167"/>
                <a:gd name="T8" fmla="*/ 15 w 53"/>
                <a:gd name="T9" fmla="*/ 78 h 167"/>
                <a:gd name="T10" fmla="*/ 0 w 53"/>
                <a:gd name="T11" fmla="*/ 87 h 167"/>
                <a:gd name="T12" fmla="*/ 15 w 53"/>
                <a:gd name="T13" fmla="*/ 95 h 167"/>
                <a:gd name="T14" fmla="*/ 15 w 53"/>
                <a:gd name="T15" fmla="*/ 147 h 167"/>
                <a:gd name="T16" fmla="*/ 19 w 53"/>
                <a:gd name="T17" fmla="*/ 158 h 167"/>
                <a:gd name="T18" fmla="*/ 30 w 53"/>
                <a:gd name="T19" fmla="*/ 164 h 167"/>
                <a:gd name="T20" fmla="*/ 30 w 53"/>
                <a:gd name="T21" fmla="*/ 167 h 167"/>
                <a:gd name="T22" fmla="*/ 53 w 53"/>
                <a:gd name="T23" fmla="*/ 167 h 167"/>
                <a:gd name="T24" fmla="*/ 53 w 53"/>
                <a:gd name="T25" fmla="*/ 9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67"/>
                <a:gd name="T41" fmla="*/ 53 w 53"/>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67">
                  <a:moveTo>
                    <a:pt x="53" y="9"/>
                  </a:moveTo>
                  <a:lnTo>
                    <a:pt x="30" y="0"/>
                  </a:lnTo>
                  <a:lnTo>
                    <a:pt x="30" y="8"/>
                  </a:lnTo>
                  <a:lnTo>
                    <a:pt x="15" y="1"/>
                  </a:lnTo>
                  <a:lnTo>
                    <a:pt x="15" y="78"/>
                  </a:lnTo>
                  <a:lnTo>
                    <a:pt x="0" y="87"/>
                  </a:lnTo>
                  <a:lnTo>
                    <a:pt x="15" y="95"/>
                  </a:lnTo>
                  <a:lnTo>
                    <a:pt x="15" y="147"/>
                  </a:lnTo>
                  <a:lnTo>
                    <a:pt x="19" y="158"/>
                  </a:lnTo>
                  <a:lnTo>
                    <a:pt x="30" y="164"/>
                  </a:lnTo>
                  <a:lnTo>
                    <a:pt x="30" y="167"/>
                  </a:lnTo>
                  <a:lnTo>
                    <a:pt x="53" y="167"/>
                  </a:lnTo>
                  <a:lnTo>
                    <a:pt x="53" y="9"/>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5" name="Freeform 308"/>
            <p:cNvSpPr>
              <a:spLocks/>
            </p:cNvSpPr>
            <p:nvPr/>
          </p:nvSpPr>
          <p:spPr bwMode="auto">
            <a:xfrm>
              <a:off x="4235" y="3034"/>
              <a:ext cx="216" cy="201"/>
            </a:xfrm>
            <a:custGeom>
              <a:avLst/>
              <a:gdLst>
                <a:gd name="T0" fmla="*/ 216 w 216"/>
                <a:gd name="T1" fmla="*/ 55 h 201"/>
                <a:gd name="T2" fmla="*/ 216 w 216"/>
                <a:gd name="T3" fmla="*/ 134 h 201"/>
                <a:gd name="T4" fmla="*/ 201 w 216"/>
                <a:gd name="T5" fmla="*/ 141 h 201"/>
                <a:gd name="T6" fmla="*/ 216 w 216"/>
                <a:gd name="T7" fmla="*/ 149 h 201"/>
                <a:gd name="T8" fmla="*/ 216 w 216"/>
                <a:gd name="T9" fmla="*/ 201 h 201"/>
                <a:gd name="T10" fmla="*/ 203 w 216"/>
                <a:gd name="T11" fmla="*/ 184 h 201"/>
                <a:gd name="T12" fmla="*/ 190 w 216"/>
                <a:gd name="T13" fmla="*/ 184 h 201"/>
                <a:gd name="T14" fmla="*/ 178 w 216"/>
                <a:gd name="T15" fmla="*/ 170 h 201"/>
                <a:gd name="T16" fmla="*/ 178 w 216"/>
                <a:gd name="T17" fmla="*/ 162 h 201"/>
                <a:gd name="T18" fmla="*/ 174 w 216"/>
                <a:gd name="T19" fmla="*/ 148 h 201"/>
                <a:gd name="T20" fmla="*/ 159 w 216"/>
                <a:gd name="T21" fmla="*/ 143 h 201"/>
                <a:gd name="T22" fmla="*/ 144 w 216"/>
                <a:gd name="T23" fmla="*/ 127 h 201"/>
                <a:gd name="T24" fmla="*/ 136 w 216"/>
                <a:gd name="T25" fmla="*/ 109 h 201"/>
                <a:gd name="T26" fmla="*/ 120 w 216"/>
                <a:gd name="T27" fmla="*/ 105 h 201"/>
                <a:gd name="T28" fmla="*/ 110 w 216"/>
                <a:gd name="T29" fmla="*/ 105 h 201"/>
                <a:gd name="T30" fmla="*/ 93 w 216"/>
                <a:gd name="T31" fmla="*/ 100 h 201"/>
                <a:gd name="T32" fmla="*/ 86 w 216"/>
                <a:gd name="T33" fmla="*/ 100 h 201"/>
                <a:gd name="T34" fmla="*/ 78 w 216"/>
                <a:gd name="T35" fmla="*/ 92 h 201"/>
                <a:gd name="T36" fmla="*/ 63 w 216"/>
                <a:gd name="T37" fmla="*/ 88 h 201"/>
                <a:gd name="T38" fmla="*/ 63 w 216"/>
                <a:gd name="T39" fmla="*/ 81 h 201"/>
                <a:gd name="T40" fmla="*/ 56 w 216"/>
                <a:gd name="T41" fmla="*/ 88 h 201"/>
                <a:gd name="T42" fmla="*/ 56 w 216"/>
                <a:gd name="T43" fmla="*/ 94 h 201"/>
                <a:gd name="T44" fmla="*/ 45 w 216"/>
                <a:gd name="T45" fmla="*/ 100 h 201"/>
                <a:gd name="T46" fmla="*/ 38 w 216"/>
                <a:gd name="T47" fmla="*/ 93 h 201"/>
                <a:gd name="T48" fmla="*/ 37 w 216"/>
                <a:gd name="T49" fmla="*/ 88 h 201"/>
                <a:gd name="T50" fmla="*/ 31 w 216"/>
                <a:gd name="T51" fmla="*/ 79 h 201"/>
                <a:gd name="T52" fmla="*/ 31 w 216"/>
                <a:gd name="T53" fmla="*/ 72 h 201"/>
                <a:gd name="T54" fmla="*/ 24 w 216"/>
                <a:gd name="T55" fmla="*/ 72 h 201"/>
                <a:gd name="T56" fmla="*/ 18 w 216"/>
                <a:gd name="T57" fmla="*/ 66 h 201"/>
                <a:gd name="T58" fmla="*/ 21 w 216"/>
                <a:gd name="T59" fmla="*/ 61 h 201"/>
                <a:gd name="T60" fmla="*/ 47 w 216"/>
                <a:gd name="T61" fmla="*/ 67 h 201"/>
                <a:gd name="T62" fmla="*/ 57 w 216"/>
                <a:gd name="T63" fmla="*/ 56 h 201"/>
                <a:gd name="T64" fmla="*/ 48 w 216"/>
                <a:gd name="T65" fmla="*/ 35 h 201"/>
                <a:gd name="T66" fmla="*/ 21 w 216"/>
                <a:gd name="T67" fmla="*/ 37 h 201"/>
                <a:gd name="T68" fmla="*/ 13 w 216"/>
                <a:gd name="T69" fmla="*/ 30 h 201"/>
                <a:gd name="T70" fmla="*/ 0 w 216"/>
                <a:gd name="T71" fmla="*/ 30 h 201"/>
                <a:gd name="T72" fmla="*/ 0 w 216"/>
                <a:gd name="T73" fmla="*/ 22 h 201"/>
                <a:gd name="T74" fmla="*/ 7 w 216"/>
                <a:gd name="T75" fmla="*/ 6 h 201"/>
                <a:gd name="T76" fmla="*/ 13 w 216"/>
                <a:gd name="T77" fmla="*/ 0 h 201"/>
                <a:gd name="T78" fmla="*/ 24 w 216"/>
                <a:gd name="T79" fmla="*/ 0 h 201"/>
                <a:gd name="T80" fmla="*/ 38 w 216"/>
                <a:gd name="T81" fmla="*/ 6 h 201"/>
                <a:gd name="T82" fmla="*/ 51 w 216"/>
                <a:gd name="T83" fmla="*/ 6 h 201"/>
                <a:gd name="T84" fmla="*/ 67 w 216"/>
                <a:gd name="T85" fmla="*/ 0 h 201"/>
                <a:gd name="T86" fmla="*/ 63 w 216"/>
                <a:gd name="T87" fmla="*/ 15 h 201"/>
                <a:gd name="T88" fmla="*/ 62 w 216"/>
                <a:gd name="T89" fmla="*/ 26 h 201"/>
                <a:gd name="T90" fmla="*/ 65 w 216"/>
                <a:gd name="T91" fmla="*/ 38 h 201"/>
                <a:gd name="T92" fmla="*/ 70 w 216"/>
                <a:gd name="T93" fmla="*/ 45 h 201"/>
                <a:gd name="T94" fmla="*/ 86 w 216"/>
                <a:gd name="T95" fmla="*/ 61 h 201"/>
                <a:gd name="T96" fmla="*/ 95 w 216"/>
                <a:gd name="T97" fmla="*/ 61 h 201"/>
                <a:gd name="T98" fmla="*/ 111 w 216"/>
                <a:gd name="T99" fmla="*/ 50 h 201"/>
                <a:gd name="T100" fmla="*/ 117 w 216"/>
                <a:gd name="T101" fmla="*/ 38 h 201"/>
                <a:gd name="T102" fmla="*/ 128 w 216"/>
                <a:gd name="T103" fmla="*/ 31 h 201"/>
                <a:gd name="T104" fmla="*/ 142 w 216"/>
                <a:gd name="T105" fmla="*/ 17 h 201"/>
                <a:gd name="T106" fmla="*/ 146 w 216"/>
                <a:gd name="T107" fmla="*/ 23 h 201"/>
                <a:gd name="T108" fmla="*/ 152 w 216"/>
                <a:gd name="T109" fmla="*/ 24 h 201"/>
                <a:gd name="T110" fmla="*/ 164 w 216"/>
                <a:gd name="T111" fmla="*/ 31 h 201"/>
                <a:gd name="T112" fmla="*/ 172 w 216"/>
                <a:gd name="T113" fmla="*/ 30 h 201"/>
                <a:gd name="T114" fmla="*/ 177 w 216"/>
                <a:gd name="T115" fmla="*/ 37 h 201"/>
                <a:gd name="T116" fmla="*/ 192 w 216"/>
                <a:gd name="T117" fmla="*/ 37 h 201"/>
                <a:gd name="T118" fmla="*/ 203 w 216"/>
                <a:gd name="T119" fmla="*/ 30 h 201"/>
                <a:gd name="T120" fmla="*/ 216 w 216"/>
                <a:gd name="T121" fmla="*/ 55 h 2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
                <a:gd name="T184" fmla="*/ 0 h 201"/>
                <a:gd name="T185" fmla="*/ 216 w 216"/>
                <a:gd name="T186" fmla="*/ 201 h 2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 h="201">
                  <a:moveTo>
                    <a:pt x="216" y="55"/>
                  </a:moveTo>
                  <a:lnTo>
                    <a:pt x="216" y="134"/>
                  </a:lnTo>
                  <a:lnTo>
                    <a:pt x="201" y="141"/>
                  </a:lnTo>
                  <a:lnTo>
                    <a:pt x="216" y="149"/>
                  </a:lnTo>
                  <a:lnTo>
                    <a:pt x="216" y="201"/>
                  </a:lnTo>
                  <a:lnTo>
                    <a:pt x="203" y="184"/>
                  </a:lnTo>
                  <a:lnTo>
                    <a:pt x="190" y="184"/>
                  </a:lnTo>
                  <a:lnTo>
                    <a:pt x="178" y="170"/>
                  </a:lnTo>
                  <a:lnTo>
                    <a:pt x="178" y="162"/>
                  </a:lnTo>
                  <a:lnTo>
                    <a:pt x="174" y="148"/>
                  </a:lnTo>
                  <a:lnTo>
                    <a:pt x="159" y="143"/>
                  </a:lnTo>
                  <a:lnTo>
                    <a:pt x="144" y="127"/>
                  </a:lnTo>
                  <a:lnTo>
                    <a:pt x="136" y="109"/>
                  </a:lnTo>
                  <a:lnTo>
                    <a:pt x="120" y="105"/>
                  </a:lnTo>
                  <a:lnTo>
                    <a:pt x="110" y="105"/>
                  </a:lnTo>
                  <a:lnTo>
                    <a:pt x="93" y="100"/>
                  </a:lnTo>
                  <a:lnTo>
                    <a:pt x="86" y="100"/>
                  </a:lnTo>
                  <a:lnTo>
                    <a:pt x="78" y="92"/>
                  </a:lnTo>
                  <a:lnTo>
                    <a:pt x="63" y="88"/>
                  </a:lnTo>
                  <a:lnTo>
                    <a:pt x="63" y="81"/>
                  </a:lnTo>
                  <a:lnTo>
                    <a:pt x="56" y="88"/>
                  </a:lnTo>
                  <a:lnTo>
                    <a:pt x="56" y="94"/>
                  </a:lnTo>
                  <a:lnTo>
                    <a:pt x="45" y="100"/>
                  </a:lnTo>
                  <a:lnTo>
                    <a:pt x="38" y="93"/>
                  </a:lnTo>
                  <a:lnTo>
                    <a:pt x="37" y="88"/>
                  </a:lnTo>
                  <a:lnTo>
                    <a:pt x="31" y="79"/>
                  </a:lnTo>
                  <a:lnTo>
                    <a:pt x="31" y="72"/>
                  </a:lnTo>
                  <a:lnTo>
                    <a:pt x="24" y="72"/>
                  </a:lnTo>
                  <a:lnTo>
                    <a:pt x="18" y="66"/>
                  </a:lnTo>
                  <a:lnTo>
                    <a:pt x="21" y="61"/>
                  </a:lnTo>
                  <a:lnTo>
                    <a:pt x="47" y="67"/>
                  </a:lnTo>
                  <a:lnTo>
                    <a:pt x="57" y="56"/>
                  </a:lnTo>
                  <a:lnTo>
                    <a:pt x="48" y="35"/>
                  </a:lnTo>
                  <a:lnTo>
                    <a:pt x="21" y="37"/>
                  </a:lnTo>
                  <a:lnTo>
                    <a:pt x="13" y="30"/>
                  </a:lnTo>
                  <a:lnTo>
                    <a:pt x="0" y="30"/>
                  </a:lnTo>
                  <a:lnTo>
                    <a:pt x="0" y="22"/>
                  </a:lnTo>
                  <a:lnTo>
                    <a:pt x="7" y="6"/>
                  </a:lnTo>
                  <a:lnTo>
                    <a:pt x="13" y="0"/>
                  </a:lnTo>
                  <a:lnTo>
                    <a:pt x="24" y="0"/>
                  </a:lnTo>
                  <a:lnTo>
                    <a:pt x="38" y="6"/>
                  </a:lnTo>
                  <a:lnTo>
                    <a:pt x="51" y="6"/>
                  </a:lnTo>
                  <a:lnTo>
                    <a:pt x="67" y="0"/>
                  </a:lnTo>
                  <a:lnTo>
                    <a:pt x="63" y="15"/>
                  </a:lnTo>
                  <a:lnTo>
                    <a:pt x="62" y="26"/>
                  </a:lnTo>
                  <a:lnTo>
                    <a:pt x="65" y="38"/>
                  </a:lnTo>
                  <a:lnTo>
                    <a:pt x="70" y="45"/>
                  </a:lnTo>
                  <a:lnTo>
                    <a:pt x="86" y="61"/>
                  </a:lnTo>
                  <a:lnTo>
                    <a:pt x="95" y="61"/>
                  </a:lnTo>
                  <a:lnTo>
                    <a:pt x="111" y="50"/>
                  </a:lnTo>
                  <a:lnTo>
                    <a:pt x="117" y="38"/>
                  </a:lnTo>
                  <a:lnTo>
                    <a:pt x="128" y="31"/>
                  </a:lnTo>
                  <a:lnTo>
                    <a:pt x="142" y="17"/>
                  </a:lnTo>
                  <a:lnTo>
                    <a:pt x="146" y="23"/>
                  </a:lnTo>
                  <a:lnTo>
                    <a:pt x="152" y="24"/>
                  </a:lnTo>
                  <a:lnTo>
                    <a:pt x="164" y="31"/>
                  </a:lnTo>
                  <a:lnTo>
                    <a:pt x="172" y="30"/>
                  </a:lnTo>
                  <a:lnTo>
                    <a:pt x="177" y="37"/>
                  </a:lnTo>
                  <a:lnTo>
                    <a:pt x="192" y="37"/>
                  </a:lnTo>
                  <a:lnTo>
                    <a:pt x="203" y="30"/>
                  </a:lnTo>
                  <a:lnTo>
                    <a:pt x="216" y="5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6" name="Freeform 309"/>
            <p:cNvSpPr>
              <a:spLocks/>
            </p:cNvSpPr>
            <p:nvPr/>
          </p:nvSpPr>
          <p:spPr bwMode="auto">
            <a:xfrm>
              <a:off x="4241" y="3163"/>
              <a:ext cx="37" cy="25"/>
            </a:xfrm>
            <a:custGeom>
              <a:avLst/>
              <a:gdLst>
                <a:gd name="T0" fmla="*/ 1 w 37"/>
                <a:gd name="T1" fmla="*/ 4 h 25"/>
                <a:gd name="T2" fmla="*/ 16 w 37"/>
                <a:gd name="T3" fmla="*/ 0 h 25"/>
                <a:gd name="T4" fmla="*/ 28 w 37"/>
                <a:gd name="T5" fmla="*/ 0 h 25"/>
                <a:gd name="T6" fmla="*/ 35 w 37"/>
                <a:gd name="T7" fmla="*/ 8 h 25"/>
                <a:gd name="T8" fmla="*/ 37 w 37"/>
                <a:gd name="T9" fmla="*/ 15 h 25"/>
                <a:gd name="T10" fmla="*/ 35 w 37"/>
                <a:gd name="T11" fmla="*/ 20 h 25"/>
                <a:gd name="T12" fmla="*/ 28 w 37"/>
                <a:gd name="T13" fmla="*/ 25 h 25"/>
                <a:gd name="T14" fmla="*/ 16 w 37"/>
                <a:gd name="T15" fmla="*/ 25 h 25"/>
                <a:gd name="T16" fmla="*/ 4 w 37"/>
                <a:gd name="T17" fmla="*/ 21 h 25"/>
                <a:gd name="T18" fmla="*/ 0 w 37"/>
                <a:gd name="T19" fmla="*/ 11 h 25"/>
                <a:gd name="T20" fmla="*/ 1 w 37"/>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25"/>
                <a:gd name="T35" fmla="*/ 37 w 3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25">
                  <a:moveTo>
                    <a:pt x="1" y="4"/>
                  </a:moveTo>
                  <a:lnTo>
                    <a:pt x="16" y="0"/>
                  </a:lnTo>
                  <a:lnTo>
                    <a:pt x="28" y="0"/>
                  </a:lnTo>
                  <a:lnTo>
                    <a:pt x="35" y="8"/>
                  </a:lnTo>
                  <a:lnTo>
                    <a:pt x="37" y="15"/>
                  </a:lnTo>
                  <a:lnTo>
                    <a:pt x="35" y="20"/>
                  </a:lnTo>
                  <a:lnTo>
                    <a:pt x="28" y="25"/>
                  </a:lnTo>
                  <a:lnTo>
                    <a:pt x="16" y="25"/>
                  </a:lnTo>
                  <a:lnTo>
                    <a:pt x="4" y="21"/>
                  </a:lnTo>
                  <a:lnTo>
                    <a:pt x="0" y="11"/>
                  </a:lnTo>
                  <a:lnTo>
                    <a:pt x="1" y="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7" name="Freeform 310"/>
            <p:cNvSpPr>
              <a:spLocks/>
            </p:cNvSpPr>
            <p:nvPr/>
          </p:nvSpPr>
          <p:spPr bwMode="auto">
            <a:xfrm>
              <a:off x="4282" y="3136"/>
              <a:ext cx="33" cy="21"/>
            </a:xfrm>
            <a:custGeom>
              <a:avLst/>
              <a:gdLst>
                <a:gd name="T0" fmla="*/ 0 w 33"/>
                <a:gd name="T1" fmla="*/ 17 h 21"/>
                <a:gd name="T2" fmla="*/ 15 w 33"/>
                <a:gd name="T3" fmla="*/ 21 h 21"/>
                <a:gd name="T4" fmla="*/ 25 w 33"/>
                <a:gd name="T5" fmla="*/ 20 h 21"/>
                <a:gd name="T6" fmla="*/ 32 w 33"/>
                <a:gd name="T7" fmla="*/ 13 h 21"/>
                <a:gd name="T8" fmla="*/ 33 w 33"/>
                <a:gd name="T9" fmla="*/ 8 h 21"/>
                <a:gd name="T10" fmla="*/ 31 w 33"/>
                <a:gd name="T11" fmla="*/ 3 h 21"/>
                <a:gd name="T12" fmla="*/ 25 w 33"/>
                <a:gd name="T13" fmla="*/ 0 h 21"/>
                <a:gd name="T14" fmla="*/ 15 w 33"/>
                <a:gd name="T15" fmla="*/ 0 h 21"/>
                <a:gd name="T16" fmla="*/ 3 w 33"/>
                <a:gd name="T17" fmla="*/ 3 h 21"/>
                <a:gd name="T18" fmla="*/ 0 w 33"/>
                <a:gd name="T19" fmla="*/ 11 h 21"/>
                <a:gd name="T20" fmla="*/ 0 w 33"/>
                <a:gd name="T21" fmla="*/ 1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21"/>
                <a:gd name="T35" fmla="*/ 33 w 3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21">
                  <a:moveTo>
                    <a:pt x="0" y="17"/>
                  </a:moveTo>
                  <a:lnTo>
                    <a:pt x="15" y="21"/>
                  </a:lnTo>
                  <a:lnTo>
                    <a:pt x="25" y="20"/>
                  </a:lnTo>
                  <a:lnTo>
                    <a:pt x="32" y="13"/>
                  </a:lnTo>
                  <a:lnTo>
                    <a:pt x="33" y="8"/>
                  </a:lnTo>
                  <a:lnTo>
                    <a:pt x="31" y="3"/>
                  </a:lnTo>
                  <a:lnTo>
                    <a:pt x="25" y="0"/>
                  </a:lnTo>
                  <a:lnTo>
                    <a:pt x="15" y="0"/>
                  </a:lnTo>
                  <a:lnTo>
                    <a:pt x="3" y="3"/>
                  </a:lnTo>
                  <a:lnTo>
                    <a:pt x="0" y="11"/>
                  </a:lnTo>
                  <a:lnTo>
                    <a:pt x="0" y="17"/>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8" name="Freeform 311"/>
            <p:cNvSpPr>
              <a:spLocks/>
            </p:cNvSpPr>
            <p:nvPr/>
          </p:nvSpPr>
          <p:spPr bwMode="auto">
            <a:xfrm>
              <a:off x="4226" y="3126"/>
              <a:ext cx="38" cy="27"/>
            </a:xfrm>
            <a:custGeom>
              <a:avLst/>
              <a:gdLst>
                <a:gd name="T0" fmla="*/ 37 w 38"/>
                <a:gd name="T1" fmla="*/ 5 h 27"/>
                <a:gd name="T2" fmla="*/ 22 w 38"/>
                <a:gd name="T3" fmla="*/ 0 h 27"/>
                <a:gd name="T4" fmla="*/ 9 w 38"/>
                <a:gd name="T5" fmla="*/ 1 h 27"/>
                <a:gd name="T6" fmla="*/ 1 w 38"/>
                <a:gd name="T7" fmla="*/ 8 h 27"/>
                <a:gd name="T8" fmla="*/ 0 w 38"/>
                <a:gd name="T9" fmla="*/ 16 h 27"/>
                <a:gd name="T10" fmla="*/ 2 w 38"/>
                <a:gd name="T11" fmla="*/ 21 h 27"/>
                <a:gd name="T12" fmla="*/ 9 w 38"/>
                <a:gd name="T13" fmla="*/ 27 h 27"/>
                <a:gd name="T14" fmla="*/ 22 w 38"/>
                <a:gd name="T15" fmla="*/ 27 h 27"/>
                <a:gd name="T16" fmla="*/ 33 w 38"/>
                <a:gd name="T17" fmla="*/ 22 h 27"/>
                <a:gd name="T18" fmla="*/ 38 w 38"/>
                <a:gd name="T19" fmla="*/ 12 h 27"/>
                <a:gd name="T20" fmla="*/ 37 w 38"/>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27"/>
                <a:gd name="T35" fmla="*/ 38 w 3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27">
                  <a:moveTo>
                    <a:pt x="37" y="5"/>
                  </a:moveTo>
                  <a:lnTo>
                    <a:pt x="22" y="0"/>
                  </a:lnTo>
                  <a:lnTo>
                    <a:pt x="9" y="1"/>
                  </a:lnTo>
                  <a:lnTo>
                    <a:pt x="1" y="8"/>
                  </a:lnTo>
                  <a:lnTo>
                    <a:pt x="0" y="16"/>
                  </a:lnTo>
                  <a:lnTo>
                    <a:pt x="2" y="21"/>
                  </a:lnTo>
                  <a:lnTo>
                    <a:pt x="9" y="27"/>
                  </a:lnTo>
                  <a:lnTo>
                    <a:pt x="22" y="27"/>
                  </a:lnTo>
                  <a:lnTo>
                    <a:pt x="33" y="22"/>
                  </a:lnTo>
                  <a:lnTo>
                    <a:pt x="38" y="12"/>
                  </a:lnTo>
                  <a:lnTo>
                    <a:pt x="37"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19" name="Freeform 312"/>
            <p:cNvSpPr>
              <a:spLocks/>
            </p:cNvSpPr>
            <p:nvPr/>
          </p:nvSpPr>
          <p:spPr bwMode="auto">
            <a:xfrm>
              <a:off x="4045" y="3087"/>
              <a:ext cx="64" cy="35"/>
            </a:xfrm>
            <a:custGeom>
              <a:avLst/>
              <a:gdLst>
                <a:gd name="T0" fmla="*/ 51 w 64"/>
                <a:gd name="T1" fmla="*/ 1 h 35"/>
                <a:gd name="T2" fmla="*/ 45 w 64"/>
                <a:gd name="T3" fmla="*/ 5 h 35"/>
                <a:gd name="T4" fmla="*/ 29 w 64"/>
                <a:gd name="T5" fmla="*/ 6 h 35"/>
                <a:gd name="T6" fmla="*/ 16 w 64"/>
                <a:gd name="T7" fmla="*/ 8 h 35"/>
                <a:gd name="T8" fmla="*/ 9 w 64"/>
                <a:gd name="T9" fmla="*/ 10 h 35"/>
                <a:gd name="T10" fmla="*/ 4 w 64"/>
                <a:gd name="T11" fmla="*/ 13 h 35"/>
                <a:gd name="T12" fmla="*/ 0 w 64"/>
                <a:gd name="T13" fmla="*/ 19 h 35"/>
                <a:gd name="T14" fmla="*/ 2 w 64"/>
                <a:gd name="T15" fmla="*/ 22 h 35"/>
                <a:gd name="T16" fmla="*/ 12 w 64"/>
                <a:gd name="T17" fmla="*/ 28 h 35"/>
                <a:gd name="T18" fmla="*/ 22 w 64"/>
                <a:gd name="T19" fmla="*/ 31 h 35"/>
                <a:gd name="T20" fmla="*/ 31 w 64"/>
                <a:gd name="T21" fmla="*/ 35 h 35"/>
                <a:gd name="T22" fmla="*/ 40 w 64"/>
                <a:gd name="T23" fmla="*/ 34 h 35"/>
                <a:gd name="T24" fmla="*/ 47 w 64"/>
                <a:gd name="T25" fmla="*/ 30 h 35"/>
                <a:gd name="T26" fmla="*/ 53 w 64"/>
                <a:gd name="T27" fmla="*/ 28 h 35"/>
                <a:gd name="T28" fmla="*/ 57 w 64"/>
                <a:gd name="T29" fmla="*/ 22 h 35"/>
                <a:gd name="T30" fmla="*/ 61 w 64"/>
                <a:gd name="T31" fmla="*/ 16 h 35"/>
                <a:gd name="T32" fmla="*/ 60 w 64"/>
                <a:gd name="T33" fmla="*/ 13 h 35"/>
                <a:gd name="T34" fmla="*/ 64 w 64"/>
                <a:gd name="T35" fmla="*/ 10 h 35"/>
                <a:gd name="T36" fmla="*/ 64 w 64"/>
                <a:gd name="T37" fmla="*/ 6 h 35"/>
                <a:gd name="T38" fmla="*/ 62 w 64"/>
                <a:gd name="T39" fmla="*/ 2 h 35"/>
                <a:gd name="T40" fmla="*/ 60 w 64"/>
                <a:gd name="T41" fmla="*/ 0 h 35"/>
                <a:gd name="T42" fmla="*/ 51 w 64"/>
                <a:gd name="T43" fmla="*/ 1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35"/>
                <a:gd name="T68" fmla="*/ 64 w 6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35">
                  <a:moveTo>
                    <a:pt x="51" y="1"/>
                  </a:moveTo>
                  <a:lnTo>
                    <a:pt x="45" y="5"/>
                  </a:lnTo>
                  <a:lnTo>
                    <a:pt x="29" y="6"/>
                  </a:lnTo>
                  <a:lnTo>
                    <a:pt x="16" y="8"/>
                  </a:lnTo>
                  <a:lnTo>
                    <a:pt x="9" y="10"/>
                  </a:lnTo>
                  <a:lnTo>
                    <a:pt x="4" y="13"/>
                  </a:lnTo>
                  <a:lnTo>
                    <a:pt x="0" y="19"/>
                  </a:lnTo>
                  <a:lnTo>
                    <a:pt x="2" y="22"/>
                  </a:lnTo>
                  <a:lnTo>
                    <a:pt x="12" y="28"/>
                  </a:lnTo>
                  <a:lnTo>
                    <a:pt x="22" y="31"/>
                  </a:lnTo>
                  <a:lnTo>
                    <a:pt x="31" y="35"/>
                  </a:lnTo>
                  <a:lnTo>
                    <a:pt x="40" y="34"/>
                  </a:lnTo>
                  <a:lnTo>
                    <a:pt x="47" y="30"/>
                  </a:lnTo>
                  <a:lnTo>
                    <a:pt x="53" y="28"/>
                  </a:lnTo>
                  <a:lnTo>
                    <a:pt x="57" y="22"/>
                  </a:lnTo>
                  <a:lnTo>
                    <a:pt x="61" y="16"/>
                  </a:lnTo>
                  <a:lnTo>
                    <a:pt x="60" y="13"/>
                  </a:lnTo>
                  <a:lnTo>
                    <a:pt x="64" y="10"/>
                  </a:lnTo>
                  <a:lnTo>
                    <a:pt x="64" y="6"/>
                  </a:lnTo>
                  <a:lnTo>
                    <a:pt x="62" y="2"/>
                  </a:lnTo>
                  <a:lnTo>
                    <a:pt x="60" y="0"/>
                  </a:lnTo>
                  <a:lnTo>
                    <a:pt x="51" y="1"/>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0" name="Freeform 313"/>
            <p:cNvSpPr>
              <a:spLocks/>
            </p:cNvSpPr>
            <p:nvPr/>
          </p:nvSpPr>
          <p:spPr bwMode="auto">
            <a:xfrm>
              <a:off x="4002" y="3209"/>
              <a:ext cx="66" cy="35"/>
            </a:xfrm>
            <a:custGeom>
              <a:avLst/>
              <a:gdLst>
                <a:gd name="T0" fmla="*/ 53 w 66"/>
                <a:gd name="T1" fmla="*/ 1 h 35"/>
                <a:gd name="T2" fmla="*/ 46 w 66"/>
                <a:gd name="T3" fmla="*/ 5 h 35"/>
                <a:gd name="T4" fmla="*/ 30 w 66"/>
                <a:gd name="T5" fmla="*/ 6 h 35"/>
                <a:gd name="T6" fmla="*/ 18 w 66"/>
                <a:gd name="T7" fmla="*/ 8 h 35"/>
                <a:gd name="T8" fmla="*/ 9 w 66"/>
                <a:gd name="T9" fmla="*/ 11 h 35"/>
                <a:gd name="T10" fmla="*/ 4 w 66"/>
                <a:gd name="T11" fmla="*/ 14 h 35"/>
                <a:gd name="T12" fmla="*/ 0 w 66"/>
                <a:gd name="T13" fmla="*/ 19 h 35"/>
                <a:gd name="T14" fmla="*/ 3 w 66"/>
                <a:gd name="T15" fmla="*/ 24 h 35"/>
                <a:gd name="T16" fmla="*/ 12 w 66"/>
                <a:gd name="T17" fmla="*/ 28 h 35"/>
                <a:gd name="T18" fmla="*/ 24 w 66"/>
                <a:gd name="T19" fmla="*/ 32 h 35"/>
                <a:gd name="T20" fmla="*/ 32 w 66"/>
                <a:gd name="T21" fmla="*/ 35 h 35"/>
                <a:gd name="T22" fmla="*/ 42 w 66"/>
                <a:gd name="T23" fmla="*/ 33 h 35"/>
                <a:gd name="T24" fmla="*/ 49 w 66"/>
                <a:gd name="T25" fmla="*/ 30 h 35"/>
                <a:gd name="T26" fmla="*/ 54 w 66"/>
                <a:gd name="T27" fmla="*/ 28 h 35"/>
                <a:gd name="T28" fmla="*/ 59 w 66"/>
                <a:gd name="T29" fmla="*/ 23 h 35"/>
                <a:gd name="T30" fmla="*/ 63 w 66"/>
                <a:gd name="T31" fmla="*/ 16 h 35"/>
                <a:gd name="T32" fmla="*/ 61 w 66"/>
                <a:gd name="T33" fmla="*/ 14 h 35"/>
                <a:gd name="T34" fmla="*/ 66 w 66"/>
                <a:gd name="T35" fmla="*/ 11 h 35"/>
                <a:gd name="T36" fmla="*/ 66 w 66"/>
                <a:gd name="T37" fmla="*/ 6 h 35"/>
                <a:gd name="T38" fmla="*/ 64 w 66"/>
                <a:gd name="T39" fmla="*/ 3 h 35"/>
                <a:gd name="T40" fmla="*/ 61 w 66"/>
                <a:gd name="T41" fmla="*/ 0 h 35"/>
                <a:gd name="T42" fmla="*/ 53 w 66"/>
                <a:gd name="T43" fmla="*/ 1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35"/>
                <a:gd name="T68" fmla="*/ 66 w 66"/>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35">
                  <a:moveTo>
                    <a:pt x="53" y="1"/>
                  </a:moveTo>
                  <a:lnTo>
                    <a:pt x="46" y="5"/>
                  </a:lnTo>
                  <a:lnTo>
                    <a:pt x="30" y="6"/>
                  </a:lnTo>
                  <a:lnTo>
                    <a:pt x="18" y="8"/>
                  </a:lnTo>
                  <a:lnTo>
                    <a:pt x="9" y="11"/>
                  </a:lnTo>
                  <a:lnTo>
                    <a:pt x="4" y="14"/>
                  </a:lnTo>
                  <a:lnTo>
                    <a:pt x="0" y="19"/>
                  </a:lnTo>
                  <a:lnTo>
                    <a:pt x="3" y="24"/>
                  </a:lnTo>
                  <a:lnTo>
                    <a:pt x="12" y="28"/>
                  </a:lnTo>
                  <a:lnTo>
                    <a:pt x="24" y="32"/>
                  </a:lnTo>
                  <a:lnTo>
                    <a:pt x="32" y="35"/>
                  </a:lnTo>
                  <a:lnTo>
                    <a:pt x="42" y="33"/>
                  </a:lnTo>
                  <a:lnTo>
                    <a:pt x="49" y="30"/>
                  </a:lnTo>
                  <a:lnTo>
                    <a:pt x="54" y="28"/>
                  </a:lnTo>
                  <a:lnTo>
                    <a:pt x="59" y="23"/>
                  </a:lnTo>
                  <a:lnTo>
                    <a:pt x="63" y="16"/>
                  </a:lnTo>
                  <a:lnTo>
                    <a:pt x="61" y="14"/>
                  </a:lnTo>
                  <a:lnTo>
                    <a:pt x="66" y="11"/>
                  </a:lnTo>
                  <a:lnTo>
                    <a:pt x="66" y="6"/>
                  </a:lnTo>
                  <a:lnTo>
                    <a:pt x="64" y="3"/>
                  </a:lnTo>
                  <a:lnTo>
                    <a:pt x="61" y="0"/>
                  </a:lnTo>
                  <a:lnTo>
                    <a:pt x="53" y="1"/>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1" name="Freeform 314"/>
            <p:cNvSpPr>
              <a:spLocks/>
            </p:cNvSpPr>
            <p:nvPr/>
          </p:nvSpPr>
          <p:spPr bwMode="auto">
            <a:xfrm>
              <a:off x="4087" y="3052"/>
              <a:ext cx="56" cy="27"/>
            </a:xfrm>
            <a:custGeom>
              <a:avLst/>
              <a:gdLst>
                <a:gd name="T0" fmla="*/ 1 w 56"/>
                <a:gd name="T1" fmla="*/ 5 h 27"/>
                <a:gd name="T2" fmla="*/ 24 w 56"/>
                <a:gd name="T3" fmla="*/ 0 h 27"/>
                <a:gd name="T4" fmla="*/ 42 w 56"/>
                <a:gd name="T5" fmla="*/ 1 h 27"/>
                <a:gd name="T6" fmla="*/ 54 w 56"/>
                <a:gd name="T7" fmla="*/ 8 h 27"/>
                <a:gd name="T8" fmla="*/ 56 w 56"/>
                <a:gd name="T9" fmla="*/ 16 h 27"/>
                <a:gd name="T10" fmla="*/ 52 w 56"/>
                <a:gd name="T11" fmla="*/ 22 h 27"/>
                <a:gd name="T12" fmla="*/ 42 w 56"/>
                <a:gd name="T13" fmla="*/ 27 h 27"/>
                <a:gd name="T14" fmla="*/ 24 w 56"/>
                <a:gd name="T15" fmla="*/ 27 h 27"/>
                <a:gd name="T16" fmla="*/ 6 w 56"/>
                <a:gd name="T17" fmla="*/ 23 h 27"/>
                <a:gd name="T18" fmla="*/ 0 w 56"/>
                <a:gd name="T19" fmla="*/ 12 h 27"/>
                <a:gd name="T20" fmla="*/ 1 w 56"/>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7"/>
                <a:gd name="T35" fmla="*/ 56 w 5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7">
                  <a:moveTo>
                    <a:pt x="1" y="5"/>
                  </a:moveTo>
                  <a:lnTo>
                    <a:pt x="24" y="0"/>
                  </a:lnTo>
                  <a:lnTo>
                    <a:pt x="42" y="1"/>
                  </a:lnTo>
                  <a:lnTo>
                    <a:pt x="54" y="8"/>
                  </a:lnTo>
                  <a:lnTo>
                    <a:pt x="56" y="16"/>
                  </a:lnTo>
                  <a:lnTo>
                    <a:pt x="52" y="22"/>
                  </a:lnTo>
                  <a:lnTo>
                    <a:pt x="42" y="27"/>
                  </a:lnTo>
                  <a:lnTo>
                    <a:pt x="24" y="27"/>
                  </a:lnTo>
                  <a:lnTo>
                    <a:pt x="6" y="23"/>
                  </a:lnTo>
                  <a:lnTo>
                    <a:pt x="0" y="12"/>
                  </a:lnTo>
                  <a:lnTo>
                    <a:pt x="1"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2" name="Freeform 315"/>
            <p:cNvSpPr>
              <a:spLocks/>
            </p:cNvSpPr>
            <p:nvPr/>
          </p:nvSpPr>
          <p:spPr bwMode="auto">
            <a:xfrm>
              <a:off x="3981" y="3244"/>
              <a:ext cx="57" cy="27"/>
            </a:xfrm>
            <a:custGeom>
              <a:avLst/>
              <a:gdLst>
                <a:gd name="T0" fmla="*/ 1 w 57"/>
                <a:gd name="T1" fmla="*/ 5 h 27"/>
                <a:gd name="T2" fmla="*/ 25 w 57"/>
                <a:gd name="T3" fmla="*/ 0 h 27"/>
                <a:gd name="T4" fmla="*/ 43 w 57"/>
                <a:gd name="T5" fmla="*/ 1 h 27"/>
                <a:gd name="T6" fmla="*/ 55 w 57"/>
                <a:gd name="T7" fmla="*/ 9 h 27"/>
                <a:gd name="T8" fmla="*/ 57 w 57"/>
                <a:gd name="T9" fmla="*/ 16 h 27"/>
                <a:gd name="T10" fmla="*/ 53 w 57"/>
                <a:gd name="T11" fmla="*/ 21 h 27"/>
                <a:gd name="T12" fmla="*/ 43 w 57"/>
                <a:gd name="T13" fmla="*/ 27 h 27"/>
                <a:gd name="T14" fmla="*/ 25 w 57"/>
                <a:gd name="T15" fmla="*/ 27 h 27"/>
                <a:gd name="T16" fmla="*/ 6 w 57"/>
                <a:gd name="T17" fmla="*/ 22 h 27"/>
                <a:gd name="T18" fmla="*/ 0 w 57"/>
                <a:gd name="T19" fmla="*/ 12 h 27"/>
                <a:gd name="T20" fmla="*/ 1 w 57"/>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7"/>
                <a:gd name="T35" fmla="*/ 57 w 5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7">
                  <a:moveTo>
                    <a:pt x="1" y="5"/>
                  </a:moveTo>
                  <a:lnTo>
                    <a:pt x="25" y="0"/>
                  </a:lnTo>
                  <a:lnTo>
                    <a:pt x="43" y="1"/>
                  </a:lnTo>
                  <a:lnTo>
                    <a:pt x="55" y="9"/>
                  </a:lnTo>
                  <a:lnTo>
                    <a:pt x="57" y="16"/>
                  </a:lnTo>
                  <a:lnTo>
                    <a:pt x="53" y="21"/>
                  </a:lnTo>
                  <a:lnTo>
                    <a:pt x="43" y="27"/>
                  </a:lnTo>
                  <a:lnTo>
                    <a:pt x="25" y="27"/>
                  </a:lnTo>
                  <a:lnTo>
                    <a:pt x="6" y="22"/>
                  </a:lnTo>
                  <a:lnTo>
                    <a:pt x="0" y="12"/>
                  </a:lnTo>
                  <a:lnTo>
                    <a:pt x="1"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3" name="Freeform 316"/>
            <p:cNvSpPr>
              <a:spLocks/>
            </p:cNvSpPr>
            <p:nvPr/>
          </p:nvSpPr>
          <p:spPr bwMode="auto">
            <a:xfrm>
              <a:off x="4122" y="3216"/>
              <a:ext cx="65" cy="34"/>
            </a:xfrm>
            <a:custGeom>
              <a:avLst/>
              <a:gdLst>
                <a:gd name="T0" fmla="*/ 51 w 65"/>
                <a:gd name="T1" fmla="*/ 34 h 34"/>
                <a:gd name="T2" fmla="*/ 45 w 65"/>
                <a:gd name="T3" fmla="*/ 30 h 34"/>
                <a:gd name="T4" fmla="*/ 29 w 65"/>
                <a:gd name="T5" fmla="*/ 28 h 34"/>
                <a:gd name="T6" fmla="*/ 16 w 65"/>
                <a:gd name="T7" fmla="*/ 27 h 34"/>
                <a:gd name="T8" fmla="*/ 9 w 65"/>
                <a:gd name="T9" fmla="*/ 24 h 34"/>
                <a:gd name="T10" fmla="*/ 4 w 65"/>
                <a:gd name="T11" fmla="*/ 21 h 34"/>
                <a:gd name="T12" fmla="*/ 0 w 65"/>
                <a:gd name="T13" fmla="*/ 16 h 34"/>
                <a:gd name="T14" fmla="*/ 2 w 65"/>
                <a:gd name="T15" fmla="*/ 11 h 34"/>
                <a:gd name="T16" fmla="*/ 12 w 65"/>
                <a:gd name="T17" fmla="*/ 7 h 34"/>
                <a:gd name="T18" fmla="*/ 22 w 65"/>
                <a:gd name="T19" fmla="*/ 3 h 34"/>
                <a:gd name="T20" fmla="*/ 31 w 65"/>
                <a:gd name="T21" fmla="*/ 0 h 34"/>
                <a:gd name="T22" fmla="*/ 40 w 65"/>
                <a:gd name="T23" fmla="*/ 2 h 34"/>
                <a:gd name="T24" fmla="*/ 48 w 65"/>
                <a:gd name="T25" fmla="*/ 4 h 34"/>
                <a:gd name="T26" fmla="*/ 53 w 65"/>
                <a:gd name="T27" fmla="*/ 7 h 34"/>
                <a:gd name="T28" fmla="*/ 57 w 65"/>
                <a:gd name="T29" fmla="*/ 12 h 34"/>
                <a:gd name="T30" fmla="*/ 62 w 65"/>
                <a:gd name="T31" fmla="*/ 19 h 34"/>
                <a:gd name="T32" fmla="*/ 60 w 65"/>
                <a:gd name="T33" fmla="*/ 21 h 34"/>
                <a:gd name="T34" fmla="*/ 65 w 65"/>
                <a:gd name="T35" fmla="*/ 24 h 34"/>
                <a:gd name="T36" fmla="*/ 65 w 65"/>
                <a:gd name="T37" fmla="*/ 28 h 34"/>
                <a:gd name="T38" fmla="*/ 62 w 65"/>
                <a:gd name="T39" fmla="*/ 32 h 34"/>
                <a:gd name="T40" fmla="*/ 60 w 65"/>
                <a:gd name="T41" fmla="*/ 34 h 34"/>
                <a:gd name="T42" fmla="*/ 51 w 65"/>
                <a:gd name="T43" fmla="*/ 3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34"/>
                <a:gd name="T68" fmla="*/ 65 w 6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34">
                  <a:moveTo>
                    <a:pt x="51" y="34"/>
                  </a:moveTo>
                  <a:lnTo>
                    <a:pt x="45" y="30"/>
                  </a:lnTo>
                  <a:lnTo>
                    <a:pt x="29" y="28"/>
                  </a:lnTo>
                  <a:lnTo>
                    <a:pt x="16" y="27"/>
                  </a:lnTo>
                  <a:lnTo>
                    <a:pt x="9" y="24"/>
                  </a:lnTo>
                  <a:lnTo>
                    <a:pt x="4" y="21"/>
                  </a:lnTo>
                  <a:lnTo>
                    <a:pt x="0" y="16"/>
                  </a:lnTo>
                  <a:lnTo>
                    <a:pt x="2" y="11"/>
                  </a:lnTo>
                  <a:lnTo>
                    <a:pt x="12" y="7"/>
                  </a:lnTo>
                  <a:lnTo>
                    <a:pt x="22" y="3"/>
                  </a:lnTo>
                  <a:lnTo>
                    <a:pt x="31" y="0"/>
                  </a:lnTo>
                  <a:lnTo>
                    <a:pt x="40" y="2"/>
                  </a:lnTo>
                  <a:lnTo>
                    <a:pt x="48" y="4"/>
                  </a:lnTo>
                  <a:lnTo>
                    <a:pt x="53" y="7"/>
                  </a:lnTo>
                  <a:lnTo>
                    <a:pt x="57" y="12"/>
                  </a:lnTo>
                  <a:lnTo>
                    <a:pt x="62" y="19"/>
                  </a:lnTo>
                  <a:lnTo>
                    <a:pt x="60" y="21"/>
                  </a:lnTo>
                  <a:lnTo>
                    <a:pt x="65" y="24"/>
                  </a:lnTo>
                  <a:lnTo>
                    <a:pt x="65" y="28"/>
                  </a:lnTo>
                  <a:lnTo>
                    <a:pt x="62" y="32"/>
                  </a:lnTo>
                  <a:lnTo>
                    <a:pt x="60" y="34"/>
                  </a:lnTo>
                  <a:lnTo>
                    <a:pt x="51" y="3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4" name="Freeform 317"/>
            <p:cNvSpPr>
              <a:spLocks/>
            </p:cNvSpPr>
            <p:nvPr/>
          </p:nvSpPr>
          <p:spPr bwMode="auto">
            <a:xfrm>
              <a:off x="3880" y="3203"/>
              <a:ext cx="60" cy="38"/>
            </a:xfrm>
            <a:custGeom>
              <a:avLst/>
              <a:gdLst>
                <a:gd name="T0" fmla="*/ 13 w 60"/>
                <a:gd name="T1" fmla="*/ 37 h 38"/>
                <a:gd name="T2" fmla="*/ 19 w 60"/>
                <a:gd name="T3" fmla="*/ 33 h 38"/>
                <a:gd name="T4" fmla="*/ 32 w 60"/>
                <a:gd name="T5" fmla="*/ 31 h 38"/>
                <a:gd name="T6" fmla="*/ 45 w 60"/>
                <a:gd name="T7" fmla="*/ 30 h 38"/>
                <a:gd name="T8" fmla="*/ 52 w 60"/>
                <a:gd name="T9" fmla="*/ 26 h 38"/>
                <a:gd name="T10" fmla="*/ 57 w 60"/>
                <a:gd name="T11" fmla="*/ 22 h 38"/>
                <a:gd name="T12" fmla="*/ 60 w 60"/>
                <a:gd name="T13" fmla="*/ 16 h 38"/>
                <a:gd name="T14" fmla="*/ 59 w 60"/>
                <a:gd name="T15" fmla="*/ 12 h 38"/>
                <a:gd name="T16" fmla="*/ 50 w 60"/>
                <a:gd name="T17" fmla="*/ 7 h 38"/>
                <a:gd name="T18" fmla="*/ 39 w 60"/>
                <a:gd name="T19" fmla="*/ 3 h 38"/>
                <a:gd name="T20" fmla="*/ 30 w 60"/>
                <a:gd name="T21" fmla="*/ 0 h 38"/>
                <a:gd name="T22" fmla="*/ 23 w 60"/>
                <a:gd name="T23" fmla="*/ 1 h 38"/>
                <a:gd name="T24" fmla="*/ 16 w 60"/>
                <a:gd name="T25" fmla="*/ 4 h 38"/>
                <a:gd name="T26" fmla="*/ 11 w 60"/>
                <a:gd name="T27" fmla="*/ 7 h 38"/>
                <a:gd name="T28" fmla="*/ 7 w 60"/>
                <a:gd name="T29" fmla="*/ 13 h 38"/>
                <a:gd name="T30" fmla="*/ 3 w 60"/>
                <a:gd name="T31" fmla="*/ 20 h 38"/>
                <a:gd name="T32" fmla="*/ 4 w 60"/>
                <a:gd name="T33" fmla="*/ 22 h 38"/>
                <a:gd name="T34" fmla="*/ 0 w 60"/>
                <a:gd name="T35" fmla="*/ 26 h 38"/>
                <a:gd name="T36" fmla="*/ 0 w 60"/>
                <a:gd name="T37" fmla="*/ 31 h 38"/>
                <a:gd name="T38" fmla="*/ 1 w 60"/>
                <a:gd name="T39" fmla="*/ 35 h 38"/>
                <a:gd name="T40" fmla="*/ 4 w 60"/>
                <a:gd name="T41" fmla="*/ 38 h 38"/>
                <a:gd name="T42" fmla="*/ 13 w 60"/>
                <a:gd name="T43" fmla="*/ 3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38"/>
                <a:gd name="T68" fmla="*/ 60 w 60"/>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38">
                  <a:moveTo>
                    <a:pt x="13" y="37"/>
                  </a:moveTo>
                  <a:lnTo>
                    <a:pt x="19" y="33"/>
                  </a:lnTo>
                  <a:lnTo>
                    <a:pt x="32" y="31"/>
                  </a:lnTo>
                  <a:lnTo>
                    <a:pt x="45" y="30"/>
                  </a:lnTo>
                  <a:lnTo>
                    <a:pt x="52" y="26"/>
                  </a:lnTo>
                  <a:lnTo>
                    <a:pt x="57" y="22"/>
                  </a:lnTo>
                  <a:lnTo>
                    <a:pt x="60" y="16"/>
                  </a:lnTo>
                  <a:lnTo>
                    <a:pt x="59" y="12"/>
                  </a:lnTo>
                  <a:lnTo>
                    <a:pt x="50" y="7"/>
                  </a:lnTo>
                  <a:lnTo>
                    <a:pt x="39" y="3"/>
                  </a:lnTo>
                  <a:lnTo>
                    <a:pt x="30" y="0"/>
                  </a:lnTo>
                  <a:lnTo>
                    <a:pt x="23" y="1"/>
                  </a:lnTo>
                  <a:lnTo>
                    <a:pt x="16" y="4"/>
                  </a:lnTo>
                  <a:lnTo>
                    <a:pt x="11" y="7"/>
                  </a:lnTo>
                  <a:lnTo>
                    <a:pt x="7" y="13"/>
                  </a:lnTo>
                  <a:lnTo>
                    <a:pt x="3" y="20"/>
                  </a:lnTo>
                  <a:lnTo>
                    <a:pt x="4" y="22"/>
                  </a:lnTo>
                  <a:lnTo>
                    <a:pt x="0" y="26"/>
                  </a:lnTo>
                  <a:lnTo>
                    <a:pt x="0" y="31"/>
                  </a:lnTo>
                  <a:lnTo>
                    <a:pt x="1" y="35"/>
                  </a:lnTo>
                  <a:lnTo>
                    <a:pt x="4" y="38"/>
                  </a:lnTo>
                  <a:lnTo>
                    <a:pt x="13" y="37"/>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5" name="Freeform 318"/>
            <p:cNvSpPr>
              <a:spLocks/>
            </p:cNvSpPr>
            <p:nvPr/>
          </p:nvSpPr>
          <p:spPr bwMode="auto">
            <a:xfrm>
              <a:off x="4204" y="2998"/>
              <a:ext cx="47" cy="25"/>
            </a:xfrm>
            <a:custGeom>
              <a:avLst/>
              <a:gdLst>
                <a:gd name="T0" fmla="*/ 46 w 47"/>
                <a:gd name="T1" fmla="*/ 4 h 25"/>
                <a:gd name="T2" fmla="*/ 26 w 47"/>
                <a:gd name="T3" fmla="*/ 0 h 25"/>
                <a:gd name="T4" fmla="*/ 11 w 47"/>
                <a:gd name="T5" fmla="*/ 0 h 25"/>
                <a:gd name="T6" fmla="*/ 1 w 47"/>
                <a:gd name="T7" fmla="*/ 7 h 25"/>
                <a:gd name="T8" fmla="*/ 0 w 47"/>
                <a:gd name="T9" fmla="*/ 15 h 25"/>
                <a:gd name="T10" fmla="*/ 3 w 47"/>
                <a:gd name="T11" fmla="*/ 20 h 25"/>
                <a:gd name="T12" fmla="*/ 11 w 47"/>
                <a:gd name="T13" fmla="*/ 25 h 25"/>
                <a:gd name="T14" fmla="*/ 26 w 47"/>
                <a:gd name="T15" fmla="*/ 25 h 25"/>
                <a:gd name="T16" fmla="*/ 41 w 47"/>
                <a:gd name="T17" fmla="*/ 21 h 25"/>
                <a:gd name="T18" fmla="*/ 47 w 47"/>
                <a:gd name="T19" fmla="*/ 11 h 25"/>
                <a:gd name="T20" fmla="*/ 46 w 47"/>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46" y="4"/>
                  </a:moveTo>
                  <a:lnTo>
                    <a:pt x="26" y="0"/>
                  </a:lnTo>
                  <a:lnTo>
                    <a:pt x="11" y="0"/>
                  </a:lnTo>
                  <a:lnTo>
                    <a:pt x="1" y="7"/>
                  </a:lnTo>
                  <a:lnTo>
                    <a:pt x="0" y="15"/>
                  </a:lnTo>
                  <a:lnTo>
                    <a:pt x="3" y="20"/>
                  </a:lnTo>
                  <a:lnTo>
                    <a:pt x="11" y="25"/>
                  </a:lnTo>
                  <a:lnTo>
                    <a:pt x="26" y="25"/>
                  </a:lnTo>
                  <a:lnTo>
                    <a:pt x="41" y="21"/>
                  </a:lnTo>
                  <a:lnTo>
                    <a:pt x="47" y="11"/>
                  </a:lnTo>
                  <a:lnTo>
                    <a:pt x="46" y="4"/>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6" name="Freeform 319"/>
            <p:cNvSpPr>
              <a:spLocks/>
            </p:cNvSpPr>
            <p:nvPr/>
          </p:nvSpPr>
          <p:spPr bwMode="auto">
            <a:xfrm>
              <a:off x="3919" y="3258"/>
              <a:ext cx="53" cy="27"/>
            </a:xfrm>
            <a:custGeom>
              <a:avLst/>
              <a:gdLst>
                <a:gd name="T0" fmla="*/ 0 w 53"/>
                <a:gd name="T1" fmla="*/ 3 h 27"/>
                <a:gd name="T2" fmla="*/ 25 w 53"/>
                <a:gd name="T3" fmla="*/ 0 h 27"/>
                <a:gd name="T4" fmla="*/ 43 w 53"/>
                <a:gd name="T5" fmla="*/ 4 h 27"/>
                <a:gd name="T6" fmla="*/ 49 w 53"/>
                <a:gd name="T7" fmla="*/ 8 h 27"/>
                <a:gd name="T8" fmla="*/ 53 w 53"/>
                <a:gd name="T9" fmla="*/ 18 h 27"/>
                <a:gd name="T10" fmla="*/ 51 w 53"/>
                <a:gd name="T11" fmla="*/ 27 h 27"/>
                <a:gd name="T12" fmla="*/ 16 w 53"/>
                <a:gd name="T13" fmla="*/ 24 h 27"/>
                <a:gd name="T14" fmla="*/ 0 w 53"/>
                <a:gd name="T15" fmla="*/ 17 h 27"/>
                <a:gd name="T16" fmla="*/ 0 w 53"/>
                <a:gd name="T17" fmla="*/ 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7"/>
                <a:gd name="T29" fmla="*/ 53 w 5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7">
                  <a:moveTo>
                    <a:pt x="0" y="3"/>
                  </a:moveTo>
                  <a:lnTo>
                    <a:pt x="25" y="0"/>
                  </a:lnTo>
                  <a:lnTo>
                    <a:pt x="43" y="4"/>
                  </a:lnTo>
                  <a:lnTo>
                    <a:pt x="49" y="8"/>
                  </a:lnTo>
                  <a:lnTo>
                    <a:pt x="53" y="18"/>
                  </a:lnTo>
                  <a:lnTo>
                    <a:pt x="51" y="27"/>
                  </a:lnTo>
                  <a:lnTo>
                    <a:pt x="16" y="24"/>
                  </a:lnTo>
                  <a:lnTo>
                    <a:pt x="0" y="17"/>
                  </a:lnTo>
                  <a:lnTo>
                    <a:pt x="0" y="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7" name="Freeform 320"/>
            <p:cNvSpPr>
              <a:spLocks/>
            </p:cNvSpPr>
            <p:nvPr/>
          </p:nvSpPr>
          <p:spPr bwMode="auto">
            <a:xfrm>
              <a:off x="4056" y="3239"/>
              <a:ext cx="54" cy="26"/>
            </a:xfrm>
            <a:custGeom>
              <a:avLst/>
              <a:gdLst>
                <a:gd name="T0" fmla="*/ 1 w 54"/>
                <a:gd name="T1" fmla="*/ 5 h 26"/>
                <a:gd name="T2" fmla="*/ 25 w 54"/>
                <a:gd name="T3" fmla="*/ 0 h 26"/>
                <a:gd name="T4" fmla="*/ 41 w 54"/>
                <a:gd name="T5" fmla="*/ 1 h 26"/>
                <a:gd name="T6" fmla="*/ 53 w 54"/>
                <a:gd name="T7" fmla="*/ 8 h 26"/>
                <a:gd name="T8" fmla="*/ 54 w 54"/>
                <a:gd name="T9" fmla="*/ 16 h 26"/>
                <a:gd name="T10" fmla="*/ 51 w 54"/>
                <a:gd name="T11" fmla="*/ 21 h 26"/>
                <a:gd name="T12" fmla="*/ 41 w 54"/>
                <a:gd name="T13" fmla="*/ 26 h 26"/>
                <a:gd name="T14" fmla="*/ 25 w 54"/>
                <a:gd name="T15" fmla="*/ 26 h 26"/>
                <a:gd name="T16" fmla="*/ 6 w 54"/>
                <a:gd name="T17" fmla="*/ 22 h 26"/>
                <a:gd name="T18" fmla="*/ 0 w 54"/>
                <a:gd name="T19" fmla="*/ 12 h 26"/>
                <a:gd name="T20" fmla="*/ 1 w 54"/>
                <a:gd name="T21" fmla="*/ 5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26"/>
                <a:gd name="T35" fmla="*/ 54 w 5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26">
                  <a:moveTo>
                    <a:pt x="1" y="5"/>
                  </a:moveTo>
                  <a:lnTo>
                    <a:pt x="25" y="0"/>
                  </a:lnTo>
                  <a:lnTo>
                    <a:pt x="41" y="1"/>
                  </a:lnTo>
                  <a:lnTo>
                    <a:pt x="53" y="8"/>
                  </a:lnTo>
                  <a:lnTo>
                    <a:pt x="54" y="16"/>
                  </a:lnTo>
                  <a:lnTo>
                    <a:pt x="51" y="21"/>
                  </a:lnTo>
                  <a:lnTo>
                    <a:pt x="41" y="26"/>
                  </a:lnTo>
                  <a:lnTo>
                    <a:pt x="25" y="26"/>
                  </a:lnTo>
                  <a:lnTo>
                    <a:pt x="6" y="22"/>
                  </a:lnTo>
                  <a:lnTo>
                    <a:pt x="0" y="12"/>
                  </a:lnTo>
                  <a:lnTo>
                    <a:pt x="1" y="5"/>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8" name="Freeform 321"/>
            <p:cNvSpPr>
              <a:spLocks/>
            </p:cNvSpPr>
            <p:nvPr/>
          </p:nvSpPr>
          <p:spPr bwMode="auto">
            <a:xfrm>
              <a:off x="4115" y="3246"/>
              <a:ext cx="36" cy="21"/>
            </a:xfrm>
            <a:custGeom>
              <a:avLst/>
              <a:gdLst>
                <a:gd name="T0" fmla="*/ 0 w 36"/>
                <a:gd name="T1" fmla="*/ 3 h 21"/>
                <a:gd name="T2" fmla="*/ 17 w 36"/>
                <a:gd name="T3" fmla="*/ 0 h 21"/>
                <a:gd name="T4" fmla="*/ 27 w 36"/>
                <a:gd name="T5" fmla="*/ 0 h 21"/>
                <a:gd name="T6" fmla="*/ 35 w 36"/>
                <a:gd name="T7" fmla="*/ 7 h 21"/>
                <a:gd name="T8" fmla="*/ 36 w 36"/>
                <a:gd name="T9" fmla="*/ 12 h 21"/>
                <a:gd name="T10" fmla="*/ 34 w 36"/>
                <a:gd name="T11" fmla="*/ 17 h 21"/>
                <a:gd name="T12" fmla="*/ 27 w 36"/>
                <a:gd name="T13" fmla="*/ 21 h 21"/>
                <a:gd name="T14" fmla="*/ 17 w 36"/>
                <a:gd name="T15" fmla="*/ 21 h 21"/>
                <a:gd name="T16" fmla="*/ 4 w 36"/>
                <a:gd name="T17" fmla="*/ 18 h 21"/>
                <a:gd name="T18" fmla="*/ 0 w 36"/>
                <a:gd name="T19" fmla="*/ 9 h 21"/>
                <a:gd name="T20" fmla="*/ 0 w 36"/>
                <a:gd name="T21" fmla="*/ 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1"/>
                <a:gd name="T35" fmla="*/ 36 w 3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1">
                  <a:moveTo>
                    <a:pt x="0" y="3"/>
                  </a:moveTo>
                  <a:lnTo>
                    <a:pt x="17" y="0"/>
                  </a:lnTo>
                  <a:lnTo>
                    <a:pt x="27" y="0"/>
                  </a:lnTo>
                  <a:lnTo>
                    <a:pt x="35" y="7"/>
                  </a:lnTo>
                  <a:lnTo>
                    <a:pt x="36" y="12"/>
                  </a:lnTo>
                  <a:lnTo>
                    <a:pt x="34" y="17"/>
                  </a:lnTo>
                  <a:lnTo>
                    <a:pt x="27" y="21"/>
                  </a:lnTo>
                  <a:lnTo>
                    <a:pt x="17" y="21"/>
                  </a:lnTo>
                  <a:lnTo>
                    <a:pt x="4" y="18"/>
                  </a:lnTo>
                  <a:lnTo>
                    <a:pt x="0" y="9"/>
                  </a:lnTo>
                  <a:lnTo>
                    <a:pt x="0" y="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29" name="Freeform 322"/>
            <p:cNvSpPr>
              <a:spLocks/>
            </p:cNvSpPr>
            <p:nvPr/>
          </p:nvSpPr>
          <p:spPr bwMode="auto">
            <a:xfrm>
              <a:off x="4076" y="3207"/>
              <a:ext cx="51" cy="21"/>
            </a:xfrm>
            <a:custGeom>
              <a:avLst/>
              <a:gdLst>
                <a:gd name="T0" fmla="*/ 0 w 51"/>
                <a:gd name="T1" fmla="*/ 3 h 21"/>
                <a:gd name="T2" fmla="*/ 23 w 51"/>
                <a:gd name="T3" fmla="*/ 0 h 21"/>
                <a:gd name="T4" fmla="*/ 38 w 51"/>
                <a:gd name="T5" fmla="*/ 0 h 21"/>
                <a:gd name="T6" fmla="*/ 51 w 51"/>
                <a:gd name="T7" fmla="*/ 7 h 21"/>
                <a:gd name="T8" fmla="*/ 51 w 51"/>
                <a:gd name="T9" fmla="*/ 13 h 21"/>
                <a:gd name="T10" fmla="*/ 50 w 51"/>
                <a:gd name="T11" fmla="*/ 17 h 21"/>
                <a:gd name="T12" fmla="*/ 38 w 51"/>
                <a:gd name="T13" fmla="*/ 21 h 21"/>
                <a:gd name="T14" fmla="*/ 23 w 51"/>
                <a:gd name="T15" fmla="*/ 21 h 21"/>
                <a:gd name="T16" fmla="*/ 6 w 51"/>
                <a:gd name="T17" fmla="*/ 18 h 21"/>
                <a:gd name="T18" fmla="*/ 0 w 51"/>
                <a:gd name="T19" fmla="*/ 10 h 21"/>
                <a:gd name="T20" fmla="*/ 0 w 51"/>
                <a:gd name="T21" fmla="*/ 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1"/>
                <a:gd name="T35" fmla="*/ 51 w 5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1">
                  <a:moveTo>
                    <a:pt x="0" y="3"/>
                  </a:moveTo>
                  <a:lnTo>
                    <a:pt x="23" y="0"/>
                  </a:lnTo>
                  <a:lnTo>
                    <a:pt x="38" y="0"/>
                  </a:lnTo>
                  <a:lnTo>
                    <a:pt x="51" y="7"/>
                  </a:lnTo>
                  <a:lnTo>
                    <a:pt x="51" y="13"/>
                  </a:lnTo>
                  <a:lnTo>
                    <a:pt x="50" y="17"/>
                  </a:lnTo>
                  <a:lnTo>
                    <a:pt x="38" y="21"/>
                  </a:lnTo>
                  <a:lnTo>
                    <a:pt x="23" y="21"/>
                  </a:lnTo>
                  <a:lnTo>
                    <a:pt x="6" y="18"/>
                  </a:lnTo>
                  <a:lnTo>
                    <a:pt x="0" y="10"/>
                  </a:lnTo>
                  <a:lnTo>
                    <a:pt x="0" y="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30" name="Freeform 323"/>
            <p:cNvSpPr>
              <a:spLocks/>
            </p:cNvSpPr>
            <p:nvPr/>
          </p:nvSpPr>
          <p:spPr bwMode="auto">
            <a:xfrm>
              <a:off x="3927" y="3224"/>
              <a:ext cx="60" cy="31"/>
            </a:xfrm>
            <a:custGeom>
              <a:avLst/>
              <a:gdLst>
                <a:gd name="T0" fmla="*/ 60 w 60"/>
                <a:gd name="T1" fmla="*/ 3 h 31"/>
                <a:gd name="T2" fmla="*/ 31 w 60"/>
                <a:gd name="T3" fmla="*/ 0 h 31"/>
                <a:gd name="T4" fmla="*/ 11 w 60"/>
                <a:gd name="T5" fmla="*/ 4 h 31"/>
                <a:gd name="T6" fmla="*/ 3 w 60"/>
                <a:gd name="T7" fmla="*/ 9 h 31"/>
                <a:gd name="T8" fmla="*/ 0 w 60"/>
                <a:gd name="T9" fmla="*/ 20 h 31"/>
                <a:gd name="T10" fmla="*/ 2 w 60"/>
                <a:gd name="T11" fmla="*/ 31 h 31"/>
                <a:gd name="T12" fmla="*/ 42 w 60"/>
                <a:gd name="T13" fmla="*/ 27 h 31"/>
                <a:gd name="T14" fmla="*/ 60 w 60"/>
                <a:gd name="T15" fmla="*/ 19 h 31"/>
                <a:gd name="T16" fmla="*/ 60 w 60"/>
                <a:gd name="T17" fmla="*/ 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1"/>
                <a:gd name="T29" fmla="*/ 60 w 6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1">
                  <a:moveTo>
                    <a:pt x="60" y="3"/>
                  </a:moveTo>
                  <a:lnTo>
                    <a:pt x="31" y="0"/>
                  </a:lnTo>
                  <a:lnTo>
                    <a:pt x="11" y="4"/>
                  </a:lnTo>
                  <a:lnTo>
                    <a:pt x="3" y="9"/>
                  </a:lnTo>
                  <a:lnTo>
                    <a:pt x="0" y="20"/>
                  </a:lnTo>
                  <a:lnTo>
                    <a:pt x="2" y="31"/>
                  </a:lnTo>
                  <a:lnTo>
                    <a:pt x="42" y="27"/>
                  </a:lnTo>
                  <a:lnTo>
                    <a:pt x="60" y="19"/>
                  </a:lnTo>
                  <a:lnTo>
                    <a:pt x="60" y="3"/>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31" name="Freeform 324"/>
            <p:cNvSpPr>
              <a:spLocks/>
            </p:cNvSpPr>
            <p:nvPr/>
          </p:nvSpPr>
          <p:spPr bwMode="auto">
            <a:xfrm>
              <a:off x="3660" y="3195"/>
              <a:ext cx="255" cy="90"/>
            </a:xfrm>
            <a:custGeom>
              <a:avLst/>
              <a:gdLst>
                <a:gd name="T0" fmla="*/ 19 w 255"/>
                <a:gd name="T1" fmla="*/ 0 h 90"/>
                <a:gd name="T2" fmla="*/ 53 w 255"/>
                <a:gd name="T3" fmla="*/ 0 h 90"/>
                <a:gd name="T4" fmla="*/ 68 w 255"/>
                <a:gd name="T5" fmla="*/ 11 h 90"/>
                <a:gd name="T6" fmla="*/ 74 w 255"/>
                <a:gd name="T7" fmla="*/ 17 h 90"/>
                <a:gd name="T8" fmla="*/ 106 w 255"/>
                <a:gd name="T9" fmla="*/ 17 h 90"/>
                <a:gd name="T10" fmla="*/ 109 w 255"/>
                <a:gd name="T11" fmla="*/ 10 h 90"/>
                <a:gd name="T12" fmla="*/ 124 w 255"/>
                <a:gd name="T13" fmla="*/ 6 h 90"/>
                <a:gd name="T14" fmla="*/ 147 w 255"/>
                <a:gd name="T15" fmla="*/ 5 h 90"/>
                <a:gd name="T16" fmla="*/ 154 w 255"/>
                <a:gd name="T17" fmla="*/ 12 h 90"/>
                <a:gd name="T18" fmla="*/ 160 w 255"/>
                <a:gd name="T19" fmla="*/ 13 h 90"/>
                <a:gd name="T20" fmla="*/ 164 w 255"/>
                <a:gd name="T21" fmla="*/ 16 h 90"/>
                <a:gd name="T22" fmla="*/ 170 w 255"/>
                <a:gd name="T23" fmla="*/ 17 h 90"/>
                <a:gd name="T24" fmla="*/ 169 w 255"/>
                <a:gd name="T25" fmla="*/ 22 h 90"/>
                <a:gd name="T26" fmla="*/ 176 w 255"/>
                <a:gd name="T27" fmla="*/ 28 h 90"/>
                <a:gd name="T28" fmla="*/ 219 w 255"/>
                <a:gd name="T29" fmla="*/ 31 h 90"/>
                <a:gd name="T30" fmla="*/ 213 w 255"/>
                <a:gd name="T31" fmla="*/ 39 h 90"/>
                <a:gd name="T32" fmla="*/ 214 w 255"/>
                <a:gd name="T33" fmla="*/ 46 h 90"/>
                <a:gd name="T34" fmla="*/ 227 w 255"/>
                <a:gd name="T35" fmla="*/ 62 h 90"/>
                <a:gd name="T36" fmla="*/ 255 w 255"/>
                <a:gd name="T37" fmla="*/ 67 h 90"/>
                <a:gd name="T38" fmla="*/ 250 w 255"/>
                <a:gd name="T39" fmla="*/ 89 h 90"/>
                <a:gd name="T40" fmla="*/ 226 w 255"/>
                <a:gd name="T41" fmla="*/ 90 h 90"/>
                <a:gd name="T42" fmla="*/ 209 w 255"/>
                <a:gd name="T43" fmla="*/ 84 h 90"/>
                <a:gd name="T44" fmla="*/ 190 w 255"/>
                <a:gd name="T45" fmla="*/ 64 h 90"/>
                <a:gd name="T46" fmla="*/ 178 w 255"/>
                <a:gd name="T47" fmla="*/ 60 h 90"/>
                <a:gd name="T48" fmla="*/ 154 w 255"/>
                <a:gd name="T49" fmla="*/ 60 h 90"/>
                <a:gd name="T50" fmla="*/ 122 w 255"/>
                <a:gd name="T51" fmla="*/ 65 h 90"/>
                <a:gd name="T52" fmla="*/ 115 w 255"/>
                <a:gd name="T53" fmla="*/ 60 h 90"/>
                <a:gd name="T54" fmla="*/ 104 w 255"/>
                <a:gd name="T55" fmla="*/ 53 h 90"/>
                <a:gd name="T56" fmla="*/ 89 w 255"/>
                <a:gd name="T57" fmla="*/ 54 h 90"/>
                <a:gd name="T58" fmla="*/ 60 w 255"/>
                <a:gd name="T59" fmla="*/ 48 h 90"/>
                <a:gd name="T60" fmla="*/ 51 w 255"/>
                <a:gd name="T61" fmla="*/ 41 h 90"/>
                <a:gd name="T62" fmla="*/ 38 w 255"/>
                <a:gd name="T63" fmla="*/ 41 h 90"/>
                <a:gd name="T64" fmla="*/ 31 w 255"/>
                <a:gd name="T65" fmla="*/ 36 h 90"/>
                <a:gd name="T66" fmla="*/ 18 w 255"/>
                <a:gd name="T67" fmla="*/ 36 h 90"/>
                <a:gd name="T68" fmla="*/ 0 w 255"/>
                <a:gd name="T69" fmla="*/ 23 h 90"/>
                <a:gd name="T70" fmla="*/ 1 w 255"/>
                <a:gd name="T71" fmla="*/ 12 h 90"/>
                <a:gd name="T72" fmla="*/ 5 w 255"/>
                <a:gd name="T73" fmla="*/ 11 h 90"/>
                <a:gd name="T74" fmla="*/ 6 w 255"/>
                <a:gd name="T75" fmla="*/ 5 h 90"/>
                <a:gd name="T76" fmla="*/ 14 w 255"/>
                <a:gd name="T77" fmla="*/ 5 h 90"/>
                <a:gd name="T78" fmla="*/ 19 w 255"/>
                <a:gd name="T79" fmla="*/ 0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90"/>
                <a:gd name="T122" fmla="*/ 255 w 255"/>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90">
                  <a:moveTo>
                    <a:pt x="19" y="0"/>
                  </a:moveTo>
                  <a:lnTo>
                    <a:pt x="53" y="0"/>
                  </a:lnTo>
                  <a:lnTo>
                    <a:pt x="68" y="11"/>
                  </a:lnTo>
                  <a:lnTo>
                    <a:pt x="74" y="17"/>
                  </a:lnTo>
                  <a:lnTo>
                    <a:pt x="106" y="17"/>
                  </a:lnTo>
                  <a:lnTo>
                    <a:pt x="109" y="10"/>
                  </a:lnTo>
                  <a:lnTo>
                    <a:pt x="124" y="6"/>
                  </a:lnTo>
                  <a:lnTo>
                    <a:pt x="147" y="5"/>
                  </a:lnTo>
                  <a:lnTo>
                    <a:pt x="154" y="12"/>
                  </a:lnTo>
                  <a:lnTo>
                    <a:pt x="160" y="13"/>
                  </a:lnTo>
                  <a:lnTo>
                    <a:pt x="164" y="16"/>
                  </a:lnTo>
                  <a:lnTo>
                    <a:pt x="170" y="17"/>
                  </a:lnTo>
                  <a:lnTo>
                    <a:pt x="169" y="22"/>
                  </a:lnTo>
                  <a:lnTo>
                    <a:pt x="176" y="28"/>
                  </a:lnTo>
                  <a:lnTo>
                    <a:pt x="219" y="31"/>
                  </a:lnTo>
                  <a:lnTo>
                    <a:pt x="213" y="39"/>
                  </a:lnTo>
                  <a:lnTo>
                    <a:pt x="214" y="46"/>
                  </a:lnTo>
                  <a:lnTo>
                    <a:pt x="227" y="62"/>
                  </a:lnTo>
                  <a:lnTo>
                    <a:pt x="255" y="67"/>
                  </a:lnTo>
                  <a:lnTo>
                    <a:pt x="250" y="89"/>
                  </a:lnTo>
                  <a:lnTo>
                    <a:pt x="226" y="90"/>
                  </a:lnTo>
                  <a:lnTo>
                    <a:pt x="209" y="84"/>
                  </a:lnTo>
                  <a:lnTo>
                    <a:pt x="190" y="64"/>
                  </a:lnTo>
                  <a:lnTo>
                    <a:pt x="178" y="60"/>
                  </a:lnTo>
                  <a:lnTo>
                    <a:pt x="154" y="60"/>
                  </a:lnTo>
                  <a:lnTo>
                    <a:pt x="122" y="65"/>
                  </a:lnTo>
                  <a:lnTo>
                    <a:pt x="115" y="60"/>
                  </a:lnTo>
                  <a:lnTo>
                    <a:pt x="104" y="53"/>
                  </a:lnTo>
                  <a:lnTo>
                    <a:pt x="89" y="54"/>
                  </a:lnTo>
                  <a:lnTo>
                    <a:pt x="60" y="48"/>
                  </a:lnTo>
                  <a:lnTo>
                    <a:pt x="51" y="41"/>
                  </a:lnTo>
                  <a:lnTo>
                    <a:pt x="38" y="41"/>
                  </a:lnTo>
                  <a:lnTo>
                    <a:pt x="31" y="36"/>
                  </a:lnTo>
                  <a:lnTo>
                    <a:pt x="18" y="36"/>
                  </a:lnTo>
                  <a:lnTo>
                    <a:pt x="0" y="23"/>
                  </a:lnTo>
                  <a:lnTo>
                    <a:pt x="1" y="12"/>
                  </a:lnTo>
                  <a:lnTo>
                    <a:pt x="5" y="11"/>
                  </a:lnTo>
                  <a:lnTo>
                    <a:pt x="6" y="5"/>
                  </a:lnTo>
                  <a:lnTo>
                    <a:pt x="14" y="5"/>
                  </a:lnTo>
                  <a:lnTo>
                    <a:pt x="19"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32" name="Freeform 325"/>
            <p:cNvSpPr>
              <a:spLocks/>
            </p:cNvSpPr>
            <p:nvPr/>
          </p:nvSpPr>
          <p:spPr bwMode="auto">
            <a:xfrm>
              <a:off x="3940" y="2992"/>
              <a:ext cx="155" cy="184"/>
            </a:xfrm>
            <a:custGeom>
              <a:avLst/>
              <a:gdLst>
                <a:gd name="T0" fmla="*/ 150 w 155"/>
                <a:gd name="T1" fmla="*/ 28 h 184"/>
                <a:gd name="T2" fmla="*/ 93 w 155"/>
                <a:gd name="T3" fmla="*/ 48 h 184"/>
                <a:gd name="T4" fmla="*/ 77 w 155"/>
                <a:gd name="T5" fmla="*/ 41 h 184"/>
                <a:gd name="T6" fmla="*/ 56 w 155"/>
                <a:gd name="T7" fmla="*/ 45 h 184"/>
                <a:gd name="T8" fmla="*/ 42 w 155"/>
                <a:gd name="T9" fmla="*/ 58 h 184"/>
                <a:gd name="T10" fmla="*/ 50 w 155"/>
                <a:gd name="T11" fmla="*/ 59 h 184"/>
                <a:gd name="T12" fmla="*/ 62 w 155"/>
                <a:gd name="T13" fmla="*/ 80 h 184"/>
                <a:gd name="T14" fmla="*/ 68 w 155"/>
                <a:gd name="T15" fmla="*/ 69 h 184"/>
                <a:gd name="T16" fmla="*/ 100 w 155"/>
                <a:gd name="T17" fmla="*/ 61 h 184"/>
                <a:gd name="T18" fmla="*/ 106 w 155"/>
                <a:gd name="T19" fmla="*/ 53 h 184"/>
                <a:gd name="T20" fmla="*/ 106 w 155"/>
                <a:gd name="T21" fmla="*/ 73 h 184"/>
                <a:gd name="T22" fmla="*/ 95 w 155"/>
                <a:gd name="T23" fmla="*/ 84 h 184"/>
                <a:gd name="T24" fmla="*/ 87 w 155"/>
                <a:gd name="T25" fmla="*/ 94 h 184"/>
                <a:gd name="T26" fmla="*/ 106 w 155"/>
                <a:gd name="T27" fmla="*/ 142 h 184"/>
                <a:gd name="T28" fmla="*/ 94 w 155"/>
                <a:gd name="T29" fmla="*/ 149 h 184"/>
                <a:gd name="T30" fmla="*/ 74 w 155"/>
                <a:gd name="T31" fmla="*/ 153 h 184"/>
                <a:gd name="T32" fmla="*/ 68 w 155"/>
                <a:gd name="T33" fmla="*/ 134 h 184"/>
                <a:gd name="T34" fmla="*/ 64 w 155"/>
                <a:gd name="T35" fmla="*/ 117 h 184"/>
                <a:gd name="T36" fmla="*/ 43 w 155"/>
                <a:gd name="T37" fmla="*/ 108 h 184"/>
                <a:gd name="T38" fmla="*/ 51 w 155"/>
                <a:gd name="T39" fmla="*/ 130 h 184"/>
                <a:gd name="T40" fmla="*/ 50 w 155"/>
                <a:gd name="T41" fmla="*/ 142 h 184"/>
                <a:gd name="T42" fmla="*/ 56 w 155"/>
                <a:gd name="T43" fmla="*/ 151 h 184"/>
                <a:gd name="T44" fmla="*/ 47 w 155"/>
                <a:gd name="T45" fmla="*/ 184 h 184"/>
                <a:gd name="T46" fmla="*/ 31 w 155"/>
                <a:gd name="T47" fmla="*/ 136 h 184"/>
                <a:gd name="T48" fmla="*/ 0 w 155"/>
                <a:gd name="T49" fmla="*/ 113 h 184"/>
                <a:gd name="T50" fmla="*/ 13 w 155"/>
                <a:gd name="T51" fmla="*/ 84 h 184"/>
                <a:gd name="T52" fmla="*/ 29 w 155"/>
                <a:gd name="T53" fmla="*/ 74 h 184"/>
                <a:gd name="T54" fmla="*/ 32 w 155"/>
                <a:gd name="T55" fmla="*/ 42 h 184"/>
                <a:gd name="T56" fmla="*/ 45 w 155"/>
                <a:gd name="T57" fmla="*/ 23 h 184"/>
                <a:gd name="T58" fmla="*/ 56 w 155"/>
                <a:gd name="T59" fmla="*/ 20 h 184"/>
                <a:gd name="T60" fmla="*/ 63 w 155"/>
                <a:gd name="T61" fmla="*/ 11 h 184"/>
                <a:gd name="T62" fmla="*/ 76 w 155"/>
                <a:gd name="T63" fmla="*/ 18 h 184"/>
                <a:gd name="T64" fmla="*/ 119 w 155"/>
                <a:gd name="T65" fmla="*/ 23 h 184"/>
                <a:gd name="T66" fmla="*/ 138 w 155"/>
                <a:gd name="T67" fmla="*/ 18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
                <a:gd name="T103" fmla="*/ 0 h 184"/>
                <a:gd name="T104" fmla="*/ 155 w 155"/>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 h="184">
                  <a:moveTo>
                    <a:pt x="155" y="0"/>
                  </a:moveTo>
                  <a:lnTo>
                    <a:pt x="150" y="28"/>
                  </a:lnTo>
                  <a:lnTo>
                    <a:pt x="132" y="42"/>
                  </a:lnTo>
                  <a:lnTo>
                    <a:pt x="93" y="48"/>
                  </a:lnTo>
                  <a:lnTo>
                    <a:pt x="86" y="41"/>
                  </a:lnTo>
                  <a:lnTo>
                    <a:pt x="77" y="41"/>
                  </a:lnTo>
                  <a:lnTo>
                    <a:pt x="71" y="36"/>
                  </a:lnTo>
                  <a:lnTo>
                    <a:pt x="56" y="45"/>
                  </a:lnTo>
                  <a:lnTo>
                    <a:pt x="47" y="51"/>
                  </a:lnTo>
                  <a:lnTo>
                    <a:pt x="42" y="58"/>
                  </a:lnTo>
                  <a:lnTo>
                    <a:pt x="44" y="60"/>
                  </a:lnTo>
                  <a:lnTo>
                    <a:pt x="50" y="59"/>
                  </a:lnTo>
                  <a:lnTo>
                    <a:pt x="56" y="80"/>
                  </a:lnTo>
                  <a:lnTo>
                    <a:pt x="62" y="80"/>
                  </a:lnTo>
                  <a:lnTo>
                    <a:pt x="62" y="73"/>
                  </a:lnTo>
                  <a:lnTo>
                    <a:pt x="68" y="69"/>
                  </a:lnTo>
                  <a:lnTo>
                    <a:pt x="68" y="60"/>
                  </a:lnTo>
                  <a:lnTo>
                    <a:pt x="100" y="61"/>
                  </a:lnTo>
                  <a:lnTo>
                    <a:pt x="103" y="54"/>
                  </a:lnTo>
                  <a:lnTo>
                    <a:pt x="106" y="53"/>
                  </a:lnTo>
                  <a:lnTo>
                    <a:pt x="112" y="66"/>
                  </a:lnTo>
                  <a:lnTo>
                    <a:pt x="106" y="73"/>
                  </a:lnTo>
                  <a:lnTo>
                    <a:pt x="99" y="73"/>
                  </a:lnTo>
                  <a:lnTo>
                    <a:pt x="95" y="84"/>
                  </a:lnTo>
                  <a:lnTo>
                    <a:pt x="87" y="94"/>
                  </a:lnTo>
                  <a:lnTo>
                    <a:pt x="106" y="136"/>
                  </a:lnTo>
                  <a:lnTo>
                    <a:pt x="106" y="142"/>
                  </a:lnTo>
                  <a:lnTo>
                    <a:pt x="94" y="142"/>
                  </a:lnTo>
                  <a:lnTo>
                    <a:pt x="94" y="149"/>
                  </a:lnTo>
                  <a:lnTo>
                    <a:pt x="86" y="153"/>
                  </a:lnTo>
                  <a:lnTo>
                    <a:pt x="74" y="153"/>
                  </a:lnTo>
                  <a:lnTo>
                    <a:pt x="76" y="136"/>
                  </a:lnTo>
                  <a:lnTo>
                    <a:pt x="68" y="134"/>
                  </a:lnTo>
                  <a:lnTo>
                    <a:pt x="68" y="123"/>
                  </a:lnTo>
                  <a:lnTo>
                    <a:pt x="64" y="117"/>
                  </a:lnTo>
                  <a:lnTo>
                    <a:pt x="63" y="110"/>
                  </a:lnTo>
                  <a:lnTo>
                    <a:pt x="43" y="108"/>
                  </a:lnTo>
                  <a:lnTo>
                    <a:pt x="43" y="126"/>
                  </a:lnTo>
                  <a:lnTo>
                    <a:pt x="51" y="130"/>
                  </a:lnTo>
                  <a:lnTo>
                    <a:pt x="43" y="138"/>
                  </a:lnTo>
                  <a:lnTo>
                    <a:pt x="50" y="142"/>
                  </a:lnTo>
                  <a:lnTo>
                    <a:pt x="48" y="148"/>
                  </a:lnTo>
                  <a:lnTo>
                    <a:pt x="56" y="151"/>
                  </a:lnTo>
                  <a:lnTo>
                    <a:pt x="56" y="176"/>
                  </a:lnTo>
                  <a:lnTo>
                    <a:pt x="47" y="184"/>
                  </a:lnTo>
                  <a:lnTo>
                    <a:pt x="33" y="183"/>
                  </a:lnTo>
                  <a:lnTo>
                    <a:pt x="31" y="136"/>
                  </a:lnTo>
                  <a:lnTo>
                    <a:pt x="19" y="133"/>
                  </a:lnTo>
                  <a:lnTo>
                    <a:pt x="0" y="113"/>
                  </a:lnTo>
                  <a:lnTo>
                    <a:pt x="0" y="98"/>
                  </a:lnTo>
                  <a:lnTo>
                    <a:pt x="13" y="84"/>
                  </a:lnTo>
                  <a:lnTo>
                    <a:pt x="22" y="83"/>
                  </a:lnTo>
                  <a:lnTo>
                    <a:pt x="29" y="74"/>
                  </a:lnTo>
                  <a:lnTo>
                    <a:pt x="32" y="65"/>
                  </a:lnTo>
                  <a:lnTo>
                    <a:pt x="32" y="42"/>
                  </a:lnTo>
                  <a:lnTo>
                    <a:pt x="38" y="30"/>
                  </a:lnTo>
                  <a:lnTo>
                    <a:pt x="45" y="23"/>
                  </a:lnTo>
                  <a:lnTo>
                    <a:pt x="52" y="23"/>
                  </a:lnTo>
                  <a:lnTo>
                    <a:pt x="56" y="20"/>
                  </a:lnTo>
                  <a:lnTo>
                    <a:pt x="57" y="12"/>
                  </a:lnTo>
                  <a:lnTo>
                    <a:pt x="63" y="11"/>
                  </a:lnTo>
                  <a:lnTo>
                    <a:pt x="68" y="17"/>
                  </a:lnTo>
                  <a:lnTo>
                    <a:pt x="76" y="18"/>
                  </a:lnTo>
                  <a:lnTo>
                    <a:pt x="76" y="23"/>
                  </a:lnTo>
                  <a:lnTo>
                    <a:pt x="119" y="23"/>
                  </a:lnTo>
                  <a:lnTo>
                    <a:pt x="132" y="18"/>
                  </a:lnTo>
                  <a:lnTo>
                    <a:pt x="138" y="18"/>
                  </a:lnTo>
                  <a:lnTo>
                    <a:pt x="155"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sp>
          <p:nvSpPr>
            <p:cNvPr id="10433" name="Freeform 326"/>
            <p:cNvSpPr>
              <a:spLocks/>
            </p:cNvSpPr>
            <p:nvPr/>
          </p:nvSpPr>
          <p:spPr bwMode="auto">
            <a:xfrm>
              <a:off x="4126" y="3081"/>
              <a:ext cx="69" cy="39"/>
            </a:xfrm>
            <a:custGeom>
              <a:avLst/>
              <a:gdLst>
                <a:gd name="T0" fmla="*/ 60 w 69"/>
                <a:gd name="T1" fmla="*/ 0 h 39"/>
                <a:gd name="T2" fmla="*/ 42 w 69"/>
                <a:gd name="T3" fmla="*/ 1 h 39"/>
                <a:gd name="T4" fmla="*/ 21 w 69"/>
                <a:gd name="T5" fmla="*/ 7 h 39"/>
                <a:gd name="T6" fmla="*/ 9 w 69"/>
                <a:gd name="T7" fmla="*/ 14 h 39"/>
                <a:gd name="T8" fmla="*/ 1 w 69"/>
                <a:gd name="T9" fmla="*/ 18 h 39"/>
                <a:gd name="T10" fmla="*/ 0 w 69"/>
                <a:gd name="T11" fmla="*/ 26 h 39"/>
                <a:gd name="T12" fmla="*/ 8 w 69"/>
                <a:gd name="T13" fmla="*/ 32 h 39"/>
                <a:gd name="T14" fmla="*/ 18 w 69"/>
                <a:gd name="T15" fmla="*/ 32 h 39"/>
                <a:gd name="T16" fmla="*/ 25 w 69"/>
                <a:gd name="T17" fmla="*/ 33 h 39"/>
                <a:gd name="T18" fmla="*/ 38 w 69"/>
                <a:gd name="T19" fmla="*/ 39 h 39"/>
                <a:gd name="T20" fmla="*/ 58 w 69"/>
                <a:gd name="T21" fmla="*/ 39 h 39"/>
                <a:gd name="T22" fmla="*/ 65 w 69"/>
                <a:gd name="T23" fmla="*/ 31 h 39"/>
                <a:gd name="T24" fmla="*/ 67 w 69"/>
                <a:gd name="T25" fmla="*/ 19 h 39"/>
                <a:gd name="T26" fmla="*/ 69 w 69"/>
                <a:gd name="T27" fmla="*/ 6 h 39"/>
                <a:gd name="T28" fmla="*/ 60 w 6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39"/>
                <a:gd name="T47" fmla="*/ 69 w 6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39">
                  <a:moveTo>
                    <a:pt x="60" y="0"/>
                  </a:moveTo>
                  <a:lnTo>
                    <a:pt x="42" y="1"/>
                  </a:lnTo>
                  <a:lnTo>
                    <a:pt x="21" y="7"/>
                  </a:lnTo>
                  <a:lnTo>
                    <a:pt x="9" y="14"/>
                  </a:lnTo>
                  <a:lnTo>
                    <a:pt x="1" y="18"/>
                  </a:lnTo>
                  <a:lnTo>
                    <a:pt x="0" y="26"/>
                  </a:lnTo>
                  <a:lnTo>
                    <a:pt x="8" y="32"/>
                  </a:lnTo>
                  <a:lnTo>
                    <a:pt x="18" y="32"/>
                  </a:lnTo>
                  <a:lnTo>
                    <a:pt x="25" y="33"/>
                  </a:lnTo>
                  <a:lnTo>
                    <a:pt x="38" y="39"/>
                  </a:lnTo>
                  <a:lnTo>
                    <a:pt x="58" y="39"/>
                  </a:lnTo>
                  <a:lnTo>
                    <a:pt x="65" y="31"/>
                  </a:lnTo>
                  <a:lnTo>
                    <a:pt x="67" y="19"/>
                  </a:lnTo>
                  <a:lnTo>
                    <a:pt x="69" y="6"/>
                  </a:lnTo>
                  <a:lnTo>
                    <a:pt x="60" y="0"/>
                  </a:ln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latinLnBrk="1">
                <a:defRPr/>
              </a:pPr>
              <a:endParaRPr lang="ko-KR" altLang="en-US">
                <a:latin typeface="Arial Narrow" pitchFamily="34" charset="0"/>
                <a:ea typeface="맑은 고딕" pitchFamily="50" charset="-127"/>
                <a:cs typeface="Arial" pitchFamily="34" charset="0"/>
              </a:endParaRPr>
            </a:p>
          </p:txBody>
        </p:sp>
      </p:grpSp>
      <p:sp>
        <p:nvSpPr>
          <p:cNvPr id="28935" name="Text Box 328"/>
          <p:cNvSpPr txBox="1">
            <a:spLocks noChangeArrowheads="1"/>
          </p:cNvSpPr>
          <p:nvPr/>
        </p:nvSpPr>
        <p:spPr bwMode="auto">
          <a:xfrm>
            <a:off x="3340100" y="5484813"/>
            <a:ext cx="5803900" cy="1046162"/>
          </a:xfrm>
          <a:prstGeom prst="rect">
            <a:avLst/>
          </a:prstGeom>
          <a:noFill/>
          <a:ln w="12700">
            <a:noFill/>
            <a:miter lim="800000"/>
            <a:headEnd/>
            <a:tailEnd/>
          </a:ln>
        </p:spPr>
        <p:txBody>
          <a:bodyPr>
            <a:prstTxWarp prst="textNoShape">
              <a:avLst/>
            </a:prstTxWarp>
            <a:spAutoFit/>
          </a:bodyPr>
          <a:lstStyle/>
          <a:p>
            <a:pPr algn="r" latinLnBrk="1"/>
            <a:r>
              <a:rPr lang="en-US" altLang="ko-KR" sz="1400" b="1">
                <a:solidFill>
                  <a:srgbClr val="000000"/>
                </a:solidFill>
                <a:latin typeface="Times New Roman" charset="-52"/>
                <a:ea typeface="Times New Roman" charset="-52"/>
                <a:cs typeface="Times New Roman" charset="-52"/>
              </a:rPr>
              <a:t> </a:t>
            </a:r>
            <a:endParaRPr lang="en-US" altLang="ko-KR" sz="1200">
              <a:solidFill>
                <a:srgbClr val="000000"/>
              </a:solidFill>
              <a:latin typeface="Times New Roman" charset="-52"/>
              <a:ea typeface="Times New Roman" charset="-52"/>
              <a:cs typeface="Times New Roman" charset="-52"/>
            </a:endParaRPr>
          </a:p>
          <a:p>
            <a:pPr algn="r" latinLnBrk="1"/>
            <a:r>
              <a:rPr lang="en-US" altLang="ko-KR" sz="1200">
                <a:solidFill>
                  <a:srgbClr val="000000"/>
                </a:solidFill>
                <a:latin typeface="Times New Roman" charset="-52"/>
                <a:ea typeface="Times New Roman" charset="-52"/>
                <a:cs typeface="Times New Roman" charset="-52"/>
              </a:rPr>
              <a:t>Modified from Grundmann H et al.  Lancet 2006;368:874-85</a:t>
            </a:r>
          </a:p>
          <a:p>
            <a:pPr algn="r" latinLnBrk="1"/>
            <a:r>
              <a:rPr lang="en-US" altLang="ko-KR" sz="1200">
                <a:solidFill>
                  <a:srgbClr val="000000"/>
                </a:solidFill>
                <a:latin typeface="Times New Roman" charset="-52"/>
                <a:ea typeface="Times New Roman" charset="-52"/>
                <a:cs typeface="Times New Roman" charset="-52"/>
              </a:rPr>
              <a:t>Song JH, et al. ANSORP surveillance (2005-2006)</a:t>
            </a:r>
          </a:p>
          <a:p>
            <a:pPr algn="r" latinLnBrk="1"/>
            <a:r>
              <a:rPr lang="en-US" altLang="ko-KR" sz="1200">
                <a:solidFill>
                  <a:srgbClr val="000000"/>
                </a:solidFill>
                <a:latin typeface="Times New Roman" charset="-52"/>
                <a:ea typeface="Times New Roman" charset="-52"/>
                <a:cs typeface="Times New Roman" charset="-52"/>
              </a:rPr>
              <a:t>Stefani S et al IJAA 2014</a:t>
            </a:r>
          </a:p>
          <a:p>
            <a:pPr algn="r" latinLnBrk="1"/>
            <a:endParaRPr lang="en-US" altLang="ko-KR" sz="1200">
              <a:solidFill>
                <a:srgbClr val="000000"/>
              </a:solidFill>
              <a:latin typeface="Times New Roman" charset="-52"/>
              <a:ea typeface="Times New Roman" charset="-52"/>
              <a:cs typeface="Times New Roman" charset="-52"/>
            </a:endParaRPr>
          </a:p>
        </p:txBody>
      </p:sp>
      <p:sp>
        <p:nvSpPr>
          <p:cNvPr id="10390" name="Rectangle 330"/>
          <p:cNvSpPr>
            <a:spLocks noChangeArrowheads="1"/>
          </p:cNvSpPr>
          <p:nvPr/>
        </p:nvSpPr>
        <p:spPr bwMode="auto">
          <a:xfrm>
            <a:off x="3779912" y="1124744"/>
            <a:ext cx="792088" cy="360363"/>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b="1">
                <a:solidFill>
                  <a:schemeClr val="bg1"/>
                </a:solidFill>
                <a:latin typeface="Arial Narrow" charset="0"/>
                <a:ea typeface="굴림" charset="-128"/>
                <a:cs typeface="굴림" charset="-128"/>
              </a:rPr>
              <a:t>Korea</a:t>
            </a:r>
          </a:p>
        </p:txBody>
      </p:sp>
      <p:sp>
        <p:nvSpPr>
          <p:cNvPr id="10391" name="Rectangle 331"/>
          <p:cNvSpPr>
            <a:spLocks noChangeArrowheads="1"/>
          </p:cNvSpPr>
          <p:nvPr/>
        </p:nvSpPr>
        <p:spPr bwMode="auto">
          <a:xfrm>
            <a:off x="4932040" y="980728"/>
            <a:ext cx="823342" cy="360363"/>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b="1">
                <a:solidFill>
                  <a:schemeClr val="bg1"/>
                </a:solidFill>
                <a:latin typeface="Arial Narrow" charset="0"/>
                <a:ea typeface="굴림" charset="-128"/>
                <a:cs typeface="굴림" charset="-128"/>
              </a:rPr>
              <a:t>Japan</a:t>
            </a:r>
          </a:p>
        </p:txBody>
      </p:sp>
      <p:sp>
        <p:nvSpPr>
          <p:cNvPr id="10392" name="Rectangle 332"/>
          <p:cNvSpPr>
            <a:spLocks noChangeArrowheads="1"/>
          </p:cNvSpPr>
          <p:nvPr/>
        </p:nvSpPr>
        <p:spPr bwMode="auto">
          <a:xfrm>
            <a:off x="4067944" y="5229200"/>
            <a:ext cx="1023937" cy="360363"/>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Singapore</a:t>
            </a:r>
          </a:p>
        </p:txBody>
      </p:sp>
      <p:sp>
        <p:nvSpPr>
          <p:cNvPr id="10393" name="Rectangle 333"/>
          <p:cNvSpPr>
            <a:spLocks noChangeArrowheads="1"/>
          </p:cNvSpPr>
          <p:nvPr/>
        </p:nvSpPr>
        <p:spPr bwMode="auto">
          <a:xfrm>
            <a:off x="5471721" y="2709678"/>
            <a:ext cx="432047" cy="288031"/>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HK</a:t>
            </a:r>
          </a:p>
        </p:txBody>
      </p:sp>
      <p:sp>
        <p:nvSpPr>
          <p:cNvPr id="10394" name="Rectangle 334"/>
          <p:cNvSpPr>
            <a:spLocks noChangeArrowheads="1"/>
          </p:cNvSpPr>
          <p:nvPr/>
        </p:nvSpPr>
        <p:spPr bwMode="auto">
          <a:xfrm>
            <a:off x="5508104" y="2276873"/>
            <a:ext cx="792088" cy="288032"/>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Taiwan</a:t>
            </a:r>
          </a:p>
        </p:txBody>
      </p:sp>
      <p:sp>
        <p:nvSpPr>
          <p:cNvPr id="10395" name="Rectangle 335"/>
          <p:cNvSpPr>
            <a:spLocks noChangeArrowheads="1"/>
          </p:cNvSpPr>
          <p:nvPr/>
        </p:nvSpPr>
        <p:spPr bwMode="auto">
          <a:xfrm>
            <a:off x="35496" y="6170613"/>
            <a:ext cx="193675" cy="215900"/>
          </a:xfrm>
          <a:prstGeom prst="rect">
            <a:avLst/>
          </a:prstGeom>
          <a:solidFill>
            <a:srgbClr val="00800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10396" name="Rectangle 336"/>
          <p:cNvSpPr>
            <a:spLocks noChangeArrowheads="1"/>
          </p:cNvSpPr>
          <p:nvPr/>
        </p:nvSpPr>
        <p:spPr bwMode="auto">
          <a:xfrm>
            <a:off x="1537047" y="6170613"/>
            <a:ext cx="193675" cy="215900"/>
          </a:xfrm>
          <a:prstGeom prst="rect">
            <a:avLst/>
          </a:prstGeom>
          <a:solidFill>
            <a:srgbClr val="FFCC0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28957" name="Text Box 337"/>
          <p:cNvSpPr txBox="1">
            <a:spLocks noChangeArrowheads="1"/>
          </p:cNvSpPr>
          <p:nvPr/>
        </p:nvSpPr>
        <p:spPr bwMode="auto">
          <a:xfrm>
            <a:off x="209550" y="6092825"/>
            <a:ext cx="617538"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&lt; 1 %</a:t>
            </a:r>
          </a:p>
        </p:txBody>
      </p:sp>
      <p:sp>
        <p:nvSpPr>
          <p:cNvPr id="28958" name="Text Box 338"/>
          <p:cNvSpPr txBox="1">
            <a:spLocks noChangeArrowheads="1"/>
          </p:cNvSpPr>
          <p:nvPr/>
        </p:nvSpPr>
        <p:spPr bwMode="auto">
          <a:xfrm>
            <a:off x="1697038" y="6092825"/>
            <a:ext cx="714375"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5-10 %</a:t>
            </a:r>
          </a:p>
        </p:txBody>
      </p:sp>
      <p:sp>
        <p:nvSpPr>
          <p:cNvPr id="10399" name="Rectangle 339"/>
          <p:cNvSpPr>
            <a:spLocks noChangeArrowheads="1"/>
          </p:cNvSpPr>
          <p:nvPr/>
        </p:nvSpPr>
        <p:spPr bwMode="auto">
          <a:xfrm>
            <a:off x="2342431" y="6170613"/>
            <a:ext cx="193675" cy="215900"/>
          </a:xfrm>
          <a:prstGeom prst="rect">
            <a:avLst/>
          </a:prstGeom>
          <a:solidFill>
            <a:srgbClr val="F2900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962" name="Text Box 340"/>
          <p:cNvSpPr txBox="1">
            <a:spLocks noChangeArrowheads="1"/>
          </p:cNvSpPr>
          <p:nvPr/>
        </p:nvSpPr>
        <p:spPr bwMode="auto">
          <a:xfrm>
            <a:off x="2501900" y="6092825"/>
            <a:ext cx="809625"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10-25 %</a:t>
            </a:r>
          </a:p>
        </p:txBody>
      </p:sp>
      <p:sp>
        <p:nvSpPr>
          <p:cNvPr id="10401" name="Rectangle 341"/>
          <p:cNvSpPr>
            <a:spLocks noChangeArrowheads="1"/>
          </p:cNvSpPr>
          <p:nvPr/>
        </p:nvSpPr>
        <p:spPr bwMode="auto">
          <a:xfrm>
            <a:off x="3229297" y="6170613"/>
            <a:ext cx="193675" cy="215900"/>
          </a:xfrm>
          <a:prstGeom prst="rect">
            <a:avLst/>
          </a:prstGeom>
          <a:solidFill>
            <a:srgbClr val="F44320"/>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966" name="Text Box 342"/>
          <p:cNvSpPr txBox="1">
            <a:spLocks noChangeArrowheads="1"/>
          </p:cNvSpPr>
          <p:nvPr/>
        </p:nvSpPr>
        <p:spPr bwMode="auto">
          <a:xfrm>
            <a:off x="3403600" y="6092825"/>
            <a:ext cx="808038"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25-50 %</a:t>
            </a:r>
          </a:p>
        </p:txBody>
      </p:sp>
      <p:sp>
        <p:nvSpPr>
          <p:cNvPr id="10403" name="Rectangle 343"/>
          <p:cNvSpPr>
            <a:spLocks noChangeArrowheads="1"/>
          </p:cNvSpPr>
          <p:nvPr/>
        </p:nvSpPr>
        <p:spPr bwMode="auto">
          <a:xfrm>
            <a:off x="4130923" y="6170613"/>
            <a:ext cx="193675" cy="215900"/>
          </a:xfrm>
          <a:prstGeom prst="rect">
            <a:avLst/>
          </a:prstGeom>
          <a:solidFill>
            <a:schemeClr val="accent3">
              <a:lumMod val="50000"/>
            </a:schemeClr>
          </a:solidFill>
          <a:ln w="7938">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28970" name="Text Box 345"/>
          <p:cNvSpPr txBox="1">
            <a:spLocks noChangeArrowheads="1"/>
          </p:cNvSpPr>
          <p:nvPr/>
        </p:nvSpPr>
        <p:spPr bwMode="auto">
          <a:xfrm>
            <a:off x="4294188" y="6092825"/>
            <a:ext cx="709612"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&gt; 50 %</a:t>
            </a:r>
          </a:p>
        </p:txBody>
      </p:sp>
      <p:sp>
        <p:nvSpPr>
          <p:cNvPr id="10405" name="Rectangle 347"/>
          <p:cNvSpPr>
            <a:spLocks noChangeArrowheads="1"/>
          </p:cNvSpPr>
          <p:nvPr/>
        </p:nvSpPr>
        <p:spPr bwMode="auto">
          <a:xfrm>
            <a:off x="3470275" y="4652814"/>
            <a:ext cx="1023938" cy="360362"/>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Sri Lanka</a:t>
            </a:r>
          </a:p>
        </p:txBody>
      </p:sp>
      <p:sp>
        <p:nvSpPr>
          <p:cNvPr id="28974" name="Text Box 352"/>
          <p:cNvSpPr txBox="1">
            <a:spLocks noChangeArrowheads="1"/>
          </p:cNvSpPr>
          <p:nvPr/>
        </p:nvSpPr>
        <p:spPr bwMode="auto">
          <a:xfrm>
            <a:off x="0" y="77788"/>
            <a:ext cx="9144000" cy="396875"/>
          </a:xfrm>
          <a:prstGeom prst="rect">
            <a:avLst/>
          </a:prstGeom>
          <a:noFill/>
          <a:ln w="9525">
            <a:noFill/>
            <a:miter lim="800000"/>
            <a:headEnd/>
            <a:tailEnd/>
          </a:ln>
        </p:spPr>
        <p:txBody>
          <a:bodyPr>
            <a:prstTxWarp prst="textNoShape">
              <a:avLst/>
            </a:prstTxWarp>
            <a:spAutoFit/>
          </a:bodyPr>
          <a:lstStyle/>
          <a:p>
            <a:pPr latinLnBrk="1"/>
            <a:r>
              <a:rPr lang="en-US" altLang="ko-KR" sz="2000" b="1">
                <a:solidFill>
                  <a:srgbClr val="000000"/>
                </a:solidFill>
                <a:latin typeface="Tahoma" charset="-52"/>
                <a:ea typeface="맑은 고딕" charset="-52"/>
                <a:cs typeface="맑은 고딕" charset="-52"/>
              </a:rPr>
              <a:t>Figure 1. Worldwide prevalence of hospital-acquired MRSA</a:t>
            </a:r>
          </a:p>
        </p:txBody>
      </p:sp>
      <p:sp>
        <p:nvSpPr>
          <p:cNvPr id="28975" name="슬라이드 번호 개체 틀 351"/>
          <p:cNvSpPr txBox="1">
            <a:spLocks noGrp="1"/>
          </p:cNvSpPr>
          <p:nvPr/>
        </p:nvSpPr>
        <p:spPr bwMode="auto">
          <a:xfrm>
            <a:off x="6732588" y="6519863"/>
            <a:ext cx="2133600" cy="365125"/>
          </a:xfrm>
          <a:prstGeom prst="rect">
            <a:avLst/>
          </a:prstGeom>
          <a:noFill/>
          <a:ln w="9525">
            <a:noFill/>
            <a:miter lim="800000"/>
            <a:headEnd/>
            <a:tailEnd/>
          </a:ln>
        </p:spPr>
        <p:txBody>
          <a:bodyPr anchor="ctr">
            <a:prstTxWarp prst="textNoShape">
              <a:avLst/>
            </a:prstTxWarp>
          </a:bodyPr>
          <a:lstStyle/>
          <a:p>
            <a:pPr algn="r" latinLnBrk="1"/>
            <a:fld id="{0D1A050E-6FF0-1641-A87B-676058D6B841}" type="slidenum">
              <a:rPr lang="ko-KR" altLang="en-US" sz="1200">
                <a:solidFill>
                  <a:srgbClr val="E3EAF7"/>
                </a:solidFill>
                <a:ea typeface="맑은 고딕" charset="-52"/>
                <a:cs typeface="맑은 고딕" charset="-52"/>
              </a:rPr>
              <a:pPr algn="r" latinLnBrk="1"/>
              <a:t>27</a:t>
            </a:fld>
            <a:endParaRPr lang="en-US" altLang="ko-KR" sz="1200">
              <a:solidFill>
                <a:srgbClr val="E3EAF7"/>
              </a:solidFill>
              <a:ea typeface="Arial" charset="-52"/>
              <a:cs typeface="Arial" charset="-52"/>
            </a:endParaRPr>
          </a:p>
        </p:txBody>
      </p:sp>
      <p:sp>
        <p:nvSpPr>
          <p:cNvPr id="348" name="Rectangle 336"/>
          <p:cNvSpPr>
            <a:spLocks noChangeArrowheads="1"/>
          </p:cNvSpPr>
          <p:nvPr/>
        </p:nvSpPr>
        <p:spPr bwMode="auto">
          <a:xfrm>
            <a:off x="798411" y="6171084"/>
            <a:ext cx="193675" cy="215900"/>
          </a:xfrm>
          <a:prstGeom prst="rect">
            <a:avLst/>
          </a:prstGeom>
          <a:solidFill>
            <a:srgbClr val="C4FF89"/>
          </a:solidFill>
          <a:ln w="127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28979" name="Text Box 338"/>
          <p:cNvSpPr txBox="1">
            <a:spLocks noChangeArrowheads="1"/>
          </p:cNvSpPr>
          <p:nvPr/>
        </p:nvSpPr>
        <p:spPr bwMode="auto">
          <a:xfrm>
            <a:off x="958850" y="6092825"/>
            <a:ext cx="622300"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latin typeface="Arial Narrow" charset="0"/>
                <a:ea typeface="Arial" charset="-52"/>
                <a:cs typeface="Arial" charset="-52"/>
              </a:rPr>
              <a:t>1</a:t>
            </a:r>
            <a:r>
              <a:rPr lang="en-US" altLang="ko-KR" sz="1600">
                <a:solidFill>
                  <a:srgbClr val="000000"/>
                </a:solidFill>
                <a:latin typeface="Arial Narrow" charset="0"/>
                <a:ea typeface="Arial" charset="-52"/>
                <a:cs typeface="Arial" charset="-52"/>
              </a:rPr>
              <a:t>-5 %</a:t>
            </a:r>
          </a:p>
        </p:txBody>
      </p:sp>
      <p:sp>
        <p:nvSpPr>
          <p:cNvPr id="350" name="자유형 349"/>
          <p:cNvSpPr/>
          <p:nvPr/>
        </p:nvSpPr>
        <p:spPr>
          <a:xfrm>
            <a:off x="7167282" y="3510862"/>
            <a:ext cx="161365" cy="191918"/>
          </a:xfrm>
          <a:custGeom>
            <a:avLst/>
            <a:gdLst>
              <a:gd name="connsiteX0" fmla="*/ 67236 w 161365"/>
              <a:gd name="connsiteY0" fmla="*/ 6723 h 191918"/>
              <a:gd name="connsiteX1" fmla="*/ 53789 w 161365"/>
              <a:gd name="connsiteY1" fmla="*/ 47064 h 191918"/>
              <a:gd name="connsiteX2" fmla="*/ 0 w 161365"/>
              <a:gd name="connsiteY2" fmla="*/ 114299 h 191918"/>
              <a:gd name="connsiteX3" fmla="*/ 13447 w 161365"/>
              <a:gd name="connsiteY3" fmla="*/ 154640 h 191918"/>
              <a:gd name="connsiteX4" fmla="*/ 94130 w 161365"/>
              <a:gd name="connsiteY4" fmla="*/ 127746 h 191918"/>
              <a:gd name="connsiteX5" fmla="*/ 121024 w 161365"/>
              <a:gd name="connsiteY5" fmla="*/ 87405 h 191918"/>
              <a:gd name="connsiteX6" fmla="*/ 161365 w 161365"/>
              <a:gd name="connsiteY6" fmla="*/ 73958 h 191918"/>
              <a:gd name="connsiteX7" fmla="*/ 107577 w 161365"/>
              <a:gd name="connsiteY7" fmla="*/ 6723 h 191918"/>
              <a:gd name="connsiteX8" fmla="*/ 67236 w 161365"/>
              <a:gd name="connsiteY8" fmla="*/ 6723 h 1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65" h="191918">
                <a:moveTo>
                  <a:pt x="67236" y="6723"/>
                </a:moveTo>
                <a:cubicBezTo>
                  <a:pt x="58271" y="13446"/>
                  <a:pt x="60128" y="34386"/>
                  <a:pt x="53789" y="47064"/>
                </a:cubicBezTo>
                <a:cubicBezTo>
                  <a:pt x="36825" y="80992"/>
                  <a:pt x="25016" y="89284"/>
                  <a:pt x="0" y="114299"/>
                </a:cubicBezTo>
                <a:cubicBezTo>
                  <a:pt x="4482" y="127746"/>
                  <a:pt x="3424" y="144617"/>
                  <a:pt x="13447" y="154640"/>
                </a:cubicBezTo>
                <a:cubicBezTo>
                  <a:pt x="50726" y="191918"/>
                  <a:pt x="72080" y="154206"/>
                  <a:pt x="94130" y="127746"/>
                </a:cubicBezTo>
                <a:cubicBezTo>
                  <a:pt x="104476" y="115331"/>
                  <a:pt x="108404" y="97501"/>
                  <a:pt x="121024" y="87405"/>
                </a:cubicBezTo>
                <a:cubicBezTo>
                  <a:pt x="132092" y="78550"/>
                  <a:pt x="147918" y="78440"/>
                  <a:pt x="161365" y="73958"/>
                </a:cubicBezTo>
                <a:cubicBezTo>
                  <a:pt x="145856" y="27430"/>
                  <a:pt x="156236" y="31053"/>
                  <a:pt x="107577" y="6723"/>
                </a:cubicBezTo>
                <a:cubicBezTo>
                  <a:pt x="94899" y="384"/>
                  <a:pt x="76201" y="0"/>
                  <a:pt x="67236" y="6723"/>
                </a:cubicBezTo>
                <a:close/>
              </a:path>
            </a:pathLst>
          </a:custGeom>
          <a:solidFill>
            <a:srgbClr val="F4432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prstTxWarp prst="textNoShape">
              <a:avLst/>
            </a:prstTxWarp>
          </a:bodyPr>
          <a:lstStyle/>
          <a:p>
            <a:pPr latinLnBrk="1">
              <a:defRPr/>
            </a:pPr>
            <a:endParaRPr lang="ko-KR" altLang="en-US">
              <a:latin typeface="Arial Narrow" charset="0"/>
              <a:ea typeface="맑은 고딕" charset="0"/>
              <a:cs typeface="Arial" charset="0"/>
            </a:endParaRPr>
          </a:p>
        </p:txBody>
      </p:sp>
      <p:sp>
        <p:nvSpPr>
          <p:cNvPr id="28983" name="직사각형 350"/>
          <p:cNvSpPr>
            <a:spLocks noChangeArrowheads="1"/>
          </p:cNvSpPr>
          <p:nvPr/>
        </p:nvSpPr>
        <p:spPr bwMode="auto">
          <a:xfrm>
            <a:off x="5076825" y="6248400"/>
            <a:ext cx="4067175" cy="276225"/>
          </a:xfrm>
          <a:prstGeom prst="rect">
            <a:avLst/>
          </a:prstGeom>
          <a:noFill/>
          <a:ln w="9525">
            <a:noFill/>
            <a:miter lim="800000"/>
            <a:headEnd/>
            <a:tailEnd/>
          </a:ln>
        </p:spPr>
        <p:txBody>
          <a:bodyPr>
            <a:prstTxWarp prst="textNoShape">
              <a:avLst/>
            </a:prstTxWarp>
            <a:spAutoFit/>
          </a:bodyPr>
          <a:lstStyle/>
          <a:p>
            <a:pPr algn="r" latinLnBrk="1"/>
            <a:r>
              <a:rPr lang="en-US" altLang="ko-KR" sz="1200">
                <a:latin typeface="Times New Roman" charset="-52"/>
                <a:ea typeface="Times New Roman" charset="-52"/>
                <a:cs typeface="Times New Roman" charset="-52"/>
              </a:rPr>
              <a:t>Mejia C, et al. Braz J Infect Dis 2010;14 (Suppl 2):S79-S86. </a:t>
            </a:r>
            <a:endParaRPr lang="ko-KR" altLang="en-US" sz="1200">
              <a:latin typeface="Times New Roman" charset="-52"/>
              <a:ea typeface="맑은 고딕" charset="-52"/>
              <a:cs typeface="맑은 고딕" charset="-52"/>
            </a:endParaRPr>
          </a:p>
        </p:txBody>
      </p:sp>
      <p:sp>
        <p:nvSpPr>
          <p:cNvPr id="28984" name="직사각형 352"/>
          <p:cNvSpPr>
            <a:spLocks noChangeArrowheads="1"/>
          </p:cNvSpPr>
          <p:nvPr/>
        </p:nvSpPr>
        <p:spPr bwMode="auto">
          <a:xfrm>
            <a:off x="5003800" y="6324600"/>
            <a:ext cx="4137025" cy="277813"/>
          </a:xfrm>
          <a:prstGeom prst="rect">
            <a:avLst/>
          </a:prstGeom>
          <a:noFill/>
          <a:ln w="9525">
            <a:noFill/>
            <a:miter lim="800000"/>
            <a:headEnd/>
            <a:tailEnd/>
          </a:ln>
        </p:spPr>
        <p:txBody>
          <a:bodyPr>
            <a:prstTxWarp prst="textNoShape">
              <a:avLst/>
            </a:prstTxWarp>
            <a:spAutoFit/>
          </a:bodyPr>
          <a:lstStyle/>
          <a:p>
            <a:pPr algn="r" latinLnBrk="1"/>
            <a:r>
              <a:rPr lang="en-US" altLang="ko-KR" sz="1200">
                <a:latin typeface="Times New Roman" charset="-52"/>
                <a:ea typeface="Times New Roman" charset="-52"/>
                <a:cs typeface="Times New Roman" charset="-52"/>
              </a:rPr>
              <a:t>Annual </a:t>
            </a:r>
            <a:r>
              <a:rPr lang="en-US" altLang="ko-KR" sz="1200">
                <a:solidFill>
                  <a:srgbClr val="000000"/>
                </a:solidFill>
                <a:latin typeface="Times New Roman" charset="-52"/>
                <a:ea typeface="Times New Roman" charset="-52"/>
                <a:cs typeface="Times New Roman" charset="-52"/>
              </a:rPr>
              <a:t>report of the EARS-Net. 2009-2013. </a:t>
            </a:r>
            <a:endParaRPr lang="ko-KR" altLang="en-US" sz="1200">
              <a:solidFill>
                <a:srgbClr val="000000"/>
              </a:solidFill>
              <a:latin typeface="Times New Roman" charset="-52"/>
              <a:ea typeface="맑은 고딕" charset="-52"/>
              <a:cs typeface="맑은 고딕" charset="-52"/>
            </a:endParaRPr>
          </a:p>
        </p:txBody>
      </p:sp>
      <p:sp>
        <p:nvSpPr>
          <p:cNvPr id="354" name="자유형 353"/>
          <p:cNvSpPr/>
          <p:nvPr/>
        </p:nvSpPr>
        <p:spPr>
          <a:xfrm>
            <a:off x="1667930" y="3080835"/>
            <a:ext cx="107205" cy="83127"/>
          </a:xfrm>
          <a:custGeom>
            <a:avLst/>
            <a:gdLst>
              <a:gd name="connsiteX0" fmla="*/ 0 w 107205"/>
              <a:gd name="connsiteY0" fmla="*/ 11875 h 83127"/>
              <a:gd name="connsiteX1" fmla="*/ 0 w 107205"/>
              <a:gd name="connsiteY1" fmla="*/ 11875 h 83127"/>
              <a:gd name="connsiteX2" fmla="*/ 83127 w 107205"/>
              <a:gd name="connsiteY2" fmla="*/ 83127 h 83127"/>
              <a:gd name="connsiteX3" fmla="*/ 71252 w 107205"/>
              <a:gd name="connsiteY3" fmla="*/ 11875 h 83127"/>
              <a:gd name="connsiteX4" fmla="*/ 35626 w 107205"/>
              <a:gd name="connsiteY4" fmla="*/ 0 h 83127"/>
              <a:gd name="connsiteX5" fmla="*/ 0 w 107205"/>
              <a:gd name="connsiteY5" fmla="*/ 11875 h 8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5" h="83127">
                <a:moveTo>
                  <a:pt x="0" y="11875"/>
                </a:moveTo>
                <a:lnTo>
                  <a:pt x="0" y="11875"/>
                </a:lnTo>
                <a:cubicBezTo>
                  <a:pt x="27709" y="35626"/>
                  <a:pt x="46632" y="83127"/>
                  <a:pt x="83127" y="83127"/>
                </a:cubicBezTo>
                <a:cubicBezTo>
                  <a:pt x="107205" y="83127"/>
                  <a:pt x="83198" y="32781"/>
                  <a:pt x="71252" y="11875"/>
                </a:cubicBezTo>
                <a:cubicBezTo>
                  <a:pt x="65042" y="1007"/>
                  <a:pt x="47501" y="3958"/>
                  <a:pt x="35626" y="0"/>
                </a:cubicBezTo>
                <a:lnTo>
                  <a:pt x="0" y="1187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cxnSp>
        <p:nvCxnSpPr>
          <p:cNvPr id="356" name="직선 화살표 연결선 355"/>
          <p:cNvCxnSpPr>
            <a:endCxn id="0" idx="0"/>
          </p:cNvCxnSpPr>
          <p:nvPr/>
        </p:nvCxnSpPr>
        <p:spPr>
          <a:xfrm rot="5400000">
            <a:off x="3665537" y="4178301"/>
            <a:ext cx="792163" cy="157162"/>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7" name="직선 화살표 연결선 356"/>
          <p:cNvCxnSpPr/>
          <p:nvPr/>
        </p:nvCxnSpPr>
        <p:spPr>
          <a:xfrm rot="16200000" flipV="1">
            <a:off x="4572001" y="1628775"/>
            <a:ext cx="647700" cy="50482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0" name="직선 화살표 연결선 359"/>
          <p:cNvCxnSpPr/>
          <p:nvPr/>
        </p:nvCxnSpPr>
        <p:spPr>
          <a:xfrm rot="5400000" flipH="1" flipV="1">
            <a:off x="5292725" y="1484313"/>
            <a:ext cx="358775" cy="7302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3" name="직선 화살표 연결선 362"/>
          <p:cNvCxnSpPr>
            <a:endCxn id="0" idx="1"/>
          </p:cNvCxnSpPr>
          <p:nvPr/>
        </p:nvCxnSpPr>
        <p:spPr>
          <a:xfrm flipV="1">
            <a:off x="5292725" y="2420938"/>
            <a:ext cx="215900" cy="2159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5" name="자유형 364"/>
          <p:cNvSpPr/>
          <p:nvPr/>
        </p:nvSpPr>
        <p:spPr>
          <a:xfrm>
            <a:off x="4856541" y="3737291"/>
            <a:ext cx="87374" cy="51749"/>
          </a:xfrm>
          <a:custGeom>
            <a:avLst/>
            <a:gdLst>
              <a:gd name="connsiteX0" fmla="*/ 0 w 107205"/>
              <a:gd name="connsiteY0" fmla="*/ 11875 h 83127"/>
              <a:gd name="connsiteX1" fmla="*/ 0 w 107205"/>
              <a:gd name="connsiteY1" fmla="*/ 11875 h 83127"/>
              <a:gd name="connsiteX2" fmla="*/ 83127 w 107205"/>
              <a:gd name="connsiteY2" fmla="*/ 83127 h 83127"/>
              <a:gd name="connsiteX3" fmla="*/ 71252 w 107205"/>
              <a:gd name="connsiteY3" fmla="*/ 11875 h 83127"/>
              <a:gd name="connsiteX4" fmla="*/ 35626 w 107205"/>
              <a:gd name="connsiteY4" fmla="*/ 0 h 83127"/>
              <a:gd name="connsiteX5" fmla="*/ 0 w 107205"/>
              <a:gd name="connsiteY5" fmla="*/ 11875 h 8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5" h="83127">
                <a:moveTo>
                  <a:pt x="0" y="11875"/>
                </a:moveTo>
                <a:lnTo>
                  <a:pt x="0" y="11875"/>
                </a:lnTo>
                <a:cubicBezTo>
                  <a:pt x="27709" y="35626"/>
                  <a:pt x="46632" y="83127"/>
                  <a:pt x="83127" y="83127"/>
                </a:cubicBezTo>
                <a:cubicBezTo>
                  <a:pt x="107205" y="83127"/>
                  <a:pt x="83198" y="32781"/>
                  <a:pt x="71252" y="11875"/>
                </a:cubicBezTo>
                <a:cubicBezTo>
                  <a:pt x="65042" y="1007"/>
                  <a:pt x="47501" y="3958"/>
                  <a:pt x="35626" y="0"/>
                </a:cubicBezTo>
                <a:lnTo>
                  <a:pt x="0" y="1187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cxnSp>
        <p:nvCxnSpPr>
          <p:cNvPr id="366" name="직선 화살표 연결선 365"/>
          <p:cNvCxnSpPr/>
          <p:nvPr/>
        </p:nvCxnSpPr>
        <p:spPr>
          <a:xfrm rot="5400000">
            <a:off x="4133850" y="4441825"/>
            <a:ext cx="1439863" cy="157163"/>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8" name="직선 화살표 연결선 367"/>
          <p:cNvCxnSpPr/>
          <p:nvPr/>
        </p:nvCxnSpPr>
        <p:spPr>
          <a:xfrm>
            <a:off x="5159375" y="2854325"/>
            <a:ext cx="288925"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0" name="자유형 369"/>
          <p:cNvSpPr/>
          <p:nvPr/>
        </p:nvSpPr>
        <p:spPr>
          <a:xfrm>
            <a:off x="5063423" y="2852936"/>
            <a:ext cx="87374" cy="51749"/>
          </a:xfrm>
          <a:custGeom>
            <a:avLst/>
            <a:gdLst>
              <a:gd name="connsiteX0" fmla="*/ 0 w 107205"/>
              <a:gd name="connsiteY0" fmla="*/ 11875 h 83127"/>
              <a:gd name="connsiteX1" fmla="*/ 0 w 107205"/>
              <a:gd name="connsiteY1" fmla="*/ 11875 h 83127"/>
              <a:gd name="connsiteX2" fmla="*/ 83127 w 107205"/>
              <a:gd name="connsiteY2" fmla="*/ 83127 h 83127"/>
              <a:gd name="connsiteX3" fmla="*/ 71252 w 107205"/>
              <a:gd name="connsiteY3" fmla="*/ 11875 h 83127"/>
              <a:gd name="connsiteX4" fmla="*/ 35626 w 107205"/>
              <a:gd name="connsiteY4" fmla="*/ 0 h 83127"/>
              <a:gd name="connsiteX5" fmla="*/ 0 w 107205"/>
              <a:gd name="connsiteY5" fmla="*/ 11875 h 8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5" h="83127">
                <a:moveTo>
                  <a:pt x="0" y="11875"/>
                </a:moveTo>
                <a:lnTo>
                  <a:pt x="0" y="11875"/>
                </a:lnTo>
                <a:cubicBezTo>
                  <a:pt x="27709" y="35626"/>
                  <a:pt x="46632" y="83127"/>
                  <a:pt x="83127" y="83127"/>
                </a:cubicBezTo>
                <a:cubicBezTo>
                  <a:pt x="107205" y="83127"/>
                  <a:pt x="83198" y="32781"/>
                  <a:pt x="71252" y="11875"/>
                </a:cubicBezTo>
                <a:cubicBezTo>
                  <a:pt x="65042" y="1007"/>
                  <a:pt x="47501" y="3958"/>
                  <a:pt x="35626" y="0"/>
                </a:cubicBezTo>
                <a:lnTo>
                  <a:pt x="0" y="11875"/>
                </a:lnTo>
                <a:close/>
              </a:path>
            </a:pathLst>
          </a:cu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latinLnBrk="1">
              <a:defRPr/>
            </a:pPr>
            <a:endParaRPr kumimoji="1" lang="ko-KR" altLang="en-US">
              <a:latin typeface="굴림" charset="-128"/>
              <a:ea typeface="굴림" charset="-128"/>
              <a:cs typeface="굴림" charset="-128"/>
            </a:endParaRPr>
          </a:p>
        </p:txBody>
      </p:sp>
      <p:sp>
        <p:nvSpPr>
          <p:cNvPr id="371" name="Rectangle 347"/>
          <p:cNvSpPr>
            <a:spLocks noChangeArrowheads="1"/>
          </p:cNvSpPr>
          <p:nvPr/>
        </p:nvSpPr>
        <p:spPr bwMode="auto">
          <a:xfrm>
            <a:off x="288032" y="4437112"/>
            <a:ext cx="755576" cy="360362"/>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Malta</a:t>
            </a:r>
          </a:p>
        </p:txBody>
      </p:sp>
      <p:cxnSp>
        <p:nvCxnSpPr>
          <p:cNvPr id="372" name="직선 화살표 연결선 371"/>
          <p:cNvCxnSpPr>
            <a:endCxn id="0" idx="0"/>
          </p:cNvCxnSpPr>
          <p:nvPr/>
        </p:nvCxnSpPr>
        <p:spPr>
          <a:xfrm rot="5400000">
            <a:off x="531019" y="3275807"/>
            <a:ext cx="1295400" cy="1027112"/>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9" name="Rectangle 335"/>
          <p:cNvSpPr>
            <a:spLocks noChangeArrowheads="1"/>
          </p:cNvSpPr>
          <p:nvPr/>
        </p:nvSpPr>
        <p:spPr bwMode="auto">
          <a:xfrm>
            <a:off x="47625" y="5811838"/>
            <a:ext cx="193675" cy="215900"/>
          </a:xfrm>
          <a:prstGeom prst="rect">
            <a:avLst/>
          </a:prstGeom>
          <a:solidFill>
            <a:srgbClr val="D9D9D9"/>
          </a:solidFill>
          <a:ln w="12700">
            <a:solidFill>
              <a:schemeClr val="tx1"/>
            </a:solidFill>
            <a:miter lim="800000"/>
            <a:headEnd/>
            <a:tailEnd/>
          </a:ln>
          <a:effectLst>
            <a:outerShdw blurRad="63500" dist="250190" dir="8459995" algn="ctr" rotWithShape="0">
              <a:srgbClr val="000000">
                <a:alpha val="28000"/>
              </a:srgbClr>
            </a:outerShdw>
          </a:effectLst>
        </p:spPr>
        <p:txBody>
          <a:bodyPr wrap="none" anchor="ctr">
            <a:prstTxWarp prst="textNoShape">
              <a:avLst/>
            </a:prstTxWarp>
          </a:bodyPr>
          <a:lstStyle/>
          <a:p>
            <a:pPr latinLnBrk="1">
              <a:defRPr/>
            </a:pPr>
            <a:endParaRPr lang="ko-KR" altLang="en-US">
              <a:solidFill>
                <a:srgbClr val="B32C16"/>
              </a:solidFill>
              <a:latin typeface="Arial Narrow" charset="0"/>
              <a:ea typeface="맑은 고딕" charset="0"/>
              <a:cs typeface="Arial" charset="0"/>
            </a:endParaRPr>
          </a:p>
        </p:txBody>
      </p:sp>
      <p:sp>
        <p:nvSpPr>
          <p:cNvPr id="29005" name="Text Box 337"/>
          <p:cNvSpPr txBox="1">
            <a:spLocks noChangeArrowheads="1"/>
          </p:cNvSpPr>
          <p:nvPr/>
        </p:nvSpPr>
        <p:spPr bwMode="auto">
          <a:xfrm>
            <a:off x="222250" y="5732463"/>
            <a:ext cx="855663" cy="339725"/>
          </a:xfrm>
          <a:prstGeom prst="rect">
            <a:avLst/>
          </a:prstGeom>
          <a:noFill/>
          <a:ln w="12700">
            <a:noFill/>
            <a:miter lim="800000"/>
            <a:headEnd/>
            <a:tailEnd/>
          </a:ln>
        </p:spPr>
        <p:txBody>
          <a:bodyPr wrap="none">
            <a:prstTxWarp prst="textNoShape">
              <a:avLst/>
            </a:prstTxWarp>
            <a:spAutoFit/>
          </a:bodyPr>
          <a:lstStyle/>
          <a:p>
            <a:pPr latinLnBrk="1"/>
            <a:r>
              <a:rPr lang="en-US" altLang="ko-KR" sz="1600">
                <a:solidFill>
                  <a:srgbClr val="000000"/>
                </a:solidFill>
                <a:latin typeface="Arial Narrow" charset="0"/>
                <a:ea typeface="Arial" charset="-52"/>
                <a:cs typeface="Arial" charset="-52"/>
              </a:rPr>
              <a:t>unknown</a:t>
            </a:r>
          </a:p>
        </p:txBody>
      </p:sp>
      <p:sp>
        <p:nvSpPr>
          <p:cNvPr id="391" name="Rectangle 334"/>
          <p:cNvSpPr>
            <a:spLocks noChangeArrowheads="1"/>
          </p:cNvSpPr>
          <p:nvPr/>
        </p:nvSpPr>
        <p:spPr bwMode="auto">
          <a:xfrm>
            <a:off x="5796136" y="3284984"/>
            <a:ext cx="864096" cy="288032"/>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Vietnam</a:t>
            </a:r>
          </a:p>
        </p:txBody>
      </p:sp>
      <p:cxnSp>
        <p:nvCxnSpPr>
          <p:cNvPr id="392" name="직선 화살표 연결선 391"/>
          <p:cNvCxnSpPr/>
          <p:nvPr/>
        </p:nvCxnSpPr>
        <p:spPr>
          <a:xfrm>
            <a:off x="5016500" y="3286125"/>
            <a:ext cx="779463" cy="7143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4" name="Rectangle 334"/>
          <p:cNvSpPr>
            <a:spLocks noChangeArrowheads="1"/>
          </p:cNvSpPr>
          <p:nvPr/>
        </p:nvSpPr>
        <p:spPr bwMode="auto">
          <a:xfrm>
            <a:off x="2771800" y="3212976"/>
            <a:ext cx="936104" cy="288032"/>
          </a:xfrm>
          <a:prstGeom prst="rect">
            <a:avLst/>
          </a:prstGeom>
          <a:solidFill>
            <a:schemeClr val="accent3">
              <a:lumMod val="50000"/>
            </a:schemeClr>
          </a:solidFill>
          <a:ln w="7938">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NoShape">
              <a:avLst/>
            </a:prstTxWarp>
          </a:bodyPr>
          <a:lstStyle/>
          <a:p>
            <a:pPr algn="ctr" latinLnBrk="1">
              <a:defRPr/>
            </a:pPr>
            <a:r>
              <a:rPr kumimoji="1" lang="en-US" altLang="ko-KR" sz="1600" b="1">
                <a:solidFill>
                  <a:schemeClr val="bg1"/>
                </a:solidFill>
                <a:latin typeface="Arial Narrow" charset="0"/>
                <a:ea typeface="굴림" charset="-128"/>
                <a:cs typeface="굴림" charset="-128"/>
              </a:rPr>
              <a:t>Thailand</a:t>
            </a:r>
          </a:p>
        </p:txBody>
      </p:sp>
      <p:cxnSp>
        <p:nvCxnSpPr>
          <p:cNvPr id="395" name="직선 화살표 연결선 394"/>
          <p:cNvCxnSpPr/>
          <p:nvPr/>
        </p:nvCxnSpPr>
        <p:spPr>
          <a:xfrm rot="10800000" flipV="1">
            <a:off x="3708400" y="3213100"/>
            <a:ext cx="1008063" cy="7143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014" name="CasellaDiTesto 348"/>
          <p:cNvSpPr txBox="1">
            <a:spLocks noChangeArrowheads="1"/>
          </p:cNvSpPr>
          <p:nvPr/>
        </p:nvSpPr>
        <p:spPr bwMode="auto">
          <a:xfrm>
            <a:off x="7620000" y="1030288"/>
            <a:ext cx="1828800" cy="646112"/>
          </a:xfrm>
          <a:prstGeom prst="rect">
            <a:avLst/>
          </a:prstGeom>
          <a:noFill/>
          <a:ln w="9525">
            <a:noFill/>
            <a:miter lim="800000"/>
            <a:headEnd/>
            <a:tailEnd/>
          </a:ln>
        </p:spPr>
        <p:txBody>
          <a:bodyPr>
            <a:prstTxWarp prst="textNoShape">
              <a:avLst/>
            </a:prstTxWarp>
            <a:spAutoFit/>
          </a:bodyPr>
          <a:lstStyle/>
          <a:p>
            <a:r>
              <a:rPr lang="it-IT" b="1">
                <a:solidFill>
                  <a:srgbClr val="FF6600"/>
                </a:solidFill>
              </a:rPr>
              <a:t>CC5 - CC8</a:t>
            </a:r>
          </a:p>
          <a:p>
            <a:r>
              <a:rPr lang="it-IT" b="1">
                <a:solidFill>
                  <a:srgbClr val="FF6600"/>
                </a:solidFill>
              </a:rPr>
              <a:t>CC22 – CC30</a:t>
            </a:r>
          </a:p>
        </p:txBody>
      </p:sp>
      <p:sp>
        <p:nvSpPr>
          <p:cNvPr id="351" name="CasellaDiTesto 350"/>
          <p:cNvSpPr txBox="1"/>
          <p:nvPr/>
        </p:nvSpPr>
        <p:spPr>
          <a:xfrm>
            <a:off x="7620000" y="2133600"/>
            <a:ext cx="1676400" cy="646113"/>
          </a:xfrm>
          <a:prstGeom prst="rect">
            <a:avLst/>
          </a:prstGeom>
          <a:noFill/>
        </p:spPr>
        <p:txBody>
          <a:bodyPr>
            <a:spAutoFit/>
          </a:bodyPr>
          <a:lstStyle/>
          <a:p>
            <a:pPr>
              <a:defRPr/>
            </a:pPr>
            <a:r>
              <a:rPr lang="it-IT" b="1" dirty="0">
                <a:solidFill>
                  <a:schemeClr val="bg1">
                    <a:lumMod val="25000"/>
                  </a:schemeClr>
                </a:solidFill>
                <a:latin typeface="Arial" pitchFamily="4" charset="0"/>
                <a:ea typeface="ヒラギノ角ゴ Pro W3" pitchFamily="4" charset="-128"/>
                <a:cs typeface="ヒラギノ角ゴ Pro W3" pitchFamily="4" charset="-128"/>
              </a:rPr>
              <a:t>CC </a:t>
            </a:r>
            <a:r>
              <a:rPr lang="it-IT" b="1" dirty="0" err="1">
                <a:solidFill>
                  <a:schemeClr val="bg1">
                    <a:lumMod val="25000"/>
                  </a:schemeClr>
                </a:solidFill>
                <a:latin typeface="Arial" pitchFamily="4" charset="0"/>
                <a:ea typeface="ヒラギノ角ゴ Pro W3" pitchFamily="4" charset="-128"/>
                <a:cs typeface="ヒラギノ角ゴ Pro W3" pitchFamily="4" charset="-128"/>
              </a:rPr>
              <a:t>5</a:t>
            </a:r>
            <a:r>
              <a:rPr lang="it-IT" b="1" dirty="0">
                <a:solidFill>
                  <a:schemeClr val="bg1">
                    <a:lumMod val="25000"/>
                  </a:schemeClr>
                </a:solidFill>
                <a:latin typeface="Arial" pitchFamily="4" charset="0"/>
                <a:ea typeface="ヒラギノ角ゴ Pro W3" pitchFamily="4" charset="-128"/>
                <a:cs typeface="ヒラギノ角ゴ Pro W3" pitchFamily="4" charset="-128"/>
              </a:rPr>
              <a:t> - CC8</a:t>
            </a:r>
          </a:p>
          <a:p>
            <a:pPr>
              <a:defRPr/>
            </a:pPr>
            <a:r>
              <a:rPr lang="it-IT" b="1" dirty="0">
                <a:solidFill>
                  <a:schemeClr val="bg1">
                    <a:lumMod val="25000"/>
                  </a:schemeClr>
                </a:solidFill>
                <a:latin typeface="Arial" pitchFamily="4" charset="0"/>
                <a:ea typeface="ヒラギノ角ゴ Pro W3" pitchFamily="4" charset="-128"/>
                <a:cs typeface="ヒラギノ角ゴ Pro W3" pitchFamily="4" charset="-128"/>
              </a:rPr>
              <a:t>CC30 - CC45</a:t>
            </a:r>
          </a:p>
        </p:txBody>
      </p:sp>
      <p:sp>
        <p:nvSpPr>
          <p:cNvPr id="29016" name="CasellaDiTesto 352"/>
          <p:cNvSpPr txBox="1">
            <a:spLocks noChangeArrowheads="1"/>
          </p:cNvSpPr>
          <p:nvPr/>
        </p:nvSpPr>
        <p:spPr bwMode="auto">
          <a:xfrm>
            <a:off x="7772400" y="3668713"/>
            <a:ext cx="1981200" cy="369887"/>
          </a:xfrm>
          <a:prstGeom prst="rect">
            <a:avLst/>
          </a:prstGeom>
          <a:noFill/>
          <a:ln w="9525">
            <a:noFill/>
            <a:miter lim="800000"/>
            <a:headEnd/>
            <a:tailEnd/>
          </a:ln>
        </p:spPr>
        <p:txBody>
          <a:bodyPr>
            <a:prstTxWarp prst="textNoShape">
              <a:avLst/>
            </a:prstTxWarp>
            <a:spAutoFit/>
          </a:bodyPr>
          <a:lstStyle/>
          <a:p>
            <a:r>
              <a:rPr lang="it-IT" b="1">
                <a:solidFill>
                  <a:srgbClr val="FF0000"/>
                </a:solidFill>
              </a:rPr>
              <a:t>CC 5 - CC8</a:t>
            </a:r>
          </a:p>
        </p:txBody>
      </p:sp>
      <p:sp>
        <p:nvSpPr>
          <p:cNvPr id="29017" name="CasellaDiTesto 357"/>
          <p:cNvSpPr txBox="1">
            <a:spLocks noChangeArrowheads="1"/>
          </p:cNvSpPr>
          <p:nvPr/>
        </p:nvSpPr>
        <p:spPr bwMode="auto">
          <a:xfrm>
            <a:off x="4876800" y="609600"/>
            <a:ext cx="838200" cy="369888"/>
          </a:xfrm>
          <a:prstGeom prst="rect">
            <a:avLst/>
          </a:prstGeom>
          <a:noFill/>
          <a:ln w="9525">
            <a:noFill/>
            <a:miter lim="800000"/>
            <a:headEnd/>
            <a:tailEnd/>
          </a:ln>
        </p:spPr>
        <p:txBody>
          <a:bodyPr>
            <a:prstTxWarp prst="textNoShape">
              <a:avLst/>
            </a:prstTxWarp>
            <a:spAutoFit/>
          </a:bodyPr>
          <a:lstStyle/>
          <a:p>
            <a:r>
              <a:rPr lang="it-IT" b="1">
                <a:solidFill>
                  <a:srgbClr val="FF0000"/>
                </a:solidFill>
              </a:rPr>
              <a:t>CC 5</a:t>
            </a:r>
          </a:p>
        </p:txBody>
      </p:sp>
      <p:sp>
        <p:nvSpPr>
          <p:cNvPr id="29018" name="CasellaDiTesto 358"/>
          <p:cNvSpPr txBox="1">
            <a:spLocks noChangeArrowheads="1"/>
          </p:cNvSpPr>
          <p:nvPr/>
        </p:nvSpPr>
        <p:spPr bwMode="auto">
          <a:xfrm>
            <a:off x="3581400" y="762000"/>
            <a:ext cx="838200" cy="369888"/>
          </a:xfrm>
          <a:prstGeom prst="rect">
            <a:avLst/>
          </a:prstGeom>
          <a:noFill/>
          <a:ln w="9525">
            <a:noFill/>
            <a:miter lim="800000"/>
            <a:headEnd/>
            <a:tailEnd/>
          </a:ln>
        </p:spPr>
        <p:txBody>
          <a:bodyPr>
            <a:prstTxWarp prst="textNoShape">
              <a:avLst/>
            </a:prstTxWarp>
            <a:spAutoFit/>
          </a:bodyPr>
          <a:lstStyle/>
          <a:p>
            <a:r>
              <a:rPr lang="it-IT" b="1">
                <a:solidFill>
                  <a:srgbClr val="FF0000"/>
                </a:solidFill>
              </a:rPr>
              <a:t>CC 5</a:t>
            </a:r>
          </a:p>
        </p:txBody>
      </p:sp>
      <p:sp>
        <p:nvSpPr>
          <p:cNvPr id="29019" name="CasellaDiTesto 360"/>
          <p:cNvSpPr txBox="1">
            <a:spLocks noChangeArrowheads="1"/>
          </p:cNvSpPr>
          <p:nvPr/>
        </p:nvSpPr>
        <p:spPr bwMode="auto">
          <a:xfrm>
            <a:off x="609600" y="1981200"/>
            <a:ext cx="838200" cy="1200150"/>
          </a:xfrm>
          <a:prstGeom prst="rect">
            <a:avLst/>
          </a:prstGeom>
          <a:noFill/>
          <a:ln w="9525">
            <a:noFill/>
            <a:miter lim="800000"/>
            <a:headEnd/>
            <a:tailEnd/>
          </a:ln>
        </p:spPr>
        <p:txBody>
          <a:bodyPr>
            <a:prstTxWarp prst="textNoShape">
              <a:avLst/>
            </a:prstTxWarp>
            <a:spAutoFit/>
          </a:bodyPr>
          <a:lstStyle/>
          <a:p>
            <a:r>
              <a:rPr lang="it-IT" b="1"/>
              <a:t>CC5</a:t>
            </a:r>
          </a:p>
          <a:p>
            <a:r>
              <a:rPr lang="it-IT" b="1"/>
              <a:t>CC8</a:t>
            </a:r>
          </a:p>
          <a:p>
            <a:r>
              <a:rPr lang="it-IT" b="1"/>
              <a:t>CC22</a:t>
            </a:r>
          </a:p>
          <a:p>
            <a:r>
              <a:rPr lang="it-IT" b="1"/>
              <a:t>CC45</a:t>
            </a:r>
          </a:p>
        </p:txBody>
      </p:sp>
      <p:sp>
        <p:nvSpPr>
          <p:cNvPr id="29020" name="CasellaDiTesto 361"/>
          <p:cNvSpPr txBox="1">
            <a:spLocks noChangeArrowheads="1"/>
          </p:cNvSpPr>
          <p:nvPr/>
        </p:nvSpPr>
        <p:spPr bwMode="auto">
          <a:xfrm>
            <a:off x="914400" y="4114800"/>
            <a:ext cx="838200" cy="369888"/>
          </a:xfrm>
          <a:prstGeom prst="rect">
            <a:avLst/>
          </a:prstGeom>
          <a:noFill/>
          <a:ln w="9525">
            <a:noFill/>
            <a:miter lim="800000"/>
            <a:headEnd/>
            <a:tailEnd/>
          </a:ln>
        </p:spPr>
        <p:txBody>
          <a:bodyPr>
            <a:prstTxWarp prst="textNoShape">
              <a:avLst/>
            </a:prstTxWarp>
            <a:spAutoFit/>
          </a:bodyPr>
          <a:lstStyle/>
          <a:p>
            <a:r>
              <a:rPr lang="it-IT" b="1">
                <a:solidFill>
                  <a:srgbClr val="000090"/>
                </a:solidFill>
              </a:rPr>
              <a:t>CC 5 </a:t>
            </a:r>
          </a:p>
        </p:txBody>
      </p:sp>
      <p:sp>
        <p:nvSpPr>
          <p:cNvPr id="29021" name="CasellaDiTesto 363"/>
          <p:cNvSpPr txBox="1">
            <a:spLocks noChangeArrowheads="1"/>
          </p:cNvSpPr>
          <p:nvPr/>
        </p:nvSpPr>
        <p:spPr bwMode="auto">
          <a:xfrm>
            <a:off x="5334000" y="5268913"/>
            <a:ext cx="1600200" cy="646112"/>
          </a:xfrm>
          <a:prstGeom prst="rect">
            <a:avLst/>
          </a:prstGeom>
          <a:noFill/>
          <a:ln w="9525">
            <a:noFill/>
            <a:miter lim="800000"/>
            <a:headEnd/>
            <a:tailEnd/>
          </a:ln>
        </p:spPr>
        <p:txBody>
          <a:bodyPr>
            <a:prstTxWarp prst="textNoShape">
              <a:avLst/>
            </a:prstTxWarp>
            <a:spAutoFit/>
          </a:bodyPr>
          <a:lstStyle/>
          <a:p>
            <a:r>
              <a:rPr lang="it-IT" b="1">
                <a:solidFill>
                  <a:srgbClr val="FF0000"/>
                </a:solidFill>
              </a:rPr>
              <a:t>CC 5 – CC22</a:t>
            </a:r>
          </a:p>
          <a:p>
            <a:r>
              <a:rPr lang="it-IT" b="1">
                <a:solidFill>
                  <a:srgbClr val="FF0000"/>
                </a:solidFill>
              </a:rPr>
              <a:t>CC30</a:t>
            </a:r>
          </a:p>
        </p:txBody>
      </p:sp>
      <p:sp>
        <p:nvSpPr>
          <p:cNvPr id="29022" name="CasellaDiTesto 366"/>
          <p:cNvSpPr txBox="1">
            <a:spLocks noChangeArrowheads="1"/>
          </p:cNvSpPr>
          <p:nvPr/>
        </p:nvSpPr>
        <p:spPr bwMode="auto">
          <a:xfrm>
            <a:off x="3429000" y="1916113"/>
            <a:ext cx="838200" cy="369887"/>
          </a:xfrm>
          <a:prstGeom prst="rect">
            <a:avLst/>
          </a:prstGeom>
          <a:noFill/>
          <a:ln w="9525">
            <a:noFill/>
            <a:miter lim="800000"/>
            <a:headEnd/>
            <a:tailEnd/>
          </a:ln>
        </p:spPr>
        <p:txBody>
          <a:bodyPr>
            <a:prstTxWarp prst="textNoShape">
              <a:avLst/>
            </a:prstTxWarp>
            <a:spAutoFit/>
          </a:bodyPr>
          <a:lstStyle/>
          <a:p>
            <a:r>
              <a:rPr lang="it-IT" b="1">
                <a:solidFill>
                  <a:srgbClr val="FF0000"/>
                </a:solidFill>
              </a:rPr>
              <a:t>CC 8</a:t>
            </a:r>
          </a:p>
        </p:txBody>
      </p:sp>
      <p:sp>
        <p:nvSpPr>
          <p:cNvPr id="29023" name="CasellaDiTesto 368"/>
          <p:cNvSpPr txBox="1">
            <a:spLocks noChangeArrowheads="1"/>
          </p:cNvSpPr>
          <p:nvPr/>
        </p:nvSpPr>
        <p:spPr bwMode="auto">
          <a:xfrm>
            <a:off x="3048000" y="3516313"/>
            <a:ext cx="838200" cy="369887"/>
          </a:xfrm>
          <a:prstGeom prst="rect">
            <a:avLst/>
          </a:prstGeom>
          <a:noFill/>
          <a:ln w="9525">
            <a:noFill/>
            <a:miter lim="800000"/>
            <a:headEnd/>
            <a:tailEnd/>
          </a:ln>
        </p:spPr>
        <p:txBody>
          <a:bodyPr>
            <a:prstTxWarp prst="textNoShape">
              <a:avLst/>
            </a:prstTxWarp>
            <a:spAutoFit/>
          </a:bodyPr>
          <a:lstStyle/>
          <a:p>
            <a:r>
              <a:rPr lang="it-IT" b="1">
                <a:solidFill>
                  <a:srgbClr val="FF0000"/>
                </a:solidFill>
              </a:rPr>
              <a:t>CC22</a:t>
            </a:r>
          </a:p>
        </p:txBody>
      </p:sp>
      <p:sp>
        <p:nvSpPr>
          <p:cNvPr id="29024" name="CasellaDiTesto 372"/>
          <p:cNvSpPr txBox="1">
            <a:spLocks noChangeArrowheads="1"/>
          </p:cNvSpPr>
          <p:nvPr/>
        </p:nvSpPr>
        <p:spPr bwMode="auto">
          <a:xfrm>
            <a:off x="533400" y="1143000"/>
            <a:ext cx="838200" cy="369888"/>
          </a:xfrm>
          <a:prstGeom prst="rect">
            <a:avLst/>
          </a:prstGeom>
          <a:noFill/>
          <a:ln w="9525">
            <a:noFill/>
            <a:miter lim="800000"/>
            <a:headEnd/>
            <a:tailEnd/>
          </a:ln>
        </p:spPr>
        <p:txBody>
          <a:bodyPr>
            <a:prstTxWarp prst="textNoShape">
              <a:avLst/>
            </a:prstTxWarp>
            <a:spAutoFit/>
          </a:bodyPr>
          <a:lstStyle/>
          <a:p>
            <a:r>
              <a:rPr lang="it-IT" b="1">
                <a:solidFill>
                  <a:srgbClr val="800000"/>
                </a:solidFill>
              </a:rPr>
              <a:t>CC30</a:t>
            </a:r>
          </a:p>
        </p:txBody>
      </p:sp>
      <p:sp>
        <p:nvSpPr>
          <p:cNvPr id="29025" name="CasellaDiTesto 373"/>
          <p:cNvSpPr txBox="1">
            <a:spLocks noChangeArrowheads="1"/>
          </p:cNvSpPr>
          <p:nvPr/>
        </p:nvSpPr>
        <p:spPr bwMode="auto">
          <a:xfrm>
            <a:off x="1600200" y="5421313"/>
            <a:ext cx="1219200" cy="646112"/>
          </a:xfrm>
          <a:prstGeom prst="rect">
            <a:avLst/>
          </a:prstGeom>
          <a:noFill/>
          <a:ln w="9525">
            <a:noFill/>
            <a:miter lim="800000"/>
            <a:headEnd/>
            <a:tailEnd/>
          </a:ln>
        </p:spPr>
        <p:txBody>
          <a:bodyPr>
            <a:prstTxWarp prst="textNoShape">
              <a:avLst/>
            </a:prstTxWarp>
            <a:spAutoFit/>
          </a:bodyPr>
          <a:lstStyle/>
          <a:p>
            <a:r>
              <a:rPr lang="it-IT" b="1">
                <a:solidFill>
                  <a:srgbClr val="FF0000"/>
                </a:solidFill>
              </a:rPr>
              <a:t>CC30</a:t>
            </a:r>
          </a:p>
          <a:p>
            <a:r>
              <a:rPr lang="it-IT" b="1">
                <a:solidFill>
                  <a:srgbClr val="FF0000"/>
                </a:solidFill>
              </a:rPr>
              <a:t>ST368-II </a:t>
            </a:r>
          </a:p>
        </p:txBody>
      </p:sp>
      <p:sp>
        <p:nvSpPr>
          <p:cNvPr id="375" name="Segnaposto data 374"/>
          <p:cNvSpPr>
            <a:spLocks noGrp="1"/>
          </p:cNvSpPr>
          <p:nvPr>
            <p:ph type="dt" sz="quarter" idx="10"/>
          </p:nvPr>
        </p:nvSpPr>
        <p:spPr/>
        <p:txBody>
          <a:bodyPr/>
          <a:lstStyle/>
          <a:p>
            <a:pPr>
              <a:defRPr/>
            </a:pPr>
            <a:fld id="{FA728C81-388F-5548-9214-F7731B24241A}" type="datetime1">
              <a:rPr lang="it-IT" smtClean="0"/>
              <a:pPr>
                <a:defRPr/>
              </a:pPr>
              <a:t>14/06/2017</a:t>
            </a:fld>
            <a:endParaRPr lang="it-IT"/>
          </a:p>
        </p:txBody>
      </p:sp>
      <p:sp>
        <p:nvSpPr>
          <p:cNvPr id="29027" name="Segnaposto piè di pagina 375"/>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0" y="214313"/>
            <a:ext cx="9085263" cy="623887"/>
          </a:xfrm>
        </p:spPr>
        <p:txBody>
          <a:bodyPr>
            <a:normAutofit fontScale="90000"/>
          </a:bodyPr>
          <a:lstStyle/>
          <a:p>
            <a:pPr>
              <a:defRPr/>
            </a:pPr>
            <a:r>
              <a:rPr lang="en-US" sz="3200" b="1" dirty="0" smtClean="0">
                <a:latin typeface="Arial Black"/>
                <a:cs typeface="Arial Black"/>
              </a:rPr>
              <a:t>Molecular epidemiology of MRSA</a:t>
            </a:r>
            <a:br>
              <a:rPr lang="en-US" sz="3200" b="1" dirty="0" smtClean="0">
                <a:latin typeface="Arial Black"/>
                <a:cs typeface="Arial Black"/>
              </a:rPr>
            </a:br>
            <a:r>
              <a:rPr lang="en-US" sz="3200" b="1" dirty="0" smtClean="0">
                <a:latin typeface="Arial Black"/>
                <a:cs typeface="Arial Black"/>
              </a:rPr>
              <a:t>VSSA and </a:t>
            </a:r>
            <a:r>
              <a:rPr lang="en-US" sz="3200" b="1" dirty="0" err="1" smtClean="0">
                <a:latin typeface="Arial Black"/>
                <a:cs typeface="Arial Black"/>
              </a:rPr>
              <a:t>hVISA</a:t>
            </a:r>
            <a:r>
              <a:rPr lang="en-US" sz="3200" b="1" dirty="0" smtClean="0">
                <a:latin typeface="Arial Black"/>
                <a:cs typeface="Arial Black"/>
              </a:rPr>
              <a:t>  in Italy</a:t>
            </a:r>
          </a:p>
        </p:txBody>
      </p:sp>
      <p:sp>
        <p:nvSpPr>
          <p:cNvPr id="5" name="Rettangolo 4"/>
          <p:cNvSpPr/>
          <p:nvPr/>
        </p:nvSpPr>
        <p:spPr>
          <a:xfrm>
            <a:off x="1295400" y="1033463"/>
            <a:ext cx="6577013" cy="338137"/>
          </a:xfrm>
          <a:prstGeom prst="rect">
            <a:avLst/>
          </a:prstGeom>
          <a:gradFill flip="none" rotWithShape="1">
            <a:gsLst>
              <a:gs pos="0">
                <a:schemeClr val="dk1">
                  <a:tint val="100000"/>
                  <a:shade val="100000"/>
                  <a:satMod val="130000"/>
                  <a:alpha val="42000"/>
                </a:schemeClr>
              </a:gs>
              <a:gs pos="100000">
                <a:schemeClr val="dk1">
                  <a:tint val="50000"/>
                  <a:shade val="100000"/>
                  <a:satMod val="350000"/>
                  <a:alpha val="42000"/>
                </a:schemeClr>
              </a:gs>
            </a:gsLst>
            <a:lin ang="16200000" scaled="0"/>
            <a:tileRect/>
          </a:gradFill>
          <a:ln>
            <a:solidFill>
              <a:srgbClr val="CC0000"/>
            </a:solidFill>
          </a:ln>
          <a:effectLst>
            <a:outerShdw blurRad="50800" dist="38100" dir="13500000" algn="br"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sp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1600" dirty="0">
                <a:ea typeface="msgothic" charset="0"/>
                <a:cs typeface="msgothic" charset="0"/>
              </a:rPr>
              <a:t>Prevalence of the main MRSA clones among VSSA and </a:t>
            </a:r>
            <a:r>
              <a:rPr lang="en-GB" sz="1600" dirty="0" err="1">
                <a:ea typeface="msgothic" charset="0"/>
                <a:cs typeface="msgothic" charset="0"/>
              </a:rPr>
              <a:t>hVISA</a:t>
            </a:r>
            <a:r>
              <a:rPr lang="en-GB" sz="1600" dirty="0">
                <a:ea typeface="msgothic" charset="0"/>
                <a:cs typeface="msgothic" charset="0"/>
              </a:rPr>
              <a:t> strains</a:t>
            </a:r>
            <a:endParaRPr lang="en-GB" sz="1600" dirty="0">
              <a:ea typeface="msgothic" charset="0"/>
              <a:cs typeface="Calibri"/>
            </a:endParaRPr>
          </a:p>
        </p:txBody>
      </p:sp>
      <p:graphicFrame>
        <p:nvGraphicFramePr>
          <p:cNvPr id="9" name="Tabella 8"/>
          <p:cNvGraphicFramePr>
            <a:graphicFrameLocks noGrp="1"/>
          </p:cNvGraphicFramePr>
          <p:nvPr/>
        </p:nvGraphicFramePr>
        <p:xfrm>
          <a:off x="4139952" y="1356870"/>
          <a:ext cx="1000132" cy="271930"/>
        </p:xfrm>
        <a:graphic>
          <a:graphicData uri="http://schemas.openxmlformats.org/drawingml/2006/table">
            <a:tbl>
              <a:tblPr>
                <a:tableStyleId>{E269D01E-BC32-4049-B463-5C60D7B0CCD2}</a:tableStyleId>
              </a:tblPr>
              <a:tblGrid>
                <a:gridCol w="1000132"/>
              </a:tblGrid>
              <a:tr h="271930">
                <a:tc>
                  <a:txBody>
                    <a:bodyPr/>
                    <a:lstStyle/>
                    <a:p>
                      <a:pPr algn="ctr" fontAlgn="b"/>
                      <a:r>
                        <a:rPr lang="it-IT" sz="1600" b="1" u="none" strike="noStrike" dirty="0" smtClean="0">
                          <a:solidFill>
                            <a:schemeClr val="tx1"/>
                          </a:solidFill>
                          <a:effectLst/>
                          <a:latin typeface="+mn-lt"/>
                          <a:cs typeface="Calibri"/>
                        </a:rPr>
                        <a:t>VSSA</a:t>
                      </a:r>
                      <a:endParaRPr lang="it-IT" sz="1600" b="1" i="0" u="none" strike="noStrike" dirty="0">
                        <a:solidFill>
                          <a:schemeClr val="tx1"/>
                        </a:solidFill>
                        <a:effectLst/>
                        <a:latin typeface="+mn-lt"/>
                        <a:cs typeface="Calibri"/>
                      </a:endParaRPr>
                    </a:p>
                  </a:txBody>
                  <a:tcPr marL="12700" marR="12700" marT="12700" marB="0" anchor="b">
                    <a:solidFill>
                      <a:schemeClr val="bg1"/>
                    </a:solidFill>
                  </a:tcPr>
                </a:tc>
              </a:tr>
            </a:tbl>
          </a:graphicData>
        </a:graphic>
      </p:graphicFrame>
      <p:graphicFrame>
        <p:nvGraphicFramePr>
          <p:cNvPr id="10" name="Grafico 9"/>
          <p:cNvGraphicFramePr>
            <a:graphicFrameLocks/>
          </p:cNvGraphicFramePr>
          <p:nvPr/>
        </p:nvGraphicFramePr>
        <p:xfrm>
          <a:off x="-180528" y="4509120"/>
          <a:ext cx="4897598" cy="2095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ella 10"/>
          <p:cNvGraphicFramePr>
            <a:graphicFrameLocks noGrp="1"/>
          </p:cNvGraphicFramePr>
          <p:nvPr/>
        </p:nvGraphicFramePr>
        <p:xfrm>
          <a:off x="4147932" y="4293096"/>
          <a:ext cx="1000132" cy="256540"/>
        </p:xfrm>
        <a:graphic>
          <a:graphicData uri="http://schemas.openxmlformats.org/drawingml/2006/table">
            <a:tbl>
              <a:tblPr>
                <a:tableStyleId>{E269D01E-BC32-4049-B463-5C60D7B0CCD2}</a:tableStyleId>
              </a:tblPr>
              <a:tblGrid>
                <a:gridCol w="1000132"/>
              </a:tblGrid>
              <a:tr h="113664">
                <a:tc>
                  <a:txBody>
                    <a:bodyPr/>
                    <a:lstStyle/>
                    <a:p>
                      <a:pPr algn="ctr" fontAlgn="b"/>
                      <a:r>
                        <a:rPr lang="it-IT" sz="1600" b="1" u="none" strike="noStrike" dirty="0" err="1" smtClean="0">
                          <a:solidFill>
                            <a:schemeClr val="tx1"/>
                          </a:solidFill>
                          <a:effectLst/>
                          <a:latin typeface="+mn-lt"/>
                          <a:cs typeface="Calibri"/>
                        </a:rPr>
                        <a:t>hVISA</a:t>
                      </a:r>
                      <a:endParaRPr lang="it-IT" sz="1600" b="1" i="0" u="none" strike="noStrike" dirty="0">
                        <a:solidFill>
                          <a:schemeClr val="tx1"/>
                        </a:solidFill>
                        <a:effectLst/>
                        <a:latin typeface="+mn-lt"/>
                        <a:cs typeface="Calibri"/>
                      </a:endParaRPr>
                    </a:p>
                  </a:txBody>
                  <a:tcPr marL="12700" marR="12700" marT="12700" marB="0" anchor="b">
                    <a:solidFill>
                      <a:schemeClr val="bg1"/>
                    </a:solidFill>
                  </a:tcPr>
                </a:tc>
              </a:tr>
            </a:tbl>
          </a:graphicData>
        </a:graphic>
      </p:graphicFrame>
      <p:pic>
        <p:nvPicPr>
          <p:cNvPr id="34823" name="Grafico 11"/>
          <p:cNvPicPr>
            <a:picLocks noChangeArrowheads="1"/>
          </p:cNvPicPr>
          <p:nvPr/>
        </p:nvPicPr>
        <p:blipFill>
          <a:blip r:embed="rId3"/>
          <a:srcRect/>
          <a:stretch>
            <a:fillRect/>
          </a:stretch>
        </p:blipFill>
        <p:spPr bwMode="auto">
          <a:xfrm>
            <a:off x="-188913" y="1908175"/>
            <a:ext cx="5199063" cy="2030413"/>
          </a:xfrm>
          <a:prstGeom prst="rect">
            <a:avLst/>
          </a:prstGeom>
          <a:noFill/>
          <a:ln w="9525">
            <a:noFill/>
            <a:miter lim="800000"/>
            <a:headEnd/>
            <a:tailEnd/>
          </a:ln>
        </p:spPr>
      </p:pic>
      <p:graphicFrame>
        <p:nvGraphicFramePr>
          <p:cNvPr id="3" name="Tabella 2"/>
          <p:cNvGraphicFramePr>
            <a:graphicFrameLocks noGrp="1"/>
          </p:cNvGraphicFramePr>
          <p:nvPr/>
        </p:nvGraphicFramePr>
        <p:xfrm>
          <a:off x="4140200" y="1908175"/>
          <a:ext cx="4165848" cy="2030415"/>
        </p:xfrm>
        <a:graphic>
          <a:graphicData uri="http://schemas.openxmlformats.org/drawingml/2006/table">
            <a:tbl>
              <a:tblPr/>
              <a:tblGrid>
                <a:gridCol w="3494944"/>
                <a:gridCol w="670904"/>
              </a:tblGrid>
              <a:tr h="253802">
                <a:tc>
                  <a:txBody>
                    <a:bodyPr/>
                    <a:lstStyle/>
                    <a:p>
                      <a:pPr algn="ctr" rtl="0" fontAlgn="b"/>
                      <a:r>
                        <a:rPr lang="it-IT" sz="1100" b="1" i="0" u="none" strike="noStrike" dirty="0">
                          <a:solidFill>
                            <a:srgbClr val="000000"/>
                          </a:solidFill>
                          <a:effectLst/>
                          <a:latin typeface="Calibri" panose="020F0502020204030204" pitchFamily="34" charset="0"/>
                        </a:rPr>
                        <a:t>E-MRSA15 ST22 - </a:t>
                      </a:r>
                      <a:r>
                        <a:rPr lang="it-IT" sz="1100" b="1" i="0" u="none" strike="noStrike" dirty="0" err="1">
                          <a:solidFill>
                            <a:srgbClr val="000000"/>
                          </a:solidFill>
                          <a:effectLst/>
                          <a:latin typeface="Calibri" panose="020F0502020204030204" pitchFamily="34" charset="0"/>
                        </a:rPr>
                        <a:t>SCC</a:t>
                      </a:r>
                      <a:r>
                        <a:rPr lang="it-IT" sz="1100" b="1" i="1" u="none" strike="noStrike" dirty="0" err="1">
                          <a:solidFill>
                            <a:srgbClr val="000000"/>
                          </a:solidFill>
                          <a:effectLst/>
                          <a:latin typeface="Calibri" panose="020F0502020204030204" pitchFamily="34" charset="0"/>
                        </a:rPr>
                        <a:t>mec</a:t>
                      </a:r>
                      <a:r>
                        <a:rPr lang="it-IT" sz="1100" b="1" i="0" u="none" strike="noStrike" dirty="0">
                          <a:solidFill>
                            <a:srgbClr val="000000"/>
                          </a:solidFill>
                          <a:effectLst/>
                          <a:latin typeface="Calibri" panose="020F0502020204030204" pitchFamily="34" charset="0"/>
                        </a:rPr>
                        <a:t> </a:t>
                      </a:r>
                      <a:r>
                        <a:rPr lang="it-IT" sz="1100" b="1" i="0" u="none" strike="noStrike" dirty="0" err="1">
                          <a:solidFill>
                            <a:srgbClr val="000000"/>
                          </a:solidFill>
                          <a:effectLst/>
                          <a:latin typeface="Calibri" panose="020F0502020204030204" pitchFamily="34" charset="0"/>
                        </a:rPr>
                        <a:t>IV.h</a:t>
                      </a:r>
                      <a:endParaRPr lang="it-IT"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A9694"/>
                    </a:solidFill>
                  </a:tcPr>
                </a:tc>
                <a:tc>
                  <a:txBody>
                    <a:bodyPr/>
                    <a:lstStyle/>
                    <a:p>
                      <a:pPr algn="ctr" rtl="0" fontAlgn="b"/>
                      <a:r>
                        <a:rPr lang="it-IT" sz="1100" b="1"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DA9694"/>
                    </a:solidFill>
                  </a:tcPr>
                </a:tc>
              </a:tr>
              <a:tr h="253802">
                <a:tc>
                  <a:txBody>
                    <a:bodyPr/>
                    <a:lstStyle/>
                    <a:p>
                      <a:pPr algn="ctr" rtl="0" fontAlgn="b"/>
                      <a:r>
                        <a:rPr lang="en-US" sz="1100" b="1" i="0" u="none" strike="noStrike">
                          <a:solidFill>
                            <a:srgbClr val="FFFFFF"/>
                          </a:solidFill>
                          <a:effectLst/>
                          <a:latin typeface="Calibri" panose="020F0502020204030204" pitchFamily="34" charset="0"/>
                        </a:rPr>
                        <a:t>USA500 like  ST8 - SCC</a:t>
                      </a:r>
                      <a:r>
                        <a:rPr lang="en-US" sz="1100" b="1" i="1" u="none" strike="noStrike">
                          <a:solidFill>
                            <a:srgbClr val="FFFFFF"/>
                          </a:solidFill>
                          <a:effectLst/>
                          <a:latin typeface="Calibri" panose="020F0502020204030204" pitchFamily="34" charset="0"/>
                        </a:rPr>
                        <a:t>mec</a:t>
                      </a:r>
                      <a:r>
                        <a:rPr lang="en-US" sz="1100" b="1" i="0" u="none" strike="noStrike">
                          <a:solidFill>
                            <a:srgbClr val="FFFFFF"/>
                          </a:solidFill>
                          <a:effectLst/>
                          <a:latin typeface="Calibri" panose="020F0502020204030204" pitchFamily="34" charset="0"/>
                        </a:rPr>
                        <a:t> IV.C</a:t>
                      </a:r>
                    </a:p>
                  </a:txBody>
                  <a:tcPr marL="9525" marR="9525" marT="9525" marB="0" anchor="b">
                    <a:lnL>
                      <a:noFill/>
                    </a:lnL>
                    <a:lnR>
                      <a:noFill/>
                    </a:lnR>
                    <a:lnT>
                      <a:noFill/>
                    </a:lnT>
                    <a:lnB>
                      <a:noFill/>
                    </a:lnB>
                    <a:solidFill>
                      <a:srgbClr val="60497A"/>
                    </a:solidFill>
                  </a:tcPr>
                </a:tc>
                <a:tc>
                  <a:txBody>
                    <a:bodyPr/>
                    <a:lstStyle/>
                    <a:p>
                      <a:pPr algn="ctr" rtl="0" fontAlgn="b"/>
                      <a:r>
                        <a:rPr lang="it-IT" sz="1100" b="1" i="0" u="none" strike="noStrike">
                          <a:solidFill>
                            <a:srgbClr val="FFFFFF"/>
                          </a:solidFill>
                          <a:effectLst/>
                          <a:latin typeface="Calibri" panose="020F0502020204030204" pitchFamily="34" charset="0"/>
                        </a:rPr>
                        <a:t>23.5%</a:t>
                      </a:r>
                    </a:p>
                  </a:txBody>
                  <a:tcPr marL="9525" marR="9525" marT="9525" marB="0" anchor="b">
                    <a:lnL>
                      <a:noFill/>
                    </a:lnL>
                    <a:lnR>
                      <a:noFill/>
                    </a:lnR>
                    <a:lnT>
                      <a:noFill/>
                    </a:lnT>
                    <a:lnB>
                      <a:noFill/>
                    </a:lnB>
                    <a:solidFill>
                      <a:srgbClr val="60497A"/>
                    </a:solidFill>
                  </a:tcPr>
                </a:tc>
              </a:tr>
              <a:tr h="253802">
                <a:tc>
                  <a:txBody>
                    <a:bodyPr/>
                    <a:lstStyle/>
                    <a:p>
                      <a:pPr algn="ctr" rtl="0" fontAlgn="b"/>
                      <a:r>
                        <a:rPr lang="en-US" sz="1100" b="1" i="0" u="none" strike="noStrike">
                          <a:solidFill>
                            <a:srgbClr val="000000"/>
                          </a:solidFill>
                          <a:effectLst/>
                          <a:latin typeface="Calibri" panose="020F0502020204030204" pitchFamily="34" charset="0"/>
                        </a:rPr>
                        <a:t>USA100 like ST5/105 - SCC</a:t>
                      </a:r>
                      <a:r>
                        <a:rPr lang="en-US" sz="1100" b="1" i="1" u="none" strike="noStrike">
                          <a:solidFill>
                            <a:srgbClr val="000000"/>
                          </a:solidFill>
                          <a:effectLst/>
                          <a:latin typeface="Calibri" panose="020F0502020204030204" pitchFamily="34" charset="0"/>
                        </a:rPr>
                        <a:t>mec </a:t>
                      </a:r>
                      <a:r>
                        <a:rPr lang="en-US" sz="1100" b="1" i="0" u="none" strike="noStrike">
                          <a:solidFill>
                            <a:srgbClr val="000000"/>
                          </a:solidFill>
                          <a:effectLst/>
                          <a:latin typeface="Calibri" panose="020F0502020204030204" pitchFamily="34" charset="0"/>
                        </a:rPr>
                        <a:t>II</a:t>
                      </a:r>
                    </a:p>
                  </a:txBody>
                  <a:tcPr marL="9525" marR="9525" marT="9525" marB="0" anchor="b">
                    <a:lnL>
                      <a:noFill/>
                    </a:lnL>
                    <a:lnR>
                      <a:noFill/>
                    </a:lnR>
                    <a:lnT>
                      <a:noFill/>
                    </a:lnT>
                    <a:lnB>
                      <a:noFill/>
                    </a:lnB>
                    <a:solidFill>
                      <a:srgbClr val="FF0000"/>
                    </a:solidFill>
                  </a:tcPr>
                </a:tc>
                <a:tc>
                  <a:txBody>
                    <a:bodyPr/>
                    <a:lstStyle/>
                    <a:p>
                      <a:pPr algn="ctr" rtl="0" fontAlgn="b"/>
                      <a:r>
                        <a:rPr lang="it-IT" sz="1100" b="1" i="0" u="none" strike="noStrike">
                          <a:solidFill>
                            <a:srgbClr val="000000"/>
                          </a:solidFill>
                          <a:effectLst/>
                          <a:latin typeface="Calibri" panose="020F0502020204030204" pitchFamily="34" charset="0"/>
                        </a:rPr>
                        <a:t>7.7%</a:t>
                      </a:r>
                    </a:p>
                  </a:txBody>
                  <a:tcPr marL="9525" marR="9525" marT="9525" marB="0" anchor="b">
                    <a:lnL>
                      <a:noFill/>
                    </a:lnL>
                    <a:lnR>
                      <a:noFill/>
                    </a:lnR>
                    <a:lnT>
                      <a:noFill/>
                    </a:lnT>
                    <a:lnB>
                      <a:noFill/>
                    </a:lnB>
                    <a:solidFill>
                      <a:srgbClr val="FF0000"/>
                    </a:solidFill>
                  </a:tcPr>
                </a:tc>
              </a:tr>
              <a:tr h="253802">
                <a:tc>
                  <a:txBody>
                    <a:bodyPr/>
                    <a:lstStyle/>
                    <a:p>
                      <a:pPr algn="ctr" rtl="0" fontAlgn="b"/>
                      <a:r>
                        <a:rPr lang="en-US" sz="1100" b="1" i="0" u="none" strike="noStrike">
                          <a:solidFill>
                            <a:srgbClr val="000000"/>
                          </a:solidFill>
                          <a:effectLst/>
                          <a:latin typeface="Calibri" panose="020F0502020204030204" pitchFamily="34" charset="0"/>
                        </a:rPr>
                        <a:t>Italian clone ST228 - SCC</a:t>
                      </a:r>
                      <a:r>
                        <a:rPr lang="en-US" sz="1100" b="1" i="1" u="none" strike="noStrike">
                          <a:solidFill>
                            <a:srgbClr val="000000"/>
                          </a:solidFill>
                          <a:effectLst/>
                          <a:latin typeface="Calibri" panose="020F0502020204030204" pitchFamily="34" charset="0"/>
                        </a:rPr>
                        <a:t>mec</a:t>
                      </a:r>
                      <a:r>
                        <a:rPr lang="en-US" sz="1100" b="1" i="0" u="none" strike="noStrike">
                          <a:solidFill>
                            <a:srgbClr val="000000"/>
                          </a:solidFill>
                          <a:effectLst/>
                          <a:latin typeface="Calibri" panose="020F0502020204030204" pitchFamily="34" charset="0"/>
                        </a:rPr>
                        <a:t> I</a:t>
                      </a:r>
                    </a:p>
                  </a:txBody>
                  <a:tcPr marL="9525" marR="9525" marT="9525" marB="0" anchor="b">
                    <a:lnL>
                      <a:noFill/>
                    </a:lnL>
                    <a:lnR>
                      <a:noFill/>
                    </a:lnR>
                    <a:lnT>
                      <a:noFill/>
                    </a:lnT>
                    <a:lnB>
                      <a:noFill/>
                    </a:lnB>
                    <a:solidFill>
                      <a:srgbClr val="00B0F0"/>
                    </a:solidFill>
                  </a:tcPr>
                </a:tc>
                <a:tc>
                  <a:txBody>
                    <a:bodyPr/>
                    <a:lstStyle/>
                    <a:p>
                      <a:pPr algn="ctr" rtl="0" fontAlgn="b"/>
                      <a:r>
                        <a:rPr lang="it-IT" sz="1100" b="1"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solidFill>
                      <a:srgbClr val="00B0F0"/>
                    </a:solidFill>
                  </a:tcPr>
                </a:tc>
              </a:tr>
              <a:tr h="253802">
                <a:tc>
                  <a:txBody>
                    <a:bodyPr/>
                    <a:lstStyle/>
                    <a:p>
                      <a:pPr algn="ctr" rtl="0" fontAlgn="b"/>
                      <a:r>
                        <a:rPr lang="en-US" sz="1100" b="1" i="0" u="none" strike="noStrike">
                          <a:solidFill>
                            <a:srgbClr val="000000"/>
                          </a:solidFill>
                          <a:effectLst/>
                          <a:latin typeface="Calibri" panose="020F0502020204030204" pitchFamily="34" charset="0"/>
                        </a:rPr>
                        <a:t>USA300 like  ST8 - SCC</a:t>
                      </a:r>
                      <a:r>
                        <a:rPr lang="en-US" sz="1100" b="1" i="1" u="none" strike="noStrike">
                          <a:solidFill>
                            <a:srgbClr val="000000"/>
                          </a:solidFill>
                          <a:effectLst/>
                          <a:latin typeface="Calibri" panose="020F0502020204030204" pitchFamily="34" charset="0"/>
                        </a:rPr>
                        <a:t>mec</a:t>
                      </a:r>
                      <a:r>
                        <a:rPr lang="en-US" sz="1100" b="1" i="0" u="none" strike="noStrike">
                          <a:solidFill>
                            <a:srgbClr val="000000"/>
                          </a:solidFill>
                          <a:effectLst/>
                          <a:latin typeface="Calibri" panose="020F0502020204030204" pitchFamily="34" charset="0"/>
                        </a:rPr>
                        <a:t> IV.C</a:t>
                      </a:r>
                    </a:p>
                  </a:txBody>
                  <a:tcPr marL="9525" marR="9525" marT="9525" marB="0" anchor="b">
                    <a:lnL>
                      <a:noFill/>
                    </a:lnL>
                    <a:lnR>
                      <a:noFill/>
                    </a:lnR>
                    <a:lnT>
                      <a:noFill/>
                    </a:lnT>
                    <a:lnB>
                      <a:noFill/>
                    </a:lnB>
                    <a:solidFill>
                      <a:srgbClr val="FFC000"/>
                    </a:solidFill>
                  </a:tcPr>
                </a:tc>
                <a:tc>
                  <a:txBody>
                    <a:bodyPr/>
                    <a:lstStyle/>
                    <a:p>
                      <a:pPr algn="ctr" rtl="0" fontAlgn="b"/>
                      <a:r>
                        <a:rPr lang="it-IT" sz="1100" b="1"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solidFill>
                      <a:srgbClr val="FFC000"/>
                    </a:solidFill>
                  </a:tcPr>
                </a:tc>
              </a:tr>
              <a:tr h="253802">
                <a:tc>
                  <a:txBody>
                    <a:bodyPr/>
                    <a:lstStyle/>
                    <a:p>
                      <a:pPr algn="ctr" rtl="0" fontAlgn="b"/>
                      <a:r>
                        <a:rPr lang="en-US" sz="1100" b="1" i="0" u="none" strike="noStrike">
                          <a:solidFill>
                            <a:srgbClr val="000000"/>
                          </a:solidFill>
                          <a:effectLst/>
                          <a:latin typeface="Calibri" panose="020F0502020204030204" pitchFamily="34" charset="0"/>
                        </a:rPr>
                        <a:t>Brasilian Clone  ST241 - SCC</a:t>
                      </a:r>
                      <a:r>
                        <a:rPr lang="en-US" sz="1100" b="1" i="1" u="none" strike="noStrike">
                          <a:solidFill>
                            <a:srgbClr val="000000"/>
                          </a:solidFill>
                          <a:effectLst/>
                          <a:latin typeface="Calibri" panose="020F0502020204030204" pitchFamily="34" charset="0"/>
                        </a:rPr>
                        <a:t>mec</a:t>
                      </a:r>
                      <a:r>
                        <a:rPr lang="en-US" sz="1100" b="1" i="0" u="none" strike="noStrike">
                          <a:solidFill>
                            <a:srgbClr val="000000"/>
                          </a:solidFill>
                          <a:effectLst/>
                          <a:latin typeface="Calibri" panose="020F0502020204030204" pitchFamily="34" charset="0"/>
                        </a:rPr>
                        <a:t> III</a:t>
                      </a:r>
                    </a:p>
                  </a:txBody>
                  <a:tcPr marL="9525" marR="9525" marT="9525" marB="0" anchor="b">
                    <a:lnL>
                      <a:noFill/>
                    </a:lnL>
                    <a:lnR>
                      <a:noFill/>
                    </a:lnR>
                    <a:lnT>
                      <a:noFill/>
                    </a:lnT>
                    <a:lnB>
                      <a:noFill/>
                    </a:lnB>
                    <a:solidFill>
                      <a:srgbClr val="00B050"/>
                    </a:solidFill>
                  </a:tcPr>
                </a:tc>
                <a:tc>
                  <a:txBody>
                    <a:bodyPr/>
                    <a:lstStyle/>
                    <a:p>
                      <a:pPr algn="ctr" rtl="0" fontAlgn="b"/>
                      <a:r>
                        <a:rPr lang="it-IT" sz="1100" b="1" i="0" u="none" strike="noStrike">
                          <a:solidFill>
                            <a:srgbClr val="000000"/>
                          </a:solidFill>
                          <a:effectLst/>
                          <a:latin typeface="Calibri" panose="020F0502020204030204" pitchFamily="34" charset="0"/>
                        </a:rPr>
                        <a:t>2.3%</a:t>
                      </a:r>
                    </a:p>
                  </a:txBody>
                  <a:tcPr marL="9525" marR="9525" marT="9525" marB="0" anchor="b">
                    <a:lnL>
                      <a:noFill/>
                    </a:lnL>
                    <a:lnR>
                      <a:noFill/>
                    </a:lnR>
                    <a:lnT>
                      <a:noFill/>
                    </a:lnT>
                    <a:lnB>
                      <a:noFill/>
                    </a:lnB>
                    <a:solidFill>
                      <a:srgbClr val="00B050"/>
                    </a:solidFill>
                  </a:tcPr>
                </a:tc>
              </a:tr>
              <a:tr h="507603">
                <a:tc>
                  <a:txBody>
                    <a:bodyPr/>
                    <a:lstStyle/>
                    <a:p>
                      <a:pPr algn="ctr" rtl="0" fontAlgn="b"/>
                      <a:r>
                        <a:rPr lang="it-IT" sz="1100" b="1" i="0" u="none" strike="noStrike" dirty="0" err="1">
                          <a:solidFill>
                            <a:srgbClr val="000000"/>
                          </a:solidFill>
                          <a:effectLst/>
                          <a:latin typeface="Calibri" panose="020F0502020204030204" pitchFamily="34" charset="0"/>
                        </a:rPr>
                        <a:t>Sporadic</a:t>
                      </a:r>
                      <a:r>
                        <a:rPr lang="it-IT" sz="1100" b="1" i="0" u="none" strike="noStrike" dirty="0">
                          <a:solidFill>
                            <a:srgbClr val="000000"/>
                          </a:solidFill>
                          <a:effectLst/>
                          <a:latin typeface="Calibri" panose="020F0502020204030204" pitchFamily="34" charset="0"/>
                        </a:rPr>
                        <a:t>: ST1-ST5-8-ST22- ST30-ST58- ST217-ST241-ST772</a:t>
                      </a:r>
                    </a:p>
                  </a:txBody>
                  <a:tcPr marL="9525" marR="9525" marT="9525" marB="0" anchor="b">
                    <a:lnL>
                      <a:noFill/>
                    </a:lnL>
                    <a:lnR>
                      <a:noFill/>
                    </a:lnR>
                    <a:lnT>
                      <a:noFill/>
                    </a:lnT>
                    <a:lnB>
                      <a:noFill/>
                    </a:lnB>
                    <a:solidFill>
                      <a:srgbClr val="D9D9D9"/>
                    </a:solidFill>
                  </a:tcPr>
                </a:tc>
                <a:tc>
                  <a:txBody>
                    <a:bodyPr/>
                    <a:lstStyle/>
                    <a:p>
                      <a:pPr algn="ctr" rtl="0" fontAlgn="b"/>
                      <a:r>
                        <a:rPr lang="it-IT" sz="1100" b="1" i="0" u="none" strike="noStrike" dirty="0">
                          <a:solidFill>
                            <a:srgbClr val="000000"/>
                          </a:solidFill>
                          <a:effectLst/>
                          <a:latin typeface="Calibri" panose="020F0502020204030204" pitchFamily="34" charset="0"/>
                        </a:rPr>
                        <a:t>21.2%</a:t>
                      </a:r>
                    </a:p>
                  </a:txBody>
                  <a:tcPr marL="9525" marR="9525" marT="9525" marB="0" anchor="b">
                    <a:lnL>
                      <a:noFill/>
                    </a:lnL>
                    <a:lnR>
                      <a:noFill/>
                    </a:lnR>
                    <a:lnT>
                      <a:noFill/>
                    </a:lnT>
                    <a:lnB>
                      <a:noFill/>
                    </a:lnB>
                    <a:solidFill>
                      <a:srgbClr val="D9D9D9"/>
                    </a:solidFill>
                  </a:tcPr>
                </a:tc>
              </a:tr>
            </a:tbl>
          </a:graphicData>
        </a:graphic>
      </p:graphicFrame>
      <p:graphicFrame>
        <p:nvGraphicFramePr>
          <p:cNvPr id="6" name="Tabella 5"/>
          <p:cNvGraphicFramePr>
            <a:graphicFrameLocks noGrp="1"/>
          </p:cNvGraphicFramePr>
          <p:nvPr/>
        </p:nvGraphicFramePr>
        <p:xfrm>
          <a:off x="4140200" y="4876800"/>
          <a:ext cx="4165848" cy="1147935"/>
        </p:xfrm>
        <a:graphic>
          <a:graphicData uri="http://schemas.openxmlformats.org/drawingml/2006/table">
            <a:tbl>
              <a:tblPr/>
              <a:tblGrid>
                <a:gridCol w="3494943"/>
                <a:gridCol w="670905"/>
              </a:tblGrid>
              <a:tr h="229587">
                <a:tc>
                  <a:txBody>
                    <a:bodyPr/>
                    <a:lstStyle/>
                    <a:p>
                      <a:pPr algn="ctr" rtl="0" fontAlgn="b"/>
                      <a:r>
                        <a:rPr lang="en-US" sz="1100" b="1" i="0" u="none" strike="noStrike">
                          <a:solidFill>
                            <a:srgbClr val="000000"/>
                          </a:solidFill>
                          <a:effectLst/>
                          <a:latin typeface="Calibri" panose="020F0502020204030204" pitchFamily="34" charset="0"/>
                        </a:rPr>
                        <a:t>Italian clone ST228 - SCC</a:t>
                      </a:r>
                      <a:r>
                        <a:rPr lang="en-US" sz="1100" b="1" i="1" u="none" strike="noStrike">
                          <a:solidFill>
                            <a:srgbClr val="000000"/>
                          </a:solidFill>
                          <a:effectLst/>
                          <a:latin typeface="Calibri" panose="020F0502020204030204" pitchFamily="34" charset="0"/>
                        </a:rPr>
                        <a:t>mec</a:t>
                      </a:r>
                      <a:r>
                        <a:rPr lang="en-US" sz="1100" b="1" i="0" u="none" strike="noStrike">
                          <a:solidFill>
                            <a:srgbClr val="000000"/>
                          </a:solidFill>
                          <a:effectLst/>
                          <a:latin typeface="Calibri" panose="020F0502020204030204" pitchFamily="34" charset="0"/>
                        </a:rPr>
                        <a:t> I</a:t>
                      </a:r>
                    </a:p>
                  </a:txBody>
                  <a:tcPr marL="9525" marR="9525" marT="9525" marB="0" anchor="b">
                    <a:lnL>
                      <a:noFill/>
                    </a:lnL>
                    <a:lnR>
                      <a:noFill/>
                    </a:lnR>
                    <a:lnT>
                      <a:noFill/>
                    </a:lnT>
                    <a:lnB>
                      <a:noFill/>
                    </a:lnB>
                    <a:solidFill>
                      <a:srgbClr val="00B0F0"/>
                    </a:solidFill>
                  </a:tcPr>
                </a:tc>
                <a:tc>
                  <a:txBody>
                    <a:bodyPr/>
                    <a:lstStyle/>
                    <a:p>
                      <a:pPr algn="ctr" rtl="0" fontAlgn="b"/>
                      <a:r>
                        <a:rPr lang="it-IT" sz="1100" b="1" i="0" u="none" strike="noStrike">
                          <a:solidFill>
                            <a:srgbClr val="000000"/>
                          </a:solidFill>
                          <a:effectLst/>
                          <a:latin typeface="Calibri" panose="020F0502020204030204" pitchFamily="34" charset="0"/>
                        </a:rPr>
                        <a:t>57%</a:t>
                      </a:r>
                    </a:p>
                  </a:txBody>
                  <a:tcPr marL="9525" marR="9525" marT="9525" marB="0" anchor="b">
                    <a:lnL>
                      <a:noFill/>
                    </a:lnL>
                    <a:lnR>
                      <a:noFill/>
                    </a:lnR>
                    <a:lnT>
                      <a:noFill/>
                    </a:lnT>
                    <a:lnB>
                      <a:noFill/>
                    </a:lnB>
                    <a:solidFill>
                      <a:srgbClr val="00B0F0"/>
                    </a:solidFill>
                  </a:tcPr>
                </a:tc>
              </a:tr>
              <a:tr h="229587">
                <a:tc>
                  <a:txBody>
                    <a:bodyPr/>
                    <a:lstStyle/>
                    <a:p>
                      <a:pPr algn="ctr" rtl="0" fontAlgn="b"/>
                      <a:r>
                        <a:rPr lang="en-US" sz="1100" b="1" i="0" u="none" strike="noStrike">
                          <a:solidFill>
                            <a:srgbClr val="000000"/>
                          </a:solidFill>
                          <a:effectLst/>
                          <a:latin typeface="Calibri" panose="020F0502020204030204" pitchFamily="34" charset="0"/>
                        </a:rPr>
                        <a:t>USA100 like ST5/105 - SCC</a:t>
                      </a:r>
                      <a:r>
                        <a:rPr lang="en-US" sz="1100" b="1" i="1" u="none" strike="noStrike">
                          <a:solidFill>
                            <a:srgbClr val="000000"/>
                          </a:solidFill>
                          <a:effectLst/>
                          <a:latin typeface="Calibri" panose="020F0502020204030204" pitchFamily="34" charset="0"/>
                        </a:rPr>
                        <a:t>mec </a:t>
                      </a:r>
                      <a:r>
                        <a:rPr lang="en-US" sz="1100" b="1" i="0" u="none" strike="noStrike">
                          <a:solidFill>
                            <a:srgbClr val="000000"/>
                          </a:solidFill>
                          <a:effectLst/>
                          <a:latin typeface="Calibri" panose="020F0502020204030204" pitchFamily="34" charset="0"/>
                        </a:rPr>
                        <a:t>II </a:t>
                      </a:r>
                    </a:p>
                  </a:txBody>
                  <a:tcPr marL="9525" marR="9525" marT="9525" marB="0" anchor="b">
                    <a:lnL>
                      <a:noFill/>
                    </a:lnL>
                    <a:lnR>
                      <a:noFill/>
                    </a:lnR>
                    <a:lnT>
                      <a:noFill/>
                    </a:lnT>
                    <a:lnB>
                      <a:noFill/>
                    </a:lnB>
                    <a:solidFill>
                      <a:srgbClr val="FF0000"/>
                    </a:solidFill>
                  </a:tcPr>
                </a:tc>
                <a:tc>
                  <a:txBody>
                    <a:bodyPr/>
                    <a:lstStyle/>
                    <a:p>
                      <a:pPr algn="ctr" rtl="0" fontAlgn="b"/>
                      <a:r>
                        <a:rPr lang="it-IT" sz="1100" b="1"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FF0000"/>
                    </a:solidFill>
                  </a:tcPr>
                </a:tc>
              </a:tr>
              <a:tr h="229587">
                <a:tc>
                  <a:txBody>
                    <a:bodyPr/>
                    <a:lstStyle/>
                    <a:p>
                      <a:pPr algn="ctr" rtl="0" fontAlgn="b"/>
                      <a:r>
                        <a:rPr lang="it-IT" sz="1100" b="1" i="0" u="none" strike="noStrike">
                          <a:solidFill>
                            <a:srgbClr val="FFFFFF"/>
                          </a:solidFill>
                          <a:effectLst/>
                          <a:latin typeface="Calibri" panose="020F0502020204030204" pitchFamily="34" charset="0"/>
                        </a:rPr>
                        <a:t>USA500 like  ST8 - SCC</a:t>
                      </a:r>
                      <a:r>
                        <a:rPr lang="it-IT" sz="1100" b="1" i="1" u="none" strike="noStrike">
                          <a:solidFill>
                            <a:srgbClr val="FFFFFF"/>
                          </a:solidFill>
                          <a:effectLst/>
                          <a:latin typeface="Calibri" panose="020F0502020204030204" pitchFamily="34" charset="0"/>
                        </a:rPr>
                        <a:t>mec</a:t>
                      </a:r>
                      <a:r>
                        <a:rPr lang="it-IT" sz="1100" b="1" i="0" u="none" strike="noStrike">
                          <a:solidFill>
                            <a:srgbClr val="FFFFFF"/>
                          </a:solidFill>
                          <a:effectLst/>
                          <a:latin typeface="Calibri" panose="020F0502020204030204" pitchFamily="34" charset="0"/>
                        </a:rPr>
                        <a:t> IV.C/I </a:t>
                      </a:r>
                    </a:p>
                  </a:txBody>
                  <a:tcPr marL="9525" marR="9525" marT="9525" marB="0" anchor="b">
                    <a:lnL>
                      <a:noFill/>
                    </a:lnL>
                    <a:lnR>
                      <a:noFill/>
                    </a:lnR>
                    <a:lnT>
                      <a:noFill/>
                    </a:lnT>
                    <a:lnB>
                      <a:noFill/>
                    </a:lnB>
                    <a:solidFill>
                      <a:srgbClr val="60497A"/>
                    </a:solidFill>
                  </a:tcPr>
                </a:tc>
                <a:tc>
                  <a:txBody>
                    <a:bodyPr/>
                    <a:lstStyle/>
                    <a:p>
                      <a:pPr algn="ctr" rtl="0" fontAlgn="b"/>
                      <a:r>
                        <a:rPr lang="it-IT" sz="1100" b="1" i="0" u="none" strike="noStrike">
                          <a:solidFill>
                            <a:srgbClr val="FFFFFF"/>
                          </a:solidFill>
                          <a:effectLst/>
                          <a:latin typeface="Calibri" panose="020F0502020204030204" pitchFamily="34" charset="0"/>
                        </a:rPr>
                        <a:t>13.5%</a:t>
                      </a:r>
                    </a:p>
                  </a:txBody>
                  <a:tcPr marL="9525" marR="9525" marT="9525" marB="0" anchor="b">
                    <a:lnL>
                      <a:noFill/>
                    </a:lnL>
                    <a:lnR>
                      <a:noFill/>
                    </a:lnR>
                    <a:lnT>
                      <a:noFill/>
                    </a:lnT>
                    <a:lnB>
                      <a:noFill/>
                    </a:lnB>
                    <a:solidFill>
                      <a:srgbClr val="60497A"/>
                    </a:solidFill>
                  </a:tcPr>
                </a:tc>
              </a:tr>
              <a:tr h="229587">
                <a:tc>
                  <a:txBody>
                    <a:bodyPr/>
                    <a:lstStyle/>
                    <a:p>
                      <a:pPr algn="ctr" rtl="0" fontAlgn="b"/>
                      <a:r>
                        <a:rPr lang="it-IT" sz="1100" b="1" i="0" u="none" strike="noStrike">
                          <a:solidFill>
                            <a:srgbClr val="000000"/>
                          </a:solidFill>
                          <a:effectLst/>
                          <a:latin typeface="Calibri" panose="020F0502020204030204" pitchFamily="34" charset="0"/>
                        </a:rPr>
                        <a:t>E-MRSA15 ST22 - SCC</a:t>
                      </a:r>
                      <a:r>
                        <a:rPr lang="it-IT" sz="1100" b="1" i="1" u="none" strike="noStrike">
                          <a:solidFill>
                            <a:srgbClr val="000000"/>
                          </a:solidFill>
                          <a:effectLst/>
                          <a:latin typeface="Calibri" panose="020F0502020204030204" pitchFamily="34" charset="0"/>
                        </a:rPr>
                        <a:t>mec</a:t>
                      </a:r>
                      <a:r>
                        <a:rPr lang="it-IT" sz="1100" b="1" i="0" u="none" strike="noStrike">
                          <a:solidFill>
                            <a:srgbClr val="000000"/>
                          </a:solidFill>
                          <a:effectLst/>
                          <a:latin typeface="Calibri" panose="020F0502020204030204" pitchFamily="34" charset="0"/>
                        </a:rPr>
                        <a:t> IV.h </a:t>
                      </a:r>
                    </a:p>
                  </a:txBody>
                  <a:tcPr marL="9525" marR="9525" marT="9525" marB="0" anchor="b">
                    <a:lnL>
                      <a:noFill/>
                    </a:lnL>
                    <a:lnR>
                      <a:noFill/>
                    </a:lnR>
                    <a:lnT>
                      <a:noFill/>
                    </a:lnT>
                    <a:lnB>
                      <a:noFill/>
                    </a:lnB>
                    <a:solidFill>
                      <a:srgbClr val="DA9694"/>
                    </a:solidFill>
                  </a:tcPr>
                </a:tc>
                <a:tc>
                  <a:txBody>
                    <a:bodyPr/>
                    <a:lstStyle/>
                    <a:p>
                      <a:pPr algn="ctr" rtl="0" fontAlgn="b"/>
                      <a:r>
                        <a:rPr lang="it-IT" sz="1100" b="1"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solidFill>
                      <a:srgbClr val="DA9694"/>
                    </a:solidFill>
                  </a:tcPr>
                </a:tc>
              </a:tr>
              <a:tr h="229587">
                <a:tc>
                  <a:txBody>
                    <a:bodyPr/>
                    <a:lstStyle/>
                    <a:p>
                      <a:pPr algn="ctr" rtl="0" fontAlgn="b"/>
                      <a:r>
                        <a:rPr lang="it-IT" sz="1100" b="1" i="0" u="none" strike="noStrike">
                          <a:solidFill>
                            <a:srgbClr val="000000"/>
                          </a:solidFill>
                          <a:effectLst/>
                          <a:latin typeface="Calibri" panose="020F0502020204030204" pitchFamily="34" charset="0"/>
                        </a:rPr>
                        <a:t>Sporadic: ST5 - ST1446 </a:t>
                      </a:r>
                    </a:p>
                  </a:txBody>
                  <a:tcPr marL="9525" marR="9525" marT="9525" marB="0" anchor="b">
                    <a:lnL>
                      <a:noFill/>
                    </a:lnL>
                    <a:lnR>
                      <a:noFill/>
                    </a:lnR>
                    <a:lnT>
                      <a:noFill/>
                    </a:lnT>
                    <a:lnB>
                      <a:noFill/>
                    </a:lnB>
                    <a:solidFill>
                      <a:srgbClr val="D9D9D9"/>
                    </a:solidFill>
                  </a:tcPr>
                </a:tc>
                <a:tc>
                  <a:txBody>
                    <a:bodyPr/>
                    <a:lstStyle/>
                    <a:p>
                      <a:pPr algn="ctr" rtl="0" fontAlgn="b"/>
                      <a:r>
                        <a:rPr lang="it-IT" sz="1100" b="1"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D9D9D9"/>
                    </a:solidFill>
                  </a:tcPr>
                </a:tc>
              </a:tr>
            </a:tbl>
          </a:graphicData>
        </a:graphic>
      </p:graphicFrame>
      <p:sp>
        <p:nvSpPr>
          <p:cNvPr id="34850" name="Segnaposto piè di pagina 12"/>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p>
        </p:txBody>
      </p:sp>
      <p:sp>
        <p:nvSpPr>
          <p:cNvPr id="34851" name="CasellaDiTesto 11"/>
          <p:cNvSpPr txBox="1">
            <a:spLocks noChangeArrowheads="1"/>
          </p:cNvSpPr>
          <p:nvPr/>
        </p:nvSpPr>
        <p:spPr bwMode="auto">
          <a:xfrm>
            <a:off x="5148263" y="6356350"/>
            <a:ext cx="1995487" cy="246063"/>
          </a:xfrm>
          <a:prstGeom prst="rect">
            <a:avLst/>
          </a:prstGeom>
          <a:noFill/>
          <a:ln w="9525">
            <a:noFill/>
            <a:miter lim="800000"/>
            <a:headEnd/>
            <a:tailEnd/>
          </a:ln>
        </p:spPr>
        <p:txBody>
          <a:bodyPr wrap="none">
            <a:prstTxWarp prst="textNoShape">
              <a:avLst/>
            </a:prstTxWarp>
            <a:spAutoFit/>
          </a:bodyPr>
          <a:lstStyle/>
          <a:p>
            <a:r>
              <a:rPr lang="it-IT" sz="1000"/>
              <a:t>Campanile F et al – JGAR 2015</a:t>
            </a:r>
          </a:p>
        </p:txBody>
      </p:sp>
      <p:sp>
        <p:nvSpPr>
          <p:cNvPr id="12" name="Segnaposto data 11"/>
          <p:cNvSpPr>
            <a:spLocks noGrp="1"/>
          </p:cNvSpPr>
          <p:nvPr>
            <p:ph type="dt" sz="half" idx="10"/>
          </p:nvPr>
        </p:nvSpPr>
        <p:spPr/>
        <p:txBody>
          <a:bodyPr/>
          <a:lstStyle/>
          <a:p>
            <a:fld id="{394C48B9-BDB8-8F44-9430-C3A887A17088}" type="datetime1">
              <a:rPr lang="it-IT" smtClean="0"/>
              <a:pPr/>
              <a:t>14/06/2017</a:t>
            </a:fld>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Screening </a:t>
            </a:r>
            <a:endParaRPr lang="it-IT" dirty="0"/>
          </a:p>
        </p:txBody>
      </p:sp>
      <p:sp>
        <p:nvSpPr>
          <p:cNvPr id="7" name="Segnaposto testo 6"/>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533400"/>
            <a:ext cx="8763000" cy="5355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t>WHO priority pathogens list for R&amp;D of new antibiotics</a:t>
            </a:r>
          </a:p>
          <a:p>
            <a:endParaRPr lang="en-US" b="1" dirty="0"/>
          </a:p>
          <a:p>
            <a:r>
              <a:rPr lang="en-US" b="1" dirty="0"/>
              <a:t>Priority 1: CRITICAL</a:t>
            </a:r>
          </a:p>
          <a:p>
            <a:r>
              <a:rPr lang="en-US" b="1" i="1" dirty="0" err="1">
                <a:solidFill>
                  <a:srgbClr val="FF0000"/>
                </a:solidFill>
              </a:rPr>
              <a:t>Acinetobacter</a:t>
            </a:r>
            <a:r>
              <a:rPr lang="en-US" b="1" i="1" dirty="0">
                <a:solidFill>
                  <a:srgbClr val="FF0000"/>
                </a:solidFill>
              </a:rPr>
              <a:t> </a:t>
            </a:r>
            <a:r>
              <a:rPr lang="en-US" b="1" i="1" dirty="0" err="1">
                <a:solidFill>
                  <a:srgbClr val="FF0000"/>
                </a:solidFill>
              </a:rPr>
              <a:t>baumannii</a:t>
            </a:r>
            <a:r>
              <a:rPr lang="en-US" b="1" dirty="0">
                <a:solidFill>
                  <a:srgbClr val="FF0000"/>
                </a:solidFill>
              </a:rPr>
              <a:t>, </a:t>
            </a:r>
            <a:r>
              <a:rPr lang="en-US" b="1" dirty="0" err="1">
                <a:solidFill>
                  <a:srgbClr val="FF0000"/>
                </a:solidFill>
              </a:rPr>
              <a:t>carbapenem</a:t>
            </a:r>
            <a:r>
              <a:rPr lang="en-US" b="1" dirty="0">
                <a:solidFill>
                  <a:srgbClr val="FF0000"/>
                </a:solidFill>
              </a:rPr>
              <a:t>-resistant</a:t>
            </a:r>
          </a:p>
          <a:p>
            <a:r>
              <a:rPr lang="en-US" b="1" i="1" dirty="0">
                <a:solidFill>
                  <a:srgbClr val="FF0000"/>
                </a:solidFill>
              </a:rPr>
              <a:t>Pseudomonas </a:t>
            </a:r>
            <a:r>
              <a:rPr lang="en-US" b="1" i="1" dirty="0" err="1">
                <a:solidFill>
                  <a:srgbClr val="FF0000"/>
                </a:solidFill>
              </a:rPr>
              <a:t>aeruginosa</a:t>
            </a:r>
            <a:r>
              <a:rPr lang="en-US" b="1" dirty="0">
                <a:solidFill>
                  <a:srgbClr val="FF0000"/>
                </a:solidFill>
              </a:rPr>
              <a:t>, </a:t>
            </a:r>
            <a:r>
              <a:rPr lang="en-US" b="1" dirty="0" err="1">
                <a:solidFill>
                  <a:srgbClr val="FF0000"/>
                </a:solidFill>
              </a:rPr>
              <a:t>carbapenem</a:t>
            </a:r>
            <a:r>
              <a:rPr lang="en-US" b="1" dirty="0">
                <a:solidFill>
                  <a:srgbClr val="FF0000"/>
                </a:solidFill>
              </a:rPr>
              <a:t>-resistant</a:t>
            </a:r>
          </a:p>
          <a:p>
            <a:r>
              <a:rPr lang="en-US" b="1" i="1" dirty="0" err="1">
                <a:solidFill>
                  <a:srgbClr val="FF0000"/>
                </a:solidFill>
              </a:rPr>
              <a:t>Enterobacteriaceae</a:t>
            </a:r>
            <a:r>
              <a:rPr lang="en-US" b="1" dirty="0">
                <a:solidFill>
                  <a:srgbClr val="FF0000"/>
                </a:solidFill>
              </a:rPr>
              <a:t>, </a:t>
            </a:r>
            <a:r>
              <a:rPr lang="en-US" b="1" dirty="0" err="1">
                <a:solidFill>
                  <a:srgbClr val="FF0000"/>
                </a:solidFill>
              </a:rPr>
              <a:t>carbapenem</a:t>
            </a:r>
            <a:r>
              <a:rPr lang="en-US" b="1" dirty="0">
                <a:solidFill>
                  <a:srgbClr val="FF0000"/>
                </a:solidFill>
              </a:rPr>
              <a:t>-resistant, ESBL-producing</a:t>
            </a:r>
          </a:p>
          <a:p>
            <a:endParaRPr lang="en-US" b="1" dirty="0"/>
          </a:p>
          <a:p>
            <a:r>
              <a:rPr lang="en-US" b="1" dirty="0"/>
              <a:t>Priority 2: HIGH</a:t>
            </a:r>
          </a:p>
          <a:p>
            <a:r>
              <a:rPr lang="en-US" i="1" dirty="0">
                <a:solidFill>
                  <a:srgbClr val="953735"/>
                </a:solidFill>
              </a:rPr>
              <a:t>Enterococcus </a:t>
            </a:r>
            <a:r>
              <a:rPr lang="en-US" i="1" dirty="0" err="1">
                <a:solidFill>
                  <a:srgbClr val="953735"/>
                </a:solidFill>
              </a:rPr>
              <a:t>faecium</a:t>
            </a:r>
            <a:r>
              <a:rPr lang="en-US" dirty="0">
                <a:solidFill>
                  <a:srgbClr val="953735"/>
                </a:solidFill>
              </a:rPr>
              <a:t>, </a:t>
            </a:r>
            <a:r>
              <a:rPr lang="en-US" dirty="0" err="1">
                <a:solidFill>
                  <a:srgbClr val="953735"/>
                </a:solidFill>
              </a:rPr>
              <a:t>vancomycin</a:t>
            </a:r>
            <a:r>
              <a:rPr lang="en-US" dirty="0">
                <a:solidFill>
                  <a:srgbClr val="953735"/>
                </a:solidFill>
              </a:rPr>
              <a:t>-resistant</a:t>
            </a:r>
          </a:p>
          <a:p>
            <a:r>
              <a:rPr lang="en-US" i="1" dirty="0">
                <a:solidFill>
                  <a:srgbClr val="953735"/>
                </a:solidFill>
              </a:rPr>
              <a:t>Staphylococcus </a:t>
            </a:r>
            <a:r>
              <a:rPr lang="en-US" i="1" dirty="0" err="1">
                <a:solidFill>
                  <a:srgbClr val="953735"/>
                </a:solidFill>
              </a:rPr>
              <a:t>aureus</a:t>
            </a:r>
            <a:r>
              <a:rPr lang="en-US" dirty="0">
                <a:solidFill>
                  <a:srgbClr val="953735"/>
                </a:solidFill>
              </a:rPr>
              <a:t>, methicillin-resistant, </a:t>
            </a:r>
            <a:r>
              <a:rPr lang="en-US" dirty="0" err="1">
                <a:solidFill>
                  <a:srgbClr val="953735"/>
                </a:solidFill>
              </a:rPr>
              <a:t>vancomycin</a:t>
            </a:r>
            <a:r>
              <a:rPr lang="en-US" dirty="0">
                <a:solidFill>
                  <a:srgbClr val="953735"/>
                </a:solidFill>
              </a:rPr>
              <a:t>-intermediate and resistant</a:t>
            </a:r>
          </a:p>
          <a:p>
            <a:r>
              <a:rPr lang="en-US" i="1" dirty="0">
                <a:solidFill>
                  <a:srgbClr val="953735"/>
                </a:solidFill>
              </a:rPr>
              <a:t>Helicobacter pylori</a:t>
            </a:r>
            <a:r>
              <a:rPr lang="en-US" dirty="0">
                <a:solidFill>
                  <a:srgbClr val="953735"/>
                </a:solidFill>
              </a:rPr>
              <a:t>, clarithromycin-resistant</a:t>
            </a:r>
          </a:p>
          <a:p>
            <a:r>
              <a:rPr lang="en-US" i="1" dirty="0">
                <a:solidFill>
                  <a:srgbClr val="953735"/>
                </a:solidFill>
              </a:rPr>
              <a:t>Campylobacter</a:t>
            </a:r>
            <a:r>
              <a:rPr lang="en-US" dirty="0">
                <a:solidFill>
                  <a:srgbClr val="953735"/>
                </a:solidFill>
              </a:rPr>
              <a:t> spp., </a:t>
            </a:r>
            <a:r>
              <a:rPr lang="en-US" dirty="0" err="1">
                <a:solidFill>
                  <a:srgbClr val="953735"/>
                </a:solidFill>
              </a:rPr>
              <a:t>fluoroquinolone</a:t>
            </a:r>
            <a:r>
              <a:rPr lang="en-US" dirty="0">
                <a:solidFill>
                  <a:srgbClr val="953735"/>
                </a:solidFill>
              </a:rPr>
              <a:t>-resistant</a:t>
            </a:r>
          </a:p>
          <a:p>
            <a:r>
              <a:rPr lang="en-US" i="1" dirty="0">
                <a:solidFill>
                  <a:srgbClr val="953735"/>
                </a:solidFill>
              </a:rPr>
              <a:t>Salmonellae</a:t>
            </a:r>
            <a:r>
              <a:rPr lang="en-US" dirty="0">
                <a:solidFill>
                  <a:srgbClr val="953735"/>
                </a:solidFill>
              </a:rPr>
              <a:t>, </a:t>
            </a:r>
            <a:r>
              <a:rPr lang="en-US" dirty="0" err="1">
                <a:solidFill>
                  <a:srgbClr val="953735"/>
                </a:solidFill>
              </a:rPr>
              <a:t>fluoroquinolone</a:t>
            </a:r>
            <a:r>
              <a:rPr lang="en-US" dirty="0">
                <a:solidFill>
                  <a:srgbClr val="953735"/>
                </a:solidFill>
              </a:rPr>
              <a:t>-resistant</a:t>
            </a:r>
          </a:p>
          <a:p>
            <a:r>
              <a:rPr lang="en-US" i="1" dirty="0">
                <a:solidFill>
                  <a:srgbClr val="953735"/>
                </a:solidFill>
              </a:rPr>
              <a:t>Neisseria </a:t>
            </a:r>
            <a:r>
              <a:rPr lang="en-US" i="1" dirty="0" err="1">
                <a:solidFill>
                  <a:srgbClr val="953735"/>
                </a:solidFill>
              </a:rPr>
              <a:t>gonorrhoeae</a:t>
            </a:r>
            <a:r>
              <a:rPr lang="en-US" dirty="0">
                <a:solidFill>
                  <a:srgbClr val="953735"/>
                </a:solidFill>
              </a:rPr>
              <a:t>, cephalosporin-resistant, </a:t>
            </a:r>
            <a:r>
              <a:rPr lang="en-US" dirty="0" err="1">
                <a:solidFill>
                  <a:srgbClr val="953735"/>
                </a:solidFill>
              </a:rPr>
              <a:t>fluoroquinolone</a:t>
            </a:r>
            <a:r>
              <a:rPr lang="en-US" dirty="0">
                <a:solidFill>
                  <a:srgbClr val="953735"/>
                </a:solidFill>
              </a:rPr>
              <a:t>-resistant</a:t>
            </a:r>
          </a:p>
          <a:p>
            <a:endParaRPr lang="en-US" b="1" dirty="0"/>
          </a:p>
          <a:p>
            <a:r>
              <a:rPr lang="en-US" b="1" dirty="0"/>
              <a:t>Priority 3: MEDIUM</a:t>
            </a:r>
          </a:p>
          <a:p>
            <a:r>
              <a:rPr lang="en-US" i="1" dirty="0">
                <a:solidFill>
                  <a:schemeClr val="accent2">
                    <a:lumMod val="75000"/>
                  </a:schemeClr>
                </a:solidFill>
              </a:rPr>
              <a:t>Streptococcus </a:t>
            </a:r>
            <a:r>
              <a:rPr lang="en-US" i="1" dirty="0" err="1">
                <a:solidFill>
                  <a:schemeClr val="accent2">
                    <a:lumMod val="75000"/>
                  </a:schemeClr>
                </a:solidFill>
              </a:rPr>
              <a:t>pneumoniae</a:t>
            </a:r>
            <a:r>
              <a:rPr lang="en-US" dirty="0">
                <a:solidFill>
                  <a:schemeClr val="accent2">
                    <a:lumMod val="75000"/>
                  </a:schemeClr>
                </a:solidFill>
              </a:rPr>
              <a:t>, penicillin-non-susceptible</a:t>
            </a:r>
          </a:p>
          <a:p>
            <a:r>
              <a:rPr lang="en-US" i="1" dirty="0" err="1">
                <a:solidFill>
                  <a:schemeClr val="accent2">
                    <a:lumMod val="75000"/>
                  </a:schemeClr>
                </a:solidFill>
              </a:rPr>
              <a:t>Haemophilus</a:t>
            </a:r>
            <a:r>
              <a:rPr lang="en-US" i="1" dirty="0">
                <a:solidFill>
                  <a:schemeClr val="accent2">
                    <a:lumMod val="75000"/>
                  </a:schemeClr>
                </a:solidFill>
              </a:rPr>
              <a:t> </a:t>
            </a:r>
            <a:r>
              <a:rPr lang="en-US" i="1" dirty="0" err="1">
                <a:solidFill>
                  <a:schemeClr val="accent2">
                    <a:lumMod val="75000"/>
                  </a:schemeClr>
                </a:solidFill>
              </a:rPr>
              <a:t>influenzae</a:t>
            </a:r>
            <a:r>
              <a:rPr lang="en-US" dirty="0">
                <a:solidFill>
                  <a:schemeClr val="accent2">
                    <a:lumMod val="75000"/>
                  </a:schemeClr>
                </a:solidFill>
              </a:rPr>
              <a:t>, ampicillin-resistant</a:t>
            </a:r>
          </a:p>
          <a:p>
            <a:r>
              <a:rPr lang="en-US" i="1" dirty="0" err="1">
                <a:solidFill>
                  <a:schemeClr val="accent2">
                    <a:lumMod val="75000"/>
                  </a:schemeClr>
                </a:solidFill>
              </a:rPr>
              <a:t>Shigella</a:t>
            </a:r>
            <a:r>
              <a:rPr lang="en-US" dirty="0">
                <a:solidFill>
                  <a:schemeClr val="accent2">
                    <a:lumMod val="75000"/>
                  </a:schemeClr>
                </a:solidFill>
              </a:rPr>
              <a:t> spp., </a:t>
            </a:r>
            <a:r>
              <a:rPr lang="en-US" dirty="0" err="1">
                <a:solidFill>
                  <a:schemeClr val="accent2">
                    <a:lumMod val="75000"/>
                  </a:schemeClr>
                </a:solidFill>
              </a:rPr>
              <a:t>fluoroquinolone</a:t>
            </a:r>
            <a:r>
              <a:rPr lang="en-US" dirty="0">
                <a:solidFill>
                  <a:schemeClr val="accent2">
                    <a:lumMod val="75000"/>
                  </a:schemeClr>
                </a:solidFill>
              </a:rPr>
              <a:t>-resistant</a:t>
            </a:r>
          </a:p>
        </p:txBody>
      </p:sp>
      <p:sp>
        <p:nvSpPr>
          <p:cNvPr id="3" name="Rettangolo 2"/>
          <p:cNvSpPr/>
          <p:nvPr/>
        </p:nvSpPr>
        <p:spPr>
          <a:xfrm>
            <a:off x="457200" y="5943600"/>
            <a:ext cx="8532440" cy="461665"/>
          </a:xfrm>
          <a:prstGeom prst="rect">
            <a:avLst/>
          </a:prstGeom>
        </p:spPr>
        <p:txBody>
          <a:bodyPr wrap="square">
            <a:spAutoFit/>
          </a:bodyPr>
          <a:lstStyle/>
          <a:p>
            <a:r>
              <a:rPr lang="en-US" sz="1200" i="1" dirty="0"/>
              <a:t>27 February 2017 | GENEVA -</a:t>
            </a:r>
            <a:r>
              <a:rPr lang="en-US" sz="1200" dirty="0"/>
              <a:t> WHO today published its first ever list of antibiotic-resistant "priority pathogens" – a catalogue of 12 families of bacteria that pose the greatest threat to human health.</a:t>
            </a:r>
          </a:p>
        </p:txBody>
      </p:sp>
      <p:sp>
        <p:nvSpPr>
          <p:cNvPr id="4" name="Segnaposto piè di pagina 3"/>
          <p:cNvSpPr>
            <a:spLocks noGrp="1"/>
          </p:cNvSpPr>
          <p:nvPr>
            <p:ph type="ftr" sz="quarter" idx="11"/>
          </p:nvPr>
        </p:nvSpPr>
        <p:spPr/>
        <p:txBody>
          <a:bodyPr/>
          <a:lstStyle/>
          <a:p>
            <a:r>
              <a:rPr lang="it-IT" smtClean="0"/>
              <a:t>Combact Resistance 2017</a:t>
            </a:r>
            <a:endParaRPr lang="it-IT" dirty="0"/>
          </a:p>
        </p:txBody>
      </p:sp>
      <p:sp>
        <p:nvSpPr>
          <p:cNvPr id="5" name="CasellaDiTesto 4"/>
          <p:cNvSpPr txBox="1"/>
          <p:nvPr/>
        </p:nvSpPr>
        <p:spPr>
          <a:xfrm>
            <a:off x="2771800" y="87248"/>
            <a:ext cx="3527119" cy="461665"/>
          </a:xfrm>
          <a:prstGeom prst="rect">
            <a:avLst/>
          </a:prstGeom>
          <a:noFill/>
        </p:spPr>
        <p:txBody>
          <a:bodyPr wrap="none" rtlCol="0">
            <a:spAutoFit/>
          </a:bodyPr>
          <a:lstStyle/>
          <a:p>
            <a:r>
              <a:rPr lang="it-IT" sz="2400" dirty="0">
                <a:latin typeface="Arial Black" pitchFamily="34" charset="0"/>
              </a:rPr>
              <a:t>The </a:t>
            </a:r>
            <a:r>
              <a:rPr lang="it-IT" sz="2400" dirty="0" err="1">
                <a:latin typeface="Arial Black" pitchFamily="34" charset="0"/>
              </a:rPr>
              <a:t>dirty</a:t>
            </a:r>
            <a:r>
              <a:rPr lang="it-IT" sz="2400" dirty="0">
                <a:latin typeface="Arial Black" pitchFamily="34" charset="0"/>
              </a:rPr>
              <a:t> </a:t>
            </a:r>
            <a:r>
              <a:rPr lang="it-IT" sz="2400" dirty="0" err="1">
                <a:latin typeface="Arial Black" pitchFamily="34" charset="0"/>
              </a:rPr>
              <a:t>one</a:t>
            </a:r>
            <a:r>
              <a:rPr lang="it-IT" sz="2400" dirty="0">
                <a:latin typeface="Arial Black" pitchFamily="34" charset="0"/>
              </a:rPr>
              <a:t> </a:t>
            </a:r>
            <a:r>
              <a:rPr lang="it-IT" sz="2400" dirty="0" err="1">
                <a:latin typeface="Arial Black" pitchFamily="34" charset="0"/>
              </a:rPr>
              <a:t>dozen</a:t>
            </a:r>
            <a:endParaRPr lang="it-IT" sz="2400" dirty="0">
              <a:latin typeface="Arial Black" pitchFamily="34" charset="0"/>
            </a:endParaRPr>
          </a:p>
        </p:txBody>
      </p:sp>
      <p:sp>
        <p:nvSpPr>
          <p:cNvPr id="6" name="Segnaposto data 5"/>
          <p:cNvSpPr>
            <a:spLocks noGrp="1"/>
          </p:cNvSpPr>
          <p:nvPr>
            <p:ph type="dt" sz="half" idx="10"/>
          </p:nvPr>
        </p:nvSpPr>
        <p:spPr/>
        <p:txBody>
          <a:bodyPr/>
          <a:lstStyle/>
          <a:p>
            <a:fld id="{939204C4-AAA5-814F-B84C-A8B12F4135A9}" type="datetime1">
              <a:rPr lang="it-IT" smtClean="0"/>
              <a:pPr/>
              <a:t>14/06/2017</a:t>
            </a:fld>
            <a:endParaRPr lang="it-IT"/>
          </a:p>
        </p:txBody>
      </p:sp>
    </p:spTree>
    <p:extLst>
      <p:ext uri="{BB962C8B-B14F-4D97-AF65-F5344CB8AC3E}">
        <p14:creationId xmlns:mc="http://schemas.openxmlformats.org/markup-compatibility/2006" xmlns:mv="urn:schemas-microsoft-com:mac:vml" xmlns:p14="http://schemas.microsoft.com/office/powerpoint/2010/main" xmlns="" val="25361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additive="base">
                                        <p:cTn id="4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 calcmode="lin" valueType="num">
                                      <p:cBhvr additive="base">
                                        <p:cTn id="5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 calcmode="lin" valueType="num">
                                      <p:cBhvr additive="base">
                                        <p:cTn id="5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7" end="17"/>
                                            </p:txEl>
                                          </p:spTgt>
                                        </p:tgtEl>
                                        <p:attrNameLst>
                                          <p:attrName>style.visibility</p:attrName>
                                        </p:attrNameLst>
                                      </p:cBhvr>
                                      <p:to>
                                        <p:strVal val="visible"/>
                                      </p:to>
                                    </p:set>
                                    <p:anim calcmode="lin" valueType="num">
                                      <p:cBhvr additive="base">
                                        <p:cTn id="63"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8" end="18"/>
                                            </p:txEl>
                                          </p:spTgt>
                                        </p:tgtEl>
                                        <p:attrNameLst>
                                          <p:attrName>style.visibility</p:attrName>
                                        </p:attrNameLst>
                                      </p:cBhvr>
                                      <p:to>
                                        <p:strVal val="visible"/>
                                      </p:to>
                                    </p:set>
                                    <p:anim calcmode="lin" valueType="num">
                                      <p:cBhvr additive="base">
                                        <p:cTn id="67"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piè di pagina 4"/>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sp>
        <p:nvSpPr>
          <p:cNvPr id="30723" name="Rectangle 2"/>
          <p:cNvSpPr>
            <a:spLocks noGrp="1" noChangeArrowheads="1"/>
          </p:cNvSpPr>
          <p:nvPr>
            <p:ph type="title"/>
          </p:nvPr>
        </p:nvSpPr>
        <p:spPr/>
        <p:txBody>
          <a:bodyPr/>
          <a:lstStyle/>
          <a:p>
            <a:r>
              <a:rPr lang="it-IT" sz="2800" dirty="0">
                <a:solidFill>
                  <a:srgbClr val="000000"/>
                </a:solidFill>
                <a:latin typeface="Arial Black" charset="0"/>
                <a:ea typeface="Arial Black" charset="0"/>
                <a:cs typeface="Arial Black" charset="0"/>
              </a:rPr>
              <a:t>Screening </a:t>
            </a:r>
            <a:r>
              <a:rPr lang="it-IT" sz="2800" dirty="0" err="1">
                <a:solidFill>
                  <a:srgbClr val="000000"/>
                </a:solidFill>
                <a:latin typeface="Arial Black" charset="0"/>
                <a:ea typeface="Arial Black" charset="0"/>
                <a:cs typeface="Arial Black" charset="0"/>
              </a:rPr>
              <a:t>of</a:t>
            </a:r>
            <a:r>
              <a:rPr lang="it-IT" sz="2800" dirty="0">
                <a:solidFill>
                  <a:srgbClr val="000000"/>
                </a:solidFill>
                <a:latin typeface="Arial Black" charset="0"/>
                <a:ea typeface="Arial Black" charset="0"/>
                <a:cs typeface="Arial Black" charset="0"/>
              </a:rPr>
              <a:t> MRSA: </a:t>
            </a:r>
            <a:r>
              <a:rPr lang="it-IT" sz="2800" dirty="0" err="1">
                <a:solidFill>
                  <a:srgbClr val="000000"/>
                </a:solidFill>
                <a:latin typeface="Arial Black" charset="0"/>
                <a:ea typeface="Arial Black" charset="0"/>
                <a:cs typeface="Arial Black" charset="0"/>
              </a:rPr>
              <a:t>is</a:t>
            </a:r>
            <a:r>
              <a:rPr lang="it-IT" sz="2800" dirty="0">
                <a:solidFill>
                  <a:srgbClr val="000000"/>
                </a:solidFill>
                <a:latin typeface="Arial Black" charset="0"/>
                <a:ea typeface="Arial Black" charset="0"/>
                <a:cs typeface="Arial Black" charset="0"/>
              </a:rPr>
              <a:t> </a:t>
            </a:r>
            <a:r>
              <a:rPr lang="it-IT" sz="2800" dirty="0" err="1">
                <a:solidFill>
                  <a:srgbClr val="000000"/>
                </a:solidFill>
                <a:latin typeface="Arial Black" charset="0"/>
                <a:ea typeface="Arial Black" charset="0"/>
                <a:cs typeface="Arial Black" charset="0"/>
              </a:rPr>
              <a:t>there</a:t>
            </a:r>
            <a:r>
              <a:rPr lang="it-IT" sz="2800" dirty="0">
                <a:solidFill>
                  <a:srgbClr val="000000"/>
                </a:solidFill>
                <a:latin typeface="Arial Black" charset="0"/>
                <a:ea typeface="Arial Black" charset="0"/>
                <a:cs typeface="Arial Black" charset="0"/>
              </a:rPr>
              <a:t> </a:t>
            </a:r>
            <a:r>
              <a:rPr lang="it-IT" sz="2800" dirty="0" err="1">
                <a:solidFill>
                  <a:srgbClr val="000000"/>
                </a:solidFill>
                <a:latin typeface="Arial Black" charset="0"/>
                <a:ea typeface="Arial Black" charset="0"/>
                <a:cs typeface="Arial Black" charset="0"/>
              </a:rPr>
              <a:t>any</a:t>
            </a:r>
            <a:r>
              <a:rPr lang="it-IT" sz="2800" dirty="0">
                <a:solidFill>
                  <a:srgbClr val="000000"/>
                </a:solidFill>
                <a:latin typeface="Arial Black" charset="0"/>
                <a:ea typeface="Arial Black" charset="0"/>
                <a:cs typeface="Arial Black" charset="0"/>
              </a:rPr>
              <a:t> </a:t>
            </a:r>
            <a:r>
              <a:rPr lang="it-IT" sz="2800" dirty="0" err="1">
                <a:solidFill>
                  <a:srgbClr val="000000"/>
                </a:solidFill>
                <a:latin typeface="Arial Black" charset="0"/>
                <a:ea typeface="Arial Black" charset="0"/>
                <a:cs typeface="Arial Black" charset="0"/>
              </a:rPr>
              <a:t>value</a:t>
            </a:r>
            <a:r>
              <a:rPr lang="it-IT" sz="2800" dirty="0">
                <a:solidFill>
                  <a:srgbClr val="000000"/>
                </a:solidFill>
                <a:latin typeface="Arial Black" charset="0"/>
                <a:ea typeface="Arial Black" charset="0"/>
                <a:cs typeface="Arial Black" charset="0"/>
              </a:rPr>
              <a:t>?</a:t>
            </a:r>
            <a:r>
              <a:rPr lang="it-IT" sz="2800" dirty="0" smtClean="0">
                <a:solidFill>
                  <a:srgbClr val="000000"/>
                </a:solidFill>
                <a:latin typeface="Arial Black" charset="0"/>
                <a:ea typeface="Arial Black" charset="0"/>
                <a:cs typeface="Arial Black" charset="0"/>
              </a:rPr>
              <a:t/>
            </a:r>
            <a:br>
              <a:rPr lang="it-IT" sz="2800" dirty="0" smtClean="0">
                <a:solidFill>
                  <a:srgbClr val="000000"/>
                </a:solidFill>
                <a:latin typeface="Arial Black" charset="0"/>
                <a:ea typeface="Arial Black" charset="0"/>
                <a:cs typeface="Arial Black" charset="0"/>
              </a:rPr>
            </a:br>
            <a:r>
              <a:rPr lang="it-IT" sz="2800" dirty="0" smtClean="0">
                <a:solidFill>
                  <a:srgbClr val="000000"/>
                </a:solidFill>
                <a:latin typeface="Arial Black" charset="0"/>
                <a:ea typeface="Arial Black" charset="0"/>
                <a:cs typeface="Arial Black" charset="0"/>
              </a:rPr>
              <a:t> </a:t>
            </a:r>
            <a:endParaRPr lang="it-IT" sz="2800" dirty="0">
              <a:solidFill>
                <a:srgbClr val="000000"/>
              </a:solidFill>
              <a:latin typeface="Arial Black" charset="0"/>
              <a:ea typeface="Arial Black" charset="0"/>
              <a:cs typeface="Arial Black" charset="0"/>
            </a:endParaRPr>
          </a:p>
        </p:txBody>
      </p:sp>
      <p:sp>
        <p:nvSpPr>
          <p:cNvPr id="30724" name="Rectangle 3"/>
          <p:cNvSpPr>
            <a:spLocks noGrp="1" noChangeArrowheads="1"/>
          </p:cNvSpPr>
          <p:nvPr>
            <p:ph type="body" idx="1"/>
          </p:nvPr>
        </p:nvSpPr>
        <p:spPr>
          <a:xfrm>
            <a:off x="457200" y="1600200"/>
            <a:ext cx="8229600" cy="3268663"/>
          </a:xfrm>
        </p:spPr>
        <p:txBody>
          <a:bodyPr/>
          <a:lstStyle/>
          <a:p>
            <a:pPr marL="609600" indent="-609600">
              <a:lnSpc>
                <a:spcPct val="90000"/>
              </a:lnSpc>
              <a:buFontTx/>
              <a:buAutoNum type="arabicPeriod"/>
            </a:pPr>
            <a:r>
              <a:rPr lang="it-IT" dirty="0" err="1">
                <a:solidFill>
                  <a:srgbClr val="000000"/>
                </a:solidFill>
                <a:latin typeface="Arial Narrow" charset="0"/>
                <a:ea typeface="Arial Narrow" charset="0"/>
                <a:cs typeface="Arial Narrow" charset="0"/>
              </a:rPr>
              <a:t>Active</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surveillance</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cultures</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decrease</a:t>
            </a:r>
            <a:r>
              <a:rPr lang="it-IT" dirty="0">
                <a:solidFill>
                  <a:srgbClr val="000000"/>
                </a:solidFill>
                <a:latin typeface="Arial Narrow" charset="0"/>
                <a:ea typeface="Arial Narrow" charset="0"/>
                <a:cs typeface="Arial Narrow" charset="0"/>
              </a:rPr>
              <a:t> MRSA incidence</a:t>
            </a:r>
            <a:r>
              <a:rPr lang="it-IT" baseline="30000" dirty="0">
                <a:solidFill>
                  <a:srgbClr val="000000"/>
                </a:solidFill>
                <a:latin typeface="Arial Narrow" charset="0"/>
                <a:ea typeface="Arial Narrow" charset="0"/>
                <a:cs typeface="Arial Narrow" charset="0"/>
              </a:rPr>
              <a:t>1,2</a:t>
            </a:r>
            <a:r>
              <a:rPr lang="it-IT" dirty="0">
                <a:solidFill>
                  <a:srgbClr val="000000"/>
                </a:solidFill>
                <a:latin typeface="Arial Narrow" charset="0"/>
                <a:ea typeface="Arial Narrow" charset="0"/>
                <a:cs typeface="Arial Narrow" charset="0"/>
              </a:rPr>
              <a:t>. </a:t>
            </a:r>
            <a:r>
              <a:rPr lang="it-IT" sz="1800" dirty="0">
                <a:solidFill>
                  <a:srgbClr val="000000"/>
                </a:solidFill>
                <a:latin typeface="Arial Narrow" charset="0"/>
                <a:ea typeface="Arial Narrow" charset="0"/>
                <a:cs typeface="Arial Narrow" charset="0"/>
              </a:rPr>
              <a:t>(</a:t>
            </a:r>
            <a:r>
              <a:rPr lang="it-IT" sz="1800" dirty="0" err="1">
                <a:solidFill>
                  <a:srgbClr val="000000"/>
                </a:solidFill>
                <a:latin typeface="Arial Narrow" charset="0"/>
                <a:ea typeface="Arial Narrow" charset="0"/>
                <a:cs typeface="Arial Narrow" charset="0"/>
              </a:rPr>
              <a:t>there</a:t>
            </a:r>
            <a:r>
              <a:rPr lang="it-IT" sz="1800" dirty="0">
                <a:solidFill>
                  <a:srgbClr val="000000"/>
                </a:solidFill>
                <a:latin typeface="Arial Narrow" charset="0"/>
                <a:ea typeface="Arial Narrow" charset="0"/>
                <a:cs typeface="Arial Narrow" charset="0"/>
              </a:rPr>
              <a:t> are more </a:t>
            </a:r>
            <a:r>
              <a:rPr lang="it-IT" sz="1800" dirty="0" err="1">
                <a:solidFill>
                  <a:srgbClr val="000000"/>
                </a:solidFill>
                <a:latin typeface="Arial Narrow" charset="0"/>
                <a:ea typeface="Arial Narrow" charset="0"/>
                <a:cs typeface="Arial Narrow" charset="0"/>
              </a:rPr>
              <a:t>than</a:t>
            </a:r>
            <a:r>
              <a:rPr lang="it-IT" sz="1800" dirty="0">
                <a:solidFill>
                  <a:srgbClr val="000000"/>
                </a:solidFill>
                <a:latin typeface="Arial Narrow" charset="0"/>
                <a:ea typeface="Arial Narrow" charset="0"/>
                <a:cs typeface="Arial Narrow" charset="0"/>
              </a:rPr>
              <a:t> 100 </a:t>
            </a:r>
            <a:r>
              <a:rPr lang="it-IT" sz="1800" dirty="0" err="1">
                <a:solidFill>
                  <a:srgbClr val="000000"/>
                </a:solidFill>
                <a:latin typeface="Arial Narrow" charset="0"/>
                <a:ea typeface="Arial Narrow" charset="0"/>
                <a:cs typeface="Arial Narrow" charset="0"/>
              </a:rPr>
              <a:t>studies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but</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they</a:t>
            </a:r>
            <a:r>
              <a:rPr lang="it-IT" sz="1800" dirty="0">
                <a:solidFill>
                  <a:srgbClr val="000000"/>
                </a:solidFill>
                <a:latin typeface="Arial Narrow" charset="0"/>
                <a:ea typeface="Arial Narrow" charset="0"/>
                <a:cs typeface="Arial Narrow" charset="0"/>
              </a:rPr>
              <a:t> are </a:t>
            </a:r>
            <a:r>
              <a:rPr lang="it-IT" sz="1800" dirty="0" err="1">
                <a:solidFill>
                  <a:srgbClr val="000000"/>
                </a:solidFill>
                <a:latin typeface="Arial Narrow" charset="0"/>
                <a:ea typeface="Arial Narrow" charset="0"/>
                <a:cs typeface="Arial Narrow" charset="0"/>
              </a:rPr>
              <a:t>often</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uncontrolled</a:t>
            </a:r>
            <a:r>
              <a:rPr lang="it-IT" sz="1800" dirty="0">
                <a:solidFill>
                  <a:srgbClr val="000000"/>
                </a:solidFill>
                <a:latin typeface="Arial Narrow" charset="0"/>
                <a:ea typeface="Arial Narrow" charset="0"/>
                <a:cs typeface="Arial Narrow" charset="0"/>
              </a:rPr>
              <a:t> studies</a:t>
            </a:r>
            <a:r>
              <a:rPr lang="it-IT" sz="1800" baseline="30000" dirty="0">
                <a:solidFill>
                  <a:srgbClr val="000000"/>
                </a:solidFill>
                <a:latin typeface="Arial Narrow" charset="0"/>
                <a:ea typeface="Arial Narrow" charset="0"/>
                <a:cs typeface="Arial Narrow" charset="0"/>
              </a:rPr>
              <a:t>5</a:t>
            </a:r>
            <a:r>
              <a:rPr lang="it-IT" sz="1800" dirty="0">
                <a:solidFill>
                  <a:srgbClr val="000000"/>
                </a:solidFill>
                <a:latin typeface="Arial Narrow" charset="0"/>
                <a:ea typeface="Arial Narrow" charset="0"/>
                <a:cs typeface="Arial Narrow" charset="0"/>
              </a:rPr>
              <a:t>)</a:t>
            </a:r>
          </a:p>
          <a:p>
            <a:pPr marL="609600" indent="-609600">
              <a:lnSpc>
                <a:spcPct val="90000"/>
              </a:lnSpc>
              <a:buFontTx/>
              <a:buAutoNum type="arabicPeriod"/>
            </a:pPr>
            <a:endParaRPr lang="it-IT" dirty="0">
              <a:solidFill>
                <a:srgbClr val="000000"/>
              </a:solidFill>
              <a:ea typeface="ヒラギノ角ゴ Pro W3" charset="-128"/>
              <a:cs typeface="ヒラギノ角ゴ Pro W3" charset="-128"/>
            </a:endParaRPr>
          </a:p>
          <a:p>
            <a:pPr marL="609600" indent="-609600">
              <a:lnSpc>
                <a:spcPct val="90000"/>
              </a:lnSpc>
              <a:buFontTx/>
              <a:buAutoNum type="arabicPeriod"/>
            </a:pPr>
            <a:r>
              <a:rPr lang="it-IT" dirty="0">
                <a:solidFill>
                  <a:srgbClr val="000000"/>
                </a:solidFill>
                <a:latin typeface="Arial Narrow" charset="0"/>
                <a:ea typeface="Arial Narrow" charset="0"/>
                <a:cs typeface="Arial Narrow" charset="0"/>
              </a:rPr>
              <a:t>No </a:t>
            </a:r>
            <a:r>
              <a:rPr lang="it-IT" dirty="0" err="1">
                <a:solidFill>
                  <a:srgbClr val="000000"/>
                </a:solidFill>
                <a:latin typeface="Arial Narrow" charset="0"/>
                <a:ea typeface="Arial Narrow" charset="0"/>
                <a:cs typeface="Arial Narrow" charset="0"/>
              </a:rPr>
              <a:t>suggestion</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that</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universal</a:t>
            </a:r>
            <a:r>
              <a:rPr lang="it-IT" dirty="0">
                <a:solidFill>
                  <a:srgbClr val="000000"/>
                </a:solidFill>
                <a:latin typeface="Arial Narrow" charset="0"/>
                <a:ea typeface="Arial Narrow" charset="0"/>
                <a:cs typeface="Arial Narrow" charset="0"/>
              </a:rPr>
              <a:t> screening </a:t>
            </a:r>
            <a:r>
              <a:rPr lang="it-IT" dirty="0" err="1">
                <a:solidFill>
                  <a:srgbClr val="000000"/>
                </a:solidFill>
                <a:latin typeface="Arial Narrow" charset="0"/>
                <a:ea typeface="Arial Narrow" charset="0"/>
                <a:cs typeface="Arial Narrow" charset="0"/>
              </a:rPr>
              <a:t>was</a:t>
            </a:r>
            <a:r>
              <a:rPr lang="it-IT" dirty="0">
                <a:solidFill>
                  <a:srgbClr val="000000"/>
                </a:solidFill>
                <a:latin typeface="Arial Narrow" charset="0"/>
                <a:ea typeface="Arial Narrow" charset="0"/>
                <a:cs typeface="Arial Narrow" charset="0"/>
              </a:rPr>
              <a:t> </a:t>
            </a:r>
            <a:r>
              <a:rPr lang="it-IT" dirty="0" err="1">
                <a:solidFill>
                  <a:srgbClr val="000000"/>
                </a:solidFill>
                <a:latin typeface="Arial Narrow" charset="0"/>
                <a:ea typeface="Arial Narrow" charset="0"/>
                <a:cs typeface="Arial Narrow" charset="0"/>
              </a:rPr>
              <a:t>effective</a:t>
            </a:r>
            <a:r>
              <a:rPr lang="it-IT" dirty="0">
                <a:solidFill>
                  <a:srgbClr val="000000"/>
                </a:solidFill>
                <a:latin typeface="Arial Narrow" charset="0"/>
                <a:ea typeface="Arial Narrow" charset="0"/>
                <a:cs typeface="Arial Narrow" charset="0"/>
              </a:rPr>
              <a:t> in </a:t>
            </a:r>
            <a:r>
              <a:rPr lang="it-IT" dirty="0" err="1">
                <a:solidFill>
                  <a:srgbClr val="000000"/>
                </a:solidFill>
                <a:latin typeface="Arial Narrow" charset="0"/>
                <a:ea typeface="Arial Narrow" charset="0"/>
                <a:cs typeface="Arial Narrow" charset="0"/>
              </a:rPr>
              <a:t>reducing</a:t>
            </a:r>
            <a:r>
              <a:rPr lang="it-IT" dirty="0">
                <a:solidFill>
                  <a:srgbClr val="000000"/>
                </a:solidFill>
                <a:latin typeface="Arial Narrow" charset="0"/>
                <a:ea typeface="Arial Narrow" charset="0"/>
                <a:cs typeface="Arial Narrow" charset="0"/>
              </a:rPr>
              <a:t> MRSA </a:t>
            </a:r>
            <a:r>
              <a:rPr lang="it-IT" dirty="0" err="1">
                <a:solidFill>
                  <a:srgbClr val="000000"/>
                </a:solidFill>
                <a:latin typeface="Arial Narrow" charset="0"/>
                <a:ea typeface="Arial Narrow" charset="0"/>
                <a:cs typeface="Arial Narrow" charset="0"/>
              </a:rPr>
              <a:t>acquisition</a:t>
            </a:r>
            <a:r>
              <a:rPr lang="it-IT" dirty="0">
                <a:solidFill>
                  <a:srgbClr val="000000"/>
                </a:solidFill>
                <a:latin typeface="Arial Narrow" charset="0"/>
                <a:ea typeface="Arial Narrow" charset="0"/>
                <a:cs typeface="Arial Narrow" charset="0"/>
              </a:rPr>
              <a:t> and infection</a:t>
            </a:r>
            <a:r>
              <a:rPr lang="it-IT" baseline="30000" dirty="0">
                <a:solidFill>
                  <a:srgbClr val="000000"/>
                </a:solidFill>
                <a:latin typeface="Arial Narrow" charset="0"/>
                <a:ea typeface="Arial Narrow" charset="0"/>
                <a:cs typeface="Arial Narrow" charset="0"/>
              </a:rPr>
              <a:t>3,4</a:t>
            </a:r>
            <a:r>
              <a:rPr lang="it-IT" dirty="0">
                <a:solidFill>
                  <a:srgbClr val="000000"/>
                </a:solidFill>
                <a:latin typeface="Arial Narrow" charset="0"/>
                <a:ea typeface="Arial Narrow" charset="0"/>
                <a:cs typeface="Arial Narrow" charset="0"/>
              </a:rPr>
              <a:t>.</a:t>
            </a:r>
          </a:p>
        </p:txBody>
      </p:sp>
      <p:sp>
        <p:nvSpPr>
          <p:cNvPr id="30725" name="Rectangle 4"/>
          <p:cNvSpPr>
            <a:spLocks noChangeArrowheads="1"/>
          </p:cNvSpPr>
          <p:nvPr/>
        </p:nvSpPr>
        <p:spPr bwMode="auto">
          <a:xfrm>
            <a:off x="468313" y="5516563"/>
            <a:ext cx="8207375" cy="720725"/>
          </a:xfrm>
          <a:prstGeom prst="rect">
            <a:avLst/>
          </a:prstGeom>
          <a:noFill/>
          <a:ln w="9525">
            <a:noFill/>
            <a:miter lim="800000"/>
            <a:headEnd/>
            <a:tailEnd/>
          </a:ln>
        </p:spPr>
        <p:txBody>
          <a:bodyPr wrap="none" anchor="ctr">
            <a:prstTxWarp prst="textNoShape">
              <a:avLst/>
            </a:prstTxWarp>
          </a:bodyPr>
          <a:lstStyle/>
          <a:p>
            <a:endParaRPr lang="it-IT"/>
          </a:p>
        </p:txBody>
      </p:sp>
      <p:sp>
        <p:nvSpPr>
          <p:cNvPr id="30726" name="Text Box 5"/>
          <p:cNvSpPr txBox="1">
            <a:spLocks noChangeArrowheads="1"/>
          </p:cNvSpPr>
          <p:nvPr/>
        </p:nvSpPr>
        <p:spPr bwMode="auto">
          <a:xfrm>
            <a:off x="684213" y="5516563"/>
            <a:ext cx="7848600" cy="107721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it-IT" sz="1600" dirty="0">
                <a:solidFill>
                  <a:srgbClr val="000000"/>
                </a:solidFill>
              </a:rPr>
              <a:t>	</a:t>
            </a:r>
            <a:r>
              <a:rPr lang="it-IT" sz="1600" dirty="0" err="1">
                <a:solidFill>
                  <a:srgbClr val="000000"/>
                </a:solidFill>
              </a:rPr>
              <a:t>1</a:t>
            </a:r>
            <a:r>
              <a:rPr lang="it-IT" sz="1600" dirty="0">
                <a:solidFill>
                  <a:srgbClr val="000000"/>
                </a:solidFill>
              </a:rPr>
              <a:t>) </a:t>
            </a:r>
            <a:r>
              <a:rPr lang="it-IT" sz="1600" dirty="0" err="1">
                <a:solidFill>
                  <a:srgbClr val="000000"/>
                </a:solidFill>
              </a:rPr>
              <a:t>Aldeyab</a:t>
            </a:r>
            <a:r>
              <a:rPr lang="it-IT" sz="1600" dirty="0">
                <a:solidFill>
                  <a:srgbClr val="000000"/>
                </a:solidFill>
              </a:rPr>
              <a:t> MA </a:t>
            </a:r>
            <a:r>
              <a:rPr lang="it-IT" sz="1600" dirty="0" err="1">
                <a:solidFill>
                  <a:srgbClr val="000000"/>
                </a:solidFill>
              </a:rPr>
              <a:t>et</a:t>
            </a:r>
            <a:r>
              <a:rPr lang="it-IT" sz="1600" dirty="0">
                <a:solidFill>
                  <a:srgbClr val="000000"/>
                </a:solidFill>
              </a:rPr>
              <a:t> al </a:t>
            </a:r>
            <a:r>
              <a:rPr lang="it-IT" sz="1600" dirty="0" err="1">
                <a:solidFill>
                  <a:srgbClr val="000000"/>
                </a:solidFill>
              </a:rPr>
              <a:t>–</a:t>
            </a:r>
            <a:r>
              <a:rPr lang="it-IT" sz="1600" dirty="0">
                <a:solidFill>
                  <a:srgbClr val="000000"/>
                </a:solidFill>
              </a:rPr>
              <a:t> JAC 2008; 62: 593; </a:t>
            </a:r>
            <a:r>
              <a:rPr lang="it-IT" sz="1600" dirty="0" err="1">
                <a:solidFill>
                  <a:srgbClr val="000000"/>
                </a:solidFill>
              </a:rPr>
              <a:t>Robicsek</a:t>
            </a:r>
            <a:r>
              <a:rPr lang="it-IT" sz="1600" dirty="0">
                <a:solidFill>
                  <a:srgbClr val="000000"/>
                </a:solidFill>
              </a:rPr>
              <a:t> A </a:t>
            </a:r>
            <a:r>
              <a:rPr lang="it-IT" sz="1600" dirty="0" err="1">
                <a:solidFill>
                  <a:srgbClr val="000000"/>
                </a:solidFill>
              </a:rPr>
              <a:t>et</a:t>
            </a:r>
            <a:r>
              <a:rPr lang="it-IT" sz="1600" dirty="0">
                <a:solidFill>
                  <a:srgbClr val="000000"/>
                </a:solidFill>
              </a:rPr>
              <a:t> al </a:t>
            </a:r>
            <a:r>
              <a:rPr lang="it-IT" sz="1600" dirty="0" err="1">
                <a:solidFill>
                  <a:srgbClr val="000000"/>
                </a:solidFill>
              </a:rPr>
              <a:t>–</a:t>
            </a:r>
            <a:r>
              <a:rPr lang="it-IT" sz="1600" dirty="0">
                <a:solidFill>
                  <a:srgbClr val="000000"/>
                </a:solidFill>
              </a:rPr>
              <a:t> </a:t>
            </a:r>
            <a:r>
              <a:rPr lang="it-IT" sz="1600" dirty="0" err="1">
                <a:solidFill>
                  <a:srgbClr val="000000"/>
                </a:solidFill>
              </a:rPr>
              <a:t>Ann</a:t>
            </a:r>
            <a:r>
              <a:rPr lang="it-IT" sz="1600" dirty="0">
                <a:solidFill>
                  <a:srgbClr val="000000"/>
                </a:solidFill>
              </a:rPr>
              <a:t> </a:t>
            </a:r>
            <a:r>
              <a:rPr lang="it-IT" sz="1600" dirty="0" err="1">
                <a:solidFill>
                  <a:srgbClr val="000000"/>
                </a:solidFill>
              </a:rPr>
              <a:t>Intern</a:t>
            </a:r>
            <a:r>
              <a:rPr lang="it-IT" sz="1600" dirty="0">
                <a:solidFill>
                  <a:srgbClr val="000000"/>
                </a:solidFill>
              </a:rPr>
              <a:t> </a:t>
            </a:r>
            <a:r>
              <a:rPr lang="it-IT" sz="1600" dirty="0" err="1">
                <a:solidFill>
                  <a:srgbClr val="000000"/>
                </a:solidFill>
              </a:rPr>
              <a:t>Med</a:t>
            </a:r>
            <a:r>
              <a:rPr lang="it-IT" sz="1600" dirty="0">
                <a:solidFill>
                  <a:srgbClr val="000000"/>
                </a:solidFill>
              </a:rPr>
              <a:t> 2008; 148: 409; </a:t>
            </a:r>
            <a:r>
              <a:rPr lang="it-IT" sz="1600" dirty="0" err="1">
                <a:solidFill>
                  <a:srgbClr val="000000"/>
                </a:solidFill>
              </a:rPr>
              <a:t>3</a:t>
            </a:r>
            <a:r>
              <a:rPr lang="it-IT" sz="1600" dirty="0">
                <a:solidFill>
                  <a:srgbClr val="000000"/>
                </a:solidFill>
              </a:rPr>
              <a:t>) </a:t>
            </a:r>
            <a:r>
              <a:rPr lang="it-IT" sz="1600" dirty="0" err="1">
                <a:solidFill>
                  <a:srgbClr val="000000"/>
                </a:solidFill>
              </a:rPr>
              <a:t>Harbarth</a:t>
            </a:r>
            <a:r>
              <a:rPr lang="it-IT" sz="1600" dirty="0">
                <a:solidFill>
                  <a:srgbClr val="000000"/>
                </a:solidFill>
              </a:rPr>
              <a:t> S. </a:t>
            </a:r>
            <a:r>
              <a:rPr lang="it-IT" sz="1600" dirty="0" err="1">
                <a:solidFill>
                  <a:srgbClr val="000000"/>
                </a:solidFill>
              </a:rPr>
              <a:t>et</a:t>
            </a:r>
            <a:r>
              <a:rPr lang="it-IT" sz="1600" dirty="0">
                <a:solidFill>
                  <a:srgbClr val="000000"/>
                </a:solidFill>
              </a:rPr>
              <a:t> al </a:t>
            </a:r>
            <a:r>
              <a:rPr lang="it-IT" sz="1600" dirty="0" err="1">
                <a:solidFill>
                  <a:srgbClr val="000000"/>
                </a:solidFill>
              </a:rPr>
              <a:t>–</a:t>
            </a:r>
            <a:r>
              <a:rPr lang="it-IT" sz="1600" dirty="0">
                <a:solidFill>
                  <a:srgbClr val="000000"/>
                </a:solidFill>
              </a:rPr>
              <a:t> JAMA 2008; 299; 1149; </a:t>
            </a:r>
            <a:r>
              <a:rPr lang="it-IT" sz="1600" dirty="0" err="1">
                <a:solidFill>
                  <a:srgbClr val="000000"/>
                </a:solidFill>
              </a:rPr>
              <a:t>4</a:t>
            </a:r>
            <a:r>
              <a:rPr lang="it-IT" sz="1600" dirty="0">
                <a:solidFill>
                  <a:srgbClr val="000000"/>
                </a:solidFill>
              </a:rPr>
              <a:t>) </a:t>
            </a:r>
            <a:r>
              <a:rPr lang="it-IT" sz="1600" dirty="0" err="1">
                <a:solidFill>
                  <a:srgbClr val="000000"/>
                </a:solidFill>
              </a:rPr>
              <a:t>Jeyaratnam</a:t>
            </a:r>
            <a:r>
              <a:rPr lang="it-IT" sz="1600" dirty="0">
                <a:solidFill>
                  <a:srgbClr val="000000"/>
                </a:solidFill>
              </a:rPr>
              <a:t> </a:t>
            </a:r>
            <a:r>
              <a:rPr lang="it-IT" sz="1600" dirty="0" err="1">
                <a:solidFill>
                  <a:srgbClr val="000000"/>
                </a:solidFill>
              </a:rPr>
              <a:t>D</a:t>
            </a:r>
            <a:r>
              <a:rPr lang="it-IT" sz="1600" dirty="0">
                <a:solidFill>
                  <a:srgbClr val="000000"/>
                </a:solidFill>
              </a:rPr>
              <a:t> </a:t>
            </a:r>
            <a:r>
              <a:rPr lang="it-IT" sz="1600" dirty="0" err="1">
                <a:solidFill>
                  <a:srgbClr val="000000"/>
                </a:solidFill>
              </a:rPr>
              <a:t>et</a:t>
            </a:r>
            <a:r>
              <a:rPr lang="it-IT" sz="1600" dirty="0">
                <a:solidFill>
                  <a:srgbClr val="000000"/>
                </a:solidFill>
              </a:rPr>
              <a:t> al </a:t>
            </a:r>
            <a:r>
              <a:rPr lang="it-IT" sz="1600" dirty="0" err="1">
                <a:solidFill>
                  <a:srgbClr val="000000"/>
                </a:solidFill>
              </a:rPr>
              <a:t>–</a:t>
            </a:r>
            <a:r>
              <a:rPr lang="it-IT" sz="1600" dirty="0">
                <a:solidFill>
                  <a:srgbClr val="000000"/>
                </a:solidFill>
              </a:rPr>
              <a:t> Br </a:t>
            </a:r>
            <a:r>
              <a:rPr lang="it-IT" sz="1600" dirty="0" err="1">
                <a:solidFill>
                  <a:srgbClr val="000000"/>
                </a:solidFill>
              </a:rPr>
              <a:t>Med</a:t>
            </a:r>
            <a:r>
              <a:rPr lang="it-IT" sz="1600" dirty="0">
                <a:solidFill>
                  <a:srgbClr val="000000"/>
                </a:solidFill>
              </a:rPr>
              <a:t> </a:t>
            </a:r>
            <a:r>
              <a:rPr lang="it-IT" sz="1600" dirty="0" err="1">
                <a:solidFill>
                  <a:srgbClr val="000000"/>
                </a:solidFill>
              </a:rPr>
              <a:t>J</a:t>
            </a:r>
            <a:r>
              <a:rPr lang="it-IT" sz="1600" dirty="0">
                <a:solidFill>
                  <a:srgbClr val="000000"/>
                </a:solidFill>
              </a:rPr>
              <a:t>. 2008; 336: 927; </a:t>
            </a:r>
            <a:r>
              <a:rPr lang="it-IT" sz="1600" dirty="0" err="1">
                <a:solidFill>
                  <a:srgbClr val="000000"/>
                </a:solidFill>
              </a:rPr>
              <a:t>5</a:t>
            </a:r>
            <a:r>
              <a:rPr lang="it-IT" sz="1600" dirty="0">
                <a:solidFill>
                  <a:srgbClr val="000000"/>
                </a:solidFill>
              </a:rPr>
              <a:t>) </a:t>
            </a:r>
            <a:r>
              <a:rPr lang="it-IT" sz="1600" dirty="0" err="1">
                <a:solidFill>
                  <a:srgbClr val="000000"/>
                </a:solidFill>
              </a:rPr>
              <a:t>Wenzel</a:t>
            </a:r>
            <a:r>
              <a:rPr lang="it-IT" sz="1600" dirty="0">
                <a:solidFill>
                  <a:srgbClr val="000000"/>
                </a:solidFill>
              </a:rPr>
              <a:t> R. </a:t>
            </a:r>
            <a:r>
              <a:rPr lang="it-IT" sz="1600" dirty="0" err="1">
                <a:solidFill>
                  <a:srgbClr val="000000"/>
                </a:solidFill>
              </a:rPr>
              <a:t>et</a:t>
            </a:r>
            <a:r>
              <a:rPr lang="it-IT" sz="1600" dirty="0">
                <a:solidFill>
                  <a:srgbClr val="000000"/>
                </a:solidFill>
              </a:rPr>
              <a:t> al- </a:t>
            </a:r>
            <a:r>
              <a:rPr lang="it-IT" sz="1600" dirty="0" err="1">
                <a:solidFill>
                  <a:srgbClr val="000000"/>
                </a:solidFill>
              </a:rPr>
              <a:t>Inf</a:t>
            </a:r>
            <a:r>
              <a:rPr lang="it-IT" sz="1600" dirty="0">
                <a:solidFill>
                  <a:srgbClr val="000000"/>
                </a:solidFill>
              </a:rPr>
              <a:t> </a:t>
            </a:r>
            <a:r>
              <a:rPr lang="it-IT" sz="1600" dirty="0" err="1">
                <a:solidFill>
                  <a:srgbClr val="000000"/>
                </a:solidFill>
              </a:rPr>
              <a:t>Control</a:t>
            </a:r>
            <a:r>
              <a:rPr lang="it-IT" sz="1600" dirty="0">
                <a:solidFill>
                  <a:srgbClr val="000000"/>
                </a:solidFill>
              </a:rPr>
              <a:t> </a:t>
            </a:r>
            <a:r>
              <a:rPr lang="it-IT" sz="1600" dirty="0" err="1">
                <a:solidFill>
                  <a:srgbClr val="000000"/>
                </a:solidFill>
              </a:rPr>
              <a:t>Hosp</a:t>
            </a:r>
            <a:r>
              <a:rPr lang="it-IT" sz="1600" dirty="0">
                <a:solidFill>
                  <a:srgbClr val="000000"/>
                </a:solidFill>
              </a:rPr>
              <a:t> </a:t>
            </a:r>
            <a:r>
              <a:rPr lang="it-IT" sz="1600" dirty="0" err="1">
                <a:solidFill>
                  <a:srgbClr val="000000"/>
                </a:solidFill>
              </a:rPr>
              <a:t>Epidemiol</a:t>
            </a:r>
            <a:r>
              <a:rPr lang="it-IT" sz="1600" dirty="0">
                <a:solidFill>
                  <a:srgbClr val="000000"/>
                </a:solidFill>
              </a:rPr>
              <a:t> 2009; 30: 499</a:t>
            </a:r>
          </a:p>
        </p:txBody>
      </p:sp>
      <p:sp>
        <p:nvSpPr>
          <p:cNvPr id="30727" name="Line 6"/>
          <p:cNvSpPr>
            <a:spLocks noChangeShapeType="1"/>
          </p:cNvSpPr>
          <p:nvPr/>
        </p:nvSpPr>
        <p:spPr bwMode="auto">
          <a:xfrm>
            <a:off x="611188" y="1341438"/>
            <a:ext cx="7921625"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30728" name="Line 7"/>
          <p:cNvSpPr>
            <a:spLocks noChangeShapeType="1"/>
          </p:cNvSpPr>
          <p:nvPr/>
        </p:nvSpPr>
        <p:spPr bwMode="auto">
          <a:xfrm>
            <a:off x="611188" y="5084763"/>
            <a:ext cx="7848600"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9" name="Segnaposto data 8"/>
          <p:cNvSpPr>
            <a:spLocks noGrp="1"/>
          </p:cNvSpPr>
          <p:nvPr>
            <p:ph type="dt" sz="half" idx="10"/>
          </p:nvPr>
        </p:nvSpPr>
        <p:spPr/>
        <p:txBody>
          <a:bodyPr/>
          <a:lstStyle/>
          <a:p>
            <a:fld id="{6AB29FD5-380A-E349-A65D-FAAF42D955E4}" type="datetime1">
              <a:rPr lang="it-IT" smtClean="0"/>
              <a:pPr/>
              <a:t>14/06/2017</a:t>
            </a:fld>
            <a:endParaRPr lang="it-IT"/>
          </a:p>
        </p:txBody>
      </p:sp>
    </p:spTree>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piè di pagina 4"/>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sp>
        <p:nvSpPr>
          <p:cNvPr id="31747" name="Rectangle 2"/>
          <p:cNvSpPr>
            <a:spLocks noGrp="1" noChangeArrowheads="1"/>
          </p:cNvSpPr>
          <p:nvPr>
            <p:ph type="title"/>
          </p:nvPr>
        </p:nvSpPr>
        <p:spPr/>
        <p:txBody>
          <a:bodyPr>
            <a:normAutofit fontScale="90000"/>
          </a:bodyPr>
          <a:lstStyle/>
          <a:p>
            <a:r>
              <a:rPr lang="it-IT">
                <a:solidFill>
                  <a:srgbClr val="000000"/>
                </a:solidFill>
                <a:latin typeface="Arial Black" charset="0"/>
                <a:ea typeface="Arial Black" charset="0"/>
                <a:cs typeface="Arial Black" charset="0"/>
              </a:rPr>
              <a:t>MRSA surgical site infections</a:t>
            </a:r>
          </a:p>
        </p:txBody>
      </p:sp>
      <p:sp>
        <p:nvSpPr>
          <p:cNvPr id="31748" name="Rectangle 3"/>
          <p:cNvSpPr>
            <a:spLocks noGrp="1" noChangeArrowheads="1"/>
          </p:cNvSpPr>
          <p:nvPr>
            <p:ph type="body" idx="1"/>
          </p:nvPr>
        </p:nvSpPr>
        <p:spPr>
          <a:xfrm>
            <a:off x="468313" y="1974850"/>
            <a:ext cx="8229600" cy="4349750"/>
          </a:xfrm>
        </p:spPr>
        <p:txBody>
          <a:bodyPr/>
          <a:lstStyle/>
          <a:p>
            <a:pPr>
              <a:lnSpc>
                <a:spcPct val="80000"/>
              </a:lnSpc>
            </a:pPr>
            <a:r>
              <a:rPr lang="it-IT" sz="1800" dirty="0">
                <a:solidFill>
                  <a:srgbClr val="000000"/>
                </a:solidFill>
                <a:latin typeface="Arial Narrow" charset="0"/>
                <a:ea typeface="Arial Narrow" charset="0"/>
                <a:cs typeface="Arial Narrow" charset="0"/>
              </a:rPr>
              <a:t>46 </a:t>
            </a:r>
            <a:r>
              <a:rPr lang="it-IT" sz="1800" dirty="0" err="1">
                <a:solidFill>
                  <a:srgbClr val="000000"/>
                </a:solidFill>
                <a:latin typeface="Arial Narrow" charset="0"/>
                <a:ea typeface="Arial Narrow" charset="0"/>
                <a:cs typeface="Arial Narrow" charset="0"/>
              </a:rPr>
              <a:t>risk</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factors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for</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SSIs</a:t>
            </a:r>
            <a:r>
              <a:rPr lang="it-IT" sz="1800" dirty="0">
                <a:solidFill>
                  <a:srgbClr val="000000"/>
                </a:solidFill>
                <a:latin typeface="Arial Narrow" charset="0"/>
                <a:ea typeface="Arial Narrow" charset="0"/>
                <a:cs typeface="Arial Narrow" charset="0"/>
              </a:rPr>
              <a:t> in 670 </a:t>
            </a:r>
            <a:r>
              <a:rPr lang="it-IT" sz="1800" dirty="0" err="1">
                <a:solidFill>
                  <a:srgbClr val="000000"/>
                </a:solidFill>
                <a:latin typeface="Arial Narrow" charset="0"/>
                <a:ea typeface="Arial Narrow" charset="0"/>
                <a:cs typeface="Arial Narrow" charset="0"/>
              </a:rPr>
              <a:t>patients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with</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carriage</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were</a:t>
            </a:r>
            <a:r>
              <a:rPr lang="it-IT" sz="1800" dirty="0">
                <a:solidFill>
                  <a:srgbClr val="000000"/>
                </a:solidFill>
                <a:latin typeface="Arial Narrow" charset="0"/>
                <a:ea typeface="Arial Narrow" charset="0"/>
                <a:cs typeface="Arial Narrow" charset="0"/>
              </a:rPr>
              <a:t> examined</a:t>
            </a:r>
            <a:r>
              <a:rPr lang="it-IT" sz="1800" baseline="30000" dirty="0">
                <a:solidFill>
                  <a:srgbClr val="000000"/>
                </a:solidFill>
                <a:latin typeface="Arial Narrow" charset="0"/>
                <a:ea typeface="Arial Narrow" charset="0"/>
                <a:cs typeface="Arial Narrow" charset="0"/>
              </a:rPr>
              <a:t>1</a:t>
            </a:r>
            <a:r>
              <a:rPr lang="it-IT" sz="1800" dirty="0">
                <a:solidFill>
                  <a:srgbClr val="000000"/>
                </a:solidFill>
                <a:latin typeface="Arial Narrow" charset="0"/>
                <a:ea typeface="Arial Narrow" charset="0"/>
                <a:cs typeface="Arial Narrow" charset="0"/>
              </a:rPr>
              <a:t>.</a:t>
            </a:r>
          </a:p>
          <a:p>
            <a:pPr>
              <a:lnSpc>
                <a:spcPct val="80000"/>
              </a:lnSpc>
              <a:buFontTx/>
              <a:buNone/>
            </a:pPr>
            <a:endParaRPr lang="it-IT" sz="1800" dirty="0">
              <a:solidFill>
                <a:srgbClr val="000000"/>
              </a:solidFill>
              <a:latin typeface="Arial Narrow" charset="0"/>
              <a:ea typeface="Arial Narrow" charset="0"/>
              <a:cs typeface="Arial Narrow" charset="0"/>
            </a:endParaRPr>
          </a:p>
          <a:p>
            <a:pPr>
              <a:lnSpc>
                <a:spcPct val="80000"/>
              </a:lnSpc>
            </a:pPr>
            <a:r>
              <a:rPr lang="it-IT" sz="1800" dirty="0">
                <a:solidFill>
                  <a:srgbClr val="000000"/>
                </a:solidFill>
                <a:latin typeface="Arial Narrow" charset="0"/>
                <a:ea typeface="Arial Narrow" charset="0"/>
                <a:cs typeface="Arial Narrow" charset="0"/>
              </a:rPr>
              <a:t>The </a:t>
            </a:r>
            <a:r>
              <a:rPr lang="it-IT" sz="1800" dirty="0" err="1">
                <a:solidFill>
                  <a:srgbClr val="000000"/>
                </a:solidFill>
                <a:latin typeface="Arial Narrow" charset="0"/>
                <a:ea typeface="Arial Narrow" charset="0"/>
                <a:cs typeface="Arial Narrow" charset="0"/>
              </a:rPr>
              <a:t>probability</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of</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SSIs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was</a:t>
            </a:r>
            <a:r>
              <a:rPr lang="it-IT" sz="1800" dirty="0">
                <a:solidFill>
                  <a:srgbClr val="000000"/>
                </a:solidFill>
                <a:latin typeface="Arial Narrow" charset="0"/>
                <a:ea typeface="Arial Narrow" charset="0"/>
                <a:cs typeface="Arial Narrow" charset="0"/>
              </a:rPr>
              <a:t> 2-3 </a:t>
            </a:r>
            <a:r>
              <a:rPr lang="it-IT" sz="1800" dirty="0" err="1">
                <a:solidFill>
                  <a:srgbClr val="000000"/>
                </a:solidFill>
                <a:latin typeface="Arial Narrow" charset="0"/>
                <a:ea typeface="Arial Narrow" charset="0"/>
                <a:cs typeface="Arial Narrow" charset="0"/>
              </a:rPr>
              <a:t>times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greater</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among</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patients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who</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had</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emergency</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surgery</a:t>
            </a:r>
            <a:r>
              <a:rPr lang="it-IT" sz="1800" dirty="0">
                <a:solidFill>
                  <a:srgbClr val="000000"/>
                </a:solidFill>
                <a:latin typeface="Arial Narrow" charset="0"/>
                <a:ea typeface="Arial Narrow" charset="0"/>
                <a:cs typeface="Arial Narrow" charset="0"/>
              </a:rPr>
              <a:t>.</a:t>
            </a:r>
          </a:p>
          <a:p>
            <a:pPr>
              <a:lnSpc>
                <a:spcPct val="80000"/>
              </a:lnSpc>
              <a:buFontTx/>
              <a:buNone/>
            </a:pPr>
            <a:endParaRPr lang="it-IT" sz="1800" dirty="0">
              <a:solidFill>
                <a:srgbClr val="000000"/>
              </a:solidFill>
              <a:latin typeface="Arial Narrow" charset="0"/>
              <a:ea typeface="Arial Narrow" charset="0"/>
              <a:cs typeface="Arial Narrow" charset="0"/>
            </a:endParaRPr>
          </a:p>
          <a:p>
            <a:pPr>
              <a:lnSpc>
                <a:spcPct val="80000"/>
              </a:lnSpc>
            </a:pPr>
            <a:r>
              <a:rPr lang="it-IT" sz="1800" dirty="0">
                <a:solidFill>
                  <a:srgbClr val="000000"/>
                </a:solidFill>
                <a:latin typeface="Arial Narrow" charset="0"/>
                <a:ea typeface="Arial Narrow" charset="0"/>
                <a:cs typeface="Arial Narrow" charset="0"/>
              </a:rPr>
              <a:t>The </a:t>
            </a:r>
            <a:r>
              <a:rPr lang="it-IT" sz="1800" dirty="0" err="1">
                <a:solidFill>
                  <a:srgbClr val="000000"/>
                </a:solidFill>
                <a:latin typeface="Arial Narrow" charset="0"/>
                <a:ea typeface="Arial Narrow" charset="0"/>
                <a:cs typeface="Arial Narrow" charset="0"/>
              </a:rPr>
              <a:t>majority</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of</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patients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were</a:t>
            </a:r>
            <a:r>
              <a:rPr lang="it-IT" sz="1800" dirty="0">
                <a:solidFill>
                  <a:srgbClr val="000000"/>
                </a:solidFill>
                <a:latin typeface="Arial Narrow" charset="0"/>
                <a:ea typeface="Arial Narrow" charset="0"/>
                <a:cs typeface="Arial Narrow" charset="0"/>
              </a:rPr>
              <a:t> free </a:t>
            </a:r>
            <a:r>
              <a:rPr lang="it-IT" sz="1800" dirty="0" err="1">
                <a:solidFill>
                  <a:srgbClr val="000000"/>
                </a:solidFill>
                <a:latin typeface="Arial Narrow" charset="0"/>
                <a:ea typeface="Arial Narrow" charset="0"/>
                <a:cs typeface="Arial Narrow" charset="0"/>
              </a:rPr>
              <a:t>of</a:t>
            </a:r>
            <a:r>
              <a:rPr lang="it-IT" sz="1800" dirty="0">
                <a:solidFill>
                  <a:srgbClr val="000000"/>
                </a:solidFill>
                <a:latin typeface="Arial Narrow" charset="0"/>
                <a:ea typeface="Arial Narrow" charset="0"/>
                <a:cs typeface="Arial Narrow" charset="0"/>
              </a:rPr>
              <a:t> MRSA on </a:t>
            </a:r>
            <a:r>
              <a:rPr lang="it-IT" sz="1800" dirty="0" err="1">
                <a:solidFill>
                  <a:srgbClr val="000000"/>
                </a:solidFill>
                <a:latin typeface="Arial Narrow" charset="0"/>
                <a:ea typeface="Arial Narrow" charset="0"/>
                <a:cs typeface="Arial Narrow" charset="0"/>
              </a:rPr>
              <a:t>admission</a:t>
            </a:r>
            <a:r>
              <a:rPr lang="it-IT" sz="1800" dirty="0">
                <a:solidFill>
                  <a:srgbClr val="000000"/>
                </a:solidFill>
                <a:latin typeface="Arial Narrow" charset="0"/>
                <a:ea typeface="Arial Narrow" charset="0"/>
                <a:cs typeface="Arial Narrow" charset="0"/>
              </a:rPr>
              <a:t>.</a:t>
            </a:r>
          </a:p>
          <a:p>
            <a:pPr>
              <a:lnSpc>
                <a:spcPct val="80000"/>
              </a:lnSpc>
            </a:pPr>
            <a:endParaRPr lang="it-IT" sz="1800" dirty="0">
              <a:solidFill>
                <a:srgbClr val="000000"/>
              </a:solidFill>
              <a:latin typeface="Arial Narrow" charset="0"/>
              <a:ea typeface="Arial Narrow" charset="0"/>
              <a:cs typeface="Arial Narrow" charset="0"/>
            </a:endParaRPr>
          </a:p>
          <a:p>
            <a:pPr>
              <a:lnSpc>
                <a:spcPct val="80000"/>
              </a:lnSpc>
            </a:pPr>
            <a:r>
              <a:rPr lang="it-IT" sz="1800" dirty="0" err="1">
                <a:solidFill>
                  <a:srgbClr val="000000"/>
                </a:solidFill>
                <a:latin typeface="Arial Narrow" charset="0"/>
                <a:ea typeface="Arial Narrow" charset="0"/>
                <a:cs typeface="Arial Narrow" charset="0"/>
              </a:rPr>
              <a:t>Of</a:t>
            </a:r>
            <a:r>
              <a:rPr lang="it-IT" sz="1800" dirty="0">
                <a:solidFill>
                  <a:srgbClr val="000000"/>
                </a:solidFill>
                <a:latin typeface="Arial Narrow" charset="0"/>
                <a:ea typeface="Arial Narrow" charset="0"/>
                <a:cs typeface="Arial Narrow" charset="0"/>
              </a:rPr>
              <a:t> note in </a:t>
            </a:r>
            <a:r>
              <a:rPr lang="it-IT" sz="1800" dirty="0" err="1">
                <a:solidFill>
                  <a:srgbClr val="000000"/>
                </a:solidFill>
                <a:latin typeface="Arial Narrow" charset="0"/>
                <a:ea typeface="Arial Narrow" charset="0"/>
                <a:cs typeface="Arial Narrow" charset="0"/>
              </a:rPr>
              <a:t>this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study</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carriage</a:t>
            </a:r>
            <a:r>
              <a:rPr lang="it-IT" sz="1800" dirty="0">
                <a:solidFill>
                  <a:srgbClr val="000000"/>
                </a:solidFill>
                <a:latin typeface="Arial Narrow" charset="0"/>
                <a:ea typeface="Arial Narrow" charset="0"/>
                <a:cs typeface="Arial Narrow" charset="0"/>
              </a:rPr>
              <a:t> on </a:t>
            </a:r>
            <a:r>
              <a:rPr lang="it-IT" sz="1800" dirty="0" err="1">
                <a:solidFill>
                  <a:srgbClr val="000000"/>
                </a:solidFill>
                <a:latin typeface="Arial Narrow" charset="0"/>
                <a:ea typeface="Arial Narrow" charset="0"/>
                <a:cs typeface="Arial Narrow" charset="0"/>
              </a:rPr>
              <a:t>admission</a:t>
            </a:r>
            <a:r>
              <a:rPr lang="it-IT" sz="1800" dirty="0">
                <a:solidFill>
                  <a:srgbClr val="000000"/>
                </a:solidFill>
                <a:latin typeface="Arial Narrow" charset="0"/>
                <a:ea typeface="Arial Narrow" charset="0"/>
                <a:cs typeface="Arial Narrow" charset="0"/>
              </a:rPr>
              <a:t> and </a:t>
            </a:r>
            <a:r>
              <a:rPr lang="it-IT" sz="1800" dirty="0" err="1">
                <a:solidFill>
                  <a:srgbClr val="000000"/>
                </a:solidFill>
                <a:latin typeface="Arial Narrow" charset="0"/>
                <a:ea typeface="Arial Narrow" charset="0"/>
                <a:cs typeface="Arial Narrow" charset="0"/>
              </a:rPr>
              <a:t>receipt</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of</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topical</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decolonization</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tretament</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were</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not</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correlated</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with</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SSIs</a:t>
            </a:r>
            <a:r>
              <a:rPr lang="it-IT" sz="1800" dirty="0">
                <a:solidFill>
                  <a:srgbClr val="000000"/>
                </a:solidFill>
                <a:latin typeface="Arial Narrow" charset="0"/>
                <a:ea typeface="Arial Narrow" charset="0"/>
                <a:cs typeface="Arial Narrow" charset="0"/>
              </a:rPr>
              <a:t>.</a:t>
            </a:r>
          </a:p>
          <a:p>
            <a:pPr>
              <a:lnSpc>
                <a:spcPct val="80000"/>
              </a:lnSpc>
              <a:buFontTx/>
              <a:buNone/>
            </a:pPr>
            <a:endParaRPr lang="it-IT" sz="1800" dirty="0">
              <a:solidFill>
                <a:srgbClr val="000000"/>
              </a:solidFill>
              <a:latin typeface="Arial Narrow" charset="0"/>
              <a:ea typeface="Arial Narrow" charset="0"/>
              <a:cs typeface="Arial Narrow" charset="0"/>
            </a:endParaRPr>
          </a:p>
          <a:p>
            <a:pPr>
              <a:lnSpc>
                <a:spcPct val="80000"/>
              </a:lnSpc>
            </a:pPr>
            <a:r>
              <a:rPr lang="it-IT" sz="1800" u="sng" dirty="0" err="1">
                <a:solidFill>
                  <a:srgbClr val="000000"/>
                </a:solidFill>
                <a:latin typeface="Arial Narrow" charset="0"/>
                <a:ea typeface="Arial Narrow" charset="0"/>
                <a:cs typeface="Arial Narrow" charset="0"/>
              </a:rPr>
              <a:t>Post-operative</a:t>
            </a:r>
            <a:r>
              <a:rPr lang="it-IT" sz="1800" u="sng" dirty="0">
                <a:solidFill>
                  <a:srgbClr val="000000"/>
                </a:solidFill>
                <a:latin typeface="Arial Narrow" charset="0"/>
                <a:ea typeface="Arial Narrow" charset="0"/>
                <a:cs typeface="Arial Narrow" charset="0"/>
              </a:rPr>
              <a:t> </a:t>
            </a:r>
            <a:r>
              <a:rPr lang="it-IT" sz="1800" u="sng" dirty="0" err="1">
                <a:solidFill>
                  <a:srgbClr val="000000"/>
                </a:solidFill>
                <a:latin typeface="Arial Narrow" charset="0"/>
                <a:ea typeface="Arial Narrow" charset="0"/>
                <a:cs typeface="Arial Narrow" charset="0"/>
              </a:rPr>
              <a:t>acquisition</a:t>
            </a:r>
            <a:r>
              <a:rPr lang="it-IT" sz="1800" u="sng" dirty="0">
                <a:solidFill>
                  <a:srgbClr val="000000"/>
                </a:solidFill>
                <a:latin typeface="Arial Narrow" charset="0"/>
                <a:ea typeface="Arial Narrow" charset="0"/>
                <a:cs typeface="Arial Narrow" charset="0"/>
              </a:rPr>
              <a:t> </a:t>
            </a:r>
            <a:r>
              <a:rPr lang="it-IT" sz="1800" u="sng" dirty="0" err="1">
                <a:solidFill>
                  <a:srgbClr val="000000"/>
                </a:solidFill>
                <a:latin typeface="Arial Narrow" charset="0"/>
                <a:ea typeface="Arial Narrow" charset="0"/>
                <a:cs typeface="Arial Narrow" charset="0"/>
              </a:rPr>
              <a:t>may</a:t>
            </a:r>
            <a:r>
              <a:rPr lang="it-IT" sz="1800" u="sng" dirty="0">
                <a:solidFill>
                  <a:srgbClr val="000000"/>
                </a:solidFill>
                <a:latin typeface="Arial Narrow" charset="0"/>
                <a:ea typeface="Arial Narrow" charset="0"/>
                <a:cs typeface="Arial Narrow" charset="0"/>
              </a:rPr>
              <a:t> play </a:t>
            </a:r>
            <a:r>
              <a:rPr lang="it-IT" sz="1800" u="sng" dirty="0" err="1">
                <a:solidFill>
                  <a:srgbClr val="000000"/>
                </a:solidFill>
                <a:latin typeface="Arial Narrow" charset="0"/>
                <a:ea typeface="Arial Narrow" charset="0"/>
                <a:cs typeface="Arial Narrow" charset="0"/>
              </a:rPr>
              <a:t>an</a:t>
            </a:r>
            <a:r>
              <a:rPr lang="it-IT" sz="1800" u="sng" dirty="0">
                <a:solidFill>
                  <a:srgbClr val="000000"/>
                </a:solidFill>
                <a:latin typeface="Arial Narrow" charset="0"/>
                <a:ea typeface="Arial Narrow" charset="0"/>
                <a:cs typeface="Arial Narrow" charset="0"/>
              </a:rPr>
              <a:t> </a:t>
            </a:r>
            <a:r>
              <a:rPr lang="it-IT" sz="1800" u="sng" dirty="0" err="1">
                <a:solidFill>
                  <a:srgbClr val="000000"/>
                </a:solidFill>
                <a:latin typeface="Arial Narrow" charset="0"/>
                <a:ea typeface="Arial Narrow" charset="0"/>
                <a:cs typeface="Arial Narrow" charset="0"/>
              </a:rPr>
              <a:t>important</a:t>
            </a:r>
            <a:r>
              <a:rPr lang="it-IT" sz="1800" u="sng" dirty="0">
                <a:solidFill>
                  <a:srgbClr val="000000"/>
                </a:solidFill>
                <a:latin typeface="Arial Narrow" charset="0"/>
                <a:ea typeface="Arial Narrow" charset="0"/>
                <a:cs typeface="Arial Narrow" charset="0"/>
              </a:rPr>
              <a:t> </a:t>
            </a:r>
            <a:r>
              <a:rPr lang="it-IT" sz="1800" u="sng" dirty="0" err="1">
                <a:solidFill>
                  <a:srgbClr val="000000"/>
                </a:solidFill>
                <a:latin typeface="Arial Narrow" charset="0"/>
                <a:ea typeface="Arial Narrow" charset="0"/>
                <a:cs typeface="Arial Narrow" charset="0"/>
              </a:rPr>
              <a:t>role</a:t>
            </a:r>
            <a:r>
              <a:rPr lang="it-IT" sz="1800" u="sng" dirty="0">
                <a:solidFill>
                  <a:srgbClr val="000000"/>
                </a:solidFill>
                <a:latin typeface="Arial Narrow" charset="0"/>
                <a:ea typeface="Arial Narrow" charset="0"/>
                <a:cs typeface="Arial Narrow" charset="0"/>
              </a:rPr>
              <a:t> in </a:t>
            </a:r>
            <a:r>
              <a:rPr lang="it-IT" sz="1800" u="sng" dirty="0" err="1">
                <a:solidFill>
                  <a:srgbClr val="000000"/>
                </a:solidFill>
                <a:latin typeface="Arial Narrow" charset="0"/>
                <a:ea typeface="Arial Narrow" charset="0"/>
                <a:cs typeface="Arial Narrow" charset="0"/>
              </a:rPr>
              <a:t>causing</a:t>
            </a:r>
            <a:r>
              <a:rPr lang="it-IT" sz="1800" u="sng" dirty="0">
                <a:solidFill>
                  <a:srgbClr val="000000"/>
                </a:solidFill>
                <a:latin typeface="Arial Narrow" charset="0"/>
                <a:ea typeface="Arial Narrow" charset="0"/>
                <a:cs typeface="Arial Narrow" charset="0"/>
              </a:rPr>
              <a:t> MRSA infections</a:t>
            </a:r>
            <a:r>
              <a:rPr lang="it-IT" sz="1800" u="sng" baseline="30000" dirty="0">
                <a:solidFill>
                  <a:srgbClr val="000000"/>
                </a:solidFill>
                <a:latin typeface="Arial Narrow" charset="0"/>
                <a:ea typeface="Arial Narrow" charset="0"/>
                <a:cs typeface="Arial Narrow" charset="0"/>
              </a:rPr>
              <a:t>1,2</a:t>
            </a:r>
            <a:r>
              <a:rPr lang="it-IT" sz="1800" u="sng" dirty="0">
                <a:solidFill>
                  <a:srgbClr val="000000"/>
                </a:solidFill>
                <a:latin typeface="Arial Narrow" charset="0"/>
                <a:ea typeface="Arial Narrow" charset="0"/>
                <a:cs typeface="Arial Narrow" charset="0"/>
              </a:rPr>
              <a:t>.</a:t>
            </a:r>
          </a:p>
          <a:p>
            <a:pPr>
              <a:lnSpc>
                <a:spcPct val="80000"/>
              </a:lnSpc>
              <a:buFontTx/>
              <a:buNone/>
            </a:pPr>
            <a:endParaRPr lang="it-IT" sz="1800" u="sng" dirty="0">
              <a:solidFill>
                <a:srgbClr val="000000"/>
              </a:solidFill>
              <a:latin typeface="Arial Narrow" charset="0"/>
              <a:ea typeface="Arial Narrow" charset="0"/>
              <a:cs typeface="Arial Narrow" charset="0"/>
            </a:endParaRPr>
          </a:p>
          <a:p>
            <a:pPr>
              <a:lnSpc>
                <a:spcPct val="80000"/>
              </a:lnSpc>
            </a:pPr>
            <a:r>
              <a:rPr lang="it-IT" sz="1800" dirty="0">
                <a:solidFill>
                  <a:srgbClr val="000000"/>
                </a:solidFill>
                <a:latin typeface="Arial Narrow" charset="0"/>
                <a:ea typeface="Arial Narrow" charset="0"/>
                <a:cs typeface="Arial Narrow" charset="0"/>
              </a:rPr>
              <a:t>The best </a:t>
            </a:r>
            <a:r>
              <a:rPr lang="it-IT" sz="1800" dirty="0" err="1">
                <a:solidFill>
                  <a:srgbClr val="000000"/>
                </a:solidFill>
                <a:latin typeface="Arial Narrow" charset="0"/>
                <a:ea typeface="Arial Narrow" charset="0"/>
                <a:cs typeface="Arial Narrow" charset="0"/>
              </a:rPr>
              <a:t>strategy</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for</a:t>
            </a:r>
            <a:r>
              <a:rPr lang="it-IT" sz="1800" dirty="0">
                <a:solidFill>
                  <a:srgbClr val="000000"/>
                </a:solidFill>
                <a:latin typeface="Arial Narrow" charset="0"/>
                <a:ea typeface="Arial Narrow" charset="0"/>
                <a:cs typeface="Arial Narrow" charset="0"/>
              </a:rPr>
              <a:t> MRSA </a:t>
            </a:r>
            <a:r>
              <a:rPr lang="it-IT" sz="1800" dirty="0" err="1">
                <a:solidFill>
                  <a:srgbClr val="000000"/>
                </a:solidFill>
                <a:latin typeface="Arial Narrow" charset="0"/>
                <a:ea typeface="Arial Narrow" charset="0"/>
                <a:cs typeface="Arial Narrow" charset="0"/>
              </a:rPr>
              <a:t>carriage</a:t>
            </a:r>
            <a:r>
              <a:rPr lang="it-IT" sz="1800" dirty="0">
                <a:solidFill>
                  <a:srgbClr val="000000"/>
                </a:solidFill>
                <a:latin typeface="Arial Narrow" charset="0"/>
                <a:ea typeface="Arial Narrow" charset="0"/>
                <a:cs typeface="Arial Narrow" charset="0"/>
              </a:rPr>
              <a:t> in the </a:t>
            </a:r>
            <a:r>
              <a:rPr lang="it-IT" sz="1800" dirty="0" err="1">
                <a:solidFill>
                  <a:srgbClr val="000000"/>
                </a:solidFill>
                <a:latin typeface="Arial Narrow" charset="0"/>
                <a:ea typeface="Arial Narrow" charset="0"/>
                <a:cs typeface="Arial Narrow" charset="0"/>
              </a:rPr>
              <a:t>surgery</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dept</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remains</a:t>
            </a:r>
            <a:r>
              <a:rPr lang="it-IT" sz="1800" dirty="0">
                <a:solidFill>
                  <a:srgbClr val="000000"/>
                </a:solidFill>
                <a:latin typeface="Arial Narrow" charset="0"/>
                <a:ea typeface="Arial Narrow" charset="0"/>
                <a:cs typeface="Arial Narrow" charset="0"/>
              </a:rPr>
              <a:t> </a:t>
            </a:r>
            <a:r>
              <a:rPr lang="it-IT" sz="1800" dirty="0" err="1">
                <a:solidFill>
                  <a:srgbClr val="000000"/>
                </a:solidFill>
                <a:latin typeface="Arial Narrow" charset="0"/>
                <a:ea typeface="Arial Narrow" charset="0"/>
                <a:cs typeface="Arial Narrow" charset="0"/>
              </a:rPr>
              <a:t>contorversial</a:t>
            </a:r>
            <a:r>
              <a:rPr lang="it-IT" sz="1800" dirty="0">
                <a:solidFill>
                  <a:srgbClr val="000000"/>
                </a:solidFill>
                <a:latin typeface="Arial Narrow" charset="0"/>
                <a:ea typeface="Arial Narrow" charset="0"/>
                <a:cs typeface="Arial Narrow" charset="0"/>
              </a:rPr>
              <a:t>.</a:t>
            </a:r>
          </a:p>
        </p:txBody>
      </p:sp>
      <p:sp>
        <p:nvSpPr>
          <p:cNvPr id="31749" name="Text Box 4"/>
          <p:cNvSpPr txBox="1">
            <a:spLocks noChangeArrowheads="1"/>
          </p:cNvSpPr>
          <p:nvPr/>
        </p:nvSpPr>
        <p:spPr bwMode="auto">
          <a:xfrm>
            <a:off x="539750" y="5876925"/>
            <a:ext cx="8064500" cy="33813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it-IT" sz="1600" dirty="0" err="1">
                <a:solidFill>
                  <a:srgbClr val="000000"/>
                </a:solidFill>
              </a:rPr>
              <a:t>1</a:t>
            </a:r>
            <a:r>
              <a:rPr lang="it-IT" sz="1200" dirty="0">
                <a:solidFill>
                  <a:srgbClr val="000000"/>
                </a:solidFill>
              </a:rPr>
              <a:t>) </a:t>
            </a:r>
            <a:r>
              <a:rPr lang="it-IT" sz="1200" dirty="0" err="1">
                <a:solidFill>
                  <a:srgbClr val="000000"/>
                </a:solidFill>
              </a:rPr>
              <a:t>Harbarth</a:t>
            </a:r>
            <a:r>
              <a:rPr lang="it-IT" sz="1200" dirty="0">
                <a:solidFill>
                  <a:srgbClr val="000000"/>
                </a:solidFill>
              </a:rPr>
              <a:t> S. </a:t>
            </a:r>
            <a:r>
              <a:rPr lang="it-IT" sz="1200" dirty="0" err="1">
                <a:solidFill>
                  <a:srgbClr val="000000"/>
                </a:solidFill>
              </a:rPr>
              <a:t>et</a:t>
            </a:r>
            <a:r>
              <a:rPr lang="it-IT" sz="1200" dirty="0">
                <a:solidFill>
                  <a:srgbClr val="000000"/>
                </a:solidFill>
              </a:rPr>
              <a:t> al </a:t>
            </a:r>
            <a:r>
              <a:rPr lang="it-IT" sz="1200" dirty="0" err="1">
                <a:solidFill>
                  <a:srgbClr val="000000"/>
                </a:solidFill>
              </a:rPr>
              <a:t>Inf</a:t>
            </a:r>
            <a:r>
              <a:rPr lang="it-IT" sz="1200" dirty="0">
                <a:solidFill>
                  <a:srgbClr val="000000"/>
                </a:solidFill>
              </a:rPr>
              <a:t> </a:t>
            </a:r>
            <a:r>
              <a:rPr lang="it-IT" sz="1200" dirty="0" err="1">
                <a:solidFill>
                  <a:srgbClr val="000000"/>
                </a:solidFill>
              </a:rPr>
              <a:t>Control</a:t>
            </a:r>
            <a:r>
              <a:rPr lang="it-IT" sz="1200" dirty="0">
                <a:solidFill>
                  <a:srgbClr val="000000"/>
                </a:solidFill>
              </a:rPr>
              <a:t> </a:t>
            </a:r>
            <a:r>
              <a:rPr lang="it-IT" sz="1200" dirty="0" err="1">
                <a:solidFill>
                  <a:srgbClr val="000000"/>
                </a:solidFill>
              </a:rPr>
              <a:t>Hosp</a:t>
            </a:r>
            <a:r>
              <a:rPr lang="it-IT" sz="1200" dirty="0">
                <a:solidFill>
                  <a:srgbClr val="000000"/>
                </a:solidFill>
              </a:rPr>
              <a:t> </a:t>
            </a:r>
            <a:r>
              <a:rPr lang="it-IT" sz="1200" dirty="0" err="1">
                <a:solidFill>
                  <a:srgbClr val="000000"/>
                </a:solidFill>
              </a:rPr>
              <a:t>Epidemiol</a:t>
            </a:r>
            <a:r>
              <a:rPr lang="it-IT" sz="1200" dirty="0">
                <a:solidFill>
                  <a:srgbClr val="000000"/>
                </a:solidFill>
              </a:rPr>
              <a:t> 2008; 29: 890; </a:t>
            </a:r>
            <a:r>
              <a:rPr lang="it-IT" sz="1200" dirty="0" err="1">
                <a:solidFill>
                  <a:srgbClr val="000000"/>
                </a:solidFill>
              </a:rPr>
              <a:t>2</a:t>
            </a:r>
            <a:r>
              <a:rPr lang="it-IT" sz="1200" dirty="0">
                <a:solidFill>
                  <a:srgbClr val="000000"/>
                </a:solidFill>
              </a:rPr>
              <a:t>) San Juan </a:t>
            </a:r>
            <a:r>
              <a:rPr lang="it-IT" sz="1200" dirty="0" err="1">
                <a:solidFill>
                  <a:srgbClr val="000000"/>
                </a:solidFill>
              </a:rPr>
              <a:t>R</a:t>
            </a:r>
            <a:r>
              <a:rPr lang="it-IT" sz="1200" dirty="0">
                <a:solidFill>
                  <a:srgbClr val="000000"/>
                </a:solidFill>
              </a:rPr>
              <a:t> </a:t>
            </a:r>
            <a:r>
              <a:rPr lang="it-IT" sz="1200" dirty="0" err="1">
                <a:solidFill>
                  <a:srgbClr val="000000"/>
                </a:solidFill>
              </a:rPr>
              <a:t>et</a:t>
            </a:r>
            <a:r>
              <a:rPr lang="it-IT" sz="1200" dirty="0">
                <a:solidFill>
                  <a:srgbClr val="000000"/>
                </a:solidFill>
              </a:rPr>
              <a:t> al </a:t>
            </a:r>
            <a:r>
              <a:rPr lang="it-IT" sz="1200" dirty="0" err="1">
                <a:solidFill>
                  <a:srgbClr val="000000"/>
                </a:solidFill>
              </a:rPr>
              <a:t>–</a:t>
            </a:r>
            <a:r>
              <a:rPr lang="it-IT" sz="1200" dirty="0">
                <a:solidFill>
                  <a:srgbClr val="000000"/>
                </a:solidFill>
              </a:rPr>
              <a:t> </a:t>
            </a:r>
            <a:r>
              <a:rPr lang="it-IT" sz="1200" dirty="0" err="1">
                <a:solidFill>
                  <a:srgbClr val="000000"/>
                </a:solidFill>
              </a:rPr>
              <a:t>J</a:t>
            </a:r>
            <a:r>
              <a:rPr lang="it-IT" sz="1200" dirty="0">
                <a:solidFill>
                  <a:srgbClr val="000000"/>
                </a:solidFill>
              </a:rPr>
              <a:t>. </a:t>
            </a:r>
            <a:r>
              <a:rPr lang="it-IT" sz="1200" dirty="0" err="1">
                <a:solidFill>
                  <a:srgbClr val="000000"/>
                </a:solidFill>
              </a:rPr>
              <a:t>thoracic</a:t>
            </a:r>
            <a:r>
              <a:rPr lang="it-IT" sz="1200" dirty="0">
                <a:solidFill>
                  <a:srgbClr val="000000"/>
                </a:solidFill>
              </a:rPr>
              <a:t> </a:t>
            </a:r>
            <a:r>
              <a:rPr lang="it-IT" sz="1200" dirty="0" err="1">
                <a:solidFill>
                  <a:srgbClr val="000000"/>
                </a:solidFill>
              </a:rPr>
              <a:t>Sur</a:t>
            </a:r>
            <a:r>
              <a:rPr lang="it-IT" sz="1200" dirty="0">
                <a:solidFill>
                  <a:srgbClr val="000000"/>
                </a:solidFill>
              </a:rPr>
              <a:t> 2007; 134: 670</a:t>
            </a:r>
          </a:p>
        </p:txBody>
      </p:sp>
      <p:sp>
        <p:nvSpPr>
          <p:cNvPr id="31750" name="Line 5"/>
          <p:cNvSpPr>
            <a:spLocks noChangeShapeType="1"/>
          </p:cNvSpPr>
          <p:nvPr/>
        </p:nvSpPr>
        <p:spPr bwMode="auto">
          <a:xfrm>
            <a:off x="468313" y="1752600"/>
            <a:ext cx="8207375"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31751" name="Line 6"/>
          <p:cNvSpPr>
            <a:spLocks noChangeShapeType="1"/>
          </p:cNvSpPr>
          <p:nvPr/>
        </p:nvSpPr>
        <p:spPr bwMode="auto">
          <a:xfrm>
            <a:off x="395288" y="5589588"/>
            <a:ext cx="8353425"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8" name="Segnaposto data 7"/>
          <p:cNvSpPr>
            <a:spLocks noGrp="1"/>
          </p:cNvSpPr>
          <p:nvPr>
            <p:ph type="dt" sz="half" idx="10"/>
          </p:nvPr>
        </p:nvSpPr>
        <p:spPr/>
        <p:txBody>
          <a:bodyPr/>
          <a:lstStyle/>
          <a:p>
            <a:fld id="{70CF31A4-5816-C54B-BBB7-EA62B784FE61}" type="datetime1">
              <a:rPr lang="it-IT" smtClean="0"/>
              <a:pPr/>
              <a:t>14/06/2017</a:t>
            </a:fld>
            <a:endParaRPr lang="it-IT"/>
          </a:p>
        </p:txBody>
      </p:sp>
    </p:spTree>
  </p:cSld>
  <p:clrMapOvr>
    <a:masterClrMapping/>
  </p:clrMapOvr>
  <p:transition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piè di pagina 4"/>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p>
        </p:txBody>
      </p:sp>
      <p:sp>
        <p:nvSpPr>
          <p:cNvPr id="32771" name="Rectangle 2"/>
          <p:cNvSpPr>
            <a:spLocks noGrp="1" noChangeArrowheads="1"/>
          </p:cNvSpPr>
          <p:nvPr>
            <p:ph type="title"/>
          </p:nvPr>
        </p:nvSpPr>
        <p:spPr/>
        <p:txBody>
          <a:bodyPr/>
          <a:lstStyle/>
          <a:p>
            <a:r>
              <a:rPr lang="it-IT">
                <a:solidFill>
                  <a:srgbClr val="000000"/>
                </a:solidFill>
                <a:latin typeface="Arial Black" charset="0"/>
                <a:ea typeface="Arial Black" charset="0"/>
                <a:cs typeface="Arial Black" charset="0"/>
              </a:rPr>
              <a:t>Antibiotic pressure</a:t>
            </a:r>
          </a:p>
        </p:txBody>
      </p:sp>
      <p:sp>
        <p:nvSpPr>
          <p:cNvPr id="17411" name="Rectangle 3"/>
          <p:cNvSpPr>
            <a:spLocks noGrp="1" noChangeArrowheads="1"/>
          </p:cNvSpPr>
          <p:nvPr>
            <p:ph type="body" idx="1"/>
          </p:nvPr>
        </p:nvSpPr>
        <p:spPr/>
        <p:txBody>
          <a:bodyPr/>
          <a:lstStyle/>
          <a:p>
            <a:pPr marL="609600" indent="-609600" algn="just"/>
            <a:r>
              <a:rPr lang="it-IT" sz="2400">
                <a:solidFill>
                  <a:srgbClr val="000000"/>
                </a:solidFill>
                <a:latin typeface="Arial Narrow" charset="0"/>
                <a:ea typeface="Arial Narrow" charset="0"/>
                <a:cs typeface="Arial Narrow" charset="0"/>
              </a:rPr>
              <a:t>Many antibiotic classes are now ineffective against pandemic HA-MRSA, consequently antibiotic treatment can have different negative ecological effects</a:t>
            </a:r>
            <a:r>
              <a:rPr lang="it-IT" sz="2400" smtClean="0">
                <a:solidFill>
                  <a:srgbClr val="000000"/>
                </a:solidFill>
                <a:latin typeface="Arial Narrow" charset="0"/>
                <a:ea typeface="Arial Narrow" charset="0"/>
                <a:cs typeface="Arial Narrow" charset="0"/>
              </a:rPr>
              <a:t>:</a:t>
            </a:r>
          </a:p>
          <a:p>
            <a:pPr marL="609600" indent="-609600" algn="just">
              <a:buFont typeface="Arial" charset="-52"/>
              <a:buNone/>
            </a:pPr>
            <a:endParaRPr lang="it-IT" sz="2400" smtClean="0">
              <a:solidFill>
                <a:srgbClr val="000000"/>
              </a:solidFill>
              <a:latin typeface="Arial Narrow" charset="0"/>
              <a:ea typeface="Arial Narrow" charset="0"/>
              <a:cs typeface="Arial Narrow" charset="0"/>
            </a:endParaRPr>
          </a:p>
          <a:p>
            <a:pPr marL="609600" indent="-609600" algn="just">
              <a:buFontTx/>
              <a:buAutoNum type="arabicPeriod"/>
            </a:pPr>
            <a:r>
              <a:rPr lang="it-IT" sz="2000">
                <a:solidFill>
                  <a:srgbClr val="000000"/>
                </a:solidFill>
                <a:latin typeface="Arial Narrow" charset="0"/>
                <a:ea typeface="Arial Narrow" charset="0"/>
                <a:cs typeface="Arial Narrow" charset="0"/>
              </a:rPr>
              <a:t>Eradication of the susceptible skin flora including CoNS can increase the likelyhood of MRSA acquisition;</a:t>
            </a:r>
          </a:p>
          <a:p>
            <a:pPr marL="609600" indent="-609600" algn="just">
              <a:buFontTx/>
              <a:buAutoNum type="arabicPeriod"/>
            </a:pPr>
            <a:r>
              <a:rPr lang="it-IT" sz="2000">
                <a:solidFill>
                  <a:srgbClr val="000000"/>
                </a:solidFill>
                <a:latin typeface="Arial Narrow" charset="0"/>
                <a:ea typeface="Arial Narrow" charset="0"/>
                <a:cs typeface="Arial Narrow" charset="0"/>
              </a:rPr>
              <a:t>Antibiotics directly pre-select pre-existing MRSA in carriers enhancing the likelyhood of transmission;</a:t>
            </a:r>
          </a:p>
          <a:p>
            <a:pPr marL="609600" indent="-609600" algn="just">
              <a:buFontTx/>
              <a:buAutoNum type="arabicPeriod"/>
            </a:pPr>
            <a:r>
              <a:rPr lang="it-IT" sz="2000">
                <a:solidFill>
                  <a:srgbClr val="000000"/>
                </a:solidFill>
                <a:latin typeface="Arial Narrow" charset="0"/>
                <a:ea typeface="Arial Narrow" charset="0"/>
                <a:cs typeface="Arial Narrow" charset="0"/>
              </a:rPr>
              <a:t>Antibiotic selection pressure can transform low-level carriers to persistent high-spreaders of MRSA;</a:t>
            </a:r>
          </a:p>
          <a:p>
            <a:pPr marL="609600" indent="-609600" algn="just">
              <a:buFontTx/>
              <a:buAutoNum type="arabicPeriod"/>
            </a:pPr>
            <a:r>
              <a:rPr lang="it-IT" sz="2000">
                <a:solidFill>
                  <a:srgbClr val="000000"/>
                </a:solidFill>
                <a:latin typeface="Arial Narrow" charset="0"/>
                <a:ea typeface="Arial Narrow" charset="0"/>
                <a:cs typeface="Arial Narrow" charset="0"/>
              </a:rPr>
              <a:t>Antibiotics active against MSSA may convert MSSA carriers to non-carriers, indirectly promoting the spread of MRSA.</a:t>
            </a:r>
          </a:p>
        </p:txBody>
      </p:sp>
      <p:sp>
        <p:nvSpPr>
          <p:cNvPr id="5" name="Segnaposto data 4"/>
          <p:cNvSpPr>
            <a:spLocks noGrp="1"/>
          </p:cNvSpPr>
          <p:nvPr>
            <p:ph type="dt" sz="half" idx="10"/>
          </p:nvPr>
        </p:nvSpPr>
        <p:spPr/>
        <p:txBody>
          <a:bodyPr/>
          <a:lstStyle/>
          <a:p>
            <a:fld id="{1A89DFEC-77C8-0846-936F-53D24C1E3D35}" type="datetime1">
              <a:rPr lang="it-IT" smtClean="0"/>
              <a:pPr/>
              <a:t>14/06/2017</a:t>
            </a:fld>
            <a:endParaRPr lang="it-IT"/>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slide(fromBottom)">
                                      <p:cBhvr>
                                        <p:cTn id="7" dur="500"/>
                                        <p:tgtEl>
                                          <p:spTgt spid="17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slide(fromBottom)">
                                      <p:cBhvr>
                                        <p:cTn id="12" dur="500"/>
                                        <p:tgtEl>
                                          <p:spTgt spid="174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slide(fromBottom)">
                                      <p:cBhvr>
                                        <p:cTn id="17" dur="5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slide(fromBottom)">
                                      <p:cBhvr>
                                        <p:cTn id="2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piè di pagina 4"/>
          <p:cNvSpPr>
            <a:spLocks noGrp="1"/>
          </p:cNvSpPr>
          <p:nvPr>
            <p:ph type="ftr" sz="quarter" idx="11"/>
          </p:nvPr>
        </p:nvSpPr>
        <p:spPr bwMode="auto">
          <a:noFill/>
          <a:ln>
            <a:miter lim="800000"/>
            <a:headEnd/>
            <a:tailEnd/>
          </a:ln>
        </p:spPr>
        <p:txBody>
          <a:bodyPr/>
          <a:lstStyle/>
          <a:p>
            <a:r>
              <a:rPr lang="it-IT" smtClean="0">
                <a:latin typeface="Calibri" charset="-52"/>
                <a:ea typeface="ヒラギノ角ゴ Pro W3" charset="-128"/>
                <a:cs typeface="ヒラギノ角ゴ Pro W3" charset="-128"/>
              </a:rPr>
              <a:t>Combact Resistance 2017</a:t>
            </a:r>
            <a:endParaRPr lang="it-IT">
              <a:latin typeface="Calibri" charset="-52"/>
              <a:ea typeface="ヒラギノ角ゴ Pro W3" charset="-128"/>
              <a:cs typeface="ヒラギノ角ゴ Pro W3" charset="-128"/>
            </a:endParaRPr>
          </a:p>
        </p:txBody>
      </p:sp>
      <p:sp>
        <p:nvSpPr>
          <p:cNvPr id="33795" name="Rectangle 2"/>
          <p:cNvSpPr>
            <a:spLocks noGrp="1" noChangeArrowheads="1"/>
          </p:cNvSpPr>
          <p:nvPr>
            <p:ph type="title"/>
          </p:nvPr>
        </p:nvSpPr>
        <p:spPr/>
        <p:txBody>
          <a:bodyPr/>
          <a:lstStyle/>
          <a:p>
            <a:r>
              <a:rPr lang="it-IT" sz="3200">
                <a:solidFill>
                  <a:srgbClr val="000000"/>
                </a:solidFill>
                <a:latin typeface="Arial Black" charset="0"/>
                <a:ea typeface="Arial Black" charset="0"/>
                <a:cs typeface="Arial Black" charset="0"/>
              </a:rPr>
              <a:t>Antibiotic selection pressure and MRSA incidence</a:t>
            </a:r>
          </a:p>
        </p:txBody>
      </p:sp>
      <p:sp>
        <p:nvSpPr>
          <p:cNvPr id="33796" name="Rectangle 3"/>
          <p:cNvSpPr>
            <a:spLocks noGrp="1" noChangeArrowheads="1"/>
          </p:cNvSpPr>
          <p:nvPr>
            <p:ph type="body" idx="1"/>
          </p:nvPr>
        </p:nvSpPr>
        <p:spPr>
          <a:xfrm>
            <a:off x="457200" y="1600200"/>
            <a:ext cx="8229600" cy="3700463"/>
          </a:xfrm>
        </p:spPr>
        <p:txBody>
          <a:bodyPr/>
          <a:lstStyle/>
          <a:p>
            <a:pPr>
              <a:lnSpc>
                <a:spcPct val="90000"/>
              </a:lnSpc>
            </a:pPr>
            <a:r>
              <a:rPr lang="it-IT" sz="2800" dirty="0" err="1">
                <a:solidFill>
                  <a:srgbClr val="000000"/>
                </a:solidFill>
                <a:latin typeface="Arial Narrow" charset="0"/>
                <a:ea typeface="Arial Narrow" charset="0"/>
                <a:cs typeface="Arial Narrow" charset="0"/>
              </a:rPr>
              <a:t>Only</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few</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intervention</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studies</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to</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decrease</a:t>
            </a:r>
            <a:r>
              <a:rPr lang="it-IT" sz="2800" dirty="0">
                <a:solidFill>
                  <a:srgbClr val="000000"/>
                </a:solidFill>
                <a:latin typeface="Arial Narrow" charset="0"/>
                <a:ea typeface="Arial Narrow" charset="0"/>
                <a:cs typeface="Arial Narrow" charset="0"/>
              </a:rPr>
              <a:t> MRSA rate </a:t>
            </a:r>
            <a:r>
              <a:rPr lang="it-IT" sz="2800" dirty="0" err="1">
                <a:solidFill>
                  <a:srgbClr val="000000"/>
                </a:solidFill>
                <a:latin typeface="Arial Narrow" charset="0"/>
                <a:ea typeface="Arial Narrow" charset="0"/>
                <a:cs typeface="Arial Narrow" charset="0"/>
              </a:rPr>
              <a:t>by</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active</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antibiotic</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policies</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have</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been</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published</a:t>
            </a:r>
            <a:r>
              <a:rPr lang="it-IT" sz="2800" dirty="0">
                <a:solidFill>
                  <a:srgbClr val="000000"/>
                </a:solidFill>
                <a:latin typeface="Arial Narrow" charset="0"/>
                <a:ea typeface="Arial Narrow" charset="0"/>
                <a:cs typeface="Arial Narrow" charset="0"/>
              </a:rPr>
              <a:t> in the last </a:t>
            </a:r>
            <a:r>
              <a:rPr lang="it-IT" sz="2800" dirty="0" err="1">
                <a:solidFill>
                  <a:srgbClr val="000000"/>
                </a:solidFill>
                <a:latin typeface="Arial Narrow" charset="0"/>
                <a:ea typeface="Arial Narrow" charset="0"/>
                <a:cs typeface="Arial Narrow" charset="0"/>
              </a:rPr>
              <a:t>2</a:t>
            </a:r>
            <a:r>
              <a:rPr lang="it-IT" sz="2800" dirty="0">
                <a:solidFill>
                  <a:srgbClr val="000000"/>
                </a:solidFill>
                <a:latin typeface="Arial Narrow" charset="0"/>
                <a:ea typeface="Arial Narrow" charset="0"/>
                <a:cs typeface="Arial Narrow" charset="0"/>
              </a:rPr>
              <a:t> years</a:t>
            </a:r>
            <a:r>
              <a:rPr lang="it-IT" sz="2800" baseline="30000" dirty="0">
                <a:solidFill>
                  <a:srgbClr val="000000"/>
                </a:solidFill>
                <a:latin typeface="Arial Narrow" charset="0"/>
                <a:ea typeface="Arial Narrow" charset="0"/>
                <a:cs typeface="Arial Narrow" charset="0"/>
              </a:rPr>
              <a:t>1</a:t>
            </a:r>
            <a:r>
              <a:rPr lang="it-IT" sz="28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Their</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results</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were</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not</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univocal</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since</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several</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investigations</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did</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not</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observe</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an</a:t>
            </a:r>
            <a:r>
              <a:rPr lang="it-IT" sz="2000" dirty="0">
                <a:solidFill>
                  <a:srgbClr val="000000"/>
                </a:solidFill>
                <a:latin typeface="Arial Narrow" charset="0"/>
                <a:ea typeface="Arial Narrow" charset="0"/>
                <a:cs typeface="Arial Narrow" charset="0"/>
              </a:rPr>
              <a:t> impact </a:t>
            </a:r>
            <a:r>
              <a:rPr lang="it-IT" sz="2000" dirty="0" err="1">
                <a:solidFill>
                  <a:srgbClr val="000000"/>
                </a:solidFill>
                <a:latin typeface="Arial Narrow" charset="0"/>
                <a:ea typeface="Arial Narrow" charset="0"/>
                <a:cs typeface="Arial Narrow" charset="0"/>
              </a:rPr>
              <a:t>of</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antibiotic</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control</a:t>
            </a:r>
            <a:r>
              <a:rPr lang="it-IT" sz="2000" dirty="0">
                <a:solidFill>
                  <a:srgbClr val="000000"/>
                </a:solidFill>
                <a:latin typeface="Arial Narrow" charset="0"/>
                <a:ea typeface="Arial Narrow" charset="0"/>
                <a:cs typeface="Arial Narrow" charset="0"/>
              </a:rPr>
              <a:t> </a:t>
            </a:r>
            <a:r>
              <a:rPr lang="it-IT" sz="2000" dirty="0" err="1">
                <a:solidFill>
                  <a:srgbClr val="000000"/>
                </a:solidFill>
                <a:latin typeface="Arial Narrow" charset="0"/>
                <a:ea typeface="Arial Narrow" charset="0"/>
                <a:cs typeface="Arial Narrow" charset="0"/>
              </a:rPr>
              <a:t>measures</a:t>
            </a:r>
            <a:r>
              <a:rPr lang="it-IT" sz="2000" dirty="0">
                <a:solidFill>
                  <a:srgbClr val="000000"/>
                </a:solidFill>
                <a:latin typeface="Arial Narrow" charset="0"/>
                <a:ea typeface="Arial Narrow" charset="0"/>
                <a:cs typeface="Arial Narrow" charset="0"/>
              </a:rPr>
              <a:t> on MRSA </a:t>
            </a:r>
            <a:r>
              <a:rPr lang="it-IT" sz="2000" dirty="0" err="1">
                <a:solidFill>
                  <a:srgbClr val="000000"/>
                </a:solidFill>
                <a:latin typeface="Arial Narrow" charset="0"/>
                <a:ea typeface="Arial Narrow" charset="0"/>
                <a:cs typeface="Arial Narrow" charset="0"/>
              </a:rPr>
              <a:t>rates</a:t>
            </a:r>
            <a:r>
              <a:rPr lang="it-IT" sz="2000" dirty="0">
                <a:solidFill>
                  <a:srgbClr val="000000"/>
                </a:solidFill>
                <a:latin typeface="Arial Narrow" charset="0"/>
                <a:ea typeface="Arial Narrow" charset="0"/>
                <a:cs typeface="Arial Narrow" charset="0"/>
              </a:rPr>
              <a:t>.</a:t>
            </a:r>
          </a:p>
          <a:p>
            <a:pPr>
              <a:lnSpc>
                <a:spcPct val="90000"/>
              </a:lnSpc>
            </a:pPr>
            <a:endParaRPr lang="it-IT" sz="2000" dirty="0">
              <a:solidFill>
                <a:srgbClr val="000000"/>
              </a:solidFill>
              <a:ea typeface="ヒラギノ角ゴ Pro W3" charset="-128"/>
              <a:cs typeface="ヒラギノ角ゴ Pro W3" charset="-128"/>
            </a:endParaRPr>
          </a:p>
          <a:p>
            <a:pPr>
              <a:lnSpc>
                <a:spcPct val="90000"/>
              </a:lnSpc>
            </a:pPr>
            <a:r>
              <a:rPr lang="it-IT" sz="2800" dirty="0">
                <a:solidFill>
                  <a:srgbClr val="000000"/>
                </a:solidFill>
                <a:latin typeface="Arial Narrow" charset="0"/>
                <a:ea typeface="Arial Narrow" charset="0"/>
                <a:cs typeface="Arial Narrow" charset="0"/>
              </a:rPr>
              <a:t>A </a:t>
            </a:r>
            <a:r>
              <a:rPr lang="it-IT" sz="2800" dirty="0" err="1">
                <a:solidFill>
                  <a:srgbClr val="000000"/>
                </a:solidFill>
                <a:latin typeface="Arial Narrow" charset="0"/>
                <a:ea typeface="Arial Narrow" charset="0"/>
                <a:cs typeface="Arial Narrow" charset="0"/>
              </a:rPr>
              <a:t>Cochrane</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review</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published</a:t>
            </a:r>
            <a:r>
              <a:rPr lang="it-IT" sz="2800" dirty="0">
                <a:solidFill>
                  <a:srgbClr val="000000"/>
                </a:solidFill>
                <a:latin typeface="Arial Narrow" charset="0"/>
                <a:ea typeface="Arial Narrow" charset="0"/>
                <a:cs typeface="Arial Narrow" charset="0"/>
              </a:rPr>
              <a:t> in 2005 </a:t>
            </a:r>
            <a:r>
              <a:rPr lang="it-IT" sz="2800" dirty="0" err="1">
                <a:solidFill>
                  <a:srgbClr val="000000"/>
                </a:solidFill>
                <a:latin typeface="Arial Narrow" charset="0"/>
                <a:ea typeface="Arial Narrow" charset="0"/>
                <a:cs typeface="Arial Narrow" charset="0"/>
              </a:rPr>
              <a:t>did</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not</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present</a:t>
            </a:r>
            <a:r>
              <a:rPr lang="it-IT" sz="2800" dirty="0">
                <a:solidFill>
                  <a:srgbClr val="000000"/>
                </a:solidFill>
                <a:latin typeface="Arial Narrow" charset="0"/>
                <a:ea typeface="Arial Narrow" charset="0"/>
                <a:cs typeface="Arial Narrow" charset="0"/>
              </a:rPr>
              <a:t> strong </a:t>
            </a:r>
            <a:r>
              <a:rPr lang="it-IT" sz="2800" dirty="0" err="1">
                <a:solidFill>
                  <a:srgbClr val="000000"/>
                </a:solidFill>
                <a:latin typeface="Arial Narrow" charset="0"/>
                <a:ea typeface="Arial Narrow" charset="0"/>
                <a:cs typeface="Arial Narrow" charset="0"/>
              </a:rPr>
              <a:t>evidence</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to</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support</a:t>
            </a:r>
            <a:r>
              <a:rPr lang="it-IT" sz="2800" dirty="0">
                <a:solidFill>
                  <a:srgbClr val="000000"/>
                </a:solidFill>
                <a:latin typeface="Arial Narrow" charset="0"/>
                <a:ea typeface="Arial Narrow" charset="0"/>
                <a:cs typeface="Arial Narrow" charset="0"/>
              </a:rPr>
              <a:t> MRSA </a:t>
            </a:r>
            <a:r>
              <a:rPr lang="it-IT" sz="2800" dirty="0" err="1">
                <a:solidFill>
                  <a:srgbClr val="000000"/>
                </a:solidFill>
                <a:latin typeface="Arial Narrow" charset="0"/>
                <a:ea typeface="Arial Narrow" charset="0"/>
                <a:cs typeface="Arial Narrow" charset="0"/>
              </a:rPr>
              <a:t>control</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by</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antibiotic</a:t>
            </a:r>
            <a:r>
              <a:rPr lang="it-IT" sz="2800" dirty="0">
                <a:solidFill>
                  <a:srgbClr val="000000"/>
                </a:solidFill>
                <a:latin typeface="Arial Narrow" charset="0"/>
                <a:ea typeface="Arial Narrow" charset="0"/>
                <a:cs typeface="Arial Narrow" charset="0"/>
              </a:rPr>
              <a:t> </a:t>
            </a:r>
            <a:r>
              <a:rPr lang="it-IT" sz="2800" dirty="0" err="1">
                <a:solidFill>
                  <a:srgbClr val="000000"/>
                </a:solidFill>
                <a:latin typeface="Arial Narrow" charset="0"/>
                <a:ea typeface="Arial Narrow" charset="0"/>
                <a:cs typeface="Arial Narrow" charset="0"/>
              </a:rPr>
              <a:t>stewardship</a:t>
            </a:r>
            <a:r>
              <a:rPr lang="it-IT" sz="2800" dirty="0">
                <a:solidFill>
                  <a:srgbClr val="000000"/>
                </a:solidFill>
                <a:latin typeface="Arial Narrow" charset="0"/>
                <a:ea typeface="Arial Narrow" charset="0"/>
                <a:cs typeface="Arial Narrow" charset="0"/>
              </a:rPr>
              <a:t> interventions</a:t>
            </a:r>
            <a:r>
              <a:rPr lang="it-IT" sz="2800" baseline="30000" dirty="0">
                <a:solidFill>
                  <a:srgbClr val="000000"/>
                </a:solidFill>
                <a:latin typeface="Arial Narrow" charset="0"/>
                <a:ea typeface="Arial Narrow" charset="0"/>
                <a:cs typeface="Arial Narrow" charset="0"/>
              </a:rPr>
              <a:t>2</a:t>
            </a:r>
            <a:r>
              <a:rPr lang="it-IT" sz="2800" dirty="0">
                <a:solidFill>
                  <a:srgbClr val="000000"/>
                </a:solidFill>
                <a:latin typeface="Arial Narrow" charset="0"/>
                <a:ea typeface="Arial Narrow" charset="0"/>
                <a:cs typeface="Arial Narrow" charset="0"/>
              </a:rPr>
              <a:t>.</a:t>
            </a:r>
          </a:p>
        </p:txBody>
      </p:sp>
      <p:sp>
        <p:nvSpPr>
          <p:cNvPr id="33797" name="Text Box 4"/>
          <p:cNvSpPr txBox="1">
            <a:spLocks noChangeArrowheads="1"/>
          </p:cNvSpPr>
          <p:nvPr/>
        </p:nvSpPr>
        <p:spPr bwMode="auto">
          <a:xfrm>
            <a:off x="468313" y="5876925"/>
            <a:ext cx="8424862" cy="33813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it-IT" sz="1600" dirty="0" err="1">
                <a:solidFill>
                  <a:srgbClr val="000000"/>
                </a:solidFill>
              </a:rPr>
              <a:t>1</a:t>
            </a:r>
            <a:r>
              <a:rPr lang="it-IT" sz="1600" dirty="0">
                <a:solidFill>
                  <a:srgbClr val="000000"/>
                </a:solidFill>
              </a:rPr>
              <a:t>) </a:t>
            </a:r>
            <a:r>
              <a:rPr lang="it-IT" sz="1200" dirty="0" err="1">
                <a:solidFill>
                  <a:srgbClr val="000000"/>
                </a:solidFill>
              </a:rPr>
              <a:t>Harbarth</a:t>
            </a:r>
            <a:r>
              <a:rPr lang="it-IT" sz="1200" dirty="0">
                <a:solidFill>
                  <a:srgbClr val="000000"/>
                </a:solidFill>
              </a:rPr>
              <a:t> S. </a:t>
            </a:r>
            <a:r>
              <a:rPr lang="it-IT" sz="1200" dirty="0" err="1">
                <a:solidFill>
                  <a:srgbClr val="000000"/>
                </a:solidFill>
              </a:rPr>
              <a:t>et</a:t>
            </a:r>
            <a:r>
              <a:rPr lang="it-IT" sz="1200" dirty="0">
                <a:solidFill>
                  <a:srgbClr val="000000"/>
                </a:solidFill>
              </a:rPr>
              <a:t> al </a:t>
            </a:r>
            <a:r>
              <a:rPr lang="it-IT" sz="1200" dirty="0" err="1">
                <a:solidFill>
                  <a:srgbClr val="000000"/>
                </a:solidFill>
              </a:rPr>
              <a:t>–</a:t>
            </a:r>
            <a:r>
              <a:rPr lang="it-IT" sz="1200" dirty="0">
                <a:solidFill>
                  <a:srgbClr val="000000"/>
                </a:solidFill>
              </a:rPr>
              <a:t> JAC 2008; 62: 431-433; </a:t>
            </a:r>
            <a:r>
              <a:rPr lang="it-IT" sz="1200" dirty="0" err="1">
                <a:solidFill>
                  <a:srgbClr val="000000"/>
                </a:solidFill>
              </a:rPr>
              <a:t>2</a:t>
            </a:r>
            <a:r>
              <a:rPr lang="it-IT" sz="1200" dirty="0">
                <a:solidFill>
                  <a:srgbClr val="000000"/>
                </a:solidFill>
              </a:rPr>
              <a:t>) </a:t>
            </a:r>
            <a:r>
              <a:rPr lang="it-IT" sz="1200" dirty="0" err="1">
                <a:solidFill>
                  <a:srgbClr val="000000"/>
                </a:solidFill>
              </a:rPr>
              <a:t>Davey</a:t>
            </a:r>
            <a:r>
              <a:rPr lang="it-IT" sz="1200" dirty="0">
                <a:solidFill>
                  <a:srgbClr val="000000"/>
                </a:solidFill>
              </a:rPr>
              <a:t> P. </a:t>
            </a:r>
            <a:r>
              <a:rPr lang="it-IT" sz="1200" dirty="0" err="1">
                <a:solidFill>
                  <a:srgbClr val="000000"/>
                </a:solidFill>
              </a:rPr>
              <a:t>et</a:t>
            </a:r>
            <a:r>
              <a:rPr lang="it-IT" sz="1200" dirty="0">
                <a:solidFill>
                  <a:srgbClr val="000000"/>
                </a:solidFill>
              </a:rPr>
              <a:t> al </a:t>
            </a:r>
            <a:r>
              <a:rPr lang="it-IT" sz="1200" dirty="0" err="1">
                <a:solidFill>
                  <a:srgbClr val="000000"/>
                </a:solidFill>
              </a:rPr>
              <a:t>–</a:t>
            </a:r>
            <a:r>
              <a:rPr lang="it-IT" sz="1200" dirty="0">
                <a:solidFill>
                  <a:srgbClr val="000000"/>
                </a:solidFill>
              </a:rPr>
              <a:t> </a:t>
            </a:r>
            <a:r>
              <a:rPr lang="it-IT" sz="1200" dirty="0" err="1">
                <a:solidFill>
                  <a:srgbClr val="000000"/>
                </a:solidFill>
              </a:rPr>
              <a:t>Cochrane</a:t>
            </a:r>
            <a:r>
              <a:rPr lang="it-IT" sz="1200" dirty="0">
                <a:solidFill>
                  <a:srgbClr val="000000"/>
                </a:solidFill>
              </a:rPr>
              <a:t> Database </a:t>
            </a:r>
            <a:r>
              <a:rPr lang="it-IT" sz="1200" dirty="0" err="1">
                <a:solidFill>
                  <a:srgbClr val="000000"/>
                </a:solidFill>
              </a:rPr>
              <a:t>Syst</a:t>
            </a:r>
            <a:r>
              <a:rPr lang="it-IT" sz="1200" dirty="0">
                <a:solidFill>
                  <a:srgbClr val="000000"/>
                </a:solidFill>
              </a:rPr>
              <a:t> </a:t>
            </a:r>
            <a:r>
              <a:rPr lang="it-IT" sz="1200" dirty="0" err="1">
                <a:solidFill>
                  <a:srgbClr val="000000"/>
                </a:solidFill>
              </a:rPr>
              <a:t>Rev</a:t>
            </a:r>
            <a:r>
              <a:rPr lang="it-IT" sz="1200" dirty="0">
                <a:solidFill>
                  <a:srgbClr val="000000"/>
                </a:solidFill>
              </a:rPr>
              <a:t> 2005; CD003543</a:t>
            </a:r>
          </a:p>
        </p:txBody>
      </p:sp>
      <p:sp>
        <p:nvSpPr>
          <p:cNvPr id="33798" name="Line 5"/>
          <p:cNvSpPr>
            <a:spLocks noChangeShapeType="1"/>
          </p:cNvSpPr>
          <p:nvPr/>
        </p:nvSpPr>
        <p:spPr bwMode="auto">
          <a:xfrm>
            <a:off x="611188" y="1484313"/>
            <a:ext cx="7921625"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33799" name="Line 6"/>
          <p:cNvSpPr>
            <a:spLocks noChangeShapeType="1"/>
          </p:cNvSpPr>
          <p:nvPr/>
        </p:nvSpPr>
        <p:spPr bwMode="auto">
          <a:xfrm>
            <a:off x="539750" y="5661025"/>
            <a:ext cx="7920038" cy="0"/>
          </a:xfrm>
          <a:prstGeom prst="line">
            <a:avLst/>
          </a:prstGeom>
          <a:noFill/>
          <a:ln w="9525">
            <a:solidFill>
              <a:srgbClr val="FF5050"/>
            </a:solidFill>
            <a:round/>
            <a:headEnd/>
            <a:tailEnd/>
          </a:ln>
        </p:spPr>
        <p:txBody>
          <a:bodyPr>
            <a:prstTxWarp prst="textNoShape">
              <a:avLst/>
            </a:prstTxWarp>
          </a:bodyPr>
          <a:lstStyle/>
          <a:p>
            <a:endParaRPr lang="it-IT"/>
          </a:p>
        </p:txBody>
      </p:sp>
      <p:sp>
        <p:nvSpPr>
          <p:cNvPr id="8" name="Segnaposto data 7"/>
          <p:cNvSpPr>
            <a:spLocks noGrp="1"/>
          </p:cNvSpPr>
          <p:nvPr>
            <p:ph type="dt" sz="half" idx="10"/>
          </p:nvPr>
        </p:nvSpPr>
        <p:spPr/>
        <p:txBody>
          <a:bodyPr/>
          <a:lstStyle/>
          <a:p>
            <a:fld id="{FC437612-8B60-1B4E-87F5-58F1F88FC2ED}" type="datetime1">
              <a:rPr lang="it-IT" smtClean="0"/>
              <a:pPr/>
              <a:t>14/06/2017</a:t>
            </a:fld>
            <a:endParaRPr lang="it-IT"/>
          </a:p>
        </p:txBody>
      </p:sp>
    </p:spTree>
  </p:cSld>
  <p:clrMapOvr>
    <a:masterClrMapping/>
  </p:clrMapOvr>
  <p:transition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it-IT" dirty="0" smtClean="0"/>
              <a:t>ANTIBIOTIC PRESSURE and </a:t>
            </a:r>
            <a:r>
              <a:rPr lang="it-IT" dirty="0" err="1" smtClean="0"/>
              <a:t>complexity</a:t>
            </a:r>
            <a:r>
              <a:rPr lang="it-IT" dirty="0" smtClean="0"/>
              <a:t>  </a:t>
            </a:r>
            <a:endParaRPr lang="it-IT" dirty="0"/>
          </a:p>
        </p:txBody>
      </p:sp>
      <p:sp>
        <p:nvSpPr>
          <p:cNvPr id="7" name="Segnaposto testo 6"/>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4\May\19-05-2014\nrmicro_aop\slides_img\nrmicro3270-t1.jpg"/>
          <p:cNvPicPr>
            <a:picLocks noChangeAspect="1" noChangeArrowheads="1"/>
          </p:cNvPicPr>
          <p:nvPr/>
        </p:nvPicPr>
        <p:blipFill>
          <a:blip r:embed="rId2"/>
          <a:srcRect/>
          <a:stretch>
            <a:fillRect/>
          </a:stretch>
        </p:blipFill>
        <p:spPr bwMode="auto">
          <a:xfrm>
            <a:off x="177094" y="381000"/>
            <a:ext cx="8393642" cy="6096000"/>
          </a:xfrm>
          <a:prstGeom prst="rect">
            <a:avLst/>
          </a:prstGeom>
          <a:noFill/>
          <a:ln w="9525">
            <a:noFill/>
            <a:miter lim="800000"/>
            <a:headEnd/>
            <a:tailEnd/>
          </a:ln>
        </p:spPr>
      </p:pic>
      <p:sp>
        <p:nvSpPr>
          <p:cNvPr id="3" name="CasellaDiTesto 2"/>
          <p:cNvSpPr txBox="1"/>
          <p:nvPr/>
        </p:nvSpPr>
        <p:spPr>
          <a:xfrm>
            <a:off x="533400" y="6477000"/>
            <a:ext cx="4724400" cy="307777"/>
          </a:xfrm>
          <a:prstGeom prst="rect">
            <a:avLst/>
          </a:prstGeom>
          <a:noFill/>
        </p:spPr>
        <p:txBody>
          <a:bodyPr wrap="square" rtlCol="0">
            <a:spAutoFit/>
          </a:bodyPr>
          <a:lstStyle/>
          <a:p>
            <a:r>
              <a:rPr lang="it-IT" sz="1400" dirty="0" err="1" smtClean="0">
                <a:solidFill>
                  <a:srgbClr val="000000"/>
                </a:solidFill>
              </a:rPr>
              <a:t>Andersson</a:t>
            </a:r>
            <a:r>
              <a:rPr lang="it-IT" sz="1400" dirty="0" smtClean="0">
                <a:solidFill>
                  <a:srgbClr val="000000"/>
                </a:solidFill>
              </a:rPr>
              <a:t> </a:t>
            </a:r>
            <a:r>
              <a:rPr lang="it-IT" sz="1400" dirty="0" err="1" smtClean="0">
                <a:solidFill>
                  <a:srgbClr val="000000"/>
                </a:solidFill>
              </a:rPr>
              <a:t>DI</a:t>
            </a:r>
            <a:r>
              <a:rPr lang="it-IT" sz="1400" dirty="0" smtClean="0">
                <a:solidFill>
                  <a:srgbClr val="000000"/>
                </a:solidFill>
              </a:rPr>
              <a:t> </a:t>
            </a:r>
            <a:r>
              <a:rPr lang="it-IT" sz="1400" dirty="0" err="1" smtClean="0">
                <a:solidFill>
                  <a:srgbClr val="000000"/>
                </a:solidFill>
              </a:rPr>
              <a:t>et</a:t>
            </a:r>
            <a:r>
              <a:rPr lang="it-IT" sz="1400" dirty="0" smtClean="0">
                <a:solidFill>
                  <a:srgbClr val="000000"/>
                </a:solidFill>
              </a:rPr>
              <a:t> al </a:t>
            </a:r>
            <a:r>
              <a:rPr lang="it-IT" sz="1400" dirty="0" err="1" smtClean="0">
                <a:solidFill>
                  <a:srgbClr val="000000"/>
                </a:solidFill>
              </a:rPr>
              <a:t>–</a:t>
            </a:r>
            <a:r>
              <a:rPr lang="it-IT" sz="1400" dirty="0" smtClean="0">
                <a:solidFill>
                  <a:srgbClr val="000000"/>
                </a:solidFill>
              </a:rPr>
              <a:t> </a:t>
            </a:r>
            <a:r>
              <a:rPr lang="it-IT" sz="1400" dirty="0" err="1" smtClean="0">
                <a:solidFill>
                  <a:srgbClr val="000000"/>
                </a:solidFill>
              </a:rPr>
              <a:t>Nat</a:t>
            </a:r>
            <a:r>
              <a:rPr lang="it-IT" sz="1400" dirty="0" smtClean="0">
                <a:solidFill>
                  <a:srgbClr val="000000"/>
                </a:solidFill>
              </a:rPr>
              <a:t>  </a:t>
            </a:r>
            <a:r>
              <a:rPr lang="it-IT" sz="1400" dirty="0" err="1" smtClean="0">
                <a:solidFill>
                  <a:srgbClr val="000000"/>
                </a:solidFill>
              </a:rPr>
              <a:t>Rev</a:t>
            </a:r>
            <a:r>
              <a:rPr lang="it-IT" sz="1400" dirty="0" smtClean="0">
                <a:solidFill>
                  <a:srgbClr val="000000"/>
                </a:solidFill>
              </a:rPr>
              <a:t> </a:t>
            </a:r>
            <a:r>
              <a:rPr lang="it-IT" sz="1400" dirty="0" err="1" smtClean="0">
                <a:solidFill>
                  <a:srgbClr val="000000"/>
                </a:solidFill>
              </a:rPr>
              <a:t>Microbiol</a:t>
            </a:r>
            <a:r>
              <a:rPr lang="it-IT" sz="1400" dirty="0" smtClean="0">
                <a:solidFill>
                  <a:srgbClr val="000000"/>
                </a:solidFill>
              </a:rPr>
              <a:t> 2014; May </a:t>
            </a:r>
            <a:endParaRPr lang="it-IT" sz="1400" dirty="0">
              <a:solidFill>
                <a:srgbClr val="000000"/>
              </a:solidFill>
            </a:endParaRPr>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
        <p:nvSpPr>
          <p:cNvPr id="6" name="Segnaposto data 5"/>
          <p:cNvSpPr>
            <a:spLocks noGrp="1"/>
          </p:cNvSpPr>
          <p:nvPr>
            <p:ph type="dt" sz="half" idx="10"/>
          </p:nvPr>
        </p:nvSpPr>
        <p:spPr/>
        <p:txBody>
          <a:bodyPr/>
          <a:lstStyle/>
          <a:p>
            <a:fld id="{8531D9FC-E041-8648-BD03-C6CAC6304B91}" type="datetime1">
              <a:rPr lang="it-IT" smtClean="0"/>
              <a:pPr/>
              <a:t>14/06/2017</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ANTIBIOTIC UNDERDOSAGE</a:t>
            </a:r>
            <a:endParaRPr lang="it-IT" dirty="0"/>
          </a:p>
        </p:txBody>
      </p:sp>
      <p:sp>
        <p:nvSpPr>
          <p:cNvPr id="9" name="Segnaposto testo 8"/>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fld id="{61F5D418-3505-B841-B707-D6CC0CE3C01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4\May\19-05-2014\nrmicro_aop\slides_img\nrmicro3270-f2.jpg"/>
          <p:cNvPicPr>
            <a:picLocks noChangeAspect="1" noChangeArrowheads="1"/>
          </p:cNvPicPr>
          <p:nvPr/>
        </p:nvPicPr>
        <p:blipFill>
          <a:blip r:embed="rId2"/>
          <a:srcRect/>
          <a:stretch>
            <a:fillRect/>
          </a:stretch>
        </p:blipFill>
        <p:spPr bwMode="auto">
          <a:xfrm>
            <a:off x="55789" y="685800"/>
            <a:ext cx="8776607" cy="5105400"/>
          </a:xfrm>
          <a:prstGeom prst="rect">
            <a:avLst/>
          </a:prstGeom>
          <a:noFill/>
          <a:ln w="9525">
            <a:noFill/>
            <a:miter lim="800000"/>
            <a:headEnd/>
            <a:tailEnd/>
          </a:ln>
        </p:spPr>
      </p:pic>
      <p:sp>
        <p:nvSpPr>
          <p:cNvPr id="3" name="CasellaDiTesto 2"/>
          <p:cNvSpPr txBox="1"/>
          <p:nvPr/>
        </p:nvSpPr>
        <p:spPr>
          <a:xfrm>
            <a:off x="762000" y="6019800"/>
            <a:ext cx="4166200" cy="307777"/>
          </a:xfrm>
          <a:prstGeom prst="rect">
            <a:avLst/>
          </a:prstGeom>
          <a:noFill/>
        </p:spPr>
        <p:txBody>
          <a:bodyPr wrap="none" rtlCol="0">
            <a:spAutoFit/>
          </a:bodyPr>
          <a:lstStyle/>
          <a:p>
            <a:r>
              <a:rPr lang="it-IT" sz="1400" dirty="0" err="1" smtClean="0">
                <a:solidFill>
                  <a:srgbClr val="000000"/>
                </a:solidFill>
              </a:rPr>
              <a:t>Abdersson</a:t>
            </a:r>
            <a:r>
              <a:rPr lang="it-IT" sz="1400" dirty="0" smtClean="0">
                <a:solidFill>
                  <a:srgbClr val="000000"/>
                </a:solidFill>
              </a:rPr>
              <a:t> </a:t>
            </a:r>
            <a:r>
              <a:rPr lang="it-IT" sz="1400" dirty="0" err="1" smtClean="0">
                <a:solidFill>
                  <a:srgbClr val="000000"/>
                </a:solidFill>
              </a:rPr>
              <a:t>DI</a:t>
            </a:r>
            <a:r>
              <a:rPr lang="it-IT" sz="1400" dirty="0" smtClean="0">
                <a:solidFill>
                  <a:srgbClr val="000000"/>
                </a:solidFill>
              </a:rPr>
              <a:t> </a:t>
            </a:r>
            <a:r>
              <a:rPr lang="it-IT" sz="1400" dirty="0" err="1" smtClean="0">
                <a:solidFill>
                  <a:srgbClr val="000000"/>
                </a:solidFill>
              </a:rPr>
              <a:t>et</a:t>
            </a:r>
            <a:r>
              <a:rPr lang="it-IT" sz="1400" dirty="0" smtClean="0">
                <a:solidFill>
                  <a:srgbClr val="000000"/>
                </a:solidFill>
              </a:rPr>
              <a:t> al </a:t>
            </a:r>
            <a:r>
              <a:rPr lang="it-IT" sz="1400" dirty="0" err="1" smtClean="0">
                <a:solidFill>
                  <a:srgbClr val="000000"/>
                </a:solidFill>
              </a:rPr>
              <a:t>–</a:t>
            </a:r>
            <a:r>
              <a:rPr lang="it-IT" sz="1400" dirty="0" smtClean="0">
                <a:solidFill>
                  <a:srgbClr val="000000"/>
                </a:solidFill>
              </a:rPr>
              <a:t> </a:t>
            </a:r>
            <a:r>
              <a:rPr lang="it-IT" sz="1400" dirty="0" err="1" smtClean="0">
                <a:solidFill>
                  <a:srgbClr val="000000"/>
                </a:solidFill>
              </a:rPr>
              <a:t>Nat</a:t>
            </a:r>
            <a:r>
              <a:rPr lang="it-IT" sz="1400" dirty="0" smtClean="0">
                <a:solidFill>
                  <a:srgbClr val="000000"/>
                </a:solidFill>
              </a:rPr>
              <a:t> </a:t>
            </a:r>
            <a:r>
              <a:rPr lang="it-IT" sz="1400" dirty="0" err="1" smtClean="0">
                <a:solidFill>
                  <a:srgbClr val="000000"/>
                </a:solidFill>
              </a:rPr>
              <a:t>Rev</a:t>
            </a:r>
            <a:r>
              <a:rPr lang="it-IT" sz="1400" dirty="0" smtClean="0">
                <a:solidFill>
                  <a:srgbClr val="000000"/>
                </a:solidFill>
              </a:rPr>
              <a:t> </a:t>
            </a:r>
            <a:r>
              <a:rPr lang="it-IT" sz="1400" dirty="0" err="1" smtClean="0">
                <a:solidFill>
                  <a:srgbClr val="000000"/>
                </a:solidFill>
              </a:rPr>
              <a:t>Microbiol</a:t>
            </a:r>
            <a:r>
              <a:rPr lang="it-IT" sz="1400" dirty="0" smtClean="0">
                <a:solidFill>
                  <a:srgbClr val="000000"/>
                </a:solidFill>
              </a:rPr>
              <a:t>  May 2014</a:t>
            </a:r>
            <a:endParaRPr lang="it-IT" sz="1400" dirty="0">
              <a:solidFill>
                <a:srgbClr val="000000"/>
              </a:solidFill>
            </a:endParaRPr>
          </a:p>
        </p:txBody>
      </p:sp>
      <p:sp>
        <p:nvSpPr>
          <p:cNvPr id="5" name="Segnaposto piè di pagina 4"/>
          <p:cNvSpPr>
            <a:spLocks noGrp="1"/>
          </p:cNvSpPr>
          <p:nvPr>
            <p:ph type="ftr" sz="quarter" idx="11"/>
          </p:nvPr>
        </p:nvSpPr>
        <p:spPr/>
        <p:txBody>
          <a:bodyPr/>
          <a:lstStyle/>
          <a:p>
            <a:r>
              <a:rPr lang="it-IT" dirty="0" err="1" smtClean="0"/>
              <a:t>Combact</a:t>
            </a:r>
            <a:r>
              <a:rPr lang="it-IT" dirty="0" smtClean="0"/>
              <a:t> </a:t>
            </a:r>
            <a:r>
              <a:rPr lang="it-IT" dirty="0" err="1" smtClean="0"/>
              <a:t>Resistance</a:t>
            </a:r>
            <a:r>
              <a:rPr lang="it-IT" dirty="0" smtClean="0"/>
              <a:t> 2017</a:t>
            </a:r>
            <a:endParaRPr lang="it-IT" dirty="0"/>
          </a:p>
        </p:txBody>
      </p:sp>
      <p:sp>
        <p:nvSpPr>
          <p:cNvPr id="6" name="Segnaposto data 5"/>
          <p:cNvSpPr>
            <a:spLocks noGrp="1"/>
          </p:cNvSpPr>
          <p:nvPr>
            <p:ph type="dt" sz="half" idx="10"/>
          </p:nvPr>
        </p:nvSpPr>
        <p:spPr/>
        <p:txBody>
          <a:bodyPr/>
          <a:lstStyle/>
          <a:p>
            <a:fld id="{9FED4FF1-A208-7B49-B190-6D355C5E43B6}" type="datetime1">
              <a:rPr lang="it-IT" smtClean="0"/>
              <a:pPr/>
              <a:t>14/06/2017</a:t>
            </a:fld>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Combact Resistance 2017</a:t>
            </a:r>
            <a:endParaRPr lang="it-IT"/>
          </a:p>
        </p:txBody>
      </p:sp>
      <p:pic>
        <p:nvPicPr>
          <p:cNvPr id="4" name="Immagine 3"/>
          <p:cNvPicPr>
            <a:picLocks noChangeAspect="1"/>
          </p:cNvPicPr>
          <p:nvPr/>
        </p:nvPicPr>
        <p:blipFill>
          <a:blip r:embed="rId2"/>
          <a:stretch>
            <a:fillRect/>
          </a:stretch>
        </p:blipFill>
        <p:spPr>
          <a:xfrm>
            <a:off x="762000" y="717550"/>
            <a:ext cx="7644088" cy="5638800"/>
          </a:xfrm>
          <a:prstGeom prst="rect">
            <a:avLst/>
          </a:prstGeom>
        </p:spPr>
      </p:pic>
      <p:sp>
        <p:nvSpPr>
          <p:cNvPr id="5" name="Segnaposto data 4"/>
          <p:cNvSpPr>
            <a:spLocks noGrp="1"/>
          </p:cNvSpPr>
          <p:nvPr>
            <p:ph type="dt" sz="half" idx="10"/>
          </p:nvPr>
        </p:nvSpPr>
        <p:spPr/>
        <p:txBody>
          <a:bodyPr/>
          <a:lstStyle/>
          <a:p>
            <a:fld id="{4B9821F0-B28B-5A4C-AF25-ED4666443820}" type="datetime1">
              <a:rPr lang="it-IT" smtClean="0"/>
              <a:pPr/>
              <a:t>14/06/2017</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latin typeface="Arial Black"/>
                <a:cs typeface="Arial Black"/>
              </a:rPr>
              <a:t>Azioni</a:t>
            </a:r>
            <a:endParaRPr lang="it-IT" dirty="0">
              <a:latin typeface="Arial Black"/>
              <a:cs typeface="Arial Black"/>
            </a:endParaRPr>
          </a:p>
        </p:txBody>
      </p:sp>
      <p:sp>
        <p:nvSpPr>
          <p:cNvPr id="5" name="Sottotitolo 4"/>
          <p:cNvSpPr>
            <a:spLocks noGrp="1"/>
          </p:cNvSpPr>
          <p:nvPr>
            <p:ph type="subTitle" idx="1"/>
          </p:nvPr>
        </p:nvSpPr>
        <p:spPr/>
        <p:txBody>
          <a:bodyPr/>
          <a:lstStyle/>
          <a:p>
            <a:endParaRPr lang="it-IT" dirty="0">
              <a:latin typeface="Arial Narrow"/>
              <a:cs typeface="Arial Narrow"/>
            </a:endParaRPr>
          </a:p>
        </p:txBody>
      </p:sp>
      <p:sp>
        <p:nvSpPr>
          <p:cNvPr id="2" name="Segnaposto data 1"/>
          <p:cNvSpPr>
            <a:spLocks noGrp="1"/>
          </p:cNvSpPr>
          <p:nvPr>
            <p:ph type="dt" sz="half" idx="10"/>
          </p:nvPr>
        </p:nvSpPr>
        <p:spPr/>
        <p:txBody>
          <a:bodyPr/>
          <a:lstStyle/>
          <a:p>
            <a:fld id="{94C27DF9-8EE8-BA48-BE7E-675AD9BD3EE7}" type="datetime1">
              <a:rPr lang="it-IT" smtClean="0"/>
              <a:pPr/>
              <a:t>14/06/2017</a:t>
            </a:fld>
            <a:endParaRPr lang="it-IT"/>
          </a:p>
        </p:txBody>
      </p:sp>
      <p:sp>
        <p:nvSpPr>
          <p:cNvPr id="3" name="Segnaposto piè di pagina 2"/>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latin typeface="Arial Black"/>
                <a:cs typeface="Arial Black"/>
              </a:rPr>
              <a:t>Some </a:t>
            </a:r>
            <a:r>
              <a:rPr lang="it-IT" dirty="0" err="1" smtClean="0">
                <a:latin typeface="Arial Black"/>
                <a:cs typeface="Arial Black"/>
              </a:rPr>
              <a:t>ideas</a:t>
            </a:r>
            <a:r>
              <a:rPr lang="it-IT" dirty="0" smtClean="0">
                <a:latin typeface="Arial Black"/>
                <a:cs typeface="Arial Black"/>
              </a:rPr>
              <a:t> on </a:t>
            </a:r>
            <a:r>
              <a:rPr lang="it-IT" dirty="0" err="1" smtClean="0">
                <a:latin typeface="Arial Black"/>
                <a:cs typeface="Arial Black"/>
              </a:rPr>
              <a:t>resistance</a:t>
            </a:r>
            <a:endParaRPr lang="it-IT" dirty="0">
              <a:latin typeface="Arial Black"/>
              <a:cs typeface="Arial Black"/>
            </a:endParaRPr>
          </a:p>
        </p:txBody>
      </p:sp>
      <p:sp>
        <p:nvSpPr>
          <p:cNvPr id="9" name="Segnaposto contenuto 8"/>
          <p:cNvSpPr>
            <a:spLocks noGrp="1"/>
          </p:cNvSpPr>
          <p:nvPr>
            <p:ph idx="1"/>
          </p:nvPr>
        </p:nvSpPr>
        <p:spPr/>
        <p:txBody>
          <a:bodyPr>
            <a:normAutofit fontScale="70000" lnSpcReduction="20000"/>
          </a:bodyPr>
          <a:lstStyle/>
          <a:p>
            <a:r>
              <a:rPr lang="it-IT" b="1" dirty="0" err="1" smtClean="0">
                <a:latin typeface="Arial Narrow"/>
                <a:cs typeface="Arial Narrow"/>
              </a:rPr>
              <a:t>Resistance</a:t>
            </a:r>
            <a:r>
              <a:rPr lang="it-IT" b="1" dirty="0" smtClean="0">
                <a:latin typeface="Arial Narrow"/>
                <a:cs typeface="Arial Narrow"/>
              </a:rPr>
              <a:t> </a:t>
            </a:r>
            <a:r>
              <a:rPr lang="it-IT" b="1" dirty="0" err="1" smtClean="0">
                <a:latin typeface="Arial Narrow"/>
                <a:cs typeface="Arial Narrow"/>
              </a:rPr>
              <a:t>–</a:t>
            </a:r>
            <a:r>
              <a:rPr lang="it-IT" b="1" dirty="0" smtClean="0">
                <a:latin typeface="Arial Narrow"/>
                <a:cs typeface="Arial Narrow"/>
              </a:rPr>
              <a:t> the  </a:t>
            </a:r>
            <a:r>
              <a:rPr lang="it-IT" b="1" dirty="0" err="1" smtClean="0">
                <a:latin typeface="Arial Narrow"/>
                <a:cs typeface="Arial Narrow"/>
              </a:rPr>
              <a:t>microrganism</a:t>
            </a:r>
            <a:endParaRPr lang="it-IT" b="1" dirty="0" smtClean="0">
              <a:latin typeface="Arial Narrow"/>
              <a:cs typeface="Arial Narrow"/>
            </a:endParaRPr>
          </a:p>
          <a:p>
            <a:r>
              <a:rPr lang="it-IT" b="1" dirty="0" err="1" smtClean="0">
                <a:latin typeface="Arial Narrow"/>
                <a:cs typeface="Arial Narrow"/>
              </a:rPr>
              <a:t>Resistance</a:t>
            </a:r>
            <a:r>
              <a:rPr lang="it-IT" b="1" dirty="0" smtClean="0">
                <a:latin typeface="Arial Narrow"/>
                <a:cs typeface="Arial Narrow"/>
              </a:rPr>
              <a:t> </a:t>
            </a:r>
            <a:r>
              <a:rPr lang="it-IT" b="1" dirty="0" err="1" smtClean="0">
                <a:latin typeface="Arial Narrow"/>
                <a:cs typeface="Arial Narrow"/>
              </a:rPr>
              <a:t>–</a:t>
            </a:r>
            <a:r>
              <a:rPr lang="it-IT" b="1" dirty="0" smtClean="0">
                <a:latin typeface="Arial Narrow"/>
                <a:cs typeface="Arial Narrow"/>
              </a:rPr>
              <a:t> the </a:t>
            </a:r>
            <a:r>
              <a:rPr lang="it-IT" b="1" dirty="0" err="1" smtClean="0">
                <a:latin typeface="Arial Narrow"/>
                <a:cs typeface="Arial Narrow"/>
              </a:rPr>
              <a:t>patho-physiology</a:t>
            </a:r>
            <a:r>
              <a:rPr lang="it-IT" b="1" dirty="0" smtClean="0">
                <a:latin typeface="Arial Narrow"/>
                <a:cs typeface="Arial Narrow"/>
              </a:rPr>
              <a:t> </a:t>
            </a:r>
            <a:r>
              <a:rPr lang="it-IT" b="1" dirty="0" err="1" smtClean="0">
                <a:latin typeface="Arial Narrow"/>
                <a:cs typeface="Arial Narrow"/>
              </a:rPr>
              <a:t>of</a:t>
            </a:r>
            <a:r>
              <a:rPr lang="it-IT" b="1" dirty="0" smtClean="0">
                <a:latin typeface="Arial Narrow"/>
                <a:cs typeface="Arial Narrow"/>
              </a:rPr>
              <a:t> </a:t>
            </a:r>
            <a:r>
              <a:rPr lang="it-IT" b="1" dirty="0" err="1" smtClean="0">
                <a:latin typeface="Arial Narrow"/>
                <a:cs typeface="Arial Narrow"/>
              </a:rPr>
              <a:t>an</a:t>
            </a:r>
            <a:r>
              <a:rPr lang="it-IT" b="1" dirty="0" smtClean="0">
                <a:latin typeface="Arial Narrow"/>
                <a:cs typeface="Arial Narrow"/>
              </a:rPr>
              <a:t> </a:t>
            </a:r>
            <a:r>
              <a:rPr lang="it-IT" b="1" dirty="0" err="1" smtClean="0">
                <a:latin typeface="Arial Narrow"/>
                <a:cs typeface="Arial Narrow"/>
              </a:rPr>
              <a:t>infection</a:t>
            </a:r>
            <a:endParaRPr lang="it-IT" b="1" dirty="0" smtClean="0">
              <a:latin typeface="Arial Narrow"/>
              <a:cs typeface="Arial Narrow"/>
            </a:endParaRPr>
          </a:p>
          <a:p>
            <a:endParaRPr lang="it-IT" b="1" dirty="0" smtClean="0">
              <a:latin typeface="Arial Narrow"/>
              <a:cs typeface="Arial Narrow"/>
            </a:endParaRPr>
          </a:p>
          <a:p>
            <a:r>
              <a:rPr lang="it-IT" b="1" dirty="0" err="1" smtClean="0">
                <a:latin typeface="Arial Narrow"/>
                <a:cs typeface="Arial Narrow"/>
              </a:rPr>
              <a:t>Methodollogically</a:t>
            </a:r>
            <a:r>
              <a:rPr lang="it-IT" b="1" dirty="0" smtClean="0">
                <a:latin typeface="Arial Narrow"/>
                <a:cs typeface="Arial Narrow"/>
              </a:rPr>
              <a:t>: </a:t>
            </a:r>
            <a:r>
              <a:rPr lang="it-IT" b="1" dirty="0" err="1" smtClean="0">
                <a:latin typeface="Arial Narrow"/>
                <a:cs typeface="Arial Narrow"/>
              </a:rPr>
              <a:t>phenotypic</a:t>
            </a:r>
            <a:r>
              <a:rPr lang="it-IT" b="1" dirty="0" smtClean="0">
                <a:latin typeface="Arial Narrow"/>
                <a:cs typeface="Arial Narrow"/>
              </a:rPr>
              <a:t> </a:t>
            </a:r>
            <a:r>
              <a:rPr lang="it-IT" b="1" dirty="0" err="1" smtClean="0">
                <a:latin typeface="Arial Narrow"/>
                <a:cs typeface="Arial Narrow"/>
              </a:rPr>
              <a:t>tests</a:t>
            </a:r>
            <a:r>
              <a:rPr lang="it-IT" b="1" dirty="0" smtClean="0">
                <a:latin typeface="Arial Narrow"/>
                <a:cs typeface="Arial Narrow"/>
              </a:rPr>
              <a:t> (MIC, </a:t>
            </a:r>
            <a:r>
              <a:rPr lang="it-IT" b="1" dirty="0" err="1" smtClean="0">
                <a:latin typeface="Arial Narrow"/>
                <a:cs typeface="Arial Narrow"/>
              </a:rPr>
              <a:t>kb</a:t>
            </a:r>
            <a:r>
              <a:rPr lang="it-IT" b="1" dirty="0" smtClean="0">
                <a:latin typeface="Arial Narrow"/>
                <a:cs typeface="Arial Narrow"/>
              </a:rPr>
              <a:t> </a:t>
            </a:r>
            <a:r>
              <a:rPr lang="it-IT" b="1" dirty="0" err="1" smtClean="0">
                <a:latin typeface="Arial Narrow"/>
                <a:cs typeface="Arial Narrow"/>
              </a:rPr>
              <a:t>Breakpoint</a:t>
            </a:r>
            <a:r>
              <a:rPr lang="it-IT" b="1" dirty="0" smtClean="0">
                <a:latin typeface="Arial Narrow"/>
                <a:cs typeface="Arial Narrow"/>
              </a:rPr>
              <a:t>, </a:t>
            </a:r>
            <a:r>
              <a:rPr lang="it-IT" b="1" dirty="0" err="1" smtClean="0">
                <a:latin typeface="Arial Narrow"/>
                <a:cs typeface="Arial Narrow"/>
              </a:rPr>
              <a:t>Ecoff</a:t>
            </a:r>
            <a:r>
              <a:rPr lang="it-IT" b="1" dirty="0" smtClean="0">
                <a:latin typeface="Arial Narrow"/>
                <a:cs typeface="Arial Narrow"/>
              </a:rPr>
              <a:t>); </a:t>
            </a:r>
            <a:r>
              <a:rPr lang="it-IT" b="1" dirty="0" err="1" smtClean="0">
                <a:latin typeface="Arial Narrow"/>
                <a:cs typeface="Arial Narrow"/>
              </a:rPr>
              <a:t>genotypic</a:t>
            </a:r>
            <a:r>
              <a:rPr lang="it-IT" b="1" dirty="0" smtClean="0">
                <a:latin typeface="Arial Narrow"/>
                <a:cs typeface="Arial Narrow"/>
              </a:rPr>
              <a:t> (</a:t>
            </a:r>
            <a:r>
              <a:rPr lang="it-IT" b="1" dirty="0" err="1" smtClean="0">
                <a:latin typeface="Arial Narrow"/>
                <a:cs typeface="Arial Narrow"/>
              </a:rPr>
              <a:t>Resistance</a:t>
            </a:r>
            <a:r>
              <a:rPr lang="it-IT" b="1" dirty="0" smtClean="0">
                <a:latin typeface="Arial Narrow"/>
                <a:cs typeface="Arial Narrow"/>
              </a:rPr>
              <a:t> gene detection </a:t>
            </a:r>
            <a:r>
              <a:rPr lang="it-IT" b="1" dirty="0" err="1" smtClean="0">
                <a:latin typeface="Arial Narrow"/>
                <a:cs typeface="Arial Narrow"/>
              </a:rPr>
              <a:t>–</a:t>
            </a:r>
            <a:r>
              <a:rPr lang="it-IT" b="1" dirty="0" smtClean="0">
                <a:latin typeface="Arial Narrow"/>
                <a:cs typeface="Arial Narrow"/>
              </a:rPr>
              <a:t> PCR and </a:t>
            </a:r>
            <a:r>
              <a:rPr lang="it-IT" b="1" dirty="0" err="1" smtClean="0">
                <a:latin typeface="Arial Narrow"/>
                <a:cs typeface="Arial Narrow"/>
              </a:rPr>
              <a:t>point</a:t>
            </a:r>
            <a:r>
              <a:rPr lang="it-IT" b="1" dirty="0" smtClean="0">
                <a:latin typeface="Arial Narrow"/>
                <a:cs typeface="Arial Narrow"/>
              </a:rPr>
              <a:t> </a:t>
            </a:r>
            <a:r>
              <a:rPr lang="it-IT" b="1" dirty="0" err="1" smtClean="0">
                <a:latin typeface="Arial Narrow"/>
                <a:cs typeface="Arial Narrow"/>
              </a:rPr>
              <a:t>of</a:t>
            </a:r>
            <a:r>
              <a:rPr lang="it-IT" b="1" dirty="0" smtClean="0">
                <a:latin typeface="Arial Narrow"/>
                <a:cs typeface="Arial Narrow"/>
              </a:rPr>
              <a:t> </a:t>
            </a:r>
            <a:r>
              <a:rPr lang="it-IT" b="1" dirty="0" err="1" smtClean="0">
                <a:latin typeface="Arial Narrow"/>
                <a:cs typeface="Arial Narrow"/>
              </a:rPr>
              <a:t>carebut</a:t>
            </a:r>
            <a:r>
              <a:rPr lang="it-IT" b="1" dirty="0" smtClean="0">
                <a:latin typeface="Arial Narrow"/>
                <a:cs typeface="Arial Narrow"/>
              </a:rPr>
              <a:t> </a:t>
            </a:r>
            <a:r>
              <a:rPr lang="it-IT" b="1" dirty="0" err="1" smtClean="0">
                <a:latin typeface="Arial Narrow"/>
                <a:cs typeface="Arial Narrow"/>
              </a:rPr>
              <a:t>also</a:t>
            </a:r>
            <a:r>
              <a:rPr lang="it-IT" b="1" dirty="0" smtClean="0">
                <a:latin typeface="Arial Narrow"/>
                <a:cs typeface="Arial Narrow"/>
              </a:rPr>
              <a:t> </a:t>
            </a:r>
            <a:r>
              <a:rPr lang="it-IT" b="1" dirty="0" err="1" smtClean="0">
                <a:latin typeface="Arial Narrow"/>
                <a:cs typeface="Arial Narrow"/>
              </a:rPr>
              <a:t>expression</a:t>
            </a:r>
            <a:r>
              <a:rPr lang="it-IT" b="1" dirty="0" smtClean="0">
                <a:latin typeface="Arial Narrow"/>
                <a:cs typeface="Arial Narrow"/>
              </a:rPr>
              <a:t> </a:t>
            </a:r>
            <a:r>
              <a:rPr lang="it-IT" b="1" dirty="0" err="1" smtClean="0">
                <a:latin typeface="Arial Narrow"/>
                <a:cs typeface="Arial Narrow"/>
              </a:rPr>
              <a:t>profiling</a:t>
            </a:r>
            <a:r>
              <a:rPr lang="it-IT" b="1" dirty="0" smtClean="0">
                <a:latin typeface="Arial Narrow"/>
                <a:cs typeface="Arial Narrow"/>
              </a:rPr>
              <a:t>, </a:t>
            </a:r>
            <a:r>
              <a:rPr lang="it-IT" b="1" dirty="0" err="1" smtClean="0">
                <a:latin typeface="Arial Narrow"/>
                <a:cs typeface="Arial Narrow"/>
              </a:rPr>
              <a:t>sequencing</a:t>
            </a:r>
            <a:r>
              <a:rPr lang="it-IT" b="1" dirty="0" smtClean="0">
                <a:latin typeface="Arial Narrow"/>
                <a:cs typeface="Arial Narrow"/>
              </a:rPr>
              <a:t>, </a:t>
            </a:r>
            <a:r>
              <a:rPr lang="it-IT" b="1" dirty="0" err="1" smtClean="0">
                <a:latin typeface="Arial Narrow"/>
                <a:cs typeface="Arial Narrow"/>
              </a:rPr>
              <a:t>proteome</a:t>
            </a:r>
            <a:r>
              <a:rPr lang="it-IT" b="1" dirty="0" smtClean="0">
                <a:latin typeface="Arial Narrow"/>
                <a:cs typeface="Arial Narrow"/>
              </a:rPr>
              <a:t> </a:t>
            </a:r>
            <a:r>
              <a:rPr lang="it-IT" b="1" dirty="0" err="1" smtClean="0">
                <a:latin typeface="Arial Narrow"/>
                <a:cs typeface="Arial Narrow"/>
              </a:rPr>
              <a:t>analysis</a:t>
            </a:r>
            <a:r>
              <a:rPr lang="it-IT" b="1" dirty="0" smtClean="0">
                <a:latin typeface="Arial Narrow"/>
                <a:cs typeface="Arial Narrow"/>
              </a:rPr>
              <a:t>)</a:t>
            </a:r>
          </a:p>
          <a:p>
            <a:endParaRPr lang="it-IT" b="1" dirty="0" smtClean="0">
              <a:latin typeface="Arial Narrow"/>
              <a:cs typeface="Arial Narrow"/>
            </a:endParaRPr>
          </a:p>
          <a:p>
            <a:r>
              <a:rPr lang="it-IT" b="1" dirty="0" err="1" smtClean="0">
                <a:latin typeface="Arial Narrow"/>
                <a:cs typeface="Arial Narrow"/>
              </a:rPr>
              <a:t>Interpretation</a:t>
            </a:r>
            <a:r>
              <a:rPr lang="it-IT" b="1" dirty="0" smtClean="0">
                <a:latin typeface="Arial Narrow"/>
                <a:cs typeface="Arial Narrow"/>
              </a:rPr>
              <a:t> </a:t>
            </a:r>
            <a:r>
              <a:rPr lang="it-IT" b="1" dirty="0" err="1" smtClean="0">
                <a:latin typeface="Arial Narrow"/>
                <a:cs typeface="Arial Narrow"/>
              </a:rPr>
              <a:t>of</a:t>
            </a:r>
            <a:r>
              <a:rPr lang="it-IT" b="1" dirty="0" smtClean="0">
                <a:latin typeface="Arial Narrow"/>
                <a:cs typeface="Arial Narrow"/>
              </a:rPr>
              <a:t> </a:t>
            </a:r>
            <a:r>
              <a:rPr lang="it-IT" b="1" dirty="0" err="1" smtClean="0">
                <a:latin typeface="Arial Narrow"/>
                <a:cs typeface="Arial Narrow"/>
              </a:rPr>
              <a:t>results</a:t>
            </a:r>
            <a:r>
              <a:rPr lang="it-IT" b="1" dirty="0" smtClean="0">
                <a:latin typeface="Arial Narrow"/>
                <a:cs typeface="Arial Narrow"/>
              </a:rPr>
              <a:t>, notes in the report,  </a:t>
            </a:r>
            <a:r>
              <a:rPr lang="it-IT" b="1" dirty="0" err="1" smtClean="0">
                <a:latin typeface="Arial Narrow"/>
                <a:cs typeface="Arial Narrow"/>
              </a:rPr>
              <a:t>masking</a:t>
            </a:r>
            <a:r>
              <a:rPr lang="it-IT" b="1" dirty="0" smtClean="0">
                <a:latin typeface="Arial Narrow"/>
                <a:cs typeface="Arial Narrow"/>
              </a:rPr>
              <a:t> data in the </a:t>
            </a:r>
            <a:r>
              <a:rPr lang="it-IT" b="1" dirty="0" err="1" smtClean="0">
                <a:latin typeface="Arial Narrow"/>
                <a:cs typeface="Arial Narrow"/>
              </a:rPr>
              <a:t>report…etc</a:t>
            </a:r>
            <a:endParaRPr lang="it-IT" b="1" dirty="0" smtClean="0">
              <a:latin typeface="Arial Narrow"/>
              <a:cs typeface="Arial Narrow"/>
            </a:endParaRPr>
          </a:p>
          <a:p>
            <a:endParaRPr lang="it-IT" b="1" dirty="0" smtClean="0">
              <a:latin typeface="Arial Narrow"/>
              <a:cs typeface="Arial Narrow"/>
            </a:endParaRPr>
          </a:p>
          <a:p>
            <a:r>
              <a:rPr lang="it-IT" b="1" dirty="0" err="1" smtClean="0">
                <a:latin typeface="Arial Narrow"/>
                <a:cs typeface="Arial Narrow"/>
              </a:rPr>
              <a:t>Epidemiological</a:t>
            </a:r>
            <a:r>
              <a:rPr lang="it-IT" b="1" dirty="0" smtClean="0">
                <a:latin typeface="Arial Narrow"/>
                <a:cs typeface="Arial Narrow"/>
              </a:rPr>
              <a:t> report</a:t>
            </a:r>
          </a:p>
          <a:p>
            <a:endParaRPr lang="it-IT" b="1" dirty="0" smtClean="0">
              <a:latin typeface="Arial Narrow"/>
              <a:cs typeface="Arial Narrow"/>
            </a:endParaRPr>
          </a:p>
          <a:p>
            <a:r>
              <a:rPr lang="it-IT" b="1" dirty="0" err="1" smtClean="0">
                <a:latin typeface="Arial Narrow"/>
                <a:cs typeface="Arial Narrow"/>
              </a:rPr>
              <a:t>Typing</a:t>
            </a:r>
            <a:r>
              <a:rPr lang="it-IT" b="1" dirty="0" smtClean="0">
                <a:latin typeface="Arial Narrow"/>
                <a:cs typeface="Arial Narrow"/>
              </a:rPr>
              <a:t> and </a:t>
            </a:r>
            <a:r>
              <a:rPr lang="it-IT" b="1" dirty="0" err="1" smtClean="0">
                <a:latin typeface="Arial Narrow"/>
                <a:cs typeface="Arial Narrow"/>
              </a:rPr>
              <a:t>tracking</a:t>
            </a:r>
            <a:r>
              <a:rPr lang="it-IT" b="1" dirty="0" smtClean="0">
                <a:latin typeface="Arial Narrow"/>
                <a:cs typeface="Arial Narrow"/>
              </a:rPr>
              <a:t> </a:t>
            </a:r>
            <a:r>
              <a:rPr lang="it-IT" b="1" dirty="0" err="1" smtClean="0">
                <a:latin typeface="Arial Narrow"/>
                <a:cs typeface="Arial Narrow"/>
              </a:rPr>
              <a:t>epidemic</a:t>
            </a:r>
            <a:r>
              <a:rPr lang="it-IT" b="1" dirty="0" smtClean="0">
                <a:latin typeface="Arial Narrow"/>
                <a:cs typeface="Arial Narrow"/>
              </a:rPr>
              <a:t> spread</a:t>
            </a:r>
          </a:p>
        </p:txBody>
      </p:sp>
      <p:sp>
        <p:nvSpPr>
          <p:cNvPr id="7" name="Segnaposto piè di pagina 6"/>
          <p:cNvSpPr>
            <a:spLocks noGrp="1"/>
          </p:cNvSpPr>
          <p:nvPr>
            <p:ph type="ftr" sz="quarter" idx="11"/>
          </p:nvPr>
        </p:nvSpPr>
        <p:spPr/>
        <p:txBody>
          <a:bodyPr/>
          <a:lstStyle/>
          <a:p>
            <a:r>
              <a:rPr lang="it-IT" smtClean="0"/>
              <a:t>Combact Resistance 2017</a:t>
            </a:r>
            <a:endParaRPr lang="it-IT"/>
          </a:p>
        </p:txBody>
      </p:sp>
      <p:sp>
        <p:nvSpPr>
          <p:cNvPr id="5" name="Segnaposto data 4"/>
          <p:cNvSpPr>
            <a:spLocks noGrp="1"/>
          </p:cNvSpPr>
          <p:nvPr>
            <p:ph type="dt" sz="half" idx="10"/>
          </p:nvPr>
        </p:nvSpPr>
        <p:spPr/>
        <p:txBody>
          <a:bodyPr/>
          <a:lstStyle/>
          <a:p>
            <a:fld id="{B3A7C937-665E-8E45-BEF5-CD1ED6916F73}" type="datetime1">
              <a:rPr lang="it-IT" smtClean="0"/>
              <a:pPr/>
              <a:t>14/06/2017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81000" y="152400"/>
            <a:ext cx="8229600" cy="1143000"/>
          </a:xfrm>
        </p:spPr>
        <p:txBody>
          <a:bodyPr>
            <a:normAutofit/>
          </a:bodyPr>
          <a:lstStyle/>
          <a:p>
            <a:r>
              <a:rPr lang="it-IT" dirty="0" smtClean="0">
                <a:solidFill>
                  <a:srgbClr val="FF0000"/>
                </a:solidFill>
              </a:rPr>
              <a:t> </a:t>
            </a:r>
            <a:r>
              <a:rPr lang="it-IT" dirty="0" smtClean="0">
                <a:latin typeface="Arial Black"/>
                <a:cs typeface="Arial Black"/>
              </a:rPr>
              <a:t>i miei </a:t>
            </a:r>
            <a:r>
              <a:rPr lang="it-IT" dirty="0" err="1" smtClean="0">
                <a:latin typeface="Arial Black"/>
                <a:cs typeface="Arial Black"/>
              </a:rPr>
              <a:t>pensieri……</a:t>
            </a:r>
            <a:endParaRPr lang="it-IT" dirty="0">
              <a:solidFill>
                <a:srgbClr val="FF0000"/>
              </a:solidFill>
            </a:endParaRPr>
          </a:p>
        </p:txBody>
      </p:sp>
      <p:sp>
        <p:nvSpPr>
          <p:cNvPr id="6" name="Rettangolo 5"/>
          <p:cNvSpPr/>
          <p:nvPr/>
        </p:nvSpPr>
        <p:spPr>
          <a:xfrm>
            <a:off x="573715" y="1426224"/>
            <a:ext cx="7572429" cy="4524316"/>
          </a:xfrm>
          <a:prstGeom prst="rect">
            <a:avLst/>
          </a:prstGeom>
          <a:ln>
            <a:noFill/>
          </a:ln>
        </p:spPr>
        <p:txBody>
          <a:bodyPr wrap="square">
            <a:spAutoFit/>
          </a:bodyPr>
          <a:lstStyle/>
          <a:p>
            <a:pPr marL="285750" indent="-285750">
              <a:buClr>
                <a:srgbClr val="FF0000"/>
              </a:buClr>
              <a:buFont typeface="Wingdings" charset="2"/>
              <a:buChar char="§"/>
            </a:pPr>
            <a:r>
              <a:rPr lang="it-IT" dirty="0" smtClean="0"/>
              <a:t>Riduzione dell’ </a:t>
            </a:r>
            <a:r>
              <a:rPr lang="it-IT" dirty="0"/>
              <a:t>impatto infezioni</a:t>
            </a:r>
            <a:r>
              <a:rPr lang="it-IT" dirty="0" smtClean="0"/>
              <a:t> da </a:t>
            </a:r>
            <a:r>
              <a:rPr lang="it-IT" dirty="0"/>
              <a:t>germi </a:t>
            </a:r>
            <a:r>
              <a:rPr lang="it-IT" dirty="0" smtClean="0"/>
              <a:t>MDR</a:t>
            </a:r>
          </a:p>
          <a:p>
            <a:pPr marL="285750" indent="-285750">
              <a:buClr>
                <a:srgbClr val="FF0000"/>
              </a:buClr>
              <a:buFont typeface="Wingdings" charset="2"/>
              <a:buChar char="§"/>
            </a:pPr>
            <a:r>
              <a:rPr lang="it-IT" dirty="0" smtClean="0"/>
              <a:t>Miglioramento </a:t>
            </a:r>
            <a:r>
              <a:rPr lang="it-IT" dirty="0"/>
              <a:t>della diagnostica (molecolare, rapida, </a:t>
            </a:r>
            <a:r>
              <a:rPr lang="it-IT" dirty="0" err="1"/>
              <a:t>point</a:t>
            </a:r>
            <a:r>
              <a:rPr lang="it-IT" dirty="0"/>
              <a:t> of care); </a:t>
            </a:r>
            <a:r>
              <a:rPr lang="it-IT" dirty="0" err="1"/>
              <a:t>stewardship</a:t>
            </a:r>
            <a:r>
              <a:rPr lang="it-IT" dirty="0"/>
              <a:t> diagnostica a partire </a:t>
            </a:r>
            <a:r>
              <a:rPr lang="it-IT" dirty="0" smtClean="0"/>
              <a:t>dall’antibiogramma</a:t>
            </a:r>
          </a:p>
          <a:p>
            <a:pPr marL="285750" indent="-285750">
              <a:buClr>
                <a:srgbClr val="FF0000"/>
              </a:buClr>
              <a:buFont typeface="Wingdings" charset="2"/>
              <a:buChar char="§"/>
            </a:pPr>
            <a:r>
              <a:rPr lang="it-IT" dirty="0" smtClean="0"/>
              <a:t>Sorveglianze </a:t>
            </a:r>
            <a:r>
              <a:rPr lang="it-IT" dirty="0" err="1" smtClean="0"/>
              <a:t>–</a:t>
            </a:r>
            <a:r>
              <a:rPr lang="it-IT" dirty="0" smtClean="0"/>
              <a:t>  internazionali, nazionali, regionali</a:t>
            </a:r>
          </a:p>
          <a:p>
            <a:pPr marL="285750" indent="-285750">
              <a:buClr>
                <a:srgbClr val="FF0000"/>
              </a:buClr>
              <a:buFont typeface="Wingdings" charset="2"/>
              <a:buChar char="§"/>
            </a:pPr>
            <a:r>
              <a:rPr lang="it-IT" dirty="0" smtClean="0"/>
              <a:t>Studi </a:t>
            </a:r>
            <a:r>
              <a:rPr lang="it-IT" dirty="0"/>
              <a:t>di prevalenza </a:t>
            </a:r>
            <a:r>
              <a:rPr lang="it-IT" dirty="0" smtClean="0"/>
              <a:t>ripetuti</a:t>
            </a:r>
          </a:p>
          <a:p>
            <a:pPr marL="285750" indent="-285750">
              <a:buClr>
                <a:srgbClr val="FF0000"/>
              </a:buClr>
              <a:buFont typeface="Wingdings" charset="2"/>
              <a:buChar char="§"/>
            </a:pPr>
            <a:r>
              <a:rPr lang="it-IT" dirty="0" smtClean="0"/>
              <a:t>Report </a:t>
            </a:r>
            <a:r>
              <a:rPr lang="it-IT" dirty="0"/>
              <a:t>microbiologico –  </a:t>
            </a:r>
            <a:endParaRPr lang="it-IT" dirty="0" smtClean="0"/>
          </a:p>
          <a:p>
            <a:pPr marL="285750" indent="-285750">
              <a:buClr>
                <a:srgbClr val="FF0000"/>
              </a:buClr>
              <a:buFont typeface="Wingdings" charset="2"/>
              <a:buChar char="§"/>
            </a:pPr>
            <a:r>
              <a:rPr lang="it-IT" dirty="0" smtClean="0"/>
              <a:t>Consumo </a:t>
            </a:r>
            <a:r>
              <a:rPr lang="it-IT" dirty="0"/>
              <a:t>degli antibiotici e politica di uso </a:t>
            </a:r>
            <a:r>
              <a:rPr lang="it-IT" dirty="0" smtClean="0"/>
              <a:t>dell’antibiotico </a:t>
            </a:r>
            <a:r>
              <a:rPr lang="it-IT" dirty="0"/>
              <a:t>(</a:t>
            </a:r>
            <a:r>
              <a:rPr lang="it-IT" dirty="0" err="1"/>
              <a:t>stewardship</a:t>
            </a:r>
            <a:r>
              <a:rPr lang="it-IT" dirty="0" smtClean="0"/>
              <a:t>)</a:t>
            </a:r>
          </a:p>
          <a:p>
            <a:pPr marL="285750" indent="-285750">
              <a:buClr>
                <a:srgbClr val="FF0000"/>
              </a:buClr>
              <a:buFont typeface="Wingdings" charset="2"/>
              <a:buChar char="§"/>
            </a:pPr>
            <a:r>
              <a:rPr lang="it-IT" dirty="0" smtClean="0"/>
              <a:t>Riconoscimento </a:t>
            </a:r>
            <a:r>
              <a:rPr lang="it-IT" dirty="0"/>
              <a:t>dei fattori di rischio e dei reparti a </a:t>
            </a:r>
            <a:r>
              <a:rPr lang="it-IT" dirty="0" smtClean="0"/>
              <a:t>rischio</a:t>
            </a:r>
          </a:p>
          <a:p>
            <a:pPr marL="285750" indent="-285750">
              <a:buClr>
                <a:srgbClr val="FF0000"/>
              </a:buClr>
              <a:buFont typeface="Wingdings" charset="2"/>
              <a:buChar char="§"/>
            </a:pPr>
            <a:r>
              <a:rPr lang="it-IT" dirty="0" smtClean="0"/>
              <a:t>Le </a:t>
            </a:r>
            <a:r>
              <a:rPr lang="it-IT" dirty="0"/>
              <a:t>nuove </a:t>
            </a:r>
            <a:r>
              <a:rPr lang="it-IT" dirty="0" smtClean="0"/>
              <a:t>entità </a:t>
            </a:r>
            <a:r>
              <a:rPr lang="it-IT" dirty="0"/>
              <a:t>delle infezioni</a:t>
            </a:r>
            <a:r>
              <a:rPr lang="it-IT" dirty="0" smtClean="0"/>
              <a:t> MDR: RSA </a:t>
            </a:r>
            <a:r>
              <a:rPr lang="it-IT" dirty="0"/>
              <a:t>e </a:t>
            </a:r>
            <a:r>
              <a:rPr lang="it-IT" dirty="0" smtClean="0"/>
              <a:t>anziani</a:t>
            </a:r>
          </a:p>
          <a:p>
            <a:pPr marL="285750" indent="-285750">
              <a:buClr>
                <a:srgbClr val="FF0000"/>
              </a:buClr>
              <a:buFont typeface="Wingdings" charset="2"/>
              <a:buChar char="§"/>
            </a:pPr>
            <a:r>
              <a:rPr lang="it-IT" dirty="0" smtClean="0"/>
              <a:t>CIO – individuazione problemi e intensificazione formazione personale sanitario</a:t>
            </a:r>
          </a:p>
          <a:p>
            <a:pPr marL="285750" indent="-285750">
              <a:buClr>
                <a:srgbClr val="FF0000"/>
              </a:buClr>
              <a:buFont typeface="Wingdings" charset="2"/>
              <a:buChar char="§"/>
            </a:pPr>
            <a:r>
              <a:rPr lang="it-IT" dirty="0" smtClean="0"/>
              <a:t>Sostegno e sviluppo di sistemi, modificare organizzazioni e comportamenti</a:t>
            </a:r>
          </a:p>
          <a:p>
            <a:pPr marL="285750" indent="-285750">
              <a:buClr>
                <a:srgbClr val="FF0000"/>
              </a:buClr>
              <a:buFont typeface="Wingdings" charset="2"/>
              <a:buChar char="§"/>
            </a:pPr>
            <a:r>
              <a:rPr lang="it-IT" dirty="0" smtClean="0"/>
              <a:t>Informazione cittadini e pazienti su MDR</a:t>
            </a:r>
          </a:p>
          <a:p>
            <a:pPr marL="285750" indent="-285750">
              <a:buClr>
                <a:srgbClr val="FF0000"/>
              </a:buClr>
              <a:buFont typeface="Wingdings" charset="2"/>
              <a:buChar char="§"/>
            </a:pPr>
            <a:r>
              <a:rPr lang="it-IT" dirty="0" smtClean="0"/>
              <a:t>Condividere esperienze già in atto in altre regioni/nazioni</a:t>
            </a:r>
          </a:p>
        </p:txBody>
      </p:sp>
    </p:spTree>
    <p:extLst>
      <p:ext uri="{BB962C8B-B14F-4D97-AF65-F5344CB8AC3E}">
        <p14:creationId xmlns:mc="http://schemas.openxmlformats.org/markup-compatibility/2006" xmlns:mv="urn:schemas-microsoft-com:mac:vml" xmlns:p14="http://schemas.microsoft.com/office/powerpoint/2010/main" xmlns="" val="2799870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solidFill>
                  <a:srgbClr val="000000"/>
                </a:solidFill>
                <a:latin typeface="Arial Black"/>
                <a:cs typeface="Arial Black"/>
              </a:rPr>
              <a:t>New </a:t>
            </a:r>
            <a:r>
              <a:rPr lang="it-IT" dirty="0" err="1" smtClean="0">
                <a:solidFill>
                  <a:srgbClr val="000000"/>
                </a:solidFill>
                <a:latin typeface="Arial Black"/>
                <a:cs typeface="Arial Black"/>
              </a:rPr>
              <a:t>perspectives</a:t>
            </a:r>
            <a:endParaRPr lang="it-IT" dirty="0">
              <a:solidFill>
                <a:srgbClr val="000000"/>
              </a:solidFill>
              <a:latin typeface="Arial Black"/>
              <a:cs typeface="Arial Black"/>
            </a:endParaRPr>
          </a:p>
        </p:txBody>
      </p:sp>
      <p:sp>
        <p:nvSpPr>
          <p:cNvPr id="9" name="Segnaposto contenuto 8"/>
          <p:cNvSpPr>
            <a:spLocks noGrp="1"/>
          </p:cNvSpPr>
          <p:nvPr>
            <p:ph idx="1"/>
          </p:nvPr>
        </p:nvSpPr>
        <p:spPr/>
        <p:txBody>
          <a:bodyPr>
            <a:normAutofit fontScale="92500" lnSpcReduction="10000"/>
          </a:bodyPr>
          <a:lstStyle/>
          <a:p>
            <a:r>
              <a:rPr lang="it-IT" dirty="0" err="1" smtClean="0"/>
              <a:t>Rapid</a:t>
            </a:r>
            <a:r>
              <a:rPr lang="it-IT" dirty="0" smtClean="0"/>
              <a:t> </a:t>
            </a:r>
            <a:r>
              <a:rPr lang="it-IT" dirty="0" err="1" smtClean="0"/>
              <a:t>diagnostics</a:t>
            </a:r>
            <a:r>
              <a:rPr lang="it-IT" dirty="0" smtClean="0"/>
              <a:t> and AST (</a:t>
            </a:r>
            <a:r>
              <a:rPr lang="it-IT" dirty="0" err="1" smtClean="0"/>
              <a:t>pheno</a:t>
            </a:r>
            <a:r>
              <a:rPr lang="it-IT" dirty="0" smtClean="0"/>
              <a:t> and </a:t>
            </a:r>
            <a:r>
              <a:rPr lang="it-IT" dirty="0" err="1" smtClean="0"/>
              <a:t>molecular</a:t>
            </a:r>
            <a:r>
              <a:rPr lang="it-IT" dirty="0" smtClean="0"/>
              <a:t>)</a:t>
            </a:r>
          </a:p>
          <a:p>
            <a:r>
              <a:rPr lang="it-IT" dirty="0" err="1" smtClean="0"/>
              <a:t>Metagenomic</a:t>
            </a:r>
            <a:r>
              <a:rPr lang="it-IT" dirty="0" smtClean="0"/>
              <a:t> and </a:t>
            </a:r>
            <a:r>
              <a:rPr lang="it-IT" dirty="0" err="1" smtClean="0"/>
              <a:t>resistome</a:t>
            </a:r>
            <a:endParaRPr lang="it-IT" dirty="0" smtClean="0"/>
          </a:p>
          <a:p>
            <a:r>
              <a:rPr lang="it-IT" dirty="0" smtClean="0"/>
              <a:t>NGS </a:t>
            </a:r>
          </a:p>
          <a:p>
            <a:r>
              <a:rPr lang="it-IT" dirty="0" err="1" smtClean="0"/>
              <a:t>Probiotics</a:t>
            </a:r>
            <a:r>
              <a:rPr lang="it-IT" dirty="0" smtClean="0"/>
              <a:t> and </a:t>
            </a:r>
            <a:r>
              <a:rPr lang="it-IT" dirty="0" err="1" smtClean="0"/>
              <a:t>LBPs</a:t>
            </a:r>
            <a:endParaRPr lang="it-IT" dirty="0" smtClean="0"/>
          </a:p>
          <a:p>
            <a:r>
              <a:rPr lang="it-IT" dirty="0" smtClean="0"/>
              <a:t>CRISP </a:t>
            </a:r>
            <a:r>
              <a:rPr lang="it-IT" dirty="0" err="1" smtClean="0"/>
              <a:t>application</a:t>
            </a:r>
            <a:r>
              <a:rPr lang="it-IT" dirty="0" smtClean="0"/>
              <a:t> </a:t>
            </a:r>
            <a:r>
              <a:rPr lang="it-IT" dirty="0" err="1" smtClean="0"/>
              <a:t>such</a:t>
            </a:r>
            <a:r>
              <a:rPr lang="it-IT" dirty="0" smtClean="0"/>
              <a:t> </a:t>
            </a:r>
            <a:r>
              <a:rPr lang="it-IT" dirty="0" err="1" smtClean="0"/>
              <a:t>as</a:t>
            </a:r>
            <a:r>
              <a:rPr lang="it-IT" dirty="0" smtClean="0"/>
              <a:t> </a:t>
            </a:r>
            <a:r>
              <a:rPr lang="it-IT" dirty="0" err="1" smtClean="0"/>
              <a:t>microbiome</a:t>
            </a:r>
            <a:r>
              <a:rPr lang="it-IT" dirty="0" smtClean="0"/>
              <a:t> </a:t>
            </a:r>
            <a:r>
              <a:rPr lang="it-IT" dirty="0" err="1" smtClean="0"/>
              <a:t>engineered</a:t>
            </a:r>
            <a:r>
              <a:rPr lang="it-IT" dirty="0" smtClean="0"/>
              <a:t> in </a:t>
            </a:r>
            <a:r>
              <a:rPr lang="it-IT" dirty="0" err="1" smtClean="0"/>
              <a:t>order</a:t>
            </a:r>
            <a:r>
              <a:rPr lang="it-IT" dirty="0" smtClean="0"/>
              <a:t> </a:t>
            </a:r>
            <a:r>
              <a:rPr lang="it-IT" dirty="0" err="1" smtClean="0"/>
              <a:t>to</a:t>
            </a:r>
            <a:r>
              <a:rPr lang="it-IT" dirty="0" smtClean="0"/>
              <a:t> </a:t>
            </a:r>
            <a:r>
              <a:rPr lang="it-IT" dirty="0" err="1" smtClean="0"/>
              <a:t>enhance</a:t>
            </a:r>
            <a:r>
              <a:rPr lang="it-IT" dirty="0" smtClean="0"/>
              <a:t> the </a:t>
            </a:r>
            <a:r>
              <a:rPr lang="it-IT" dirty="0" err="1" smtClean="0"/>
              <a:t>human</a:t>
            </a:r>
            <a:r>
              <a:rPr lang="it-IT" dirty="0" smtClean="0"/>
              <a:t> immune system </a:t>
            </a:r>
            <a:r>
              <a:rPr lang="it-IT" dirty="0" err="1" smtClean="0"/>
              <a:t>beyond</a:t>
            </a:r>
            <a:r>
              <a:rPr lang="it-IT" dirty="0" smtClean="0"/>
              <a:t> the </a:t>
            </a:r>
            <a:r>
              <a:rPr lang="it-IT" dirty="0" err="1" smtClean="0"/>
              <a:t>fortitude</a:t>
            </a:r>
            <a:r>
              <a:rPr lang="it-IT" dirty="0" smtClean="0"/>
              <a:t> </a:t>
            </a:r>
            <a:r>
              <a:rPr lang="it-IT" dirty="0" err="1" smtClean="0"/>
              <a:t>of</a:t>
            </a:r>
            <a:r>
              <a:rPr lang="it-IT" dirty="0" smtClean="0"/>
              <a:t> the </a:t>
            </a:r>
            <a:r>
              <a:rPr lang="it-IT" dirty="0" err="1" smtClean="0"/>
              <a:t>wild-type</a:t>
            </a:r>
            <a:r>
              <a:rPr lang="it-IT" dirty="0" smtClean="0"/>
              <a:t>, </a:t>
            </a:r>
            <a:r>
              <a:rPr lang="it-IT" dirty="0" err="1" smtClean="0"/>
              <a:t>bacterial</a:t>
            </a:r>
            <a:r>
              <a:rPr lang="it-IT" dirty="0" smtClean="0"/>
              <a:t> </a:t>
            </a:r>
            <a:r>
              <a:rPr lang="it-IT" dirty="0" err="1" smtClean="0"/>
              <a:t>genome</a:t>
            </a:r>
            <a:r>
              <a:rPr lang="it-IT" dirty="0" smtClean="0"/>
              <a:t> editing in </a:t>
            </a:r>
            <a:r>
              <a:rPr lang="it-IT" dirty="0" err="1" smtClean="0"/>
              <a:t>medical</a:t>
            </a:r>
            <a:r>
              <a:rPr lang="it-IT" dirty="0" smtClean="0"/>
              <a:t> </a:t>
            </a:r>
            <a:r>
              <a:rPr lang="it-IT" dirty="0" err="1" smtClean="0"/>
              <a:t>aspects</a:t>
            </a:r>
            <a:r>
              <a:rPr lang="it-IT" dirty="0" smtClean="0"/>
              <a:t> </a:t>
            </a:r>
            <a:r>
              <a:rPr lang="it-IT" dirty="0" err="1" smtClean="0"/>
              <a:t>above</a:t>
            </a:r>
            <a:r>
              <a:rPr lang="it-IT" dirty="0" smtClean="0"/>
              <a:t> </a:t>
            </a:r>
            <a:r>
              <a:rPr lang="it-IT" dirty="0" err="1" smtClean="0"/>
              <a:t>all</a:t>
            </a:r>
            <a:r>
              <a:rPr lang="it-IT" dirty="0" smtClean="0"/>
              <a:t> </a:t>
            </a:r>
            <a:r>
              <a:rPr lang="it-IT" dirty="0" err="1" smtClean="0"/>
              <a:t>resistance</a:t>
            </a:r>
            <a:endParaRPr lang="it-IT" dirty="0" smtClean="0"/>
          </a:p>
        </p:txBody>
      </p:sp>
      <p:sp>
        <p:nvSpPr>
          <p:cNvPr id="4" name="Segnaposto data 3"/>
          <p:cNvSpPr>
            <a:spLocks noGrp="1"/>
          </p:cNvSpPr>
          <p:nvPr>
            <p:ph type="dt" sz="half" idx="10"/>
          </p:nvPr>
        </p:nvSpPr>
        <p:spPr/>
        <p:txBody>
          <a:bodyPr/>
          <a:lstStyle/>
          <a:p>
            <a:fld id="{427131D2-7566-E24A-9367-F305F2495F54}" type="datetime1">
              <a:rPr lang="it-IT" smtClean="0"/>
              <a:pPr/>
              <a:t>14/06/2017</a:t>
            </a:fld>
            <a:endParaRPr lang="it-IT"/>
          </a:p>
        </p:txBody>
      </p:sp>
      <p:sp>
        <p:nvSpPr>
          <p:cNvPr id="5" name="Segnaposto piè di pagina 4"/>
          <p:cNvSpPr>
            <a:spLocks noGrp="1"/>
          </p:cNvSpPr>
          <p:nvPr>
            <p:ph type="ftr" sz="quarter" idx="11"/>
          </p:nvPr>
        </p:nvSpPr>
        <p:spPr/>
        <p:txBody>
          <a:bodyPr/>
          <a:lstStyle/>
          <a:p>
            <a:r>
              <a:rPr lang="it-IT" smtClean="0"/>
              <a:t>Combact Resistance 2017</a:t>
            </a: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olo 1"/>
          <p:cNvSpPr>
            <a:spLocks noGrp="1"/>
          </p:cNvSpPr>
          <p:nvPr>
            <p:ph type="title"/>
          </p:nvPr>
        </p:nvSpPr>
        <p:spPr>
          <a:xfrm>
            <a:off x="381000" y="304800"/>
            <a:ext cx="8229600" cy="1143000"/>
          </a:xfrm>
        </p:spPr>
        <p:txBody>
          <a:bodyPr/>
          <a:lstStyle/>
          <a:p>
            <a:pPr eaLnBrk="1" hangingPunct="1"/>
            <a:r>
              <a:rPr lang="it-IT" sz="4000">
                <a:solidFill>
                  <a:srgbClr val="000000"/>
                </a:solidFill>
                <a:latin typeface="Arial Black" charset="0"/>
                <a:ea typeface="ヒラギノ角ゴ Pro W3" charset="-128"/>
                <a:cs typeface="ヒラギノ角ゴ Pro W3" charset="-128"/>
              </a:rPr>
              <a:t>TAKE HOME MESSAGES….</a:t>
            </a:r>
            <a:endParaRPr lang="it-IT" sz="4000">
              <a:solidFill>
                <a:srgbClr val="000000"/>
              </a:solidFill>
              <a:ea typeface="ヒラギノ角ゴ Pro W3" charset="-128"/>
              <a:cs typeface="ヒラギノ角ゴ Pro W3" charset="-128"/>
            </a:endParaRPr>
          </a:p>
        </p:txBody>
      </p:sp>
      <p:sp>
        <p:nvSpPr>
          <p:cNvPr id="5" name="Segnaposto contenuto 4"/>
          <p:cNvSpPr>
            <a:spLocks noGrp="1"/>
          </p:cNvSpPr>
          <p:nvPr>
            <p:ph idx="1"/>
          </p:nvPr>
        </p:nvSpPr>
        <p:spPr>
          <a:xfrm>
            <a:off x="539750" y="1125538"/>
            <a:ext cx="8229600" cy="5040312"/>
          </a:xfrm>
        </p:spPr>
        <p:txBody>
          <a:bodyPr/>
          <a:lstStyle/>
          <a:p>
            <a:pPr eaLnBrk="1" hangingPunct="1">
              <a:lnSpc>
                <a:spcPct val="200000"/>
              </a:lnSpc>
            </a:pPr>
            <a:r>
              <a:rPr lang="it-IT" sz="2500">
                <a:solidFill>
                  <a:srgbClr val="000000"/>
                </a:solidFill>
                <a:latin typeface="Arial Narrow" charset="0"/>
                <a:ea typeface="ヒラギノ角ゴ Pro W3" charset="-128"/>
                <a:cs typeface="ヒラギノ角ゴ Pro W3" charset="-128"/>
              </a:rPr>
              <a:t>	MDR organisms need urgent global actions in all fields</a:t>
            </a:r>
          </a:p>
          <a:p>
            <a:pPr eaLnBrk="1" hangingPunct="1">
              <a:lnSpc>
                <a:spcPct val="200000"/>
              </a:lnSpc>
            </a:pPr>
            <a:r>
              <a:rPr lang="it-IT" sz="2500">
                <a:solidFill>
                  <a:srgbClr val="000000"/>
                </a:solidFill>
                <a:latin typeface="Arial Narrow" charset="0"/>
                <a:ea typeface="ヒラギノ角ゴ Pro W3" charset="-128"/>
                <a:cs typeface="ヒラギノ角ゴ Pro W3" charset="-128"/>
              </a:rPr>
              <a:t>Microbiologists, important  part of the multidisciplinary team</a:t>
            </a:r>
          </a:p>
          <a:p>
            <a:pPr eaLnBrk="1" hangingPunct="1">
              <a:lnSpc>
                <a:spcPct val="200000"/>
              </a:lnSpc>
            </a:pPr>
            <a:r>
              <a:rPr lang="it-IT" sz="2500">
                <a:solidFill>
                  <a:srgbClr val="000000"/>
                </a:solidFill>
                <a:latin typeface="Arial Narrow" charset="0"/>
                <a:ea typeface="ヒラギノ角ゴ Pro W3" charset="-128"/>
                <a:cs typeface="ヒラギノ角ゴ Pro W3" charset="-128"/>
              </a:rPr>
              <a:t>Central role of the clinical lab for surveillance studies, detection of resistance and AST</a:t>
            </a:r>
          </a:p>
          <a:p>
            <a:pPr eaLnBrk="1" hangingPunct="1">
              <a:lnSpc>
                <a:spcPct val="200000"/>
              </a:lnSpc>
            </a:pPr>
            <a:r>
              <a:rPr lang="it-IT" sz="2500">
                <a:solidFill>
                  <a:srgbClr val="000000"/>
                </a:solidFill>
                <a:latin typeface="Arial Narrow" charset="0"/>
                <a:ea typeface="ヒラギノ角ゴ Pro W3" charset="-128"/>
                <a:cs typeface="ヒラギノ角ゴ Pro W3" charset="-128"/>
              </a:rPr>
              <a:t>R&amp;D</a:t>
            </a:r>
          </a:p>
          <a:p>
            <a:pPr eaLnBrk="1" hangingPunct="1">
              <a:lnSpc>
                <a:spcPct val="200000"/>
              </a:lnSpc>
            </a:pPr>
            <a:r>
              <a:rPr lang="it-IT" sz="2500">
                <a:solidFill>
                  <a:srgbClr val="000000"/>
                </a:solidFill>
                <a:latin typeface="Arial Narrow" charset="0"/>
                <a:ea typeface="ヒラギノ角ゴ Pro W3" charset="-128"/>
                <a:cs typeface="ヒラギノ角ゴ Pro W3" charset="-128"/>
              </a:rPr>
              <a:t>New approaches for understanding how to face this phenomenon</a:t>
            </a:r>
          </a:p>
          <a:p>
            <a:pPr eaLnBrk="1" hangingPunct="1">
              <a:lnSpc>
                <a:spcPct val="80000"/>
              </a:lnSpc>
            </a:pPr>
            <a:endParaRPr lang="it-IT" sz="2500">
              <a:solidFill>
                <a:srgbClr val="000000"/>
              </a:solidFill>
              <a:latin typeface="Arial Narrow" charset="0"/>
              <a:ea typeface="ヒラギノ角ゴ Pro W3" charset="-128"/>
              <a:cs typeface="ヒラギノ角ゴ Pro W3" charset="-128"/>
            </a:endParaRPr>
          </a:p>
          <a:p>
            <a:pPr eaLnBrk="1" hangingPunct="1">
              <a:lnSpc>
                <a:spcPct val="80000"/>
              </a:lnSpc>
            </a:pPr>
            <a:endParaRPr lang="it-IT" sz="2500">
              <a:solidFill>
                <a:srgbClr val="000000"/>
              </a:solidFill>
              <a:latin typeface="Arial Narrow" charset="0"/>
              <a:ea typeface="ヒラギノ角ゴ Pro W3" charset="-128"/>
              <a:cs typeface="ヒラギノ角ゴ Pro W3" charset="-128"/>
            </a:endParaRPr>
          </a:p>
          <a:p>
            <a:pPr eaLnBrk="1" hangingPunct="1">
              <a:lnSpc>
                <a:spcPct val="80000"/>
              </a:lnSpc>
            </a:pPr>
            <a:endParaRPr lang="it-IT" sz="2500">
              <a:solidFill>
                <a:srgbClr val="000000"/>
              </a:solidFill>
              <a:latin typeface="Arial Narrow" charset="0"/>
              <a:ea typeface="ヒラギノ角ゴ Pro W3" charset="-128"/>
              <a:cs typeface="ヒラギノ角ゴ Pro W3" charset="-128"/>
            </a:endParaRPr>
          </a:p>
          <a:p>
            <a:pPr eaLnBrk="1" hangingPunct="1">
              <a:lnSpc>
                <a:spcPct val="80000"/>
              </a:lnSpc>
              <a:buFont typeface="Arial" charset="-52"/>
              <a:buNone/>
            </a:pPr>
            <a:endParaRPr lang="it-IT" sz="2500">
              <a:latin typeface="Arial Narrow" charset="0"/>
              <a:ea typeface="ヒラギノ角ゴ Pro W3" charset="-128"/>
              <a:cs typeface="ヒラギノ角ゴ Pro W3" charset="-128"/>
            </a:endParaRPr>
          </a:p>
          <a:p>
            <a:pPr eaLnBrk="1" hangingPunct="1">
              <a:lnSpc>
                <a:spcPct val="80000"/>
              </a:lnSpc>
            </a:pPr>
            <a:endParaRPr lang="it-IT" sz="2500">
              <a:latin typeface="Arial Narrow" charset="0"/>
              <a:ea typeface="ヒラギノ角ゴ Pro W3" charset="-128"/>
              <a:cs typeface="ヒラギノ角ゴ Pro W3" charset="-128"/>
            </a:endParaRPr>
          </a:p>
          <a:p>
            <a:pPr eaLnBrk="1" hangingPunct="1">
              <a:lnSpc>
                <a:spcPct val="80000"/>
              </a:lnSpc>
            </a:pPr>
            <a:endParaRPr lang="it-IT" sz="2500">
              <a:latin typeface="Arial Narrow" charset="0"/>
              <a:ea typeface="ヒラギノ角ゴ Pro W3" charset="-128"/>
              <a:cs typeface="ヒラギノ角ゴ Pro W3" charset="-128"/>
            </a:endParaRPr>
          </a:p>
          <a:p>
            <a:pPr eaLnBrk="1" hangingPunct="1">
              <a:lnSpc>
                <a:spcPct val="80000"/>
              </a:lnSpc>
            </a:pPr>
            <a:endParaRPr lang="it-IT" sz="2500">
              <a:latin typeface="Arial Narrow" charset="0"/>
              <a:ea typeface="ヒラギノ角ゴ Pro W3" charset="-128"/>
              <a:cs typeface="ヒラギノ角ゴ Pro W3" charset="-128"/>
            </a:endParaRPr>
          </a:p>
          <a:p>
            <a:pPr eaLnBrk="1" hangingPunct="1">
              <a:lnSpc>
                <a:spcPct val="80000"/>
              </a:lnSpc>
            </a:pPr>
            <a:endParaRPr lang="it-IT" sz="2500">
              <a:latin typeface="Arial Narrow" charset="0"/>
              <a:ea typeface="ヒラギノ角ゴ Pro W3" charset="-128"/>
              <a:cs typeface="ヒラギノ角ゴ Pro W3" charset="-128"/>
            </a:endParaRPr>
          </a:p>
        </p:txBody>
      </p:sp>
      <p:sp>
        <p:nvSpPr>
          <p:cNvPr id="115716" name="Segnaposto piè di pagina 3"/>
          <p:cNvSpPr>
            <a:spLocks noGrp="1"/>
          </p:cNvSpPr>
          <p:nvPr>
            <p:ph type="ftr" sz="quarter" idx="11"/>
          </p:nvPr>
        </p:nvSpPr>
        <p:spPr bwMode="auto">
          <a:noFill/>
          <a:ln>
            <a:miter lim="800000"/>
            <a:headEnd/>
            <a:tailEnd/>
          </a:ln>
        </p:spPr>
        <p:txBody>
          <a:bodyPr/>
          <a:lstStyle/>
          <a:p>
            <a:r>
              <a:rPr lang="it-IT" smtClean="0">
                <a:latin typeface="Arial" charset="-52"/>
                <a:ea typeface="Arial" charset="-52"/>
                <a:cs typeface="Arial" charset="-52"/>
              </a:rPr>
              <a:t>Combact Resistance 2017</a:t>
            </a:r>
            <a:endParaRPr lang="it-IT">
              <a:latin typeface="Arial" charset="-52"/>
              <a:ea typeface="Arial" charset="-52"/>
              <a:cs typeface="Arial" charset="-52"/>
            </a:endParaRPr>
          </a:p>
        </p:txBody>
      </p:sp>
      <p:sp>
        <p:nvSpPr>
          <p:cNvPr id="115717" name="Segnaposto data 5"/>
          <p:cNvSpPr>
            <a:spLocks noGrp="1"/>
          </p:cNvSpPr>
          <p:nvPr>
            <p:ph type="dt" sz="quarter" idx="10"/>
          </p:nvPr>
        </p:nvSpPr>
        <p:spPr bwMode="auto">
          <a:noFill/>
          <a:ln>
            <a:miter lim="800000"/>
            <a:headEnd/>
            <a:tailEnd/>
          </a:ln>
        </p:spPr>
        <p:txBody>
          <a:bodyPr/>
          <a:lstStyle/>
          <a:p>
            <a:fld id="{7FCC13C4-04AA-C745-8574-407F42C3CA4F}" type="datetime1">
              <a:rPr lang="it-IT" smtClean="0">
                <a:latin typeface="Calibri" pitchFamily="34" charset="0"/>
              </a:rPr>
              <a:pPr/>
              <a:t>14/06/2017</a:t>
            </a:fld>
            <a:endParaRPr lang="it-IT">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b="1" dirty="0" err="1">
                <a:solidFill>
                  <a:srgbClr val="000000"/>
                </a:solidFill>
                <a:latin typeface="Arial Black"/>
                <a:ea typeface="ヒラギノ角ゴ Pro W3" charset="-128"/>
                <a:cs typeface="Arial Black"/>
              </a:rPr>
              <a:t>My</a:t>
            </a:r>
            <a:r>
              <a:rPr lang="it-IT" b="1" dirty="0">
                <a:solidFill>
                  <a:srgbClr val="000000"/>
                </a:solidFill>
                <a:latin typeface="Arial Black"/>
                <a:ea typeface="ヒラギノ角ゴ Pro W3" charset="-128"/>
                <a:cs typeface="Arial Black"/>
              </a:rPr>
              <a:t> </a:t>
            </a:r>
            <a:r>
              <a:rPr lang="it-IT" b="1" dirty="0" err="1">
                <a:solidFill>
                  <a:srgbClr val="000000"/>
                </a:solidFill>
                <a:latin typeface="Arial Black"/>
                <a:ea typeface="ヒラギノ角ゴ Pro W3" charset="-128"/>
                <a:cs typeface="Arial Black"/>
              </a:rPr>
              <a:t>summary</a:t>
            </a:r>
            <a:endParaRPr lang="it-IT" b="1" dirty="0">
              <a:solidFill>
                <a:srgbClr val="000000"/>
              </a:solidFill>
              <a:latin typeface="Arial Black"/>
              <a:ea typeface="ヒラギノ角ゴ Pro W3" charset="-128"/>
              <a:cs typeface="Arial Black"/>
            </a:endParaRPr>
          </a:p>
        </p:txBody>
      </p:sp>
      <p:sp>
        <p:nvSpPr>
          <p:cNvPr id="3" name="Segnaposto contenuto 2"/>
          <p:cNvSpPr>
            <a:spLocks noGrp="1"/>
          </p:cNvSpPr>
          <p:nvPr>
            <p:ph idx="1"/>
          </p:nvPr>
        </p:nvSpPr>
        <p:spPr/>
        <p:txBody>
          <a:bodyPr>
            <a:normAutofit fontScale="77500" lnSpcReduction="20000"/>
          </a:bodyPr>
          <a:lstStyle/>
          <a:p>
            <a:r>
              <a:rPr lang="it-IT" sz="2800" dirty="0">
                <a:solidFill>
                  <a:srgbClr val="000000"/>
                </a:solidFill>
                <a:latin typeface="Arial Narrow"/>
                <a:ea typeface="ヒラギノ角ゴ Pro W3" charset="-128"/>
                <a:cs typeface="Arial Narrow"/>
              </a:rPr>
              <a:t>The super </a:t>
            </a:r>
            <a:r>
              <a:rPr lang="it-IT" sz="2800" dirty="0">
                <a:latin typeface="Arial Narrow"/>
                <a:ea typeface="ヒラギノ角ゴ Pro W3" charset="-128"/>
                <a:cs typeface="Arial Narrow"/>
              </a:rPr>
              <a:t>bug: </a:t>
            </a:r>
            <a:r>
              <a:rPr lang="it-IT" sz="2800" dirty="0" err="1">
                <a:latin typeface="Arial Narrow"/>
                <a:ea typeface="ヒラギノ角ゴ Pro W3" charset="-128"/>
                <a:cs typeface="Arial Narrow"/>
              </a:rPr>
              <a:t>how</a:t>
            </a:r>
            <a:r>
              <a:rPr lang="it-IT" sz="2800" dirty="0">
                <a:latin typeface="Arial Narrow"/>
                <a:ea typeface="ヒラギノ角ゴ Pro W3" charset="-128"/>
                <a:cs typeface="Arial Narrow"/>
              </a:rPr>
              <a:t> </a:t>
            </a:r>
            <a:r>
              <a:rPr lang="it-IT" sz="2800" dirty="0" err="1">
                <a:latin typeface="Arial Narrow"/>
                <a:ea typeface="ヒラギノ角ゴ Pro W3" charset="-128"/>
                <a:cs typeface="Arial Narrow"/>
              </a:rPr>
              <a:t>resistance</a:t>
            </a:r>
            <a:r>
              <a:rPr lang="it-IT" sz="2800" dirty="0">
                <a:latin typeface="Arial Narrow"/>
                <a:ea typeface="ヒラギノ角ゴ Pro W3" charset="-128"/>
                <a:cs typeface="Arial Narrow"/>
              </a:rPr>
              <a:t> and MDR </a:t>
            </a:r>
            <a:r>
              <a:rPr lang="it-IT" sz="2800" dirty="0" err="1">
                <a:latin typeface="Arial Narrow"/>
                <a:ea typeface="ヒラギノ角ゴ Pro W3" charset="-128"/>
                <a:cs typeface="Arial Narrow"/>
              </a:rPr>
              <a:t>happened</a:t>
            </a:r>
            <a:r>
              <a:rPr lang="it-IT" sz="2800" dirty="0" smtClean="0">
                <a:latin typeface="Arial Narrow"/>
                <a:ea typeface="ヒラギノ角ゴ Pro W3" charset="-128"/>
                <a:cs typeface="Arial Narrow"/>
              </a:rPr>
              <a:t>?</a:t>
            </a:r>
          </a:p>
          <a:p>
            <a:pPr>
              <a:buNone/>
            </a:pPr>
            <a:endParaRPr lang="it-IT" sz="2800" dirty="0" smtClean="0">
              <a:latin typeface="Arial Narrow"/>
              <a:ea typeface="ヒラギノ角ゴ Pro W3" charset="-128"/>
              <a:cs typeface="Arial Narrow"/>
            </a:endParaRPr>
          </a:p>
          <a:p>
            <a:r>
              <a:rPr lang="it-IT" sz="2800" dirty="0" err="1" smtClean="0">
                <a:latin typeface="Arial Narrow"/>
                <a:ea typeface="ヒラギノ角ゴ Pro W3" charset="-128"/>
                <a:cs typeface="Arial Narrow"/>
              </a:rPr>
              <a:t>Resistance</a:t>
            </a:r>
            <a:r>
              <a:rPr lang="it-IT" sz="2800" dirty="0" smtClean="0">
                <a:latin typeface="Arial Narrow"/>
                <a:ea typeface="ヒラギノ角ゴ Pro W3" charset="-128"/>
                <a:cs typeface="Arial Narrow"/>
              </a:rPr>
              <a:t> in MRSA  </a:t>
            </a:r>
          </a:p>
          <a:p>
            <a:r>
              <a:rPr lang="it-IT" sz="2800" dirty="0" smtClean="0">
                <a:latin typeface="Arial Narrow"/>
                <a:ea typeface="ヒラギノ角ゴ Pro W3" charset="-128"/>
                <a:cs typeface="Arial Narrow"/>
              </a:rPr>
              <a:t>: i) the </a:t>
            </a:r>
            <a:r>
              <a:rPr lang="it-IT" sz="2800" dirty="0" err="1" smtClean="0">
                <a:latin typeface="Arial Narrow"/>
                <a:ea typeface="ヒラギノ角ゴ Pro W3" charset="-128"/>
                <a:cs typeface="Arial Narrow"/>
              </a:rPr>
              <a:t>microrganism</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ii</a:t>
            </a:r>
            <a:r>
              <a:rPr lang="it-IT" sz="2800" dirty="0" smtClean="0">
                <a:latin typeface="Arial Narrow"/>
                <a:ea typeface="ヒラギノ角ゴ Pro W3" charset="-128"/>
                <a:cs typeface="Arial Narrow"/>
              </a:rPr>
              <a:t>) the </a:t>
            </a:r>
            <a:r>
              <a:rPr lang="it-IT" sz="2800" dirty="0" err="1" smtClean="0">
                <a:latin typeface="Arial Narrow"/>
                <a:ea typeface="ヒラギノ角ゴ Pro W3" charset="-128"/>
                <a:cs typeface="Arial Narrow"/>
              </a:rPr>
              <a:t>infection</a:t>
            </a:r>
            <a:endParaRPr lang="it-IT" sz="2800" dirty="0" smtClean="0">
              <a:latin typeface="Arial Narrow"/>
              <a:ea typeface="ヒラギノ角ゴ Pro W3" charset="-128"/>
              <a:cs typeface="Arial Narrow"/>
            </a:endParaRPr>
          </a:p>
          <a:p>
            <a:endParaRPr lang="it-IT" sz="2800" dirty="0" smtClean="0">
              <a:latin typeface="Arial Narrow"/>
              <a:ea typeface="ヒラギノ角ゴ Pro W3" charset="-128"/>
              <a:cs typeface="Arial Narrow"/>
            </a:endParaRPr>
          </a:p>
          <a:p>
            <a:r>
              <a:rPr lang="it-IT" sz="2800" dirty="0" err="1" smtClean="0">
                <a:latin typeface="Arial Narrow"/>
                <a:ea typeface="ヒラギノ角ゴ Pro W3" charset="-128"/>
                <a:cs typeface="Arial Narrow"/>
              </a:rPr>
              <a:t>Role</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of</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decolonization</a:t>
            </a:r>
            <a:endParaRPr lang="it-IT" sz="2800" dirty="0" smtClean="0">
              <a:latin typeface="Arial Narrow"/>
              <a:ea typeface="ヒラギノ角ゴ Pro W3" charset="-128"/>
              <a:cs typeface="Arial Narrow"/>
            </a:endParaRPr>
          </a:p>
          <a:p>
            <a:pPr>
              <a:buNone/>
            </a:pPr>
            <a:endParaRPr lang="it-IT" sz="2800" dirty="0" smtClean="0">
              <a:latin typeface="Arial Narrow"/>
              <a:ea typeface="ヒラギノ角ゴ Pro W3" charset="-128"/>
              <a:cs typeface="Arial Narrow"/>
            </a:endParaRPr>
          </a:p>
          <a:p>
            <a:r>
              <a:rPr lang="it-IT" sz="2800" dirty="0" err="1" smtClean="0">
                <a:latin typeface="Arial Narrow"/>
                <a:ea typeface="ヒラギノ角ゴ Pro W3" charset="-128"/>
                <a:cs typeface="Arial Narrow"/>
              </a:rPr>
              <a:t>Surveillance</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studies</a:t>
            </a:r>
            <a:r>
              <a:rPr lang="it-IT" sz="2800" dirty="0" smtClean="0">
                <a:latin typeface="Arial Narrow"/>
                <a:ea typeface="ヒラギノ角ゴ Pro W3" charset="-128"/>
                <a:cs typeface="Arial Narrow"/>
              </a:rPr>
              <a:t> and </a:t>
            </a:r>
            <a:r>
              <a:rPr lang="it-IT" sz="2800" dirty="0" err="1" smtClean="0">
                <a:latin typeface="Arial Narrow"/>
                <a:ea typeface="ヒラギノ角ゴ Pro W3" charset="-128"/>
                <a:cs typeface="Arial Narrow"/>
              </a:rPr>
              <a:t>epidemiological</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reports</a:t>
            </a:r>
            <a:endParaRPr lang="it-IT" sz="2800" dirty="0" smtClean="0">
              <a:latin typeface="Arial Narrow"/>
              <a:ea typeface="ヒラギノ角ゴ Pro W3" charset="-128"/>
              <a:cs typeface="Arial Narrow"/>
            </a:endParaRPr>
          </a:p>
          <a:p>
            <a:pPr>
              <a:buNone/>
            </a:pPr>
            <a:endParaRPr lang="it-IT" sz="2800" dirty="0" smtClean="0">
              <a:latin typeface="Arial Narrow"/>
              <a:ea typeface="ヒラギノ角ゴ Pro W3" charset="-128"/>
              <a:cs typeface="Arial Narrow"/>
            </a:endParaRPr>
          </a:p>
          <a:p>
            <a:r>
              <a:rPr lang="it-IT" sz="2800" dirty="0" err="1" smtClean="0">
                <a:latin typeface="Arial Narrow"/>
                <a:ea typeface="ヒラギノ角ゴ Pro W3" charset="-128"/>
                <a:cs typeface="Arial Narrow"/>
              </a:rPr>
              <a:t>Rapid</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resistance</a:t>
            </a:r>
            <a:r>
              <a:rPr lang="it-IT" sz="2800" dirty="0" smtClean="0">
                <a:latin typeface="Arial Narrow"/>
                <a:ea typeface="ヒラギノ角ゴ Pro W3" charset="-128"/>
                <a:cs typeface="Arial Narrow"/>
              </a:rPr>
              <a:t> detection </a:t>
            </a:r>
          </a:p>
          <a:p>
            <a:pPr>
              <a:buNone/>
            </a:pPr>
            <a:endParaRPr lang="it-IT" sz="2800" dirty="0" smtClean="0">
              <a:latin typeface="Arial Narrow"/>
              <a:ea typeface="ヒラギノ角ゴ Pro W3" charset="-128"/>
              <a:cs typeface="Arial Narrow"/>
            </a:endParaRPr>
          </a:p>
          <a:p>
            <a:r>
              <a:rPr lang="it-IT" sz="2800" dirty="0" smtClean="0">
                <a:latin typeface="Arial Narrow"/>
                <a:ea typeface="ヒラギノ角ゴ Pro W3" charset="-128"/>
                <a:cs typeface="Arial Narrow"/>
              </a:rPr>
              <a:t>New </a:t>
            </a:r>
            <a:r>
              <a:rPr lang="it-IT" sz="2800" dirty="0" err="1" smtClean="0">
                <a:latin typeface="Arial Narrow"/>
                <a:ea typeface="ヒラギノ角ゴ Pro W3" charset="-128"/>
                <a:cs typeface="Arial Narrow"/>
              </a:rPr>
              <a:t>antibiotics</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usage</a:t>
            </a:r>
            <a:r>
              <a:rPr lang="it-IT" sz="2800" dirty="0" smtClean="0">
                <a:latin typeface="Arial Narrow"/>
                <a:ea typeface="ヒラギノ角ゴ Pro W3" charset="-128"/>
                <a:cs typeface="Arial Narrow"/>
              </a:rPr>
              <a:t> under  </a:t>
            </a:r>
            <a:r>
              <a:rPr lang="it-IT" sz="2800" dirty="0" err="1" smtClean="0">
                <a:latin typeface="Arial Narrow"/>
                <a:ea typeface="ヒラギノ角ゴ Pro W3" charset="-128"/>
                <a:cs typeface="Arial Narrow"/>
              </a:rPr>
              <a:t>diagnostic</a:t>
            </a:r>
            <a:r>
              <a:rPr lang="it-IT" sz="2800" dirty="0" smtClean="0">
                <a:latin typeface="Arial Narrow"/>
                <a:ea typeface="ヒラギノ角ゴ Pro W3" charset="-128"/>
                <a:cs typeface="Arial Narrow"/>
              </a:rPr>
              <a:t> and clinic </a:t>
            </a:r>
            <a:r>
              <a:rPr lang="it-IT" sz="2800" dirty="0" err="1" smtClean="0">
                <a:latin typeface="Arial Narrow"/>
                <a:ea typeface="ヒラギノ角ゴ Pro W3" charset="-128"/>
                <a:cs typeface="Arial Narrow"/>
              </a:rPr>
              <a:t>stewardship</a:t>
            </a:r>
            <a:r>
              <a:rPr lang="it-IT" sz="2800" dirty="0" smtClean="0">
                <a:latin typeface="Arial Narrow"/>
                <a:ea typeface="ヒラギノ角ゴ Pro W3" charset="-128"/>
                <a:cs typeface="Arial Narrow"/>
              </a:rPr>
              <a:t> </a:t>
            </a:r>
            <a:r>
              <a:rPr lang="it-IT" sz="2800" dirty="0" err="1" smtClean="0">
                <a:latin typeface="Arial Narrow"/>
                <a:ea typeface="ヒラギノ角ゴ Pro W3" charset="-128"/>
                <a:cs typeface="Arial Narrow"/>
              </a:rPr>
              <a:t>programs</a:t>
            </a:r>
            <a:endParaRPr lang="it-IT" sz="2800" dirty="0" smtClean="0">
              <a:latin typeface="Arial Narrow"/>
              <a:ea typeface="ヒラギノ角ゴ Pro W3" charset="-128"/>
              <a:cs typeface="Arial Narrow"/>
            </a:endParaRPr>
          </a:p>
          <a:p>
            <a:endParaRPr lang="it-IT" dirty="0">
              <a:ea typeface="ヒラギノ角ゴ Pro W3" charset="-128"/>
              <a:cs typeface="ヒラギノ角ゴ Pro W3" charset="-128"/>
            </a:endParaRPr>
          </a:p>
          <a:p>
            <a:endParaRPr lang="it-IT" dirty="0">
              <a:solidFill>
                <a:schemeClr val="bg1"/>
              </a:solidFill>
              <a:ea typeface="ヒラギノ角ゴ Pro W3" charset="-128"/>
              <a:cs typeface="ヒラギノ角ゴ Pro W3" charset="-128"/>
            </a:endParaRPr>
          </a:p>
        </p:txBody>
      </p:sp>
      <p:sp>
        <p:nvSpPr>
          <p:cNvPr id="21508" name="Segnaposto data 3"/>
          <p:cNvSpPr>
            <a:spLocks noGrp="1"/>
          </p:cNvSpPr>
          <p:nvPr>
            <p:ph type="dt" sz="quarter" idx="10"/>
          </p:nvPr>
        </p:nvSpPr>
        <p:spPr bwMode="auto">
          <a:noFill/>
          <a:ln>
            <a:miter lim="800000"/>
            <a:headEnd/>
            <a:tailEnd/>
          </a:ln>
        </p:spPr>
        <p:txBody>
          <a:bodyPr/>
          <a:lstStyle/>
          <a:p>
            <a:fld id="{3CBC5219-7DBF-8A47-AED6-4801C51394F0}" type="datetime1">
              <a:rPr lang="it-IT" smtClean="0">
                <a:latin typeface="Calibri" pitchFamily="34" charset="0"/>
              </a:rPr>
              <a:pPr/>
              <a:t>14/06/2017</a:t>
            </a:fld>
            <a:endParaRPr lang="it-IT">
              <a:latin typeface="Calibri" pitchFamily="34" charset="0"/>
            </a:endParaRPr>
          </a:p>
        </p:txBody>
      </p:sp>
      <p:sp>
        <p:nvSpPr>
          <p:cNvPr id="21509" name="Segnaposto piè di pagina 4"/>
          <p:cNvSpPr>
            <a:spLocks noGrp="1"/>
          </p:cNvSpPr>
          <p:nvPr>
            <p:ph type="ftr" sz="quarter" idx="11"/>
          </p:nvPr>
        </p:nvSpPr>
        <p:spPr bwMode="auto">
          <a:noFill/>
          <a:ln>
            <a:miter lim="800000"/>
            <a:headEnd/>
            <a:tailEnd/>
          </a:ln>
        </p:spPr>
        <p:txBody>
          <a:bodyPr/>
          <a:lstStyle/>
          <a:p>
            <a:r>
              <a:rPr lang="it-IT" smtClean="0">
                <a:latin typeface="Calibri" pitchFamily="34" charset="0"/>
              </a:rPr>
              <a:t>Combact Resistance 2017</a:t>
            </a:r>
            <a:endParaRPr lang="it-I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57200" y="274638"/>
            <a:ext cx="8229600" cy="563562"/>
          </a:xfrm>
        </p:spPr>
        <p:txBody>
          <a:bodyPr/>
          <a:lstStyle/>
          <a:p>
            <a:pPr eaLnBrk="1" hangingPunct="1"/>
            <a:r>
              <a:rPr lang="it-IT" sz="2900">
                <a:solidFill>
                  <a:srgbClr val="000000"/>
                </a:solidFill>
                <a:latin typeface="Arial Black" charset="0"/>
                <a:ea typeface="ヒラギノ角ゴ Pro W3" charset="-128"/>
                <a:cs typeface="ヒラギノ角ゴ Pro W3" charset="-128"/>
              </a:rPr>
              <a:t>How MDR/PDR/XDR is happened?</a:t>
            </a:r>
          </a:p>
        </p:txBody>
      </p:sp>
      <p:graphicFrame>
        <p:nvGraphicFramePr>
          <p:cNvPr id="4" name="Segnaposto contenuto 3"/>
          <p:cNvGraphicFramePr>
            <a:graphicFrameLocks noGrp="1"/>
          </p:cNvGraphicFramePr>
          <p:nvPr>
            <p:ph idx="1"/>
          </p:nvPr>
        </p:nvGraphicFramePr>
        <p:xfrm>
          <a:off x="381000" y="1112837"/>
          <a:ext cx="85344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egnaposto piè di pagina 5"/>
          <p:cNvSpPr>
            <a:spLocks noGrp="1"/>
          </p:cNvSpPr>
          <p:nvPr>
            <p:ph type="ftr" sz="quarter" idx="11"/>
          </p:nvPr>
        </p:nvSpPr>
        <p:spPr bwMode="auto">
          <a:noFill/>
          <a:ln>
            <a:miter lim="800000"/>
            <a:headEnd/>
            <a:tailEnd/>
          </a:ln>
        </p:spPr>
        <p:txBody>
          <a:bodyPr/>
          <a:lstStyle/>
          <a:p>
            <a:r>
              <a:rPr lang="it-IT" smtClean="0">
                <a:latin typeface="Arial" charset="-52"/>
                <a:ea typeface="ヒラギノ角ゴ Pro W3" charset="-128"/>
                <a:cs typeface="ヒラギノ角ゴ Pro W3" charset="-128"/>
              </a:rPr>
              <a:t>Combact Resistance 2017</a:t>
            </a:r>
            <a:endParaRPr lang="it-IT">
              <a:latin typeface="Arial" charset="-52"/>
              <a:ea typeface="ヒラギノ角ゴ Pro W3" charset="-128"/>
              <a:cs typeface="ヒラギノ角ゴ Pro W3" charset="-128"/>
            </a:endParaRPr>
          </a:p>
        </p:txBody>
      </p:sp>
      <p:sp>
        <p:nvSpPr>
          <p:cNvPr id="24581" name="Segnaposto data 4"/>
          <p:cNvSpPr>
            <a:spLocks noGrp="1"/>
          </p:cNvSpPr>
          <p:nvPr>
            <p:ph type="dt" sz="quarter" idx="10"/>
          </p:nvPr>
        </p:nvSpPr>
        <p:spPr bwMode="auto">
          <a:noFill/>
          <a:ln>
            <a:miter lim="800000"/>
            <a:headEnd/>
            <a:tailEnd/>
          </a:ln>
        </p:spPr>
        <p:txBody>
          <a:bodyPr/>
          <a:lstStyle/>
          <a:p>
            <a:fld id="{410EFE92-44CC-DC4C-B7F1-4844D1F96FD2}" type="datetime1">
              <a:rPr lang="it-IT" smtClean="0">
                <a:latin typeface="Calibri" pitchFamily="34" charset="0"/>
                <a:ea typeface="ヒラギノ角ゴ Pro W3" charset="-128"/>
                <a:cs typeface="ヒラギノ角ゴ Pro W3" charset="-128"/>
              </a:rPr>
              <a:pPr/>
              <a:t>14/06/2017</a:t>
            </a:fld>
            <a:endParaRPr lang="it-IT">
              <a:latin typeface="Calibri" pitchFamily="34" charset="0"/>
              <a:ea typeface="ヒラギノ角ゴ Pro W3" charset="-128"/>
              <a:cs typeface="ヒラギノ角ゴ Pro W3"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328332A-69AF-6248-8416-2B86A95DC02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E03FAA4-7B93-C747-8184-45BB471F3A5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10FBE86-9100-4547-958C-0D4A4700825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37445A1-CF47-D84C-A421-E0DEA27FC1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3ACF0E8-8D3B-D643-907E-C6D5E2B2E2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2F7F8AC2-182F-9B47-A66E-9CDCE39DA72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86FC2DA-5328-4D4B-9256-A6ABE064B3A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5285D0AB-3ABB-F946-B155-EB74C83B0B6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A3E334E-0C59-C844-AF93-408DE0DEBC5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F7E05283-D0A9-714D-9931-52DFA576DEB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CF4D9AFF-86C2-014A-95A7-27DAD7080E2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7954FCF5-C700-5B45-B20F-EF3CB6397DE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1A4AC07E-6424-F447-9338-32EC6A8BA6F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E3B4224C-832B-1341-A6CB-B64F8831BF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piè di pagina 4"/>
          <p:cNvSpPr>
            <a:spLocks noGrp="1"/>
          </p:cNvSpPr>
          <p:nvPr>
            <p:ph type="ftr" sz="quarter" idx="11"/>
          </p:nvPr>
        </p:nvSpPr>
        <p:spPr bwMode="auto">
          <a:noFill/>
          <a:ln>
            <a:miter lim="800000"/>
            <a:headEnd/>
            <a:tailEnd/>
          </a:ln>
        </p:spPr>
        <p:txBody>
          <a:bodyPr/>
          <a:lstStyle/>
          <a:p>
            <a:r>
              <a:rPr lang="it-IT">
                <a:latin typeface="Calibri" pitchFamily="34" charset="0"/>
              </a:rPr>
              <a:t>Resistance Tunisi 2017</a:t>
            </a:r>
          </a:p>
        </p:txBody>
      </p:sp>
      <p:pic>
        <p:nvPicPr>
          <p:cNvPr id="33795" name="Immagine 5"/>
          <p:cNvPicPr>
            <a:picLocks noChangeAspect="1"/>
          </p:cNvPicPr>
          <p:nvPr/>
        </p:nvPicPr>
        <p:blipFill>
          <a:blip r:embed="rId2"/>
          <a:srcRect/>
          <a:stretch>
            <a:fillRect/>
          </a:stretch>
        </p:blipFill>
        <p:spPr bwMode="auto">
          <a:xfrm>
            <a:off x="3232150" y="260350"/>
            <a:ext cx="2743200" cy="1930400"/>
          </a:xfrm>
          <a:prstGeom prst="rect">
            <a:avLst/>
          </a:prstGeom>
          <a:noFill/>
          <a:ln w="9525">
            <a:noFill/>
            <a:miter lim="800000"/>
            <a:headEnd/>
            <a:tailEnd/>
          </a:ln>
        </p:spPr>
      </p:pic>
      <p:sp>
        <p:nvSpPr>
          <p:cNvPr id="33796" name="CasellaDiTesto 7"/>
          <p:cNvSpPr txBox="1">
            <a:spLocks noChangeArrowheads="1"/>
          </p:cNvSpPr>
          <p:nvPr/>
        </p:nvSpPr>
        <p:spPr bwMode="auto">
          <a:xfrm>
            <a:off x="6019800" y="723900"/>
            <a:ext cx="3124200" cy="7110413"/>
          </a:xfrm>
          <a:prstGeom prst="rect">
            <a:avLst/>
          </a:prstGeom>
          <a:noFill/>
          <a:ln w="9525">
            <a:noFill/>
            <a:miter lim="800000"/>
            <a:headEnd/>
            <a:tailEnd/>
          </a:ln>
        </p:spPr>
        <p:txBody>
          <a:bodyPr>
            <a:prstTxWarp prst="textNoShape">
              <a:avLst/>
            </a:prstTxWarp>
            <a:spAutoFit/>
          </a:bodyPr>
          <a:lstStyle/>
          <a:p>
            <a:r>
              <a:rPr lang="it-IT" sz="2400">
                <a:solidFill>
                  <a:srgbClr val="000000"/>
                </a:solidFill>
                <a:latin typeface="Arial Black" charset="0"/>
              </a:rPr>
              <a:t>Skin and soft tissue</a:t>
            </a:r>
          </a:p>
          <a:p>
            <a:endParaRPr lang="it-IT" sz="2400">
              <a:solidFill>
                <a:srgbClr val="000000"/>
              </a:solidFill>
              <a:latin typeface="Arial Black" charset="0"/>
            </a:endParaRPr>
          </a:p>
          <a:p>
            <a:r>
              <a:rPr lang="it-IT" sz="2400">
                <a:solidFill>
                  <a:srgbClr val="000000"/>
                </a:solidFill>
                <a:latin typeface="Arial Black" charset="0"/>
              </a:rPr>
              <a:t>Surgicalwound</a:t>
            </a:r>
          </a:p>
          <a:p>
            <a:endParaRPr lang="it-IT" sz="2400">
              <a:solidFill>
                <a:srgbClr val="000000"/>
              </a:solidFill>
              <a:latin typeface="Arial Black" charset="0"/>
            </a:endParaRPr>
          </a:p>
          <a:p>
            <a:r>
              <a:rPr lang="it-IT" sz="2400">
                <a:solidFill>
                  <a:srgbClr val="000000"/>
                </a:solidFill>
                <a:latin typeface="Arial Black" charset="0"/>
              </a:rPr>
              <a:t>Bone/joint</a:t>
            </a:r>
          </a:p>
          <a:p>
            <a:endParaRPr lang="it-IT" sz="2400">
              <a:solidFill>
                <a:srgbClr val="000000"/>
              </a:solidFill>
              <a:latin typeface="Arial Black" charset="0"/>
            </a:endParaRPr>
          </a:p>
          <a:p>
            <a:r>
              <a:rPr lang="it-IT" sz="2400">
                <a:solidFill>
                  <a:srgbClr val="000000"/>
                </a:solidFill>
                <a:latin typeface="Arial Black" charset="0"/>
              </a:rPr>
              <a:t>Pneumonia</a:t>
            </a:r>
          </a:p>
          <a:p>
            <a:endParaRPr lang="it-IT" sz="2400">
              <a:solidFill>
                <a:srgbClr val="000000"/>
              </a:solidFill>
              <a:latin typeface="Arial Black" charset="0"/>
            </a:endParaRPr>
          </a:p>
          <a:p>
            <a:r>
              <a:rPr lang="it-IT" sz="2400">
                <a:solidFill>
                  <a:srgbClr val="000000"/>
                </a:solidFill>
                <a:latin typeface="Arial Black" charset="0"/>
              </a:rPr>
              <a:t>IV linesepsis</a:t>
            </a:r>
          </a:p>
          <a:p>
            <a:endParaRPr lang="it-IT" sz="2400">
              <a:solidFill>
                <a:srgbClr val="000000"/>
              </a:solidFill>
              <a:latin typeface="Arial Black" charset="0"/>
            </a:endParaRPr>
          </a:p>
          <a:p>
            <a:r>
              <a:rPr lang="it-IT" sz="2400">
                <a:solidFill>
                  <a:srgbClr val="000000"/>
                </a:solidFill>
                <a:latin typeface="Arial Black" charset="0"/>
              </a:rPr>
              <a:t>Bacteremia, endocarditis</a:t>
            </a:r>
          </a:p>
          <a:p>
            <a:endParaRPr lang="it-IT" sz="2400">
              <a:solidFill>
                <a:srgbClr val="000000"/>
              </a:solidFill>
              <a:latin typeface="Calibri" pitchFamily="34" charset="0"/>
            </a:endParaRPr>
          </a:p>
          <a:p>
            <a:endParaRPr lang="it-IT" sz="2400">
              <a:solidFill>
                <a:srgbClr val="000000"/>
              </a:solidFill>
              <a:latin typeface="Calibri" pitchFamily="34" charset="0"/>
            </a:endParaRPr>
          </a:p>
          <a:p>
            <a:endParaRPr lang="it-IT" sz="2400">
              <a:solidFill>
                <a:srgbClr val="000000"/>
              </a:solidFill>
              <a:latin typeface="Calibri" pitchFamily="34" charset="0"/>
            </a:endParaRPr>
          </a:p>
          <a:p>
            <a:endParaRPr lang="it-IT" sz="2400">
              <a:solidFill>
                <a:srgbClr val="EEA62D"/>
              </a:solidFill>
              <a:latin typeface="Calibri" pitchFamily="34" charset="0"/>
            </a:endParaRPr>
          </a:p>
          <a:p>
            <a:endParaRPr lang="it-IT" sz="2400">
              <a:solidFill>
                <a:srgbClr val="EEA62D"/>
              </a:solidFill>
              <a:latin typeface="Calibri" pitchFamily="34" charset="0"/>
            </a:endParaRPr>
          </a:p>
          <a:p>
            <a:endParaRPr lang="it-IT" sz="2400">
              <a:solidFill>
                <a:srgbClr val="EEA62D"/>
              </a:solidFill>
              <a:latin typeface="Calibri" pitchFamily="34" charset="0"/>
            </a:endParaRPr>
          </a:p>
        </p:txBody>
      </p:sp>
      <p:sp>
        <p:nvSpPr>
          <p:cNvPr id="33797" name="Segnaposto data 4"/>
          <p:cNvSpPr>
            <a:spLocks noGrp="1"/>
          </p:cNvSpPr>
          <p:nvPr>
            <p:ph type="dt" sz="quarter" idx="10"/>
          </p:nvPr>
        </p:nvSpPr>
        <p:spPr bwMode="auto">
          <a:noFill/>
          <a:ln>
            <a:miter lim="800000"/>
            <a:headEnd/>
            <a:tailEnd/>
          </a:ln>
        </p:spPr>
        <p:txBody>
          <a:bodyPr/>
          <a:lstStyle/>
          <a:p>
            <a:fld id="{F79F35CE-9AE5-E947-9322-195A6DB86AB3}" type="datetime1">
              <a:rPr lang="it-IT">
                <a:latin typeface="Calibri" pitchFamily="34" charset="0"/>
              </a:rPr>
              <a:pPr/>
              <a:t>14/06/2017</a:t>
            </a:fld>
            <a:endParaRPr lang="it-IT">
              <a:latin typeface="Calibri" pitchFamily="34" charset="0"/>
            </a:endParaRPr>
          </a:p>
        </p:txBody>
      </p:sp>
      <p:pic>
        <p:nvPicPr>
          <p:cNvPr id="33798" name="Picture 7" descr="Risultati immagini per super bug MRSA"/>
          <p:cNvPicPr>
            <a:picLocks noChangeAspect="1" noChangeArrowheads="1"/>
          </p:cNvPicPr>
          <p:nvPr/>
        </p:nvPicPr>
        <p:blipFill>
          <a:blip r:embed="rId3"/>
          <a:srcRect/>
          <a:stretch>
            <a:fillRect/>
          </a:stretch>
        </p:blipFill>
        <p:spPr bwMode="auto">
          <a:xfrm>
            <a:off x="71438" y="2492375"/>
            <a:ext cx="5903912" cy="295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data 1"/>
          <p:cNvSpPr>
            <a:spLocks noGrp="1"/>
          </p:cNvSpPr>
          <p:nvPr>
            <p:ph type="dt" sz="quarter" idx="10"/>
          </p:nvPr>
        </p:nvSpPr>
        <p:spPr bwMode="auto">
          <a:noFill/>
          <a:ln>
            <a:miter lim="800000"/>
            <a:headEnd/>
            <a:tailEnd/>
          </a:ln>
        </p:spPr>
        <p:txBody>
          <a:bodyPr/>
          <a:lstStyle/>
          <a:p>
            <a:fld id="{D3EA1071-3A7B-374A-9BFF-FAE121F09187}" type="datetime1">
              <a:rPr lang="it-IT">
                <a:latin typeface="Calibri" pitchFamily="34" charset="0"/>
              </a:rPr>
              <a:pPr/>
              <a:t>14/06/2017</a:t>
            </a:fld>
            <a:endParaRPr lang="it-IT">
              <a:latin typeface="Calibri" pitchFamily="34" charset="0"/>
            </a:endParaRPr>
          </a:p>
        </p:txBody>
      </p:sp>
      <p:sp>
        <p:nvSpPr>
          <p:cNvPr id="34819" name="Segnaposto piè di pagina 2"/>
          <p:cNvSpPr>
            <a:spLocks noGrp="1"/>
          </p:cNvSpPr>
          <p:nvPr>
            <p:ph type="ftr" sz="quarter" idx="11"/>
          </p:nvPr>
        </p:nvSpPr>
        <p:spPr bwMode="auto">
          <a:noFill/>
          <a:ln>
            <a:miter lim="800000"/>
            <a:headEnd/>
            <a:tailEnd/>
          </a:ln>
        </p:spPr>
        <p:txBody>
          <a:bodyPr/>
          <a:lstStyle/>
          <a:p>
            <a:r>
              <a:rPr lang="it-IT">
                <a:latin typeface="Calibri" pitchFamily="34" charset="0"/>
              </a:rPr>
              <a:t>Resistance Tunisi 2017</a:t>
            </a:r>
          </a:p>
        </p:txBody>
      </p:sp>
      <p:pic>
        <p:nvPicPr>
          <p:cNvPr id="34820" name="Picture 4" descr="Super bug"/>
          <p:cNvPicPr>
            <a:picLocks noChangeAspect="1" noChangeArrowheads="1"/>
          </p:cNvPicPr>
          <p:nvPr/>
        </p:nvPicPr>
        <p:blipFill>
          <a:blip r:embed="rId2"/>
          <a:srcRect/>
          <a:stretch>
            <a:fillRect/>
          </a:stretch>
        </p:blipFill>
        <p:spPr bwMode="auto">
          <a:xfrm>
            <a:off x="3381375" y="3060700"/>
            <a:ext cx="5473700" cy="3649663"/>
          </a:xfrm>
          <a:prstGeom prst="rect">
            <a:avLst/>
          </a:prstGeom>
          <a:noFill/>
          <a:ln w="9525">
            <a:noFill/>
            <a:miter lim="800000"/>
            <a:headEnd/>
            <a:tailEnd/>
          </a:ln>
        </p:spPr>
      </p:pic>
      <p:pic>
        <p:nvPicPr>
          <p:cNvPr id="34821" name="Picture 6" descr="Risultati immagini per super bug MRSA"/>
          <p:cNvPicPr>
            <a:picLocks noChangeAspect="1" noChangeArrowheads="1"/>
          </p:cNvPicPr>
          <p:nvPr/>
        </p:nvPicPr>
        <p:blipFill>
          <a:blip r:embed="rId3"/>
          <a:srcRect/>
          <a:stretch>
            <a:fillRect/>
          </a:stretch>
        </p:blipFill>
        <p:spPr bwMode="auto">
          <a:xfrm>
            <a:off x="144463" y="44450"/>
            <a:ext cx="6588125" cy="3465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data 1"/>
          <p:cNvSpPr>
            <a:spLocks noGrp="1"/>
          </p:cNvSpPr>
          <p:nvPr>
            <p:ph type="dt" sz="quarter" idx="10"/>
          </p:nvPr>
        </p:nvSpPr>
        <p:spPr bwMode="auto">
          <a:noFill/>
          <a:ln>
            <a:miter lim="800000"/>
            <a:headEnd/>
            <a:tailEnd/>
          </a:ln>
        </p:spPr>
        <p:txBody>
          <a:bodyPr/>
          <a:lstStyle/>
          <a:p>
            <a:fld id="{40D0FD22-45A5-FA48-AB6B-8EC0E1C23B7D}" type="datetime1">
              <a:rPr lang="it-IT">
                <a:latin typeface="Calibri" pitchFamily="34" charset="0"/>
              </a:rPr>
              <a:pPr/>
              <a:t>14/06/2017</a:t>
            </a:fld>
            <a:endParaRPr lang="it-IT">
              <a:latin typeface="Calibri" pitchFamily="34" charset="0"/>
            </a:endParaRPr>
          </a:p>
        </p:txBody>
      </p:sp>
      <p:sp>
        <p:nvSpPr>
          <p:cNvPr id="35843" name="Segnaposto piè di pagina 2"/>
          <p:cNvSpPr>
            <a:spLocks noGrp="1"/>
          </p:cNvSpPr>
          <p:nvPr>
            <p:ph type="ftr" sz="quarter" idx="11"/>
          </p:nvPr>
        </p:nvSpPr>
        <p:spPr bwMode="auto">
          <a:noFill/>
          <a:ln>
            <a:miter lim="800000"/>
            <a:headEnd/>
            <a:tailEnd/>
          </a:ln>
        </p:spPr>
        <p:txBody>
          <a:bodyPr/>
          <a:lstStyle/>
          <a:p>
            <a:r>
              <a:rPr lang="it-IT">
                <a:latin typeface="Calibri" pitchFamily="34" charset="0"/>
              </a:rPr>
              <a:t>Resistance Tunisi 2017</a:t>
            </a:r>
          </a:p>
        </p:txBody>
      </p:sp>
      <p:pic>
        <p:nvPicPr>
          <p:cNvPr id="35844" name="Picture 8" descr="Immagine correlata"/>
          <p:cNvPicPr>
            <a:picLocks noChangeAspect="1" noChangeArrowheads="1"/>
          </p:cNvPicPr>
          <p:nvPr/>
        </p:nvPicPr>
        <p:blipFill>
          <a:blip r:embed="rId2"/>
          <a:srcRect/>
          <a:stretch>
            <a:fillRect/>
          </a:stretch>
        </p:blipFill>
        <p:spPr bwMode="auto">
          <a:xfrm>
            <a:off x="971550" y="549275"/>
            <a:ext cx="7235825" cy="5362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2573</Words>
  <Application>Microsoft Office PowerPoint</Application>
  <PresentationFormat>Presentazione su schermo (4:3)</PresentationFormat>
  <Paragraphs>732</Paragraphs>
  <Slides>42</Slides>
  <Notes>3</Notes>
  <HiddenSlides>0</HiddenSlides>
  <MMClips>1</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 Combact Resistance</vt:lpstr>
      <vt:lpstr>Diapositiva 2</vt:lpstr>
      <vt:lpstr>Diapositiva 3</vt:lpstr>
      <vt:lpstr>Some ideas on resistance</vt:lpstr>
      <vt:lpstr>My summary</vt:lpstr>
      <vt:lpstr>How MDR/PDR/XDR is happened?</vt:lpstr>
      <vt:lpstr>Diapositiva 7</vt:lpstr>
      <vt:lpstr>Diapositiva 8</vt:lpstr>
      <vt:lpstr>Diapositiva 9</vt:lpstr>
      <vt:lpstr>Diapositiva 10</vt:lpstr>
      <vt:lpstr>Diapositiva 11</vt:lpstr>
      <vt:lpstr>Diapositiva 12</vt:lpstr>
      <vt:lpstr>Diapositiva 13</vt:lpstr>
      <vt:lpstr>Diapositiva 14</vt:lpstr>
      <vt:lpstr>Role of surveillance</vt:lpstr>
      <vt:lpstr>Diapositiva 16</vt:lpstr>
      <vt:lpstr>The Italian three-month surveillance study, 2012: numbers</vt:lpstr>
      <vt:lpstr>Activity of the main antimicrobials tested by automated methods against S.aureus isolates</vt:lpstr>
      <vt:lpstr>Resistance complexity</vt:lpstr>
      <vt:lpstr>Diapositiva 20</vt:lpstr>
      <vt:lpstr>Diapositiva 21</vt:lpstr>
      <vt:lpstr>Diapositiva 22</vt:lpstr>
      <vt:lpstr>Diapositiva 23</vt:lpstr>
      <vt:lpstr>Diapositiva 24</vt:lpstr>
      <vt:lpstr>Diapositiva 25</vt:lpstr>
      <vt:lpstr>Typing and molecular epidemiology</vt:lpstr>
      <vt:lpstr>Diapositiva 27</vt:lpstr>
      <vt:lpstr>Molecular epidemiology of MRSA VSSA and hVISA  in Italy</vt:lpstr>
      <vt:lpstr>Screening </vt:lpstr>
      <vt:lpstr>Screening of MRSA: is there any value?  </vt:lpstr>
      <vt:lpstr>MRSA surgical site infections</vt:lpstr>
      <vt:lpstr>Antibiotic pressure</vt:lpstr>
      <vt:lpstr>Antibiotic selection pressure and MRSA incidence</vt:lpstr>
      <vt:lpstr>ANTIBIOTIC PRESSURE and complexity  </vt:lpstr>
      <vt:lpstr>Diapositiva 35</vt:lpstr>
      <vt:lpstr>ANTIBIOTIC UNDERDOSAGE</vt:lpstr>
      <vt:lpstr>Diapositiva 37</vt:lpstr>
      <vt:lpstr>Diapositiva 38</vt:lpstr>
      <vt:lpstr>Azioni</vt:lpstr>
      <vt:lpstr> i miei pensieri……</vt:lpstr>
      <vt:lpstr>New perspectives</vt:lpstr>
      <vt:lpstr>TAKE HOME MESSAGES….</vt:lpstr>
    </vt:vector>
  </TitlesOfParts>
  <Company>Universita degli Studi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summary</dc:title>
  <dc:creator>Stefania Stefani</dc:creator>
  <cp:lastModifiedBy>convegni</cp:lastModifiedBy>
  <cp:revision>36</cp:revision>
  <dcterms:created xsi:type="dcterms:W3CDTF">2017-06-13T18:33:30Z</dcterms:created>
  <dcterms:modified xsi:type="dcterms:W3CDTF">2017-06-14T07:22:07Z</dcterms:modified>
</cp:coreProperties>
</file>