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62" r:id="rId2"/>
    <p:sldId id="280" r:id="rId3"/>
    <p:sldId id="256" r:id="rId4"/>
    <p:sldId id="279" r:id="rId5"/>
    <p:sldId id="259" r:id="rId6"/>
    <p:sldId id="260" r:id="rId7"/>
    <p:sldId id="261" r:id="rId8"/>
    <p:sldId id="267" r:id="rId9"/>
    <p:sldId id="268" r:id="rId10"/>
    <p:sldId id="266" r:id="rId11"/>
    <p:sldId id="274" r:id="rId12"/>
    <p:sldId id="275" r:id="rId13"/>
    <p:sldId id="276" r:id="rId14"/>
    <p:sldId id="263" r:id="rId15"/>
    <p:sldId id="264" r:id="rId16"/>
    <p:sldId id="278" r:id="rId17"/>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9" d="100"/>
          <a:sy n="89" d="100"/>
        </p:scale>
        <p:origin x="-1656" y="-112"/>
      </p:cViewPr>
      <p:guideLst>
        <p:guide orient="horz" pos="2160"/>
        <p:guide pos="2880"/>
      </p:guideLst>
    </p:cSldViewPr>
  </p:slideViewPr>
  <p:notesTextViewPr>
    <p:cViewPr>
      <p:scale>
        <a:sx n="100" d="100"/>
        <a:sy n="100" d="100"/>
      </p:scale>
      <p:origin x="0" y="0"/>
    </p:cViewPr>
  </p:notesTextViewPr>
  <p:sorterViewPr>
    <p:cViewPr>
      <p:scale>
        <a:sx n="110" d="100"/>
        <a:sy n="11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notesMaster" Target="notesMasters/notesMaster1.xml"/><Relationship Id="rId1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AAE0281-0D99-4F44-ADF0-F7879FCAD025}" type="datetimeFigureOut">
              <a:rPr lang="it-IT" smtClean="0"/>
              <a:t>12/06/17</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E5136A7-C49F-CD4A-A056-630B81946D03}" type="slidenum">
              <a:rPr lang="it-IT" smtClean="0"/>
              <a:t>‹n.›</a:t>
            </a:fld>
            <a:endParaRPr lang="it-IT"/>
          </a:p>
        </p:txBody>
      </p:sp>
    </p:spTree>
    <p:extLst>
      <p:ext uri="{BB962C8B-B14F-4D97-AF65-F5344CB8AC3E}">
        <p14:creationId xmlns:p14="http://schemas.microsoft.com/office/powerpoint/2010/main" val="76922538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A395F05A-9935-C34D-897E-230416F235B9}" type="slidenum">
              <a:rPr lang="it-IT" smtClean="0"/>
              <a:t>8</a:t>
            </a:fld>
            <a:endParaRPr lang="it-IT"/>
          </a:p>
        </p:txBody>
      </p:sp>
    </p:spTree>
    <p:extLst>
      <p:ext uri="{BB962C8B-B14F-4D97-AF65-F5344CB8AC3E}">
        <p14:creationId xmlns:p14="http://schemas.microsoft.com/office/powerpoint/2010/main" val="451170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A395F05A-9935-C34D-897E-230416F235B9}" type="slidenum">
              <a:rPr lang="it-IT" smtClean="0"/>
              <a:t>10</a:t>
            </a:fld>
            <a:endParaRPr lang="it-IT"/>
          </a:p>
        </p:txBody>
      </p:sp>
    </p:spTree>
    <p:extLst>
      <p:ext uri="{BB962C8B-B14F-4D97-AF65-F5344CB8AC3E}">
        <p14:creationId xmlns:p14="http://schemas.microsoft.com/office/powerpoint/2010/main" val="451170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A395F05A-9935-C34D-897E-230416F235B9}" type="slidenum">
              <a:rPr lang="it-IT" smtClean="0"/>
              <a:t>11</a:t>
            </a:fld>
            <a:endParaRPr lang="it-IT"/>
          </a:p>
        </p:txBody>
      </p:sp>
    </p:spTree>
    <p:extLst>
      <p:ext uri="{BB962C8B-B14F-4D97-AF65-F5344CB8AC3E}">
        <p14:creationId xmlns:p14="http://schemas.microsoft.com/office/powerpoint/2010/main" val="451170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0" i="0" u="none" strike="noStrike" kern="1200" baseline="0" dirty="0" smtClean="0">
                <a:solidFill>
                  <a:schemeClr val="tx1"/>
                </a:solidFill>
                <a:latin typeface="+mn-lt"/>
                <a:ea typeface="+mn-ea"/>
                <a:cs typeface="+mn-cs"/>
              </a:rPr>
              <a:t>Time </a:t>
            </a:r>
            <a:r>
              <a:rPr lang="it-IT" sz="1200" b="0" i="0" u="none" strike="noStrike" kern="1200" baseline="0" dirty="0" err="1" smtClean="0">
                <a:solidFill>
                  <a:schemeClr val="tx1"/>
                </a:solidFill>
                <a:latin typeface="+mn-lt"/>
                <a:ea typeface="+mn-ea"/>
                <a:cs typeface="+mn-cs"/>
              </a:rPr>
              <a:t>course</a:t>
            </a:r>
            <a:r>
              <a:rPr lang="it-IT" sz="1200" b="0" i="0" u="none" strike="noStrike" kern="1200" baseline="0" dirty="0" smtClean="0">
                <a:solidFill>
                  <a:schemeClr val="tx1"/>
                </a:solidFill>
                <a:latin typeface="+mn-lt"/>
                <a:ea typeface="+mn-ea"/>
                <a:cs typeface="+mn-cs"/>
              </a:rPr>
              <a:t> of </a:t>
            </a:r>
            <a:r>
              <a:rPr lang="it-IT" sz="1200" b="0" i="0" u="none" strike="noStrike" kern="1200" baseline="0" dirty="0" err="1" smtClean="0">
                <a:solidFill>
                  <a:schemeClr val="tx1"/>
                </a:solidFill>
                <a:latin typeface="+mn-lt"/>
                <a:ea typeface="+mn-ea"/>
                <a:cs typeface="+mn-cs"/>
              </a:rPr>
              <a:t>host</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cell</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lysis</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effect</a:t>
            </a:r>
            <a:r>
              <a:rPr lang="it-IT" sz="1200" b="0" i="0" u="none" strike="noStrike" kern="1200" baseline="0" dirty="0" smtClean="0">
                <a:solidFill>
                  <a:schemeClr val="tx1"/>
                </a:solidFill>
                <a:latin typeface="+mn-lt"/>
                <a:ea typeface="+mn-ea"/>
                <a:cs typeface="+mn-cs"/>
              </a:rPr>
              <a:t> of pSs-1 </a:t>
            </a:r>
            <a:r>
              <a:rPr lang="it-IT" sz="1200" b="0" i="0" u="none" strike="noStrike" kern="1200" baseline="0" dirty="0" err="1" smtClean="0">
                <a:solidFill>
                  <a:schemeClr val="tx1"/>
                </a:solidFill>
                <a:latin typeface="+mn-lt"/>
                <a:ea typeface="+mn-ea"/>
                <a:cs typeface="+mn-cs"/>
              </a:rPr>
              <a:t>against</a:t>
            </a:r>
            <a:r>
              <a:rPr lang="it-IT" sz="1200" b="0" i="0" u="none" strike="noStrike" kern="1200" baseline="0" dirty="0" smtClean="0">
                <a:solidFill>
                  <a:schemeClr val="tx1"/>
                </a:solidFill>
                <a:latin typeface="+mn-lt"/>
                <a:ea typeface="+mn-ea"/>
                <a:cs typeface="+mn-cs"/>
              </a:rPr>
              <a:t> S. </a:t>
            </a:r>
            <a:r>
              <a:rPr lang="it-IT" sz="1200" b="0" i="0" u="none" strike="noStrike" kern="1200" baseline="0" dirty="0" err="1" smtClean="0">
                <a:solidFill>
                  <a:schemeClr val="tx1"/>
                </a:solidFill>
                <a:latin typeface="+mn-lt"/>
                <a:ea typeface="+mn-ea"/>
                <a:cs typeface="+mn-cs"/>
              </a:rPr>
              <a:t>sonnei</a:t>
            </a:r>
            <a:r>
              <a:rPr lang="it-IT" sz="1200" b="0" i="0" u="none" strike="noStrike" kern="1200" baseline="0" dirty="0" smtClean="0">
                <a:solidFill>
                  <a:schemeClr val="tx1"/>
                </a:solidFill>
                <a:latin typeface="+mn-lt"/>
                <a:ea typeface="+mn-ea"/>
                <a:cs typeface="+mn-cs"/>
              </a:rPr>
              <a:t> ATCC® 25931 (A) and S. </a:t>
            </a:r>
            <a:r>
              <a:rPr lang="it-IT" sz="1200" b="0" i="0" u="none" strike="noStrike" kern="1200" baseline="0" dirty="0" err="1" smtClean="0">
                <a:solidFill>
                  <a:schemeClr val="tx1"/>
                </a:solidFill>
                <a:latin typeface="+mn-lt"/>
                <a:ea typeface="+mn-ea"/>
                <a:cs typeface="+mn-cs"/>
              </a:rPr>
              <a:t>flexneri</a:t>
            </a:r>
            <a:endParaRPr lang="it-IT" sz="1200" b="0" i="0" u="none" strike="noStrike" kern="1200" baseline="0" dirty="0" smtClean="0">
              <a:solidFill>
                <a:schemeClr val="tx1"/>
              </a:solidFill>
              <a:latin typeface="+mn-lt"/>
              <a:ea typeface="+mn-ea"/>
              <a:cs typeface="+mn-cs"/>
            </a:endParaRPr>
          </a:p>
          <a:p>
            <a:r>
              <a:rPr lang="it-IT" sz="1200" b="0" i="0" u="none" strike="noStrike" kern="1200" baseline="0" dirty="0" smtClean="0">
                <a:solidFill>
                  <a:schemeClr val="tx1"/>
                </a:solidFill>
                <a:latin typeface="+mn-lt"/>
                <a:ea typeface="+mn-ea"/>
                <a:cs typeface="+mn-cs"/>
              </a:rPr>
              <a:t>ATCC® 29903 (B). </a:t>
            </a:r>
            <a:r>
              <a:rPr lang="it-IT" sz="1200" b="0" i="0" u="none" strike="noStrike" kern="1200" baseline="0" dirty="0" err="1" smtClean="0">
                <a:solidFill>
                  <a:schemeClr val="tx1"/>
                </a:solidFill>
                <a:latin typeface="+mn-lt"/>
                <a:ea typeface="+mn-ea"/>
                <a:cs typeface="+mn-cs"/>
              </a:rPr>
              <a:t>Early</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exponential</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phase</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cultures</a:t>
            </a:r>
            <a:r>
              <a:rPr lang="it-IT" sz="1200" b="0" i="0" u="none" strike="noStrike" kern="1200" baseline="0" dirty="0" smtClean="0">
                <a:solidFill>
                  <a:schemeClr val="tx1"/>
                </a:solidFill>
                <a:latin typeface="+mn-lt"/>
                <a:ea typeface="+mn-ea"/>
                <a:cs typeface="+mn-cs"/>
              </a:rPr>
              <a:t> of S. </a:t>
            </a:r>
            <a:r>
              <a:rPr lang="it-IT" sz="1200" b="0" i="0" u="none" strike="noStrike" kern="1200" baseline="0" dirty="0" err="1" smtClean="0">
                <a:solidFill>
                  <a:schemeClr val="tx1"/>
                </a:solidFill>
                <a:latin typeface="+mn-lt"/>
                <a:ea typeface="+mn-ea"/>
                <a:cs typeface="+mn-cs"/>
              </a:rPr>
              <a:t>sonnei</a:t>
            </a:r>
            <a:r>
              <a:rPr lang="it-IT" sz="1200" b="0" i="0" u="none" strike="noStrike" kern="1200" baseline="0" dirty="0" smtClean="0">
                <a:solidFill>
                  <a:schemeClr val="tx1"/>
                </a:solidFill>
                <a:latin typeface="+mn-lt"/>
                <a:ea typeface="+mn-ea"/>
                <a:cs typeface="+mn-cs"/>
              </a:rPr>
              <a:t> ATCC. 25931 and S. </a:t>
            </a:r>
            <a:r>
              <a:rPr lang="it-IT" sz="1200" b="0" i="0" u="none" strike="noStrike" kern="1200" baseline="0" dirty="0" err="1" smtClean="0">
                <a:solidFill>
                  <a:schemeClr val="tx1"/>
                </a:solidFill>
                <a:latin typeface="+mn-lt"/>
                <a:ea typeface="+mn-ea"/>
                <a:cs typeface="+mn-cs"/>
              </a:rPr>
              <a:t>flexneri</a:t>
            </a:r>
            <a:r>
              <a:rPr lang="it-IT" sz="1200" b="0" i="0" u="none" strike="noStrike" kern="1200" baseline="0" dirty="0" smtClean="0">
                <a:solidFill>
                  <a:schemeClr val="tx1"/>
                </a:solidFill>
                <a:latin typeface="+mn-lt"/>
                <a:ea typeface="+mn-ea"/>
                <a:cs typeface="+mn-cs"/>
              </a:rPr>
              <a:t> ATCC. 29903</a:t>
            </a:r>
          </a:p>
          <a:p>
            <a:r>
              <a:rPr lang="it-IT" sz="1200" b="0" i="0" u="none" strike="noStrike" kern="1200" baseline="0" dirty="0" err="1" smtClean="0">
                <a:solidFill>
                  <a:schemeClr val="tx1"/>
                </a:solidFill>
                <a:latin typeface="+mn-lt"/>
                <a:ea typeface="+mn-ea"/>
                <a:cs typeface="+mn-cs"/>
              </a:rPr>
              <a:t>were</a:t>
            </a:r>
            <a:r>
              <a:rPr lang="it-IT" sz="1200" b="0" i="0" u="none" strike="noStrike" kern="1200" baseline="0" dirty="0" smtClean="0">
                <a:solidFill>
                  <a:schemeClr val="tx1"/>
                </a:solidFill>
                <a:latin typeface="+mn-lt"/>
                <a:ea typeface="+mn-ea"/>
                <a:cs typeface="+mn-cs"/>
              </a:rPr>
              <a:t> co-</a:t>
            </a:r>
            <a:r>
              <a:rPr lang="it-IT" sz="1200" b="0" i="0" u="none" strike="noStrike" kern="1200" baseline="0" dirty="0" err="1" smtClean="0">
                <a:solidFill>
                  <a:schemeClr val="tx1"/>
                </a:solidFill>
                <a:latin typeface="+mn-lt"/>
                <a:ea typeface="+mn-ea"/>
                <a:cs typeface="+mn-cs"/>
              </a:rPr>
              <a:t>cultured</a:t>
            </a:r>
            <a:r>
              <a:rPr lang="it-IT" sz="1200" b="0" i="0" u="none" strike="noStrike" kern="1200" baseline="0" dirty="0" smtClean="0">
                <a:solidFill>
                  <a:schemeClr val="tx1"/>
                </a:solidFill>
                <a:latin typeface="+mn-lt"/>
                <a:ea typeface="+mn-ea"/>
                <a:cs typeface="+mn-cs"/>
              </a:rPr>
              <a:t> with pSs-1 </a:t>
            </a:r>
            <a:r>
              <a:rPr lang="it-IT" sz="1200" b="0" i="0" u="none" strike="noStrike" kern="1200" baseline="0" dirty="0" err="1" smtClean="0">
                <a:solidFill>
                  <a:schemeClr val="tx1"/>
                </a:solidFill>
                <a:latin typeface="+mn-lt"/>
                <a:ea typeface="+mn-ea"/>
                <a:cs typeface="+mn-cs"/>
              </a:rPr>
              <a:t>at</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MOIs</a:t>
            </a:r>
            <a:r>
              <a:rPr lang="it-IT" sz="1200" b="0" i="0" u="none" strike="noStrike" kern="1200" baseline="0" dirty="0" smtClean="0">
                <a:solidFill>
                  <a:schemeClr val="tx1"/>
                </a:solidFill>
                <a:latin typeface="+mn-lt"/>
                <a:ea typeface="+mn-ea"/>
                <a:cs typeface="+mn-cs"/>
              </a:rPr>
              <a:t> of 0, 0.1, 1, and 10.</a:t>
            </a:r>
            <a:endParaRPr lang="it-IT" dirty="0"/>
          </a:p>
        </p:txBody>
      </p:sp>
      <p:sp>
        <p:nvSpPr>
          <p:cNvPr id="4" name="Segnaposto numero diapositiva 3"/>
          <p:cNvSpPr>
            <a:spLocks noGrp="1"/>
          </p:cNvSpPr>
          <p:nvPr>
            <p:ph type="sldNum" sz="quarter" idx="10"/>
          </p:nvPr>
        </p:nvSpPr>
        <p:spPr/>
        <p:txBody>
          <a:bodyPr/>
          <a:lstStyle/>
          <a:p>
            <a:fld id="{A0260D62-9E1A-884C-9778-8FECE4DF5251}" type="slidenum">
              <a:rPr lang="it-IT" smtClean="0"/>
              <a:t>16</a:t>
            </a:fld>
            <a:endParaRPr lang="it-IT"/>
          </a:p>
        </p:txBody>
      </p:sp>
    </p:spTree>
    <p:extLst>
      <p:ext uri="{BB962C8B-B14F-4D97-AF65-F5344CB8AC3E}">
        <p14:creationId xmlns:p14="http://schemas.microsoft.com/office/powerpoint/2010/main" val="9498451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056C4253-7931-2C4B-808E-C67C8D6FB81E}" type="datetimeFigureOut">
              <a:rPr lang="it-IT" smtClean="0"/>
              <a:t>12/06/17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590B3EA-FA2F-0348-BCDA-4B4C64DFA999}" type="slidenum">
              <a:rPr lang="it-IT" smtClean="0"/>
              <a:t>‹n.›</a:t>
            </a:fld>
            <a:endParaRPr lang="it-IT"/>
          </a:p>
        </p:txBody>
      </p:sp>
    </p:spTree>
    <p:extLst>
      <p:ext uri="{BB962C8B-B14F-4D97-AF65-F5344CB8AC3E}">
        <p14:creationId xmlns:p14="http://schemas.microsoft.com/office/powerpoint/2010/main" val="2894515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056C4253-7931-2C4B-808E-C67C8D6FB81E}" type="datetimeFigureOut">
              <a:rPr lang="it-IT" smtClean="0"/>
              <a:t>12/06/17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590B3EA-FA2F-0348-BCDA-4B4C64DFA999}" type="slidenum">
              <a:rPr lang="it-IT" smtClean="0"/>
              <a:t>‹n.›</a:t>
            </a:fld>
            <a:endParaRPr lang="it-IT"/>
          </a:p>
        </p:txBody>
      </p:sp>
    </p:spTree>
    <p:extLst>
      <p:ext uri="{BB962C8B-B14F-4D97-AF65-F5344CB8AC3E}">
        <p14:creationId xmlns:p14="http://schemas.microsoft.com/office/powerpoint/2010/main" val="42614159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056C4253-7931-2C4B-808E-C67C8D6FB81E}" type="datetimeFigureOut">
              <a:rPr lang="it-IT" smtClean="0"/>
              <a:t>12/06/17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590B3EA-FA2F-0348-BCDA-4B4C64DFA999}" type="slidenum">
              <a:rPr lang="it-IT" smtClean="0"/>
              <a:t>‹n.›</a:t>
            </a:fld>
            <a:endParaRPr lang="it-IT"/>
          </a:p>
        </p:txBody>
      </p:sp>
    </p:spTree>
    <p:extLst>
      <p:ext uri="{BB962C8B-B14F-4D97-AF65-F5344CB8AC3E}">
        <p14:creationId xmlns:p14="http://schemas.microsoft.com/office/powerpoint/2010/main" val="1405351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056C4253-7931-2C4B-808E-C67C8D6FB81E}" type="datetimeFigureOut">
              <a:rPr lang="it-IT" smtClean="0"/>
              <a:t>12/06/17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590B3EA-FA2F-0348-BCDA-4B4C64DFA999}" type="slidenum">
              <a:rPr lang="it-IT" smtClean="0"/>
              <a:t>‹n.›</a:t>
            </a:fld>
            <a:endParaRPr lang="it-IT"/>
          </a:p>
        </p:txBody>
      </p:sp>
    </p:spTree>
    <p:extLst>
      <p:ext uri="{BB962C8B-B14F-4D97-AF65-F5344CB8AC3E}">
        <p14:creationId xmlns:p14="http://schemas.microsoft.com/office/powerpoint/2010/main" val="3204506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gli stili del testo dello schema</a:t>
            </a:r>
          </a:p>
        </p:txBody>
      </p:sp>
      <p:sp>
        <p:nvSpPr>
          <p:cNvPr id="4" name="Segnaposto data 3"/>
          <p:cNvSpPr>
            <a:spLocks noGrp="1"/>
          </p:cNvSpPr>
          <p:nvPr>
            <p:ph type="dt" sz="half" idx="10"/>
          </p:nvPr>
        </p:nvSpPr>
        <p:spPr/>
        <p:txBody>
          <a:bodyPr/>
          <a:lstStyle/>
          <a:p>
            <a:fld id="{056C4253-7931-2C4B-808E-C67C8D6FB81E}" type="datetimeFigureOut">
              <a:rPr lang="it-IT" smtClean="0"/>
              <a:t>12/06/17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590B3EA-FA2F-0348-BCDA-4B4C64DFA999}" type="slidenum">
              <a:rPr lang="it-IT" smtClean="0"/>
              <a:t>‹n.›</a:t>
            </a:fld>
            <a:endParaRPr lang="it-IT"/>
          </a:p>
        </p:txBody>
      </p:sp>
    </p:spTree>
    <p:extLst>
      <p:ext uri="{BB962C8B-B14F-4D97-AF65-F5344CB8AC3E}">
        <p14:creationId xmlns:p14="http://schemas.microsoft.com/office/powerpoint/2010/main" val="1978008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056C4253-7931-2C4B-808E-C67C8D6FB81E}" type="datetimeFigureOut">
              <a:rPr lang="it-IT" smtClean="0"/>
              <a:t>12/06/17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C590B3EA-FA2F-0348-BCDA-4B4C64DFA999}" type="slidenum">
              <a:rPr lang="it-IT" smtClean="0"/>
              <a:t>‹n.›</a:t>
            </a:fld>
            <a:endParaRPr lang="it-IT"/>
          </a:p>
        </p:txBody>
      </p:sp>
    </p:spTree>
    <p:extLst>
      <p:ext uri="{BB962C8B-B14F-4D97-AF65-F5344CB8AC3E}">
        <p14:creationId xmlns:p14="http://schemas.microsoft.com/office/powerpoint/2010/main" val="21616428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056C4253-7931-2C4B-808E-C67C8D6FB81E}" type="datetimeFigureOut">
              <a:rPr lang="it-IT" smtClean="0"/>
              <a:t>12/06/17</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C590B3EA-FA2F-0348-BCDA-4B4C64DFA999}" type="slidenum">
              <a:rPr lang="it-IT" smtClean="0"/>
              <a:t>‹n.›</a:t>
            </a:fld>
            <a:endParaRPr lang="it-IT"/>
          </a:p>
        </p:txBody>
      </p:sp>
    </p:spTree>
    <p:extLst>
      <p:ext uri="{BB962C8B-B14F-4D97-AF65-F5344CB8AC3E}">
        <p14:creationId xmlns:p14="http://schemas.microsoft.com/office/powerpoint/2010/main" val="553981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data 2"/>
          <p:cNvSpPr>
            <a:spLocks noGrp="1"/>
          </p:cNvSpPr>
          <p:nvPr>
            <p:ph type="dt" sz="half" idx="10"/>
          </p:nvPr>
        </p:nvSpPr>
        <p:spPr/>
        <p:txBody>
          <a:bodyPr/>
          <a:lstStyle/>
          <a:p>
            <a:fld id="{056C4253-7931-2C4B-808E-C67C8D6FB81E}" type="datetimeFigureOut">
              <a:rPr lang="it-IT" smtClean="0"/>
              <a:t>12/06/17</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C590B3EA-FA2F-0348-BCDA-4B4C64DFA999}" type="slidenum">
              <a:rPr lang="it-IT" smtClean="0"/>
              <a:t>‹n.›</a:t>
            </a:fld>
            <a:endParaRPr lang="it-IT"/>
          </a:p>
        </p:txBody>
      </p:sp>
    </p:spTree>
    <p:extLst>
      <p:ext uri="{BB962C8B-B14F-4D97-AF65-F5344CB8AC3E}">
        <p14:creationId xmlns:p14="http://schemas.microsoft.com/office/powerpoint/2010/main" val="1910331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056C4253-7931-2C4B-808E-C67C8D6FB81E}" type="datetimeFigureOut">
              <a:rPr lang="it-IT" smtClean="0"/>
              <a:t>12/06/17</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C590B3EA-FA2F-0348-BCDA-4B4C64DFA999}" type="slidenum">
              <a:rPr lang="it-IT" smtClean="0"/>
              <a:t>‹n.›</a:t>
            </a:fld>
            <a:endParaRPr lang="it-IT"/>
          </a:p>
        </p:txBody>
      </p:sp>
    </p:spTree>
    <p:extLst>
      <p:ext uri="{BB962C8B-B14F-4D97-AF65-F5344CB8AC3E}">
        <p14:creationId xmlns:p14="http://schemas.microsoft.com/office/powerpoint/2010/main" val="1528763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056C4253-7931-2C4B-808E-C67C8D6FB81E}" type="datetimeFigureOut">
              <a:rPr lang="it-IT" smtClean="0"/>
              <a:t>12/06/17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C590B3EA-FA2F-0348-BCDA-4B4C64DFA999}" type="slidenum">
              <a:rPr lang="it-IT" smtClean="0"/>
              <a:t>‹n.›</a:t>
            </a:fld>
            <a:endParaRPr lang="it-IT"/>
          </a:p>
        </p:txBody>
      </p:sp>
    </p:spTree>
    <p:extLst>
      <p:ext uri="{BB962C8B-B14F-4D97-AF65-F5344CB8AC3E}">
        <p14:creationId xmlns:p14="http://schemas.microsoft.com/office/powerpoint/2010/main" val="14168316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056C4253-7931-2C4B-808E-C67C8D6FB81E}" type="datetimeFigureOut">
              <a:rPr lang="it-IT" smtClean="0"/>
              <a:t>12/06/17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C590B3EA-FA2F-0348-BCDA-4B4C64DFA999}" type="slidenum">
              <a:rPr lang="it-IT" smtClean="0"/>
              <a:t>‹n.›</a:t>
            </a:fld>
            <a:endParaRPr lang="it-IT"/>
          </a:p>
        </p:txBody>
      </p:sp>
    </p:spTree>
    <p:extLst>
      <p:ext uri="{BB962C8B-B14F-4D97-AF65-F5344CB8AC3E}">
        <p14:creationId xmlns:p14="http://schemas.microsoft.com/office/powerpoint/2010/main" val="286065366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stile</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6C4253-7931-2C4B-808E-C67C8D6FB81E}" type="datetimeFigureOut">
              <a:rPr lang="it-IT" smtClean="0"/>
              <a:t>12/06/17</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90B3EA-FA2F-0348-BCDA-4B4C64DFA999}" type="slidenum">
              <a:rPr lang="it-IT" smtClean="0"/>
              <a:t>‹n.›</a:t>
            </a:fld>
            <a:endParaRPr lang="it-IT"/>
          </a:p>
        </p:txBody>
      </p:sp>
    </p:spTree>
    <p:extLst>
      <p:ext uri="{BB962C8B-B14F-4D97-AF65-F5344CB8AC3E}">
        <p14:creationId xmlns:p14="http://schemas.microsoft.com/office/powerpoint/2010/main" val="31126534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emf"/><Relationship Id="rId3" Type="http://schemas.openxmlformats.org/officeDocument/2006/relationships/image" Target="../media/image2.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4.emf"/></Relationships>
</file>

<file path=ppt/slides/_rels/slide11.x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16.em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emf"/></Relationships>
</file>

<file path=ppt/slides/_rels/slide14.xml.rels><?xml version="1.0" encoding="UTF-8" standalone="yes"?>
<Relationships xmlns="http://schemas.openxmlformats.org/package/2006/relationships"><Relationship Id="rId3" Type="http://schemas.openxmlformats.org/officeDocument/2006/relationships/image" Target="../media/image20.emf"/><Relationship Id="rId4" Type="http://schemas.openxmlformats.org/officeDocument/2006/relationships/image" Target="../media/image21.emf"/><Relationship Id="rId1" Type="http://schemas.openxmlformats.org/officeDocument/2006/relationships/slideLayout" Target="../slideLayouts/slideLayout1.xml"/><Relationship Id="rId2" Type="http://schemas.openxmlformats.org/officeDocument/2006/relationships/image" Target="../media/image19.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emf"/><Relationship Id="rId3" Type="http://schemas.openxmlformats.org/officeDocument/2006/relationships/image" Target="../media/image23.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4" Type="http://schemas.openxmlformats.org/officeDocument/2006/relationships/image" Target="../media/image6.emf"/><Relationship Id="rId1" Type="http://schemas.openxmlformats.org/officeDocument/2006/relationships/slideLayout" Target="../slideLayouts/slideLayout1.xml"/><Relationship Id="rId2" Type="http://schemas.openxmlformats.org/officeDocument/2006/relationships/image" Target="../media/image4.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emf"/><Relationship Id="rId3" Type="http://schemas.openxmlformats.org/officeDocument/2006/relationships/image" Target="../media/image8.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emf"/><Relationship Id="rId3" Type="http://schemas.openxmlformats.org/officeDocument/2006/relationships/image" Target="../media/image10.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1.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emf"/><Relationship Id="rId3" Type="http://schemas.openxmlformats.org/officeDocument/2006/relationships/image" Target="../media/image1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312929" y="691762"/>
            <a:ext cx="8588117" cy="1707947"/>
          </a:xfrm>
        </p:spPr>
        <p:txBody>
          <a:bodyPr>
            <a:noAutofit/>
          </a:bodyPr>
          <a:lstStyle/>
          <a:p>
            <a:r>
              <a:rPr lang="it-IT" sz="3600"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mic Sans MS"/>
                <a:cs typeface="Comic Sans MS"/>
              </a:rPr>
              <a:t> </a:t>
            </a:r>
            <a:r>
              <a:rPr lang="it-IT" sz="4000" b="1"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latin typeface="Comic Sans MS"/>
                <a:cs typeface="Comic Sans MS"/>
              </a:rPr>
              <a:t>Superbugs</a:t>
            </a:r>
            <a:r>
              <a:rPr lang="it-IT" sz="3600"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mic Sans MS"/>
                <a:cs typeface="Comic Sans MS"/>
              </a:rPr>
              <a:t> </a:t>
            </a:r>
            <a:br>
              <a:rPr lang="it-IT" sz="3600"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mic Sans MS"/>
                <a:cs typeface="Comic Sans MS"/>
              </a:rPr>
            </a:br>
            <a:r>
              <a:rPr lang="it-IT" sz="28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latin typeface="Comic Sans MS"/>
                <a:cs typeface="Comic Sans MS"/>
              </a:rPr>
              <a:t>Strumenti di intervento nell’era post-antibiotica</a:t>
            </a:r>
            <a:r>
              <a:rPr lang="it-IT" sz="2800"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mic Sans MS"/>
                <a:cs typeface="Comic Sans MS"/>
              </a:rPr>
              <a:t> </a:t>
            </a:r>
          </a:p>
        </p:txBody>
      </p:sp>
      <p:sp>
        <p:nvSpPr>
          <p:cNvPr id="3" name="Sottotitolo 2"/>
          <p:cNvSpPr>
            <a:spLocks noGrp="1"/>
          </p:cNvSpPr>
          <p:nvPr>
            <p:ph type="subTitle" idx="1"/>
          </p:nvPr>
        </p:nvSpPr>
        <p:spPr>
          <a:xfrm>
            <a:off x="3244465" y="4545588"/>
            <a:ext cx="2049376" cy="576348"/>
          </a:xfrm>
        </p:spPr>
        <p:txBody>
          <a:bodyPr>
            <a:normAutofit fontScale="85000" lnSpcReduction="10000"/>
          </a:bodyPr>
          <a:lstStyle/>
          <a:p>
            <a:r>
              <a:rPr lang="it-IT" dirty="0">
                <a:solidFill>
                  <a:srgbClr val="C6D9F1"/>
                </a:solidFill>
                <a:latin typeface="Comic Sans MS"/>
                <a:cs typeface="Comic Sans MS"/>
              </a:rPr>
              <a:t>Gianni Sava</a:t>
            </a:r>
            <a:endParaRPr lang="it-IT" dirty="0">
              <a:solidFill>
                <a:srgbClr val="C6D9F1"/>
              </a:solidFill>
            </a:endParaRPr>
          </a:p>
        </p:txBody>
      </p:sp>
      <p:pic>
        <p:nvPicPr>
          <p:cNvPr id="4" name="Immagine 3"/>
          <p:cNvPicPr>
            <a:picLocks noChangeAspect="1"/>
          </p:cNvPicPr>
          <p:nvPr/>
        </p:nvPicPr>
        <p:blipFill>
          <a:blip r:embed="rId2"/>
          <a:stretch>
            <a:fillRect/>
          </a:stretch>
        </p:blipFill>
        <p:spPr>
          <a:xfrm>
            <a:off x="7363412" y="4459869"/>
            <a:ext cx="1537635" cy="1447183"/>
          </a:xfrm>
          <a:prstGeom prst="rect">
            <a:avLst/>
          </a:prstGeom>
        </p:spPr>
      </p:pic>
      <p:pic>
        <p:nvPicPr>
          <p:cNvPr id="5" name="Immagine 4"/>
          <p:cNvPicPr>
            <a:picLocks noChangeAspect="1"/>
          </p:cNvPicPr>
          <p:nvPr/>
        </p:nvPicPr>
        <p:blipFill>
          <a:blip r:embed="rId3"/>
          <a:stretch>
            <a:fillRect/>
          </a:stretch>
        </p:blipFill>
        <p:spPr>
          <a:xfrm>
            <a:off x="5401628" y="4515697"/>
            <a:ext cx="2036952" cy="1050303"/>
          </a:xfrm>
          <a:prstGeom prst="rect">
            <a:avLst/>
          </a:prstGeom>
        </p:spPr>
      </p:pic>
      <p:sp>
        <p:nvSpPr>
          <p:cNvPr id="6" name="Rettangolo 5"/>
          <p:cNvSpPr/>
          <p:nvPr/>
        </p:nvSpPr>
        <p:spPr>
          <a:xfrm>
            <a:off x="911149" y="2961969"/>
            <a:ext cx="7390740" cy="646331"/>
          </a:xfrm>
          <a:prstGeom prst="rect">
            <a:avLst/>
          </a:prstGeom>
        </p:spPr>
        <p:txBody>
          <a:bodyPr wrap="none">
            <a:spAutoFit/>
          </a:bodyPr>
          <a:lstStyle/>
          <a:p>
            <a:r>
              <a:rPr lang="it-IT" sz="3600" dirty="0" smtClean="0">
                <a:solidFill>
                  <a:schemeClr val="tx2">
                    <a:lumMod val="20000"/>
                    <a:lumOff val="80000"/>
                  </a:schemeClr>
                </a:solidFill>
                <a:latin typeface="Comic Sans MS"/>
                <a:cs typeface="Comic Sans MS"/>
              </a:rPr>
              <a:t>“il </a:t>
            </a:r>
            <a:r>
              <a:rPr lang="it-IT" sz="3600" dirty="0">
                <a:solidFill>
                  <a:schemeClr val="tx2">
                    <a:lumMod val="20000"/>
                    <a:lumOff val="80000"/>
                  </a:schemeClr>
                </a:solidFill>
                <a:latin typeface="Comic Sans MS"/>
                <a:cs typeface="Comic Sans MS"/>
              </a:rPr>
              <a:t>punto di vista del farmacologo”</a:t>
            </a:r>
          </a:p>
        </p:txBody>
      </p:sp>
      <p:sp>
        <p:nvSpPr>
          <p:cNvPr id="8" name="Rettangolo 7"/>
          <p:cNvSpPr/>
          <p:nvPr/>
        </p:nvSpPr>
        <p:spPr>
          <a:xfrm>
            <a:off x="186358" y="6287460"/>
            <a:ext cx="6090651" cy="400110"/>
          </a:xfrm>
          <a:prstGeom prst="rect">
            <a:avLst/>
          </a:prstGeom>
        </p:spPr>
        <p:txBody>
          <a:bodyPr wrap="square">
            <a:spAutoFit/>
          </a:bodyPr>
          <a:lstStyle/>
          <a:p>
            <a:r>
              <a:rPr lang="it-IT" sz="2000" dirty="0" smtClean="0">
                <a:solidFill>
                  <a:schemeClr val="tx2">
                    <a:lumMod val="60000"/>
                    <a:lumOff val="40000"/>
                  </a:schemeClr>
                </a:solidFill>
                <a:latin typeface="Comic Sans MS"/>
                <a:cs typeface="Comic Sans MS"/>
              </a:rPr>
              <a:t> </a:t>
            </a:r>
            <a:r>
              <a:rPr lang="it-IT" sz="2000" b="1" dirty="0">
                <a:solidFill>
                  <a:schemeClr val="tx2">
                    <a:lumMod val="60000"/>
                    <a:lumOff val="40000"/>
                  </a:schemeClr>
                </a:solidFill>
                <a:latin typeface="Comic Sans MS"/>
                <a:cs typeface="Comic Sans MS"/>
              </a:rPr>
              <a:t>Antibiotico-</a:t>
            </a:r>
            <a:r>
              <a:rPr lang="it-IT" sz="2000" b="1" dirty="0" smtClean="0">
                <a:solidFill>
                  <a:schemeClr val="tx2">
                    <a:lumMod val="60000"/>
                    <a:lumOff val="40000"/>
                  </a:schemeClr>
                </a:solidFill>
                <a:latin typeface="Comic Sans MS"/>
                <a:cs typeface="Comic Sans MS"/>
              </a:rPr>
              <a:t>Resistenza, Roma, 14 giugno 2017 </a:t>
            </a:r>
            <a:endParaRPr lang="it-IT" sz="2000" dirty="0">
              <a:solidFill>
                <a:schemeClr val="tx2">
                  <a:lumMod val="60000"/>
                  <a:lumOff val="40000"/>
                </a:schemeClr>
              </a:solidFill>
              <a:latin typeface="Comic Sans MS"/>
              <a:cs typeface="Comic Sans MS"/>
            </a:endParaRPr>
          </a:p>
        </p:txBody>
      </p:sp>
    </p:spTree>
    <p:extLst>
      <p:ext uri="{BB962C8B-B14F-4D97-AF65-F5344CB8AC3E}">
        <p14:creationId xmlns:p14="http://schemas.microsoft.com/office/powerpoint/2010/main" val="168141382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250849" y="2130311"/>
            <a:ext cx="8695822" cy="4154983"/>
          </a:xfrm>
          <a:prstGeom prst="rect">
            <a:avLst/>
          </a:prstGeom>
          <a:solidFill>
            <a:schemeClr val="bg1"/>
          </a:solidFill>
        </p:spPr>
        <p:txBody>
          <a:bodyPr wrap="square">
            <a:spAutoFit/>
          </a:bodyPr>
          <a:lstStyle/>
          <a:p>
            <a:r>
              <a:rPr lang="en-GB" sz="2800" b="1" smtClean="0">
                <a:ln w="900" cmpd="sng">
                  <a:solidFill>
                    <a:schemeClr val="accent1">
                      <a:satMod val="190000"/>
                      <a:alpha val="55000"/>
                    </a:schemeClr>
                  </a:solidFill>
                  <a:prstDash val="solid"/>
                </a:ln>
                <a:solidFill>
                  <a:srgbClr val="000000"/>
                </a:solidFill>
                <a:effectLst>
                  <a:innerShdw blurRad="101600" dist="76200" dir="5400000">
                    <a:schemeClr val="accent1">
                      <a:satMod val="190000"/>
                      <a:tint val="100000"/>
                      <a:alpha val="74000"/>
                    </a:schemeClr>
                  </a:innerShdw>
                </a:effectLst>
                <a:latin typeface="Comic Sans MS"/>
                <a:cs typeface="Comic Sans MS"/>
              </a:rPr>
              <a:t>Antibiotic stewardship education for health care providers gives a foundation of knowledge and an environment that facilitates and supports optimal antibiotic prescribing.</a:t>
            </a:r>
          </a:p>
          <a:p>
            <a:endParaRPr lang="en-GB" sz="2400" b="1" smtClean="0">
              <a:ln w="900" cmpd="sng">
                <a:solidFill>
                  <a:schemeClr val="accent1">
                    <a:satMod val="190000"/>
                    <a:alpha val="55000"/>
                  </a:schemeClr>
                </a:solidFill>
                <a:prstDash val="solid"/>
              </a:ln>
              <a:solidFill>
                <a:srgbClr val="000000"/>
              </a:solidFill>
              <a:effectLst>
                <a:innerShdw blurRad="101600" dist="76200" dir="5400000">
                  <a:schemeClr val="accent1">
                    <a:satMod val="190000"/>
                    <a:tint val="100000"/>
                    <a:alpha val="74000"/>
                  </a:schemeClr>
                </a:innerShdw>
              </a:effectLst>
              <a:latin typeface="Comic Sans MS"/>
              <a:cs typeface="Comic Sans MS"/>
            </a:endParaRPr>
          </a:p>
          <a:p>
            <a:r>
              <a:rPr lang="en-GB" sz="2400" b="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000000"/>
                </a:solidFill>
                <a:effectLst>
                  <a:outerShdw blurRad="50800" dist="40000" dir="5400000" algn="tl" rotWithShape="0">
                    <a:srgbClr val="000000">
                      <a:shade val="5000"/>
                      <a:satMod val="120000"/>
                      <a:alpha val="33000"/>
                    </a:srgbClr>
                  </a:outerShdw>
                </a:effectLst>
                <a:latin typeface="Comic Sans MS"/>
                <a:cs typeface="Comic Sans MS"/>
              </a:rPr>
              <a:t>There is a need to extend this education to medical students and health care trainees</a:t>
            </a:r>
            <a:r>
              <a:rPr lang="en-GB" sz="2400" smtClean="0">
                <a:solidFill>
                  <a:srgbClr val="000000"/>
                </a:solidFill>
                <a:latin typeface="Comic Sans MS"/>
                <a:cs typeface="Comic Sans MS"/>
              </a:rPr>
              <a:t>. </a:t>
            </a:r>
            <a:r>
              <a:rPr lang="en-GB" sz="2000" smtClean="0">
                <a:solidFill>
                  <a:srgbClr val="000000"/>
                </a:solidFill>
                <a:latin typeface="Comic Sans MS"/>
                <a:cs typeface="Comic Sans MS"/>
              </a:rPr>
              <a:t>Education using passive techniques is modestly effective for increasing prescriber knowledge, whereas education using active techniques is more effective for changing prescribing behavior. Such education has been shown to enhance other antibiotic stewardship interventions.</a:t>
            </a:r>
            <a:endParaRPr lang="en-GB" sz="2000">
              <a:solidFill>
                <a:srgbClr val="000000"/>
              </a:solidFill>
              <a:latin typeface="Comic Sans MS"/>
              <a:cs typeface="Comic Sans MS"/>
            </a:endParaRPr>
          </a:p>
        </p:txBody>
      </p:sp>
      <p:pic>
        <p:nvPicPr>
          <p:cNvPr id="5" name="Immagine 4"/>
          <p:cNvPicPr>
            <a:picLocks noChangeAspect="1"/>
          </p:cNvPicPr>
          <p:nvPr/>
        </p:nvPicPr>
        <p:blipFill>
          <a:blip r:embed="rId3"/>
          <a:stretch>
            <a:fillRect/>
          </a:stretch>
        </p:blipFill>
        <p:spPr>
          <a:xfrm>
            <a:off x="418612" y="533731"/>
            <a:ext cx="8220532" cy="1576050"/>
          </a:xfrm>
          <a:prstGeom prst="rect">
            <a:avLst/>
          </a:prstGeom>
        </p:spPr>
      </p:pic>
      <p:sp>
        <p:nvSpPr>
          <p:cNvPr id="4" name="CasellaDiTesto 3"/>
          <p:cNvSpPr txBox="1"/>
          <p:nvPr/>
        </p:nvSpPr>
        <p:spPr>
          <a:xfrm>
            <a:off x="8352574" y="6439864"/>
            <a:ext cx="624803" cy="369332"/>
          </a:xfrm>
          <a:prstGeom prst="rect">
            <a:avLst/>
          </a:prstGeom>
          <a:noFill/>
        </p:spPr>
        <p:txBody>
          <a:bodyPr wrap="none" rtlCol="0">
            <a:spAutoFit/>
          </a:bodyPr>
          <a:lstStyle/>
          <a:p>
            <a:r>
              <a:rPr lang="it-IT" dirty="0">
                <a:solidFill>
                  <a:schemeClr val="accent1">
                    <a:lumMod val="20000"/>
                    <a:lumOff val="80000"/>
                  </a:schemeClr>
                </a:solidFill>
              </a:rPr>
              <a:t>9</a:t>
            </a:r>
            <a:r>
              <a:rPr lang="it-IT" dirty="0" smtClean="0">
                <a:solidFill>
                  <a:schemeClr val="accent1">
                    <a:lumMod val="20000"/>
                    <a:lumOff val="80000"/>
                  </a:schemeClr>
                </a:solidFill>
              </a:rPr>
              <a:t>/10</a:t>
            </a:r>
            <a:endParaRPr lang="it-IT" dirty="0">
              <a:solidFill>
                <a:schemeClr val="accent1">
                  <a:lumMod val="20000"/>
                  <a:lumOff val="80000"/>
                </a:schemeClr>
              </a:solidFill>
            </a:endParaRPr>
          </a:p>
        </p:txBody>
      </p:sp>
    </p:spTree>
    <p:extLst>
      <p:ext uri="{BB962C8B-B14F-4D97-AF65-F5344CB8AC3E}">
        <p14:creationId xmlns:p14="http://schemas.microsoft.com/office/powerpoint/2010/main" val="569855223"/>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110448" y="6168467"/>
            <a:ext cx="5035471" cy="369332"/>
          </a:xfrm>
          <a:prstGeom prst="rect">
            <a:avLst/>
          </a:prstGeom>
          <a:solidFill>
            <a:schemeClr val="bg1">
              <a:alpha val="90000"/>
            </a:schemeClr>
          </a:solidFill>
        </p:spPr>
        <p:txBody>
          <a:bodyPr wrap="square">
            <a:spAutoFit/>
          </a:bodyPr>
          <a:lstStyle/>
          <a:p>
            <a:r>
              <a:rPr lang="it-IT" dirty="0" err="1">
                <a:solidFill>
                  <a:srgbClr val="000000"/>
                </a:solidFill>
              </a:rPr>
              <a:t>www.thelancet.com</a:t>
            </a:r>
            <a:r>
              <a:rPr lang="it-IT" dirty="0">
                <a:solidFill>
                  <a:srgbClr val="000000"/>
                </a:solidFill>
              </a:rPr>
              <a:t>/</a:t>
            </a:r>
            <a:r>
              <a:rPr lang="it-IT" dirty="0" err="1">
                <a:solidFill>
                  <a:srgbClr val="000000"/>
                </a:solidFill>
              </a:rPr>
              <a:t>infection</a:t>
            </a:r>
            <a:r>
              <a:rPr lang="it-IT" dirty="0">
                <a:solidFill>
                  <a:srgbClr val="000000"/>
                </a:solidFill>
              </a:rPr>
              <a:t> </a:t>
            </a:r>
            <a:r>
              <a:rPr lang="it-IT" dirty="0" err="1">
                <a:solidFill>
                  <a:srgbClr val="000000"/>
                </a:solidFill>
              </a:rPr>
              <a:t>Vol</a:t>
            </a:r>
            <a:r>
              <a:rPr lang="it-IT" dirty="0">
                <a:solidFill>
                  <a:srgbClr val="000000"/>
                </a:solidFill>
              </a:rPr>
              <a:t> 17 </a:t>
            </a:r>
            <a:r>
              <a:rPr lang="it-IT" dirty="0" err="1">
                <a:solidFill>
                  <a:srgbClr val="000000"/>
                </a:solidFill>
              </a:rPr>
              <a:t>January</a:t>
            </a:r>
            <a:r>
              <a:rPr lang="it-IT" dirty="0">
                <a:solidFill>
                  <a:srgbClr val="000000"/>
                </a:solidFill>
              </a:rPr>
              <a:t> 2017</a:t>
            </a:r>
          </a:p>
        </p:txBody>
      </p:sp>
      <p:pic>
        <p:nvPicPr>
          <p:cNvPr id="5" name="Immagine 4"/>
          <p:cNvPicPr>
            <a:picLocks noChangeAspect="1"/>
          </p:cNvPicPr>
          <p:nvPr/>
        </p:nvPicPr>
        <p:blipFill>
          <a:blip r:embed="rId3"/>
          <a:stretch>
            <a:fillRect/>
          </a:stretch>
        </p:blipFill>
        <p:spPr>
          <a:xfrm>
            <a:off x="5592106" y="1811454"/>
            <a:ext cx="3551894" cy="4544897"/>
          </a:xfrm>
          <a:prstGeom prst="rect">
            <a:avLst/>
          </a:prstGeom>
          <a:solidFill>
            <a:srgbClr val="CCFFCC"/>
          </a:solidFill>
        </p:spPr>
      </p:pic>
      <p:pic>
        <p:nvPicPr>
          <p:cNvPr id="6" name="Immagine 5"/>
          <p:cNvPicPr>
            <a:picLocks noChangeAspect="1"/>
          </p:cNvPicPr>
          <p:nvPr/>
        </p:nvPicPr>
        <p:blipFill>
          <a:blip r:embed="rId4"/>
          <a:stretch>
            <a:fillRect/>
          </a:stretch>
        </p:blipFill>
        <p:spPr>
          <a:xfrm>
            <a:off x="89912" y="92015"/>
            <a:ext cx="6804849" cy="1685608"/>
          </a:xfrm>
          <a:prstGeom prst="rect">
            <a:avLst/>
          </a:prstGeom>
          <a:solidFill>
            <a:srgbClr val="F3FFBD"/>
          </a:solidFill>
        </p:spPr>
      </p:pic>
      <p:sp>
        <p:nvSpPr>
          <p:cNvPr id="7" name="Rettangolo 6"/>
          <p:cNvSpPr/>
          <p:nvPr/>
        </p:nvSpPr>
        <p:spPr>
          <a:xfrm>
            <a:off x="111233" y="1989871"/>
            <a:ext cx="5375573" cy="4154983"/>
          </a:xfrm>
          <a:prstGeom prst="rect">
            <a:avLst/>
          </a:prstGeom>
          <a:solidFill>
            <a:schemeClr val="bg1"/>
          </a:solidFill>
        </p:spPr>
        <p:txBody>
          <a:bodyPr wrap="square">
            <a:spAutoFit/>
          </a:bodyPr>
          <a:lstStyle/>
          <a:p>
            <a:r>
              <a:rPr lang="it-IT" sz="2200" dirty="0" err="1">
                <a:solidFill>
                  <a:srgbClr val="000000"/>
                </a:solidFill>
                <a:latin typeface="Comic Sans MS"/>
                <a:cs typeface="Comic Sans MS"/>
              </a:rPr>
              <a:t>After</a:t>
            </a:r>
            <a:r>
              <a:rPr lang="it-IT" sz="2200" dirty="0">
                <a:solidFill>
                  <a:srgbClr val="000000"/>
                </a:solidFill>
                <a:latin typeface="Comic Sans MS"/>
                <a:cs typeface="Comic Sans MS"/>
              </a:rPr>
              <a:t> the </a:t>
            </a:r>
            <a:r>
              <a:rPr lang="it-IT" sz="2200" dirty="0" err="1">
                <a:solidFill>
                  <a:srgbClr val="000000"/>
                </a:solidFill>
                <a:latin typeface="Comic Sans MS"/>
                <a:cs typeface="Comic Sans MS"/>
              </a:rPr>
              <a:t>widespread</a:t>
            </a:r>
            <a:r>
              <a:rPr lang="it-IT" sz="2200" dirty="0">
                <a:solidFill>
                  <a:srgbClr val="000000"/>
                </a:solidFill>
                <a:latin typeface="Comic Sans MS"/>
                <a:cs typeface="Comic Sans MS"/>
              </a:rPr>
              <a:t> </a:t>
            </a:r>
            <a:r>
              <a:rPr lang="it-IT" sz="2200" dirty="0" err="1">
                <a:solidFill>
                  <a:srgbClr val="000000"/>
                </a:solidFill>
                <a:latin typeface="Comic Sans MS"/>
                <a:cs typeface="Comic Sans MS"/>
              </a:rPr>
              <a:t>introduction</a:t>
            </a:r>
            <a:r>
              <a:rPr lang="it-IT" sz="2200" dirty="0">
                <a:solidFill>
                  <a:srgbClr val="000000"/>
                </a:solidFill>
                <a:latin typeface="Comic Sans MS"/>
                <a:cs typeface="Comic Sans MS"/>
              </a:rPr>
              <a:t> of </a:t>
            </a:r>
            <a:r>
              <a:rPr lang="it-IT" sz="2200" dirty="0" err="1">
                <a:solidFill>
                  <a:srgbClr val="000000"/>
                </a:solidFill>
                <a:latin typeface="Comic Sans MS"/>
                <a:cs typeface="Comic Sans MS"/>
              </a:rPr>
              <a:t>rifampicin</a:t>
            </a:r>
            <a:r>
              <a:rPr lang="it-IT" sz="2200" dirty="0">
                <a:solidFill>
                  <a:srgbClr val="000000"/>
                </a:solidFill>
                <a:latin typeface="Comic Sans MS"/>
                <a:cs typeface="Comic Sans MS"/>
              </a:rPr>
              <a:t> in the </a:t>
            </a:r>
            <a:r>
              <a:rPr lang="it-IT" sz="2200" dirty="0" err="1">
                <a:solidFill>
                  <a:srgbClr val="000000"/>
                </a:solidFill>
                <a:latin typeface="Comic Sans MS"/>
                <a:cs typeface="Comic Sans MS"/>
              </a:rPr>
              <a:t>early</a:t>
            </a:r>
            <a:r>
              <a:rPr lang="it-IT" sz="2200" dirty="0">
                <a:solidFill>
                  <a:srgbClr val="000000"/>
                </a:solidFill>
                <a:latin typeface="Comic Sans MS"/>
                <a:cs typeface="Comic Sans MS"/>
              </a:rPr>
              <a:t> 1970s, </a:t>
            </a:r>
            <a:r>
              <a:rPr lang="it-IT" sz="2200" dirty="0" err="1">
                <a:solidFill>
                  <a:srgbClr val="000000"/>
                </a:solidFill>
                <a:latin typeface="Comic Sans MS"/>
                <a:cs typeface="Comic Sans MS"/>
              </a:rPr>
              <a:t>it</a:t>
            </a:r>
            <a:r>
              <a:rPr lang="it-IT" sz="2200" dirty="0">
                <a:solidFill>
                  <a:srgbClr val="000000"/>
                </a:solidFill>
                <a:latin typeface="Comic Sans MS"/>
                <a:cs typeface="Comic Sans MS"/>
              </a:rPr>
              <a:t> </a:t>
            </a:r>
            <a:r>
              <a:rPr lang="it-IT" sz="2200" dirty="0" err="1">
                <a:solidFill>
                  <a:srgbClr val="000000"/>
                </a:solidFill>
                <a:latin typeface="Comic Sans MS"/>
                <a:cs typeface="Comic Sans MS"/>
              </a:rPr>
              <a:t>took</a:t>
            </a:r>
            <a:r>
              <a:rPr lang="it-IT" sz="2200" dirty="0">
                <a:solidFill>
                  <a:srgbClr val="000000"/>
                </a:solidFill>
                <a:latin typeface="Comic Sans MS"/>
                <a:cs typeface="Comic Sans MS"/>
              </a:rPr>
              <a:t> </a:t>
            </a:r>
            <a:r>
              <a:rPr lang="it-IT" sz="2200" dirty="0" err="1">
                <a:solidFill>
                  <a:srgbClr val="000000"/>
                </a:solidFill>
                <a:latin typeface="Comic Sans MS"/>
                <a:cs typeface="Comic Sans MS"/>
              </a:rPr>
              <a:t>another</a:t>
            </a:r>
            <a:r>
              <a:rPr lang="it-IT" sz="2200" dirty="0">
                <a:solidFill>
                  <a:srgbClr val="000000"/>
                </a:solidFill>
                <a:latin typeface="Comic Sans MS"/>
                <a:cs typeface="Comic Sans MS"/>
              </a:rPr>
              <a:t> </a:t>
            </a:r>
            <a:r>
              <a:rPr lang="it-IT" sz="2200" dirty="0" err="1">
                <a:solidFill>
                  <a:srgbClr val="000000"/>
                </a:solidFill>
                <a:latin typeface="Comic Sans MS"/>
                <a:cs typeface="Comic Sans MS"/>
              </a:rPr>
              <a:t>two</a:t>
            </a:r>
            <a:r>
              <a:rPr lang="it-IT" sz="2200" dirty="0">
                <a:solidFill>
                  <a:srgbClr val="000000"/>
                </a:solidFill>
                <a:latin typeface="Comic Sans MS"/>
                <a:cs typeface="Comic Sans MS"/>
              </a:rPr>
              <a:t> </a:t>
            </a:r>
            <a:r>
              <a:rPr lang="it-IT" sz="2200" dirty="0" err="1">
                <a:solidFill>
                  <a:srgbClr val="000000"/>
                </a:solidFill>
                <a:latin typeface="Comic Sans MS"/>
                <a:cs typeface="Comic Sans MS"/>
              </a:rPr>
              <a:t>decades</a:t>
            </a:r>
            <a:r>
              <a:rPr lang="it-IT" sz="2200" dirty="0">
                <a:solidFill>
                  <a:srgbClr val="000000"/>
                </a:solidFill>
                <a:latin typeface="Comic Sans MS"/>
                <a:cs typeface="Comic Sans MS"/>
              </a:rPr>
              <a:t>, and more </a:t>
            </a:r>
            <a:r>
              <a:rPr lang="it-IT" sz="2200" dirty="0" err="1">
                <a:solidFill>
                  <a:srgbClr val="000000"/>
                </a:solidFill>
                <a:latin typeface="Comic Sans MS"/>
                <a:cs typeface="Comic Sans MS"/>
              </a:rPr>
              <a:t>than</a:t>
            </a:r>
            <a:r>
              <a:rPr lang="it-IT" sz="2200" dirty="0">
                <a:solidFill>
                  <a:srgbClr val="000000"/>
                </a:solidFill>
                <a:latin typeface="Comic Sans MS"/>
                <a:cs typeface="Comic Sans MS"/>
              </a:rPr>
              <a:t> </a:t>
            </a:r>
            <a:r>
              <a:rPr lang="it-IT" sz="2200" b="1" dirty="0">
                <a:ln w="900" cmpd="sng">
                  <a:solidFill>
                    <a:schemeClr val="accent1">
                      <a:satMod val="190000"/>
                      <a:alpha val="55000"/>
                    </a:schemeClr>
                  </a:solidFill>
                  <a:prstDash val="solid"/>
                </a:ln>
                <a:solidFill>
                  <a:srgbClr val="000000"/>
                </a:solidFill>
                <a:effectLst>
                  <a:innerShdw blurRad="101600" dist="76200" dir="5400000">
                    <a:schemeClr val="accent1">
                      <a:satMod val="190000"/>
                      <a:tint val="100000"/>
                      <a:alpha val="74000"/>
                    </a:schemeClr>
                  </a:innerShdw>
                </a:effectLst>
                <a:latin typeface="Comic Sans MS"/>
                <a:cs typeface="Comic Sans MS"/>
              </a:rPr>
              <a:t>50 </a:t>
            </a:r>
            <a:r>
              <a:rPr lang="it-IT" sz="2200" b="1" dirty="0" err="1">
                <a:ln w="900" cmpd="sng">
                  <a:solidFill>
                    <a:schemeClr val="accent1">
                      <a:satMod val="190000"/>
                      <a:alpha val="55000"/>
                    </a:schemeClr>
                  </a:solidFill>
                  <a:prstDash val="solid"/>
                </a:ln>
                <a:solidFill>
                  <a:srgbClr val="000000"/>
                </a:solidFill>
                <a:effectLst>
                  <a:innerShdw blurRad="101600" dist="76200" dir="5400000">
                    <a:schemeClr val="accent1">
                      <a:satMod val="190000"/>
                      <a:tint val="100000"/>
                      <a:alpha val="74000"/>
                    </a:schemeClr>
                  </a:innerShdw>
                </a:effectLst>
                <a:latin typeface="Comic Sans MS"/>
                <a:cs typeface="Comic Sans MS"/>
              </a:rPr>
              <a:t>randomised</a:t>
            </a:r>
            <a:r>
              <a:rPr lang="it-IT" sz="2200" b="1" dirty="0">
                <a:ln w="900" cmpd="sng">
                  <a:solidFill>
                    <a:schemeClr val="accent1">
                      <a:satMod val="190000"/>
                      <a:alpha val="55000"/>
                    </a:schemeClr>
                  </a:solidFill>
                  <a:prstDash val="solid"/>
                </a:ln>
                <a:solidFill>
                  <a:srgbClr val="000000"/>
                </a:solidFill>
                <a:effectLst>
                  <a:innerShdw blurRad="101600" dist="76200" dir="5400000">
                    <a:schemeClr val="accent1">
                      <a:satMod val="190000"/>
                      <a:tint val="100000"/>
                      <a:alpha val="74000"/>
                    </a:schemeClr>
                  </a:innerShdw>
                </a:effectLst>
                <a:latin typeface="Comic Sans MS"/>
                <a:cs typeface="Comic Sans MS"/>
              </a:rPr>
              <a:t> trials with more </a:t>
            </a:r>
            <a:r>
              <a:rPr lang="it-IT" sz="2200" b="1" dirty="0" err="1">
                <a:ln w="900" cmpd="sng">
                  <a:solidFill>
                    <a:schemeClr val="accent1">
                      <a:satMod val="190000"/>
                      <a:alpha val="55000"/>
                    </a:schemeClr>
                  </a:solidFill>
                  <a:prstDash val="solid"/>
                </a:ln>
                <a:solidFill>
                  <a:srgbClr val="000000"/>
                </a:solidFill>
                <a:effectLst>
                  <a:innerShdw blurRad="101600" dist="76200" dir="5400000">
                    <a:schemeClr val="accent1">
                      <a:satMod val="190000"/>
                      <a:tint val="100000"/>
                      <a:alpha val="74000"/>
                    </a:schemeClr>
                  </a:innerShdw>
                </a:effectLst>
                <a:latin typeface="Comic Sans MS"/>
                <a:cs typeface="Comic Sans MS"/>
              </a:rPr>
              <a:t>than</a:t>
            </a:r>
            <a:r>
              <a:rPr lang="it-IT" sz="2200" b="1" dirty="0">
                <a:ln w="900" cmpd="sng">
                  <a:solidFill>
                    <a:schemeClr val="accent1">
                      <a:satMod val="190000"/>
                      <a:alpha val="55000"/>
                    </a:schemeClr>
                  </a:solidFill>
                  <a:prstDash val="solid"/>
                </a:ln>
                <a:solidFill>
                  <a:srgbClr val="000000"/>
                </a:solidFill>
                <a:effectLst>
                  <a:innerShdw blurRad="101600" dist="76200" dir="5400000">
                    <a:schemeClr val="accent1">
                      <a:satMod val="190000"/>
                      <a:tint val="100000"/>
                      <a:alpha val="74000"/>
                    </a:schemeClr>
                  </a:innerShdw>
                </a:effectLst>
                <a:latin typeface="Comic Sans MS"/>
                <a:cs typeface="Comic Sans MS"/>
              </a:rPr>
              <a:t> </a:t>
            </a:r>
            <a:r>
              <a:rPr lang="it-IT" sz="2200" b="1" dirty="0" smtClean="0">
                <a:ln w="900" cmpd="sng">
                  <a:solidFill>
                    <a:schemeClr val="accent1">
                      <a:satMod val="190000"/>
                      <a:alpha val="55000"/>
                    </a:schemeClr>
                  </a:solidFill>
                  <a:prstDash val="solid"/>
                </a:ln>
                <a:solidFill>
                  <a:srgbClr val="000000"/>
                </a:solidFill>
                <a:effectLst>
                  <a:innerShdw blurRad="101600" dist="76200" dir="5400000">
                    <a:schemeClr val="accent1">
                      <a:satMod val="190000"/>
                      <a:tint val="100000"/>
                      <a:alpha val="74000"/>
                    </a:schemeClr>
                  </a:innerShdw>
                </a:effectLst>
                <a:latin typeface="Comic Sans MS"/>
                <a:cs typeface="Comic Sans MS"/>
              </a:rPr>
              <a:t>20,000 </a:t>
            </a:r>
            <a:r>
              <a:rPr lang="it-IT" sz="2200" b="1" dirty="0" err="1" smtClean="0">
                <a:ln w="900" cmpd="sng">
                  <a:solidFill>
                    <a:schemeClr val="accent1">
                      <a:satMod val="190000"/>
                      <a:alpha val="55000"/>
                    </a:schemeClr>
                  </a:solidFill>
                  <a:prstDash val="solid"/>
                </a:ln>
                <a:solidFill>
                  <a:srgbClr val="000000"/>
                </a:solidFill>
                <a:effectLst>
                  <a:innerShdw blurRad="101600" dist="76200" dir="5400000">
                    <a:schemeClr val="accent1">
                      <a:satMod val="190000"/>
                      <a:tint val="100000"/>
                      <a:alpha val="74000"/>
                    </a:schemeClr>
                  </a:innerShdw>
                </a:effectLst>
                <a:latin typeface="Comic Sans MS"/>
                <a:cs typeface="Comic Sans MS"/>
              </a:rPr>
              <a:t>participants</a:t>
            </a:r>
            <a:r>
              <a:rPr lang="it-IT" sz="2200" b="1" dirty="0" smtClean="0">
                <a:ln w="900" cmpd="sng">
                  <a:solidFill>
                    <a:schemeClr val="accent1">
                      <a:satMod val="190000"/>
                      <a:alpha val="55000"/>
                    </a:schemeClr>
                  </a:solidFill>
                  <a:prstDash val="solid"/>
                </a:ln>
                <a:solidFill>
                  <a:srgbClr val="000000"/>
                </a:solidFill>
                <a:effectLst>
                  <a:innerShdw blurRad="101600" dist="76200" dir="5400000">
                    <a:schemeClr val="accent1">
                      <a:satMod val="190000"/>
                      <a:tint val="100000"/>
                      <a:alpha val="74000"/>
                    </a:schemeClr>
                  </a:innerShdw>
                </a:effectLst>
                <a:latin typeface="Comic Sans MS"/>
                <a:cs typeface="Comic Sans MS"/>
              </a:rPr>
              <a:t> </a:t>
            </a:r>
            <a:r>
              <a:rPr lang="it-IT" sz="2200" b="1" dirty="0">
                <a:ln w="900" cmpd="sng">
                  <a:solidFill>
                    <a:schemeClr val="accent1">
                      <a:satMod val="190000"/>
                      <a:alpha val="55000"/>
                    </a:schemeClr>
                  </a:solidFill>
                  <a:prstDash val="solid"/>
                </a:ln>
                <a:solidFill>
                  <a:srgbClr val="000000"/>
                </a:solidFill>
                <a:effectLst>
                  <a:innerShdw blurRad="101600" dist="76200" dir="5400000">
                    <a:schemeClr val="accent1">
                      <a:satMod val="190000"/>
                      <a:tint val="100000"/>
                      <a:alpha val="74000"/>
                    </a:schemeClr>
                  </a:innerShdw>
                </a:effectLst>
                <a:latin typeface="Comic Sans MS"/>
                <a:cs typeface="Comic Sans MS"/>
              </a:rPr>
              <a:t>to </a:t>
            </a:r>
            <a:r>
              <a:rPr lang="it-IT" sz="2200" b="1" dirty="0" err="1">
                <a:ln w="900" cmpd="sng">
                  <a:solidFill>
                    <a:schemeClr val="accent1">
                      <a:satMod val="190000"/>
                      <a:alpha val="55000"/>
                    </a:schemeClr>
                  </a:solidFill>
                  <a:prstDash val="solid"/>
                </a:ln>
                <a:solidFill>
                  <a:srgbClr val="000000"/>
                </a:solidFill>
                <a:effectLst>
                  <a:innerShdw blurRad="101600" dist="76200" dir="5400000">
                    <a:schemeClr val="accent1">
                      <a:satMod val="190000"/>
                      <a:tint val="100000"/>
                      <a:alpha val="74000"/>
                    </a:schemeClr>
                  </a:innerShdw>
                </a:effectLst>
                <a:latin typeface="Comic Sans MS"/>
                <a:cs typeface="Comic Sans MS"/>
              </a:rPr>
              <a:t>finalise</a:t>
            </a:r>
            <a:r>
              <a:rPr lang="it-IT" sz="2200" b="1" dirty="0">
                <a:ln w="900" cmpd="sng">
                  <a:solidFill>
                    <a:schemeClr val="accent1">
                      <a:satMod val="190000"/>
                      <a:alpha val="55000"/>
                    </a:schemeClr>
                  </a:solidFill>
                  <a:prstDash val="solid"/>
                </a:ln>
                <a:solidFill>
                  <a:srgbClr val="000000"/>
                </a:solidFill>
                <a:effectLst>
                  <a:innerShdw blurRad="101600" dist="76200" dir="5400000">
                    <a:schemeClr val="accent1">
                      <a:satMod val="190000"/>
                      <a:tint val="100000"/>
                      <a:alpha val="74000"/>
                    </a:schemeClr>
                  </a:innerShdw>
                </a:effectLst>
                <a:latin typeface="Comic Sans MS"/>
                <a:cs typeface="Comic Sans MS"/>
              </a:rPr>
              <a:t> the </a:t>
            </a:r>
            <a:r>
              <a:rPr lang="it-IT" sz="2200" b="1" dirty="0" err="1">
                <a:ln w="900" cmpd="sng">
                  <a:solidFill>
                    <a:schemeClr val="accent1">
                      <a:satMod val="190000"/>
                      <a:alpha val="55000"/>
                    </a:schemeClr>
                  </a:solidFill>
                  <a:prstDash val="solid"/>
                </a:ln>
                <a:solidFill>
                  <a:srgbClr val="000000"/>
                </a:solidFill>
                <a:effectLst>
                  <a:innerShdw blurRad="101600" dist="76200" dir="5400000">
                    <a:schemeClr val="accent1">
                      <a:satMod val="190000"/>
                      <a:tint val="100000"/>
                      <a:alpha val="74000"/>
                    </a:schemeClr>
                  </a:innerShdw>
                </a:effectLst>
                <a:latin typeface="Comic Sans MS"/>
                <a:cs typeface="Comic Sans MS"/>
              </a:rPr>
              <a:t>drugs</a:t>
            </a:r>
            <a:r>
              <a:rPr lang="it-IT" sz="2200" b="1" dirty="0">
                <a:ln w="900" cmpd="sng">
                  <a:solidFill>
                    <a:schemeClr val="accent1">
                      <a:satMod val="190000"/>
                      <a:alpha val="55000"/>
                    </a:schemeClr>
                  </a:solidFill>
                  <a:prstDash val="solid"/>
                </a:ln>
                <a:solidFill>
                  <a:srgbClr val="000000"/>
                </a:solidFill>
                <a:effectLst>
                  <a:innerShdw blurRad="101600" dist="76200" dir="5400000">
                    <a:schemeClr val="accent1">
                      <a:satMod val="190000"/>
                      <a:tint val="100000"/>
                      <a:alpha val="74000"/>
                    </a:schemeClr>
                  </a:innerShdw>
                </a:effectLst>
                <a:latin typeface="Comic Sans MS"/>
                <a:cs typeface="Comic Sans MS"/>
              </a:rPr>
              <a:t>, </a:t>
            </a:r>
            <a:r>
              <a:rPr lang="it-IT" sz="2200" b="1" dirty="0" err="1">
                <a:ln w="900" cmpd="sng">
                  <a:solidFill>
                    <a:schemeClr val="accent1">
                      <a:satMod val="190000"/>
                      <a:alpha val="55000"/>
                    </a:schemeClr>
                  </a:solidFill>
                  <a:prstDash val="solid"/>
                </a:ln>
                <a:solidFill>
                  <a:srgbClr val="000000"/>
                </a:solidFill>
                <a:effectLst>
                  <a:innerShdw blurRad="101600" dist="76200" dir="5400000">
                    <a:schemeClr val="accent1">
                      <a:satMod val="190000"/>
                      <a:tint val="100000"/>
                      <a:alpha val="74000"/>
                    </a:schemeClr>
                  </a:innerShdw>
                </a:effectLst>
                <a:latin typeface="Comic Sans MS"/>
                <a:cs typeface="Comic Sans MS"/>
              </a:rPr>
              <a:t>doses</a:t>
            </a:r>
            <a:r>
              <a:rPr lang="it-IT" sz="2200" b="1" dirty="0">
                <a:ln w="900" cmpd="sng">
                  <a:solidFill>
                    <a:schemeClr val="accent1">
                      <a:satMod val="190000"/>
                      <a:alpha val="55000"/>
                    </a:schemeClr>
                  </a:solidFill>
                  <a:prstDash val="solid"/>
                </a:ln>
                <a:solidFill>
                  <a:srgbClr val="000000"/>
                </a:solidFill>
                <a:effectLst>
                  <a:innerShdw blurRad="101600" dist="76200" dir="5400000">
                    <a:schemeClr val="accent1">
                      <a:satMod val="190000"/>
                      <a:tint val="100000"/>
                      <a:alpha val="74000"/>
                    </a:schemeClr>
                  </a:innerShdw>
                </a:effectLst>
                <a:latin typeface="Comic Sans MS"/>
                <a:cs typeface="Comic Sans MS"/>
              </a:rPr>
              <a:t>, and schedule</a:t>
            </a:r>
            <a:r>
              <a:rPr lang="it-IT" sz="2200" dirty="0">
                <a:solidFill>
                  <a:srgbClr val="000000"/>
                </a:solidFill>
                <a:latin typeface="Comic Sans MS"/>
                <a:cs typeface="Comic Sans MS"/>
              </a:rPr>
              <a:t> for the </a:t>
            </a:r>
            <a:r>
              <a:rPr lang="it-IT" sz="2200" dirty="0" err="1">
                <a:solidFill>
                  <a:srgbClr val="000000"/>
                </a:solidFill>
                <a:latin typeface="Comic Sans MS"/>
                <a:cs typeface="Comic Sans MS"/>
              </a:rPr>
              <a:t>currently</a:t>
            </a:r>
            <a:r>
              <a:rPr lang="it-IT" sz="2200" dirty="0">
                <a:solidFill>
                  <a:srgbClr val="000000"/>
                </a:solidFill>
                <a:latin typeface="Comic Sans MS"/>
                <a:cs typeface="Comic Sans MS"/>
              </a:rPr>
              <a:t> </a:t>
            </a:r>
            <a:r>
              <a:rPr lang="it-IT" sz="2200" dirty="0" err="1">
                <a:solidFill>
                  <a:srgbClr val="000000"/>
                </a:solidFill>
                <a:latin typeface="Comic Sans MS"/>
                <a:cs typeface="Comic Sans MS"/>
              </a:rPr>
              <a:t>recommended</a:t>
            </a:r>
            <a:r>
              <a:rPr lang="it-IT" sz="2200" dirty="0">
                <a:solidFill>
                  <a:srgbClr val="000000"/>
                </a:solidFill>
                <a:latin typeface="Comic Sans MS"/>
                <a:cs typeface="Comic Sans MS"/>
              </a:rPr>
              <a:t> </a:t>
            </a:r>
            <a:r>
              <a:rPr lang="it-IT" sz="2200" dirty="0" err="1">
                <a:solidFill>
                  <a:srgbClr val="000000"/>
                </a:solidFill>
                <a:latin typeface="Comic Sans MS"/>
                <a:cs typeface="Comic Sans MS"/>
              </a:rPr>
              <a:t>regimen</a:t>
            </a:r>
            <a:r>
              <a:rPr lang="it-IT" sz="2200" dirty="0">
                <a:solidFill>
                  <a:srgbClr val="000000"/>
                </a:solidFill>
                <a:latin typeface="Comic Sans MS"/>
                <a:cs typeface="Comic Sans MS"/>
              </a:rPr>
              <a:t> for </a:t>
            </a:r>
            <a:r>
              <a:rPr lang="it-IT" sz="2200" dirty="0" err="1">
                <a:solidFill>
                  <a:srgbClr val="000000"/>
                </a:solidFill>
                <a:latin typeface="Comic Sans MS"/>
                <a:cs typeface="Comic Sans MS"/>
              </a:rPr>
              <a:t>newly</a:t>
            </a:r>
            <a:r>
              <a:rPr lang="it-IT" sz="2200" dirty="0">
                <a:solidFill>
                  <a:srgbClr val="000000"/>
                </a:solidFill>
                <a:latin typeface="Comic Sans MS"/>
                <a:cs typeface="Comic Sans MS"/>
              </a:rPr>
              <a:t> </a:t>
            </a:r>
            <a:r>
              <a:rPr lang="it-IT" sz="2200" dirty="0" err="1">
                <a:solidFill>
                  <a:srgbClr val="000000"/>
                </a:solidFill>
                <a:latin typeface="Comic Sans MS"/>
                <a:cs typeface="Comic Sans MS"/>
              </a:rPr>
              <a:t>diagnosed</a:t>
            </a:r>
            <a:r>
              <a:rPr lang="it-IT" sz="2200" dirty="0">
                <a:solidFill>
                  <a:srgbClr val="000000"/>
                </a:solidFill>
                <a:latin typeface="Comic Sans MS"/>
                <a:cs typeface="Comic Sans MS"/>
              </a:rPr>
              <a:t> </a:t>
            </a:r>
            <a:r>
              <a:rPr lang="it-IT" sz="2200" dirty="0" err="1">
                <a:solidFill>
                  <a:srgbClr val="000000"/>
                </a:solidFill>
                <a:latin typeface="Comic Sans MS"/>
                <a:cs typeface="Comic Sans MS"/>
              </a:rPr>
              <a:t>patients</a:t>
            </a:r>
            <a:r>
              <a:rPr lang="it-IT" sz="2200" dirty="0">
                <a:solidFill>
                  <a:srgbClr val="000000"/>
                </a:solidFill>
                <a:latin typeface="Comic Sans MS"/>
                <a:cs typeface="Comic Sans MS"/>
              </a:rPr>
              <a:t> with </a:t>
            </a:r>
            <a:r>
              <a:rPr lang="it-IT" sz="2200" dirty="0" err="1">
                <a:solidFill>
                  <a:srgbClr val="000000"/>
                </a:solidFill>
                <a:latin typeface="Comic Sans MS"/>
                <a:cs typeface="Comic Sans MS"/>
              </a:rPr>
              <a:t>active</a:t>
            </a:r>
            <a:r>
              <a:rPr lang="it-IT" sz="2200" dirty="0">
                <a:solidFill>
                  <a:srgbClr val="000000"/>
                </a:solidFill>
                <a:latin typeface="Comic Sans MS"/>
                <a:cs typeface="Comic Sans MS"/>
              </a:rPr>
              <a:t> </a:t>
            </a:r>
            <a:r>
              <a:rPr lang="it-IT" sz="2200" dirty="0" err="1">
                <a:solidFill>
                  <a:srgbClr val="000000"/>
                </a:solidFill>
                <a:latin typeface="Comic Sans MS"/>
                <a:cs typeface="Comic Sans MS"/>
              </a:rPr>
              <a:t>tuberculosis</a:t>
            </a:r>
            <a:r>
              <a:rPr lang="it-IT" sz="2200" dirty="0">
                <a:solidFill>
                  <a:srgbClr val="000000"/>
                </a:solidFill>
                <a:latin typeface="Comic Sans MS"/>
                <a:cs typeface="Comic Sans MS"/>
              </a:rPr>
              <a:t>. </a:t>
            </a:r>
            <a:r>
              <a:rPr lang="it-IT" sz="2200" b="1" dirty="0" err="1">
                <a:ln w="900" cmpd="sng">
                  <a:solidFill>
                    <a:schemeClr val="accent1">
                      <a:satMod val="190000"/>
                      <a:alpha val="55000"/>
                    </a:schemeClr>
                  </a:solidFill>
                  <a:prstDash val="solid"/>
                </a:ln>
                <a:solidFill>
                  <a:srgbClr val="000000"/>
                </a:solidFill>
                <a:effectLst>
                  <a:innerShdw blurRad="101600" dist="76200" dir="5400000">
                    <a:schemeClr val="accent1">
                      <a:satMod val="190000"/>
                      <a:tint val="100000"/>
                      <a:alpha val="74000"/>
                    </a:schemeClr>
                  </a:innerShdw>
                </a:effectLst>
                <a:latin typeface="Comic Sans MS"/>
                <a:cs typeface="Comic Sans MS"/>
              </a:rPr>
              <a:t>Yet</a:t>
            </a:r>
            <a:r>
              <a:rPr lang="it-IT" sz="2200" b="1" dirty="0">
                <a:ln w="900" cmpd="sng">
                  <a:solidFill>
                    <a:schemeClr val="accent1">
                      <a:satMod val="190000"/>
                      <a:alpha val="55000"/>
                    </a:schemeClr>
                  </a:solidFill>
                  <a:prstDash val="solid"/>
                </a:ln>
                <a:solidFill>
                  <a:srgbClr val="000000"/>
                </a:solidFill>
                <a:effectLst>
                  <a:innerShdw blurRad="101600" dist="76200" dir="5400000">
                    <a:schemeClr val="accent1">
                      <a:satMod val="190000"/>
                      <a:tint val="100000"/>
                      <a:alpha val="74000"/>
                    </a:schemeClr>
                  </a:innerShdw>
                </a:effectLst>
                <a:latin typeface="Comic Sans MS"/>
                <a:cs typeface="Comic Sans MS"/>
              </a:rPr>
              <a:t> </a:t>
            </a:r>
            <a:r>
              <a:rPr lang="it-IT" sz="2200" b="1" dirty="0" err="1">
                <a:ln w="900" cmpd="sng">
                  <a:solidFill>
                    <a:schemeClr val="accent1">
                      <a:satMod val="190000"/>
                      <a:alpha val="55000"/>
                    </a:schemeClr>
                  </a:solidFill>
                  <a:prstDash val="solid"/>
                </a:ln>
                <a:solidFill>
                  <a:srgbClr val="000000"/>
                </a:solidFill>
                <a:effectLst>
                  <a:innerShdw blurRad="101600" dist="76200" dir="5400000">
                    <a:schemeClr val="accent1">
                      <a:satMod val="190000"/>
                      <a:tint val="100000"/>
                      <a:alpha val="74000"/>
                    </a:schemeClr>
                  </a:innerShdw>
                </a:effectLst>
                <a:latin typeface="Comic Sans MS"/>
                <a:cs typeface="Comic Sans MS"/>
              </a:rPr>
              <a:t>this</a:t>
            </a:r>
            <a:r>
              <a:rPr lang="it-IT" sz="2200" b="1" dirty="0">
                <a:ln w="900" cmpd="sng">
                  <a:solidFill>
                    <a:schemeClr val="accent1">
                      <a:satMod val="190000"/>
                      <a:alpha val="55000"/>
                    </a:schemeClr>
                  </a:solidFill>
                  <a:prstDash val="solid"/>
                </a:ln>
                <a:solidFill>
                  <a:srgbClr val="000000"/>
                </a:solidFill>
                <a:effectLst>
                  <a:innerShdw blurRad="101600" dist="76200" dir="5400000">
                    <a:schemeClr val="accent1">
                      <a:satMod val="190000"/>
                      <a:tint val="100000"/>
                      <a:alpha val="74000"/>
                    </a:schemeClr>
                  </a:innerShdw>
                </a:effectLst>
                <a:latin typeface="Comic Sans MS"/>
                <a:cs typeface="Comic Sans MS"/>
              </a:rPr>
              <a:t> </a:t>
            </a:r>
            <a:r>
              <a:rPr lang="it-IT" sz="2200" b="1" dirty="0" err="1">
                <a:ln w="900" cmpd="sng">
                  <a:solidFill>
                    <a:schemeClr val="accent1">
                      <a:satMod val="190000"/>
                      <a:alpha val="55000"/>
                    </a:schemeClr>
                  </a:solidFill>
                  <a:prstDash val="solid"/>
                </a:ln>
                <a:solidFill>
                  <a:srgbClr val="000000"/>
                </a:solidFill>
                <a:effectLst>
                  <a:innerShdw blurRad="101600" dist="76200" dir="5400000">
                    <a:schemeClr val="accent1">
                      <a:satMod val="190000"/>
                      <a:tint val="100000"/>
                      <a:alpha val="74000"/>
                    </a:schemeClr>
                  </a:innerShdw>
                </a:effectLst>
                <a:latin typeface="Comic Sans MS"/>
                <a:cs typeface="Comic Sans MS"/>
              </a:rPr>
              <a:t>regimen</a:t>
            </a:r>
            <a:r>
              <a:rPr lang="it-IT" sz="2200" b="1" dirty="0">
                <a:ln w="900" cmpd="sng">
                  <a:solidFill>
                    <a:schemeClr val="accent1">
                      <a:satMod val="190000"/>
                      <a:alpha val="55000"/>
                    </a:schemeClr>
                  </a:solidFill>
                  <a:prstDash val="solid"/>
                </a:ln>
                <a:solidFill>
                  <a:srgbClr val="000000"/>
                </a:solidFill>
                <a:effectLst>
                  <a:innerShdw blurRad="101600" dist="76200" dir="5400000">
                    <a:schemeClr val="accent1">
                      <a:satMod val="190000"/>
                      <a:tint val="100000"/>
                      <a:alpha val="74000"/>
                    </a:schemeClr>
                  </a:innerShdw>
                </a:effectLst>
                <a:latin typeface="Comic Sans MS"/>
                <a:cs typeface="Comic Sans MS"/>
              </a:rPr>
              <a:t> </a:t>
            </a:r>
            <a:r>
              <a:rPr lang="it-IT" sz="2200" b="1" dirty="0" err="1">
                <a:ln w="900" cmpd="sng">
                  <a:solidFill>
                    <a:schemeClr val="accent1">
                      <a:satMod val="190000"/>
                      <a:alpha val="55000"/>
                    </a:schemeClr>
                  </a:solidFill>
                  <a:prstDash val="solid"/>
                </a:ln>
                <a:solidFill>
                  <a:srgbClr val="000000"/>
                </a:solidFill>
                <a:effectLst>
                  <a:innerShdw blurRad="101600" dist="76200" dir="5400000">
                    <a:schemeClr val="accent1">
                      <a:satMod val="190000"/>
                      <a:tint val="100000"/>
                      <a:alpha val="74000"/>
                    </a:schemeClr>
                  </a:innerShdw>
                </a:effectLst>
                <a:latin typeface="Comic Sans MS"/>
                <a:cs typeface="Comic Sans MS"/>
              </a:rPr>
              <a:t>has</a:t>
            </a:r>
            <a:r>
              <a:rPr lang="it-IT" sz="2200" b="1" dirty="0">
                <a:ln w="900" cmpd="sng">
                  <a:solidFill>
                    <a:schemeClr val="accent1">
                      <a:satMod val="190000"/>
                      <a:alpha val="55000"/>
                    </a:schemeClr>
                  </a:solidFill>
                  <a:prstDash val="solid"/>
                </a:ln>
                <a:solidFill>
                  <a:srgbClr val="000000"/>
                </a:solidFill>
                <a:effectLst>
                  <a:innerShdw blurRad="101600" dist="76200" dir="5400000">
                    <a:schemeClr val="accent1">
                      <a:satMod val="190000"/>
                      <a:tint val="100000"/>
                      <a:alpha val="74000"/>
                    </a:schemeClr>
                  </a:innerShdw>
                </a:effectLst>
                <a:latin typeface="Comic Sans MS"/>
                <a:cs typeface="Comic Sans MS"/>
              </a:rPr>
              <a:t> </a:t>
            </a:r>
            <a:r>
              <a:rPr lang="it-IT" sz="2200" b="1" dirty="0" err="1">
                <a:ln w="900" cmpd="sng">
                  <a:solidFill>
                    <a:schemeClr val="accent1">
                      <a:satMod val="190000"/>
                      <a:alpha val="55000"/>
                    </a:schemeClr>
                  </a:solidFill>
                  <a:prstDash val="solid"/>
                </a:ln>
                <a:solidFill>
                  <a:srgbClr val="000000"/>
                </a:solidFill>
                <a:effectLst>
                  <a:innerShdw blurRad="101600" dist="76200" dir="5400000">
                    <a:schemeClr val="accent1">
                      <a:satMod val="190000"/>
                      <a:tint val="100000"/>
                      <a:alpha val="74000"/>
                    </a:schemeClr>
                  </a:innerShdw>
                </a:effectLst>
                <a:latin typeface="Comic Sans MS"/>
                <a:cs typeface="Comic Sans MS"/>
              </a:rPr>
              <a:t>important</a:t>
            </a:r>
            <a:r>
              <a:rPr lang="it-IT" sz="2200" b="1" dirty="0">
                <a:ln w="900" cmpd="sng">
                  <a:solidFill>
                    <a:schemeClr val="accent1">
                      <a:satMod val="190000"/>
                      <a:alpha val="55000"/>
                    </a:schemeClr>
                  </a:solidFill>
                  <a:prstDash val="solid"/>
                </a:ln>
                <a:solidFill>
                  <a:srgbClr val="000000"/>
                </a:solidFill>
                <a:effectLst>
                  <a:innerShdw blurRad="101600" dist="76200" dir="5400000">
                    <a:schemeClr val="accent1">
                      <a:satMod val="190000"/>
                      <a:tint val="100000"/>
                      <a:alpha val="74000"/>
                    </a:schemeClr>
                  </a:innerShdw>
                </a:effectLst>
                <a:latin typeface="Comic Sans MS"/>
                <a:cs typeface="Comic Sans MS"/>
              </a:rPr>
              <a:t> </a:t>
            </a:r>
            <a:r>
              <a:rPr lang="it-IT" sz="2200" b="1" dirty="0" err="1">
                <a:ln w="900" cmpd="sng">
                  <a:solidFill>
                    <a:schemeClr val="accent1">
                      <a:satMod val="190000"/>
                      <a:alpha val="55000"/>
                    </a:schemeClr>
                  </a:solidFill>
                  <a:prstDash val="solid"/>
                </a:ln>
                <a:solidFill>
                  <a:srgbClr val="000000"/>
                </a:solidFill>
                <a:effectLst>
                  <a:innerShdw blurRad="101600" dist="76200" dir="5400000">
                    <a:schemeClr val="accent1">
                      <a:satMod val="190000"/>
                      <a:tint val="100000"/>
                      <a:alpha val="74000"/>
                    </a:schemeClr>
                  </a:innerShdw>
                </a:effectLst>
                <a:latin typeface="Comic Sans MS"/>
                <a:cs typeface="Comic Sans MS"/>
              </a:rPr>
              <a:t>drawbacks</a:t>
            </a:r>
            <a:r>
              <a:rPr lang="it-IT" sz="2200" dirty="0">
                <a:solidFill>
                  <a:srgbClr val="000000"/>
                </a:solidFill>
                <a:latin typeface="Comic Sans MS"/>
                <a:cs typeface="Comic Sans MS"/>
              </a:rPr>
              <a:t>, </a:t>
            </a:r>
            <a:r>
              <a:rPr lang="it-IT" sz="2200" dirty="0" err="1">
                <a:solidFill>
                  <a:srgbClr val="000000"/>
                </a:solidFill>
                <a:latin typeface="Comic Sans MS"/>
                <a:cs typeface="Comic Sans MS"/>
              </a:rPr>
              <a:t>most</a:t>
            </a:r>
            <a:r>
              <a:rPr lang="it-IT" sz="2200" dirty="0">
                <a:solidFill>
                  <a:srgbClr val="000000"/>
                </a:solidFill>
                <a:latin typeface="Comic Sans MS"/>
                <a:cs typeface="Comic Sans MS"/>
              </a:rPr>
              <a:t> </a:t>
            </a:r>
            <a:r>
              <a:rPr lang="it-IT" sz="2200" dirty="0" err="1">
                <a:solidFill>
                  <a:srgbClr val="000000"/>
                </a:solidFill>
                <a:latin typeface="Comic Sans MS"/>
                <a:cs typeface="Comic Sans MS"/>
              </a:rPr>
              <a:t>notably</a:t>
            </a:r>
            <a:r>
              <a:rPr lang="it-IT" sz="2200" dirty="0">
                <a:solidFill>
                  <a:srgbClr val="000000"/>
                </a:solidFill>
                <a:latin typeface="Comic Sans MS"/>
                <a:cs typeface="Comic Sans MS"/>
              </a:rPr>
              <a:t> the 6 </a:t>
            </a:r>
            <a:r>
              <a:rPr lang="it-IT" sz="2200" dirty="0" err="1">
                <a:solidFill>
                  <a:srgbClr val="000000"/>
                </a:solidFill>
                <a:latin typeface="Comic Sans MS"/>
                <a:cs typeface="Comic Sans MS"/>
              </a:rPr>
              <a:t>months</a:t>
            </a:r>
            <a:r>
              <a:rPr lang="it-IT" sz="2200" dirty="0">
                <a:solidFill>
                  <a:srgbClr val="000000"/>
                </a:solidFill>
                <a:latin typeface="Comic Sans MS"/>
                <a:cs typeface="Comic Sans MS"/>
              </a:rPr>
              <a:t> </a:t>
            </a:r>
            <a:r>
              <a:rPr lang="it-IT" sz="2200" dirty="0" err="1">
                <a:solidFill>
                  <a:srgbClr val="000000"/>
                </a:solidFill>
                <a:latin typeface="Comic Sans MS"/>
                <a:cs typeface="Comic Sans MS"/>
              </a:rPr>
              <a:t>duration</a:t>
            </a:r>
            <a:r>
              <a:rPr lang="it-IT" sz="2200" dirty="0">
                <a:solidFill>
                  <a:srgbClr val="000000"/>
                </a:solidFill>
                <a:latin typeface="Comic Sans MS"/>
                <a:cs typeface="Comic Sans MS"/>
              </a:rPr>
              <a:t>, and </a:t>
            </a:r>
            <a:r>
              <a:rPr lang="it-IT" sz="2200" dirty="0" err="1">
                <a:solidFill>
                  <a:srgbClr val="000000"/>
                </a:solidFill>
                <a:latin typeface="Comic Sans MS"/>
                <a:cs typeface="Comic Sans MS"/>
              </a:rPr>
              <a:t>frequent</a:t>
            </a:r>
            <a:r>
              <a:rPr lang="it-IT" sz="2200" dirty="0">
                <a:solidFill>
                  <a:srgbClr val="000000"/>
                </a:solidFill>
                <a:latin typeface="Comic Sans MS"/>
                <a:cs typeface="Comic Sans MS"/>
              </a:rPr>
              <a:t> </a:t>
            </a:r>
            <a:r>
              <a:rPr lang="it-IT" sz="2200" dirty="0" err="1">
                <a:solidFill>
                  <a:srgbClr val="000000"/>
                </a:solidFill>
                <a:latin typeface="Comic Sans MS"/>
                <a:cs typeface="Comic Sans MS"/>
              </a:rPr>
              <a:t>toxicity</a:t>
            </a:r>
            <a:r>
              <a:rPr lang="it-IT" sz="2200" dirty="0">
                <a:solidFill>
                  <a:srgbClr val="000000"/>
                </a:solidFill>
                <a:latin typeface="Comic Sans MS"/>
                <a:cs typeface="Comic Sans MS"/>
              </a:rPr>
              <a:t>. </a:t>
            </a:r>
          </a:p>
        </p:txBody>
      </p:sp>
      <p:sp>
        <p:nvSpPr>
          <p:cNvPr id="8" name="Rettangolo 7"/>
          <p:cNvSpPr/>
          <p:nvPr/>
        </p:nvSpPr>
        <p:spPr>
          <a:xfrm>
            <a:off x="3331225" y="516196"/>
            <a:ext cx="3412664" cy="338554"/>
          </a:xfrm>
          <a:prstGeom prst="rect">
            <a:avLst/>
          </a:prstGeom>
        </p:spPr>
        <p:txBody>
          <a:bodyPr wrap="square">
            <a:spAutoFit/>
          </a:bodyPr>
          <a:lstStyle/>
          <a:p>
            <a:r>
              <a:rPr lang="it-IT" sz="1600" dirty="0">
                <a:latin typeface="Comic Sans MS"/>
                <a:cs typeface="Comic Sans MS"/>
              </a:rPr>
              <a:t>b</a:t>
            </a:r>
            <a:r>
              <a:rPr lang="it-IT" sz="1600" dirty="0" smtClean="0">
                <a:latin typeface="Comic Sans MS"/>
                <a:cs typeface="Comic Sans MS"/>
              </a:rPr>
              <a:t>y Rovina </a:t>
            </a:r>
            <a:r>
              <a:rPr lang="it-IT" sz="1600" dirty="0" err="1">
                <a:latin typeface="Comic Sans MS"/>
                <a:cs typeface="Comic Sans MS"/>
              </a:rPr>
              <a:t>Ruslami</a:t>
            </a:r>
            <a:r>
              <a:rPr lang="it-IT" sz="1600" dirty="0">
                <a:latin typeface="Comic Sans MS"/>
                <a:cs typeface="Comic Sans MS"/>
              </a:rPr>
              <a:t>, *Dick </a:t>
            </a:r>
            <a:r>
              <a:rPr lang="it-IT" sz="1600" dirty="0" err="1">
                <a:latin typeface="Comic Sans MS"/>
                <a:cs typeface="Comic Sans MS"/>
              </a:rPr>
              <a:t>Menzies</a:t>
            </a:r>
            <a:endParaRPr lang="it-IT" sz="1600" dirty="0">
              <a:latin typeface="Comic Sans MS"/>
              <a:cs typeface="Comic Sans MS"/>
            </a:endParaRPr>
          </a:p>
        </p:txBody>
      </p:sp>
      <p:sp>
        <p:nvSpPr>
          <p:cNvPr id="9" name="CasellaDiTesto 8"/>
          <p:cNvSpPr txBox="1"/>
          <p:nvPr/>
        </p:nvSpPr>
        <p:spPr>
          <a:xfrm>
            <a:off x="8352574" y="6439864"/>
            <a:ext cx="741797" cy="369332"/>
          </a:xfrm>
          <a:prstGeom prst="rect">
            <a:avLst/>
          </a:prstGeom>
          <a:noFill/>
        </p:spPr>
        <p:txBody>
          <a:bodyPr wrap="none" rtlCol="0">
            <a:spAutoFit/>
          </a:bodyPr>
          <a:lstStyle/>
          <a:p>
            <a:r>
              <a:rPr lang="it-IT" dirty="0" smtClean="0">
                <a:solidFill>
                  <a:schemeClr val="accent1">
                    <a:lumMod val="20000"/>
                    <a:lumOff val="80000"/>
                  </a:schemeClr>
                </a:solidFill>
              </a:rPr>
              <a:t>10/10</a:t>
            </a:r>
            <a:endParaRPr lang="it-IT" dirty="0">
              <a:solidFill>
                <a:schemeClr val="accent1">
                  <a:lumMod val="20000"/>
                  <a:lumOff val="80000"/>
                </a:schemeClr>
              </a:solidFill>
            </a:endParaRPr>
          </a:p>
        </p:txBody>
      </p:sp>
    </p:spTree>
    <p:extLst>
      <p:ext uri="{BB962C8B-B14F-4D97-AF65-F5344CB8AC3E}">
        <p14:creationId xmlns:p14="http://schemas.microsoft.com/office/powerpoint/2010/main" val="317846387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136259" y="592506"/>
            <a:ext cx="8897996" cy="5648098"/>
          </a:xfrm>
          <a:prstGeom prst="rect">
            <a:avLst/>
          </a:prstGeom>
          <a:solidFill>
            <a:schemeClr val="accent3">
              <a:lumMod val="20000"/>
              <a:lumOff val="80000"/>
            </a:schemeClr>
          </a:solidFill>
        </p:spPr>
      </p:pic>
      <p:sp>
        <p:nvSpPr>
          <p:cNvPr id="5" name="Rettangolo 4"/>
          <p:cNvSpPr/>
          <p:nvPr/>
        </p:nvSpPr>
        <p:spPr>
          <a:xfrm>
            <a:off x="136259" y="6429977"/>
            <a:ext cx="2473266" cy="369332"/>
          </a:xfrm>
          <a:prstGeom prst="rect">
            <a:avLst/>
          </a:prstGeom>
        </p:spPr>
        <p:txBody>
          <a:bodyPr wrap="none">
            <a:spAutoFit/>
          </a:bodyPr>
          <a:lstStyle/>
          <a:p>
            <a:r>
              <a:rPr lang="cs-CZ" dirty="0" err="1">
                <a:solidFill>
                  <a:srgbClr val="CCFFCC"/>
                </a:solidFill>
              </a:rPr>
              <a:t>Molecules</a:t>
            </a:r>
            <a:r>
              <a:rPr lang="cs-CZ" dirty="0">
                <a:solidFill>
                  <a:srgbClr val="CCFFCC"/>
                </a:solidFill>
              </a:rPr>
              <a:t> 2016, 21, 836</a:t>
            </a:r>
            <a:endParaRPr lang="it-IT" dirty="0">
              <a:solidFill>
                <a:srgbClr val="CCFFCC"/>
              </a:solidFill>
            </a:endParaRPr>
          </a:p>
        </p:txBody>
      </p:sp>
      <p:sp>
        <p:nvSpPr>
          <p:cNvPr id="7" name="CasellaDiTesto 6"/>
          <p:cNvSpPr txBox="1"/>
          <p:nvPr/>
        </p:nvSpPr>
        <p:spPr>
          <a:xfrm>
            <a:off x="8477776" y="6457752"/>
            <a:ext cx="462950" cy="369332"/>
          </a:xfrm>
          <a:prstGeom prst="rect">
            <a:avLst/>
          </a:prstGeom>
          <a:noFill/>
        </p:spPr>
        <p:txBody>
          <a:bodyPr wrap="none" rtlCol="0">
            <a:spAutoFit/>
          </a:bodyPr>
          <a:lstStyle/>
          <a:p>
            <a:r>
              <a:rPr lang="it-IT" dirty="0">
                <a:solidFill>
                  <a:schemeClr val="accent1">
                    <a:lumMod val="20000"/>
                    <a:lumOff val="80000"/>
                  </a:schemeClr>
                </a:solidFill>
              </a:rPr>
              <a:t>I</a:t>
            </a:r>
            <a:r>
              <a:rPr lang="it-IT" dirty="0" smtClean="0">
                <a:solidFill>
                  <a:schemeClr val="accent1">
                    <a:lumMod val="20000"/>
                    <a:lumOff val="80000"/>
                  </a:schemeClr>
                </a:solidFill>
              </a:rPr>
              <a:t>/</a:t>
            </a:r>
            <a:r>
              <a:rPr lang="it-IT" dirty="0">
                <a:solidFill>
                  <a:schemeClr val="accent1">
                    <a:lumMod val="20000"/>
                    <a:lumOff val="80000"/>
                  </a:schemeClr>
                </a:solidFill>
              </a:rPr>
              <a:t>V</a:t>
            </a:r>
            <a:endParaRPr lang="it-IT" dirty="0">
              <a:solidFill>
                <a:schemeClr val="accent1">
                  <a:lumMod val="20000"/>
                  <a:lumOff val="80000"/>
                </a:schemeClr>
              </a:solidFill>
            </a:endParaRPr>
          </a:p>
        </p:txBody>
      </p:sp>
    </p:spTree>
    <p:extLst>
      <p:ext uri="{BB962C8B-B14F-4D97-AF65-F5344CB8AC3E}">
        <p14:creationId xmlns:p14="http://schemas.microsoft.com/office/powerpoint/2010/main" val="26564248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15649" y="893755"/>
            <a:ext cx="8878312" cy="5143010"/>
          </a:xfrm>
          <a:prstGeom prst="rect">
            <a:avLst/>
          </a:prstGeom>
          <a:solidFill>
            <a:schemeClr val="accent3">
              <a:lumMod val="20000"/>
              <a:lumOff val="80000"/>
            </a:schemeClr>
          </a:solidFill>
        </p:spPr>
      </p:pic>
      <p:sp>
        <p:nvSpPr>
          <p:cNvPr id="3" name="Rettangolo 2"/>
          <p:cNvSpPr/>
          <p:nvPr/>
        </p:nvSpPr>
        <p:spPr>
          <a:xfrm>
            <a:off x="115649" y="6210457"/>
            <a:ext cx="2473266" cy="369332"/>
          </a:xfrm>
          <a:prstGeom prst="rect">
            <a:avLst/>
          </a:prstGeom>
        </p:spPr>
        <p:txBody>
          <a:bodyPr wrap="none">
            <a:spAutoFit/>
          </a:bodyPr>
          <a:lstStyle/>
          <a:p>
            <a:r>
              <a:rPr lang="cs-CZ" dirty="0" err="1">
                <a:solidFill>
                  <a:srgbClr val="CCFFCC"/>
                </a:solidFill>
              </a:rPr>
              <a:t>Molecules</a:t>
            </a:r>
            <a:r>
              <a:rPr lang="cs-CZ" dirty="0">
                <a:solidFill>
                  <a:srgbClr val="CCFFCC"/>
                </a:solidFill>
              </a:rPr>
              <a:t> 2016, 21, 836</a:t>
            </a:r>
            <a:endParaRPr lang="it-IT" dirty="0">
              <a:solidFill>
                <a:srgbClr val="CCFFCC"/>
              </a:solidFill>
            </a:endParaRPr>
          </a:p>
        </p:txBody>
      </p:sp>
      <p:sp>
        <p:nvSpPr>
          <p:cNvPr id="5" name="CasellaDiTesto 4"/>
          <p:cNvSpPr txBox="1"/>
          <p:nvPr/>
        </p:nvSpPr>
        <p:spPr>
          <a:xfrm>
            <a:off x="8477776" y="6457752"/>
            <a:ext cx="521109" cy="369332"/>
          </a:xfrm>
          <a:prstGeom prst="rect">
            <a:avLst/>
          </a:prstGeom>
          <a:noFill/>
        </p:spPr>
        <p:txBody>
          <a:bodyPr wrap="none" rtlCol="0">
            <a:spAutoFit/>
          </a:bodyPr>
          <a:lstStyle/>
          <a:p>
            <a:r>
              <a:rPr lang="it-IT" dirty="0" smtClean="0">
                <a:solidFill>
                  <a:schemeClr val="accent1">
                    <a:lumMod val="20000"/>
                    <a:lumOff val="80000"/>
                  </a:schemeClr>
                </a:solidFill>
              </a:rPr>
              <a:t>II/</a:t>
            </a:r>
            <a:r>
              <a:rPr lang="it-IT" dirty="0">
                <a:solidFill>
                  <a:schemeClr val="accent1">
                    <a:lumMod val="20000"/>
                    <a:lumOff val="80000"/>
                  </a:schemeClr>
                </a:solidFill>
              </a:rPr>
              <a:t>V</a:t>
            </a:r>
            <a:endParaRPr lang="it-IT" dirty="0">
              <a:solidFill>
                <a:schemeClr val="accent1">
                  <a:lumMod val="20000"/>
                  <a:lumOff val="80000"/>
                </a:schemeClr>
              </a:solidFill>
            </a:endParaRPr>
          </a:p>
        </p:txBody>
      </p:sp>
    </p:spTree>
    <p:extLst>
      <p:ext uri="{BB962C8B-B14F-4D97-AF65-F5344CB8AC3E}">
        <p14:creationId xmlns:p14="http://schemas.microsoft.com/office/powerpoint/2010/main" val="200995366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987269" y="656368"/>
            <a:ext cx="7118982" cy="5980772"/>
          </a:xfrm>
          <a:prstGeom prst="rect">
            <a:avLst/>
          </a:prstGeom>
          <a:solidFill>
            <a:schemeClr val="accent1">
              <a:lumMod val="20000"/>
              <a:lumOff val="80000"/>
            </a:schemeClr>
          </a:solidFill>
        </p:spPr>
      </p:pic>
      <p:grpSp>
        <p:nvGrpSpPr>
          <p:cNvPr id="7" name="Gruppo 6"/>
          <p:cNvGrpSpPr/>
          <p:nvPr/>
        </p:nvGrpSpPr>
        <p:grpSpPr>
          <a:xfrm>
            <a:off x="1165168" y="171981"/>
            <a:ext cx="6707819" cy="398561"/>
            <a:chOff x="392032" y="153576"/>
            <a:chExt cx="6707819" cy="398561"/>
          </a:xfrm>
        </p:grpSpPr>
        <p:pic>
          <p:nvPicPr>
            <p:cNvPr id="5" name="Immagine 4"/>
            <p:cNvPicPr>
              <a:picLocks noChangeAspect="1"/>
            </p:cNvPicPr>
            <p:nvPr/>
          </p:nvPicPr>
          <p:blipFill>
            <a:blip r:embed="rId3"/>
            <a:stretch>
              <a:fillRect/>
            </a:stretch>
          </p:blipFill>
          <p:spPr>
            <a:xfrm>
              <a:off x="3479589" y="153576"/>
              <a:ext cx="3620262" cy="398561"/>
            </a:xfrm>
            <a:prstGeom prst="rect">
              <a:avLst/>
            </a:prstGeom>
            <a:solidFill>
              <a:schemeClr val="tx2">
                <a:lumMod val="20000"/>
                <a:lumOff val="80000"/>
              </a:schemeClr>
            </a:solidFill>
          </p:spPr>
        </p:pic>
        <p:pic>
          <p:nvPicPr>
            <p:cNvPr id="6" name="Immagine 5"/>
            <p:cNvPicPr>
              <a:picLocks noChangeAspect="1"/>
            </p:cNvPicPr>
            <p:nvPr/>
          </p:nvPicPr>
          <p:blipFill>
            <a:blip r:embed="rId4"/>
            <a:stretch>
              <a:fillRect/>
            </a:stretch>
          </p:blipFill>
          <p:spPr>
            <a:xfrm>
              <a:off x="392032" y="153576"/>
              <a:ext cx="3073786" cy="390322"/>
            </a:xfrm>
            <a:prstGeom prst="rect">
              <a:avLst/>
            </a:prstGeom>
            <a:solidFill>
              <a:schemeClr val="tx2">
                <a:lumMod val="20000"/>
                <a:lumOff val="80000"/>
              </a:schemeClr>
            </a:solidFill>
          </p:spPr>
        </p:pic>
      </p:grpSp>
      <p:sp>
        <p:nvSpPr>
          <p:cNvPr id="8" name="CasellaDiTesto 7"/>
          <p:cNvSpPr txBox="1"/>
          <p:nvPr/>
        </p:nvSpPr>
        <p:spPr>
          <a:xfrm>
            <a:off x="8477776" y="6457752"/>
            <a:ext cx="582211" cy="369332"/>
          </a:xfrm>
          <a:prstGeom prst="rect">
            <a:avLst/>
          </a:prstGeom>
          <a:noFill/>
        </p:spPr>
        <p:txBody>
          <a:bodyPr wrap="none" rtlCol="0">
            <a:spAutoFit/>
          </a:bodyPr>
          <a:lstStyle/>
          <a:p>
            <a:r>
              <a:rPr lang="it-IT" dirty="0" smtClean="0">
                <a:solidFill>
                  <a:schemeClr val="accent1">
                    <a:lumMod val="20000"/>
                    <a:lumOff val="80000"/>
                  </a:schemeClr>
                </a:solidFill>
              </a:rPr>
              <a:t>III/</a:t>
            </a:r>
            <a:r>
              <a:rPr lang="it-IT" dirty="0">
                <a:solidFill>
                  <a:schemeClr val="accent1">
                    <a:lumMod val="20000"/>
                    <a:lumOff val="80000"/>
                  </a:schemeClr>
                </a:solidFill>
              </a:rPr>
              <a:t>V</a:t>
            </a:r>
            <a:endParaRPr lang="it-IT" dirty="0">
              <a:solidFill>
                <a:schemeClr val="accent1">
                  <a:lumMod val="20000"/>
                  <a:lumOff val="80000"/>
                </a:schemeClr>
              </a:solidFill>
            </a:endParaRPr>
          </a:p>
        </p:txBody>
      </p:sp>
    </p:spTree>
    <p:extLst>
      <p:ext uri="{BB962C8B-B14F-4D97-AF65-F5344CB8AC3E}">
        <p14:creationId xmlns:p14="http://schemas.microsoft.com/office/powerpoint/2010/main" val="51906414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743992" y="762823"/>
            <a:ext cx="7628000" cy="5623562"/>
          </a:xfrm>
          <a:prstGeom prst="rect">
            <a:avLst/>
          </a:prstGeom>
        </p:spPr>
      </p:pic>
      <p:pic>
        <p:nvPicPr>
          <p:cNvPr id="3" name="Immagine 2"/>
          <p:cNvPicPr>
            <a:picLocks noChangeAspect="1"/>
          </p:cNvPicPr>
          <p:nvPr/>
        </p:nvPicPr>
        <p:blipFill>
          <a:blip r:embed="rId3"/>
          <a:stretch>
            <a:fillRect/>
          </a:stretch>
        </p:blipFill>
        <p:spPr>
          <a:xfrm>
            <a:off x="790540" y="237945"/>
            <a:ext cx="7507820" cy="554765"/>
          </a:xfrm>
          <a:prstGeom prst="rect">
            <a:avLst/>
          </a:prstGeom>
          <a:solidFill>
            <a:schemeClr val="accent5">
              <a:lumMod val="20000"/>
              <a:lumOff val="80000"/>
            </a:schemeClr>
          </a:solidFill>
        </p:spPr>
      </p:pic>
      <p:sp>
        <p:nvSpPr>
          <p:cNvPr id="4" name="CasellaDiTesto 3"/>
          <p:cNvSpPr txBox="1"/>
          <p:nvPr/>
        </p:nvSpPr>
        <p:spPr>
          <a:xfrm>
            <a:off x="8349337" y="6457752"/>
            <a:ext cx="595035" cy="369332"/>
          </a:xfrm>
          <a:prstGeom prst="rect">
            <a:avLst/>
          </a:prstGeom>
          <a:noFill/>
        </p:spPr>
        <p:txBody>
          <a:bodyPr wrap="none" rtlCol="0">
            <a:spAutoFit/>
          </a:bodyPr>
          <a:lstStyle/>
          <a:p>
            <a:r>
              <a:rPr lang="it-IT" dirty="0" smtClean="0">
                <a:solidFill>
                  <a:schemeClr val="accent1">
                    <a:lumMod val="20000"/>
                    <a:lumOff val="80000"/>
                  </a:schemeClr>
                </a:solidFill>
              </a:rPr>
              <a:t>IV</a:t>
            </a:r>
            <a:r>
              <a:rPr lang="it-IT" dirty="0" smtClean="0">
                <a:solidFill>
                  <a:schemeClr val="accent1">
                    <a:lumMod val="20000"/>
                    <a:lumOff val="80000"/>
                  </a:schemeClr>
                </a:solidFill>
              </a:rPr>
              <a:t>/V</a:t>
            </a:r>
            <a:endParaRPr lang="it-IT" dirty="0">
              <a:solidFill>
                <a:schemeClr val="accent1">
                  <a:lumMod val="20000"/>
                  <a:lumOff val="80000"/>
                </a:schemeClr>
              </a:solidFill>
            </a:endParaRPr>
          </a:p>
        </p:txBody>
      </p:sp>
    </p:spTree>
    <p:extLst>
      <p:ext uri="{BB962C8B-B14F-4D97-AF65-F5344CB8AC3E}">
        <p14:creationId xmlns:p14="http://schemas.microsoft.com/office/powerpoint/2010/main" val="51906414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3"/>
          <a:stretch>
            <a:fillRect/>
          </a:stretch>
        </p:blipFill>
        <p:spPr>
          <a:xfrm>
            <a:off x="2494835" y="1227558"/>
            <a:ext cx="3820326" cy="4935860"/>
          </a:xfrm>
          <a:prstGeom prst="rect">
            <a:avLst/>
          </a:prstGeom>
        </p:spPr>
      </p:pic>
      <p:sp>
        <p:nvSpPr>
          <p:cNvPr id="5" name="Rettangolo 4"/>
          <p:cNvSpPr/>
          <p:nvPr/>
        </p:nvSpPr>
        <p:spPr>
          <a:xfrm>
            <a:off x="329231" y="6362997"/>
            <a:ext cx="5462687" cy="369332"/>
          </a:xfrm>
          <a:prstGeom prst="rect">
            <a:avLst/>
          </a:prstGeom>
        </p:spPr>
        <p:txBody>
          <a:bodyPr wrap="square">
            <a:spAutoFit/>
          </a:bodyPr>
          <a:lstStyle/>
          <a:p>
            <a:r>
              <a:rPr lang="hr-HR" dirty="0">
                <a:solidFill>
                  <a:srgbClr val="CCFFCC"/>
                </a:solidFill>
              </a:rPr>
              <a:t>Scientific Reports | 6:22636 | DOI: 10.1038/srep22636</a:t>
            </a:r>
            <a:endParaRPr lang="it-IT" dirty="0">
              <a:solidFill>
                <a:srgbClr val="CCFFCC"/>
              </a:solidFill>
            </a:endParaRPr>
          </a:p>
        </p:txBody>
      </p:sp>
      <p:sp>
        <p:nvSpPr>
          <p:cNvPr id="6" name="Rettangolo 5"/>
          <p:cNvSpPr/>
          <p:nvPr/>
        </p:nvSpPr>
        <p:spPr>
          <a:xfrm>
            <a:off x="329231" y="100388"/>
            <a:ext cx="8582543" cy="954107"/>
          </a:xfrm>
          <a:prstGeom prst="rect">
            <a:avLst/>
          </a:prstGeom>
        </p:spPr>
        <p:txBody>
          <a:bodyPr wrap="square">
            <a:spAutoFit/>
          </a:bodyPr>
          <a:lstStyle/>
          <a:p>
            <a:pPr algn="ctr"/>
            <a:r>
              <a:rPr lang="it-IT" sz="2800" dirty="0" err="1">
                <a:solidFill>
                  <a:srgbClr val="F3FFBD"/>
                </a:solidFill>
                <a:latin typeface="Comic Sans MS"/>
                <a:cs typeface="Comic Sans MS"/>
              </a:rPr>
              <a:t>Bacteriophage</a:t>
            </a:r>
            <a:r>
              <a:rPr lang="it-IT" sz="2800" dirty="0">
                <a:solidFill>
                  <a:srgbClr val="F3FFBD"/>
                </a:solidFill>
                <a:latin typeface="Comic Sans MS"/>
                <a:cs typeface="Comic Sans MS"/>
              </a:rPr>
              <a:t> </a:t>
            </a:r>
            <a:r>
              <a:rPr lang="it-IT" sz="2800" dirty="0" err="1">
                <a:solidFill>
                  <a:srgbClr val="F3FFBD"/>
                </a:solidFill>
                <a:latin typeface="Comic Sans MS"/>
                <a:cs typeface="Comic Sans MS"/>
              </a:rPr>
              <a:t>application</a:t>
            </a:r>
            <a:r>
              <a:rPr lang="it-IT" sz="2800" dirty="0">
                <a:solidFill>
                  <a:srgbClr val="F3FFBD"/>
                </a:solidFill>
                <a:latin typeface="Comic Sans MS"/>
                <a:cs typeface="Comic Sans MS"/>
              </a:rPr>
              <a:t> </a:t>
            </a:r>
            <a:r>
              <a:rPr lang="it-IT" sz="2800" dirty="0" smtClean="0">
                <a:solidFill>
                  <a:srgbClr val="F3FFBD"/>
                </a:solidFill>
                <a:latin typeface="Comic Sans MS"/>
                <a:cs typeface="Comic Sans MS"/>
              </a:rPr>
              <a:t>to control </a:t>
            </a:r>
            <a:r>
              <a:rPr lang="it-IT" sz="2800" dirty="0">
                <a:solidFill>
                  <a:srgbClr val="F3FFBD"/>
                </a:solidFill>
                <a:latin typeface="Comic Sans MS"/>
                <a:cs typeface="Comic Sans MS"/>
              </a:rPr>
              <a:t>the </a:t>
            </a:r>
            <a:r>
              <a:rPr lang="it-IT" sz="2800" dirty="0" err="1">
                <a:solidFill>
                  <a:srgbClr val="F3FFBD"/>
                </a:solidFill>
                <a:latin typeface="Comic Sans MS"/>
                <a:cs typeface="Comic Sans MS"/>
              </a:rPr>
              <a:t>contaminated</a:t>
            </a:r>
            <a:r>
              <a:rPr lang="it-IT" sz="2800" dirty="0">
                <a:solidFill>
                  <a:srgbClr val="F3FFBD"/>
                </a:solidFill>
                <a:latin typeface="Comic Sans MS"/>
                <a:cs typeface="Comic Sans MS"/>
              </a:rPr>
              <a:t> </a:t>
            </a:r>
            <a:r>
              <a:rPr lang="it-IT" sz="2800" dirty="0" smtClean="0">
                <a:solidFill>
                  <a:srgbClr val="F3FFBD"/>
                </a:solidFill>
                <a:latin typeface="Comic Sans MS"/>
                <a:cs typeface="Comic Sans MS"/>
              </a:rPr>
              <a:t>water with </a:t>
            </a:r>
            <a:r>
              <a:rPr lang="it-IT" sz="2800" dirty="0" err="1">
                <a:solidFill>
                  <a:srgbClr val="F3FFBD"/>
                </a:solidFill>
                <a:latin typeface="Comic Sans MS"/>
                <a:cs typeface="Comic Sans MS"/>
              </a:rPr>
              <a:t>Shigella</a:t>
            </a:r>
            <a:endParaRPr lang="it-IT" sz="2800" dirty="0">
              <a:solidFill>
                <a:srgbClr val="F3FFBD"/>
              </a:solidFill>
              <a:latin typeface="Comic Sans MS"/>
              <a:cs typeface="Comic Sans MS"/>
            </a:endParaRPr>
          </a:p>
        </p:txBody>
      </p:sp>
      <p:sp>
        <p:nvSpPr>
          <p:cNvPr id="7" name="CasellaDiTesto 6"/>
          <p:cNvSpPr txBox="1"/>
          <p:nvPr/>
        </p:nvSpPr>
        <p:spPr>
          <a:xfrm>
            <a:off x="8335066" y="6457752"/>
            <a:ext cx="535761" cy="369332"/>
          </a:xfrm>
          <a:prstGeom prst="rect">
            <a:avLst/>
          </a:prstGeom>
          <a:noFill/>
        </p:spPr>
        <p:txBody>
          <a:bodyPr wrap="none" rtlCol="0">
            <a:spAutoFit/>
          </a:bodyPr>
          <a:lstStyle/>
          <a:p>
            <a:r>
              <a:rPr lang="it-IT" dirty="0">
                <a:solidFill>
                  <a:schemeClr val="accent1">
                    <a:lumMod val="20000"/>
                    <a:lumOff val="80000"/>
                  </a:schemeClr>
                </a:solidFill>
              </a:rPr>
              <a:t>V</a:t>
            </a:r>
            <a:r>
              <a:rPr lang="it-IT" dirty="0" smtClean="0">
                <a:solidFill>
                  <a:schemeClr val="accent1">
                    <a:lumMod val="20000"/>
                    <a:lumOff val="80000"/>
                  </a:schemeClr>
                </a:solidFill>
              </a:rPr>
              <a:t>/V</a:t>
            </a:r>
            <a:endParaRPr lang="it-IT" dirty="0">
              <a:solidFill>
                <a:schemeClr val="accent1">
                  <a:lumMod val="20000"/>
                  <a:lumOff val="80000"/>
                </a:schemeClr>
              </a:solidFill>
            </a:endParaRPr>
          </a:p>
        </p:txBody>
      </p:sp>
    </p:spTree>
    <p:extLst>
      <p:ext uri="{BB962C8B-B14F-4D97-AF65-F5344CB8AC3E}">
        <p14:creationId xmlns:p14="http://schemas.microsoft.com/office/powerpoint/2010/main" val="263731032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316159" y="1370651"/>
            <a:ext cx="8568357" cy="3785652"/>
          </a:xfrm>
          <a:prstGeom prst="rect">
            <a:avLst/>
          </a:prstGeom>
          <a:solidFill>
            <a:schemeClr val="accent3">
              <a:lumMod val="20000"/>
              <a:lumOff val="80000"/>
            </a:schemeClr>
          </a:solidFill>
        </p:spPr>
        <p:txBody>
          <a:bodyPr wrap="square" rtlCol="0">
            <a:spAutoFit/>
          </a:bodyPr>
          <a:lstStyle/>
          <a:p>
            <a:r>
              <a:rPr lang="it-IT" sz="4000" dirty="0" smtClean="0">
                <a:latin typeface="Comic Sans MS"/>
                <a:cs typeface="Comic Sans MS"/>
              </a:rPr>
              <a:t>“</a:t>
            </a:r>
            <a:r>
              <a:rPr lang="it-IT" sz="4000" i="1" dirty="0" err="1" smtClean="0">
                <a:latin typeface="Comic Sans MS"/>
                <a:cs typeface="Comic Sans MS"/>
              </a:rPr>
              <a:t>One</a:t>
            </a:r>
            <a:r>
              <a:rPr lang="it-IT" sz="4000" i="1" dirty="0" smtClean="0">
                <a:latin typeface="Comic Sans MS"/>
                <a:cs typeface="Comic Sans MS"/>
              </a:rPr>
              <a:t> can </a:t>
            </a:r>
            <a:r>
              <a:rPr lang="it-IT" sz="4000" i="1" dirty="0" err="1" smtClean="0">
                <a:latin typeface="Comic Sans MS"/>
                <a:cs typeface="Comic Sans MS"/>
              </a:rPr>
              <a:t>think</a:t>
            </a:r>
            <a:r>
              <a:rPr lang="it-IT" sz="4000" i="1" dirty="0" smtClean="0">
                <a:latin typeface="Comic Sans MS"/>
                <a:cs typeface="Comic Sans MS"/>
              </a:rPr>
              <a:t> of the middle of the </a:t>
            </a:r>
            <a:r>
              <a:rPr lang="it-IT" sz="4000" i="1" dirty="0" err="1" smtClean="0">
                <a:latin typeface="Comic Sans MS"/>
                <a:cs typeface="Comic Sans MS"/>
              </a:rPr>
              <a:t>twentieth</a:t>
            </a:r>
            <a:r>
              <a:rPr lang="it-IT" sz="4000" i="1" dirty="0" smtClean="0">
                <a:latin typeface="Comic Sans MS"/>
                <a:cs typeface="Comic Sans MS"/>
              </a:rPr>
              <a:t> </a:t>
            </a:r>
            <a:r>
              <a:rPr lang="it-IT" sz="4000" i="1" dirty="0" err="1" smtClean="0">
                <a:latin typeface="Comic Sans MS"/>
                <a:cs typeface="Comic Sans MS"/>
              </a:rPr>
              <a:t>century</a:t>
            </a:r>
            <a:r>
              <a:rPr lang="it-IT" sz="4000" i="1" dirty="0" smtClean="0">
                <a:latin typeface="Comic Sans MS"/>
                <a:cs typeface="Comic Sans MS"/>
              </a:rPr>
              <a:t> </a:t>
            </a:r>
            <a:r>
              <a:rPr lang="it-IT" sz="4000" i="1" dirty="0" err="1" smtClean="0">
                <a:latin typeface="Comic Sans MS"/>
                <a:cs typeface="Comic Sans MS"/>
              </a:rPr>
              <a:t>as</a:t>
            </a:r>
            <a:r>
              <a:rPr lang="it-IT" sz="4000" i="1" dirty="0" smtClean="0">
                <a:latin typeface="Comic Sans MS"/>
                <a:cs typeface="Comic Sans MS"/>
              </a:rPr>
              <a:t> the end of </a:t>
            </a:r>
            <a:r>
              <a:rPr lang="it-IT" sz="4000" i="1" dirty="0" err="1" smtClean="0">
                <a:latin typeface="Comic Sans MS"/>
                <a:cs typeface="Comic Sans MS"/>
              </a:rPr>
              <a:t>one</a:t>
            </a:r>
            <a:r>
              <a:rPr lang="it-IT" sz="4000" i="1" dirty="0" smtClean="0">
                <a:latin typeface="Comic Sans MS"/>
                <a:cs typeface="Comic Sans MS"/>
              </a:rPr>
              <a:t> of the </a:t>
            </a:r>
            <a:r>
              <a:rPr lang="it-IT" sz="4000" i="1" dirty="0" err="1" smtClean="0">
                <a:latin typeface="Comic Sans MS"/>
                <a:cs typeface="Comic Sans MS"/>
              </a:rPr>
              <a:t>most</a:t>
            </a:r>
            <a:r>
              <a:rPr lang="it-IT" sz="4000" i="1" dirty="0" smtClean="0">
                <a:latin typeface="Comic Sans MS"/>
                <a:cs typeface="Comic Sans MS"/>
              </a:rPr>
              <a:t> </a:t>
            </a:r>
            <a:r>
              <a:rPr lang="it-IT" sz="4000" i="1" dirty="0" err="1" smtClean="0">
                <a:latin typeface="Comic Sans MS"/>
                <a:cs typeface="Comic Sans MS"/>
              </a:rPr>
              <a:t>important</a:t>
            </a:r>
            <a:r>
              <a:rPr lang="it-IT" sz="4000" i="1" dirty="0" smtClean="0">
                <a:latin typeface="Comic Sans MS"/>
                <a:cs typeface="Comic Sans MS"/>
              </a:rPr>
              <a:t> social </a:t>
            </a:r>
            <a:r>
              <a:rPr lang="it-IT" sz="4000" i="1" dirty="0" err="1" smtClean="0">
                <a:latin typeface="Comic Sans MS"/>
                <a:cs typeface="Comic Sans MS"/>
              </a:rPr>
              <a:t>revolutions</a:t>
            </a:r>
            <a:r>
              <a:rPr lang="it-IT" sz="4000" i="1" dirty="0" smtClean="0">
                <a:latin typeface="Comic Sans MS"/>
                <a:cs typeface="Comic Sans MS"/>
              </a:rPr>
              <a:t> in </a:t>
            </a:r>
            <a:r>
              <a:rPr lang="it-IT" sz="4000" i="1" dirty="0" err="1" smtClean="0">
                <a:latin typeface="Comic Sans MS"/>
                <a:cs typeface="Comic Sans MS"/>
              </a:rPr>
              <a:t>history</a:t>
            </a:r>
            <a:r>
              <a:rPr lang="it-IT" sz="4000" i="1" dirty="0" smtClean="0">
                <a:latin typeface="Comic Sans MS"/>
                <a:cs typeface="Comic Sans MS"/>
              </a:rPr>
              <a:t>, the </a:t>
            </a:r>
            <a:r>
              <a:rPr lang="it-IT" sz="4000" i="1" dirty="0" err="1" smtClean="0">
                <a:latin typeface="Comic Sans MS"/>
                <a:cs typeface="Comic Sans MS"/>
              </a:rPr>
              <a:t>virtual</a:t>
            </a:r>
            <a:r>
              <a:rPr lang="it-IT" sz="4000" i="1" dirty="0" smtClean="0">
                <a:latin typeface="Comic Sans MS"/>
                <a:cs typeface="Comic Sans MS"/>
              </a:rPr>
              <a:t> </a:t>
            </a:r>
            <a:r>
              <a:rPr lang="it-IT" sz="4000" i="1" dirty="0" err="1" smtClean="0">
                <a:latin typeface="Comic Sans MS"/>
                <a:cs typeface="Comic Sans MS"/>
              </a:rPr>
              <a:t>elimination</a:t>
            </a:r>
            <a:r>
              <a:rPr lang="it-IT" sz="4000" i="1" dirty="0" smtClean="0">
                <a:latin typeface="Comic Sans MS"/>
                <a:cs typeface="Comic Sans MS"/>
              </a:rPr>
              <a:t> of the </a:t>
            </a:r>
            <a:r>
              <a:rPr lang="it-IT" sz="4000" i="1" dirty="0" err="1" smtClean="0">
                <a:latin typeface="Comic Sans MS"/>
                <a:cs typeface="Comic Sans MS"/>
              </a:rPr>
              <a:t>infectious</a:t>
            </a:r>
            <a:r>
              <a:rPr lang="it-IT" sz="4000" i="1" dirty="0" smtClean="0">
                <a:latin typeface="Comic Sans MS"/>
                <a:cs typeface="Comic Sans MS"/>
              </a:rPr>
              <a:t> </a:t>
            </a:r>
            <a:r>
              <a:rPr lang="it-IT" sz="4000" i="1" dirty="0" err="1" smtClean="0">
                <a:latin typeface="Comic Sans MS"/>
                <a:cs typeface="Comic Sans MS"/>
              </a:rPr>
              <a:t>diseases</a:t>
            </a:r>
            <a:r>
              <a:rPr lang="it-IT" sz="4000" i="1" dirty="0" smtClean="0">
                <a:latin typeface="Comic Sans MS"/>
                <a:cs typeface="Comic Sans MS"/>
              </a:rPr>
              <a:t> </a:t>
            </a:r>
            <a:r>
              <a:rPr lang="it-IT" sz="4000" dirty="0" smtClean="0">
                <a:latin typeface="Comic Sans MS"/>
                <a:cs typeface="Comic Sans MS"/>
              </a:rPr>
              <a:t>(AD 1962)”</a:t>
            </a:r>
            <a:endParaRPr lang="it-IT" sz="4000" dirty="0">
              <a:latin typeface="Comic Sans MS"/>
              <a:cs typeface="Comic Sans MS"/>
            </a:endParaRPr>
          </a:p>
        </p:txBody>
      </p:sp>
      <p:sp>
        <p:nvSpPr>
          <p:cNvPr id="6" name="CasellaDiTesto 5"/>
          <p:cNvSpPr txBox="1"/>
          <p:nvPr/>
        </p:nvSpPr>
        <p:spPr>
          <a:xfrm>
            <a:off x="3971693" y="5665774"/>
            <a:ext cx="4912823" cy="830997"/>
          </a:xfrm>
          <a:prstGeom prst="rect">
            <a:avLst/>
          </a:prstGeom>
          <a:solidFill>
            <a:schemeClr val="accent1">
              <a:lumMod val="20000"/>
              <a:lumOff val="80000"/>
            </a:schemeClr>
          </a:solidFill>
        </p:spPr>
        <p:txBody>
          <a:bodyPr wrap="none" rtlCol="0">
            <a:spAutoFit/>
          </a:bodyPr>
          <a:lstStyle/>
          <a:p>
            <a:r>
              <a:rPr lang="it-IT" sz="2400" dirty="0" smtClean="0">
                <a:latin typeface="Comic Sans MS"/>
                <a:cs typeface="Comic Sans MS"/>
              </a:rPr>
              <a:t>Sir Frank </a:t>
            </a:r>
            <a:r>
              <a:rPr lang="it-IT" sz="2400" dirty="0" err="1" smtClean="0">
                <a:latin typeface="Comic Sans MS"/>
                <a:cs typeface="Comic Sans MS"/>
              </a:rPr>
              <a:t>MacFarlane</a:t>
            </a:r>
            <a:r>
              <a:rPr lang="it-IT" sz="2400" dirty="0" smtClean="0">
                <a:latin typeface="Comic Sans MS"/>
                <a:cs typeface="Comic Sans MS"/>
              </a:rPr>
              <a:t> </a:t>
            </a:r>
            <a:r>
              <a:rPr lang="it-IT" sz="2400" dirty="0" err="1" smtClean="0">
                <a:latin typeface="Comic Sans MS"/>
                <a:cs typeface="Comic Sans MS"/>
              </a:rPr>
              <a:t>Burnet</a:t>
            </a:r>
            <a:endParaRPr lang="it-IT" sz="2400" dirty="0" smtClean="0">
              <a:latin typeface="Comic Sans MS"/>
              <a:cs typeface="Comic Sans MS"/>
            </a:endParaRPr>
          </a:p>
          <a:p>
            <a:r>
              <a:rPr lang="it-IT" sz="2400" dirty="0" smtClean="0">
                <a:latin typeface="Comic Sans MS"/>
                <a:cs typeface="Comic Sans MS"/>
              </a:rPr>
              <a:t>Nobel </a:t>
            </a:r>
            <a:r>
              <a:rPr lang="it-IT" sz="2400" dirty="0" err="1" smtClean="0">
                <a:latin typeface="Comic Sans MS"/>
                <a:cs typeface="Comic Sans MS"/>
              </a:rPr>
              <a:t>Prize</a:t>
            </a:r>
            <a:r>
              <a:rPr lang="it-IT" sz="2400" dirty="0" smtClean="0">
                <a:latin typeface="Comic Sans MS"/>
                <a:cs typeface="Comic Sans MS"/>
              </a:rPr>
              <a:t> for Medicine in 1960</a:t>
            </a:r>
            <a:endParaRPr lang="it-IT" sz="2400" dirty="0">
              <a:latin typeface="Comic Sans MS"/>
              <a:cs typeface="Comic Sans MS"/>
            </a:endParaRPr>
          </a:p>
        </p:txBody>
      </p:sp>
    </p:spTree>
    <p:extLst>
      <p:ext uri="{BB962C8B-B14F-4D97-AF65-F5344CB8AC3E}">
        <p14:creationId xmlns:p14="http://schemas.microsoft.com/office/powerpoint/2010/main" val="407766518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294856" y="239260"/>
            <a:ext cx="8485594" cy="6328839"/>
          </a:xfrm>
          <a:prstGeom prst="rect">
            <a:avLst/>
          </a:prstGeom>
          <a:solidFill>
            <a:schemeClr val="bg1"/>
          </a:solidFill>
        </p:spPr>
      </p:pic>
      <p:sp>
        <p:nvSpPr>
          <p:cNvPr id="2" name="CasellaDiTesto 1"/>
          <p:cNvSpPr txBox="1"/>
          <p:nvPr/>
        </p:nvSpPr>
        <p:spPr>
          <a:xfrm>
            <a:off x="8477776" y="6457752"/>
            <a:ext cx="624803" cy="369332"/>
          </a:xfrm>
          <a:prstGeom prst="rect">
            <a:avLst/>
          </a:prstGeom>
          <a:noFill/>
        </p:spPr>
        <p:txBody>
          <a:bodyPr wrap="none" rtlCol="0">
            <a:spAutoFit/>
          </a:bodyPr>
          <a:lstStyle/>
          <a:p>
            <a:r>
              <a:rPr lang="it-IT" dirty="0" smtClean="0">
                <a:solidFill>
                  <a:schemeClr val="accent1">
                    <a:lumMod val="20000"/>
                    <a:lumOff val="80000"/>
                  </a:schemeClr>
                </a:solidFill>
              </a:rPr>
              <a:t>2/</a:t>
            </a:r>
            <a:r>
              <a:rPr lang="it-IT" dirty="0" smtClean="0">
                <a:solidFill>
                  <a:schemeClr val="accent1">
                    <a:lumMod val="20000"/>
                    <a:lumOff val="80000"/>
                  </a:schemeClr>
                </a:solidFill>
              </a:rPr>
              <a:t>10</a:t>
            </a:r>
            <a:endParaRPr lang="it-IT" dirty="0">
              <a:solidFill>
                <a:schemeClr val="accent1">
                  <a:lumMod val="20000"/>
                  <a:lumOff val="80000"/>
                </a:schemeClr>
              </a:solidFill>
            </a:endParaRPr>
          </a:p>
        </p:txBody>
      </p:sp>
    </p:spTree>
    <p:extLst>
      <p:ext uri="{BB962C8B-B14F-4D97-AF65-F5344CB8AC3E}">
        <p14:creationId xmlns:p14="http://schemas.microsoft.com/office/powerpoint/2010/main" val="165220409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501685" y="4643775"/>
            <a:ext cx="7964255" cy="954107"/>
          </a:xfrm>
          <a:prstGeom prst="rect">
            <a:avLst/>
          </a:prstGeom>
        </p:spPr>
        <p:txBody>
          <a:bodyPr wrap="square">
            <a:spAutoFit/>
          </a:bodyPr>
          <a:lstStyle/>
          <a:p>
            <a:r>
              <a:rPr lang="it-IT" sz="2800" dirty="0" err="1" smtClean="0">
                <a:solidFill>
                  <a:srgbClr val="F3FFBD"/>
                </a:solidFill>
                <a:latin typeface="Comic Sans MS"/>
                <a:cs typeface="Comic Sans MS"/>
              </a:rPr>
              <a:t>Targeting</a:t>
            </a:r>
            <a:r>
              <a:rPr lang="it-IT" sz="2800" dirty="0" smtClean="0">
                <a:solidFill>
                  <a:srgbClr val="F3FFBD"/>
                </a:solidFill>
                <a:latin typeface="Comic Sans MS"/>
                <a:cs typeface="Comic Sans MS"/>
              </a:rPr>
              <a:t> </a:t>
            </a:r>
            <a:r>
              <a:rPr lang="it-IT" sz="2800" dirty="0">
                <a:solidFill>
                  <a:srgbClr val="F3FFBD"/>
                </a:solidFill>
                <a:latin typeface="Comic Sans MS"/>
                <a:cs typeface="Comic Sans MS"/>
              </a:rPr>
              <a:t>an </a:t>
            </a:r>
            <a:r>
              <a:rPr lang="it-IT" sz="2800" dirty="0" err="1">
                <a:solidFill>
                  <a:srgbClr val="F3FFBD"/>
                </a:solidFill>
                <a:latin typeface="Comic Sans MS"/>
                <a:cs typeface="Comic Sans MS"/>
              </a:rPr>
              <a:t>organism</a:t>
            </a:r>
            <a:r>
              <a:rPr lang="it-IT" sz="2800" dirty="0">
                <a:solidFill>
                  <a:srgbClr val="F3FFBD"/>
                </a:solidFill>
                <a:latin typeface="Comic Sans MS"/>
                <a:cs typeface="Comic Sans MS"/>
              </a:rPr>
              <a:t> inside </a:t>
            </a:r>
            <a:r>
              <a:rPr lang="it-IT" sz="2800" dirty="0" err="1" smtClean="0">
                <a:solidFill>
                  <a:srgbClr val="F3FFBD"/>
                </a:solidFill>
                <a:latin typeface="Comic Sans MS"/>
                <a:cs typeface="Comic Sans MS"/>
              </a:rPr>
              <a:t>another</a:t>
            </a:r>
            <a:r>
              <a:rPr lang="it-IT" sz="2800" dirty="0" smtClean="0">
                <a:solidFill>
                  <a:srgbClr val="F3FFBD"/>
                </a:solidFill>
                <a:latin typeface="Comic Sans MS"/>
                <a:cs typeface="Comic Sans MS"/>
              </a:rPr>
              <a:t> </a:t>
            </a:r>
            <a:r>
              <a:rPr lang="it-IT" sz="2800" dirty="0" err="1" smtClean="0">
                <a:solidFill>
                  <a:srgbClr val="F3FFBD"/>
                </a:solidFill>
                <a:latin typeface="Comic Sans MS"/>
                <a:cs typeface="Comic Sans MS"/>
              </a:rPr>
              <a:t>organism</a:t>
            </a:r>
            <a:r>
              <a:rPr lang="it-IT" sz="2800" dirty="0">
                <a:solidFill>
                  <a:srgbClr val="F3FFBD"/>
                </a:solidFill>
                <a:latin typeface="Comic Sans MS"/>
                <a:cs typeface="Comic Sans MS"/>
              </a:rPr>
              <a:t>’ </a:t>
            </a:r>
            <a:r>
              <a:rPr lang="it-IT" sz="2800" dirty="0" err="1">
                <a:solidFill>
                  <a:srgbClr val="F3FFBD"/>
                </a:solidFill>
                <a:latin typeface="Comic Sans MS"/>
                <a:cs typeface="Comic Sans MS"/>
              </a:rPr>
              <a:t>have</a:t>
            </a:r>
            <a:r>
              <a:rPr lang="it-IT" sz="2800" dirty="0">
                <a:solidFill>
                  <a:srgbClr val="F3FFBD"/>
                </a:solidFill>
                <a:latin typeface="Comic Sans MS"/>
                <a:cs typeface="Comic Sans MS"/>
              </a:rPr>
              <a:t> </a:t>
            </a:r>
            <a:r>
              <a:rPr lang="it-IT" sz="2800" dirty="0" err="1">
                <a:solidFill>
                  <a:srgbClr val="F3FFBD"/>
                </a:solidFill>
                <a:latin typeface="Comic Sans MS"/>
                <a:cs typeface="Comic Sans MS"/>
              </a:rPr>
              <a:t>not</a:t>
            </a:r>
            <a:r>
              <a:rPr lang="it-IT" sz="2800" dirty="0">
                <a:solidFill>
                  <a:srgbClr val="F3FFBD"/>
                </a:solidFill>
                <a:latin typeface="Comic Sans MS"/>
                <a:cs typeface="Comic Sans MS"/>
              </a:rPr>
              <a:t> </a:t>
            </a:r>
            <a:r>
              <a:rPr lang="it-IT" sz="2800" dirty="0" err="1">
                <a:solidFill>
                  <a:srgbClr val="F3FFBD"/>
                </a:solidFill>
                <a:latin typeface="Comic Sans MS"/>
                <a:cs typeface="Comic Sans MS"/>
              </a:rPr>
              <a:t>been</a:t>
            </a:r>
            <a:r>
              <a:rPr lang="it-IT" sz="2800" dirty="0">
                <a:solidFill>
                  <a:srgbClr val="F3FFBD"/>
                </a:solidFill>
                <a:latin typeface="Comic Sans MS"/>
                <a:cs typeface="Comic Sans MS"/>
              </a:rPr>
              <a:t> </a:t>
            </a:r>
            <a:r>
              <a:rPr lang="it-IT" sz="2800" dirty="0" err="1">
                <a:solidFill>
                  <a:srgbClr val="F3FFBD"/>
                </a:solidFill>
                <a:latin typeface="Comic Sans MS"/>
                <a:cs typeface="Comic Sans MS"/>
              </a:rPr>
              <a:t>given</a:t>
            </a:r>
            <a:r>
              <a:rPr lang="it-IT" sz="2800" dirty="0">
                <a:solidFill>
                  <a:srgbClr val="F3FFBD"/>
                </a:solidFill>
                <a:latin typeface="Comic Sans MS"/>
                <a:cs typeface="Comic Sans MS"/>
              </a:rPr>
              <a:t> </a:t>
            </a:r>
            <a:r>
              <a:rPr lang="it-IT" sz="2800" dirty="0" err="1">
                <a:solidFill>
                  <a:srgbClr val="F3FFBD"/>
                </a:solidFill>
                <a:latin typeface="Comic Sans MS"/>
                <a:cs typeface="Comic Sans MS"/>
              </a:rPr>
              <a:t>enough</a:t>
            </a:r>
            <a:r>
              <a:rPr lang="it-IT" sz="2800" dirty="0">
                <a:solidFill>
                  <a:srgbClr val="F3FFBD"/>
                </a:solidFill>
                <a:latin typeface="Comic Sans MS"/>
                <a:cs typeface="Comic Sans MS"/>
              </a:rPr>
              <a:t> </a:t>
            </a:r>
            <a:r>
              <a:rPr lang="it-IT" sz="2800" dirty="0" err="1">
                <a:solidFill>
                  <a:srgbClr val="F3FFBD"/>
                </a:solidFill>
                <a:latin typeface="Comic Sans MS"/>
                <a:cs typeface="Comic Sans MS"/>
              </a:rPr>
              <a:t>attention</a:t>
            </a:r>
            <a:endParaRPr lang="it-IT" sz="2800" dirty="0">
              <a:solidFill>
                <a:srgbClr val="F3FFBD"/>
              </a:solidFill>
              <a:latin typeface="Comic Sans MS"/>
              <a:cs typeface="Comic Sans MS"/>
            </a:endParaRPr>
          </a:p>
        </p:txBody>
      </p:sp>
      <p:sp>
        <p:nvSpPr>
          <p:cNvPr id="3" name="Rettangolo 2"/>
          <p:cNvSpPr/>
          <p:nvPr/>
        </p:nvSpPr>
        <p:spPr>
          <a:xfrm>
            <a:off x="501685" y="2677027"/>
            <a:ext cx="7976091" cy="1815882"/>
          </a:xfrm>
          <a:prstGeom prst="rect">
            <a:avLst/>
          </a:prstGeom>
        </p:spPr>
        <p:txBody>
          <a:bodyPr wrap="square">
            <a:spAutoFit/>
          </a:bodyPr>
          <a:lstStyle/>
          <a:p>
            <a:r>
              <a:rPr lang="it-IT" sz="2800" b="1"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Comic Sans MS"/>
                <a:cs typeface="Comic Sans MS"/>
              </a:rPr>
              <a:t>Antibiotic</a:t>
            </a:r>
            <a:r>
              <a:rPr lang="it-IT" sz="28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Comic Sans MS"/>
                <a:cs typeface="Comic Sans MS"/>
              </a:rPr>
              <a:t> </a:t>
            </a:r>
            <a:r>
              <a:rPr lang="it-IT" sz="2800" b="1"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Comic Sans MS"/>
                <a:cs typeface="Comic Sans MS"/>
              </a:rPr>
              <a:t>innovation</a:t>
            </a:r>
            <a:r>
              <a:rPr lang="it-IT" sz="28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Comic Sans MS"/>
                <a:cs typeface="Comic Sans MS"/>
              </a:rPr>
              <a:t> in </a:t>
            </a:r>
            <a:r>
              <a:rPr lang="it-IT" sz="2800" b="1"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Comic Sans MS"/>
                <a:cs typeface="Comic Sans MS"/>
              </a:rPr>
              <a:t>academia</a:t>
            </a:r>
            <a:r>
              <a:rPr lang="it-IT" sz="28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Comic Sans MS"/>
                <a:cs typeface="Comic Sans MS"/>
              </a:rPr>
              <a:t> </a:t>
            </a:r>
            <a:r>
              <a:rPr lang="it-IT" sz="2800" b="1"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Comic Sans MS"/>
                <a:cs typeface="Comic Sans MS"/>
              </a:rPr>
              <a:t>is</a:t>
            </a:r>
            <a:r>
              <a:rPr lang="it-IT" sz="28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Comic Sans MS"/>
                <a:cs typeface="Comic Sans MS"/>
              </a:rPr>
              <a:t> </a:t>
            </a:r>
            <a:r>
              <a:rPr lang="it-IT" sz="2800" b="1"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Comic Sans MS"/>
                <a:cs typeface="Comic Sans MS"/>
              </a:rPr>
              <a:t>not</a:t>
            </a:r>
            <a:r>
              <a:rPr lang="it-IT" sz="28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Comic Sans MS"/>
                <a:cs typeface="Comic Sans MS"/>
              </a:rPr>
              <a:t> </a:t>
            </a:r>
            <a:r>
              <a:rPr lang="it-IT" sz="2800" b="1"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Comic Sans MS"/>
                <a:cs typeface="Comic Sans MS"/>
              </a:rPr>
              <a:t>filling</a:t>
            </a:r>
            <a:r>
              <a:rPr lang="it-IT" sz="28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Comic Sans MS"/>
                <a:cs typeface="Comic Sans MS"/>
              </a:rPr>
              <a:t> the </a:t>
            </a:r>
            <a:r>
              <a:rPr lang="it-IT" sz="2800" b="1"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Comic Sans MS"/>
                <a:cs typeface="Comic Sans MS"/>
              </a:rPr>
              <a:t>void</a:t>
            </a:r>
            <a:r>
              <a:rPr lang="it-IT" sz="28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Comic Sans MS"/>
                <a:cs typeface="Comic Sans MS"/>
              </a:rPr>
              <a:t> due to </a:t>
            </a:r>
            <a:r>
              <a:rPr lang="it-IT" sz="2800" b="1"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Comic Sans MS"/>
                <a:cs typeface="Comic Sans MS"/>
              </a:rPr>
              <a:t>misaligned</a:t>
            </a:r>
            <a:r>
              <a:rPr lang="it-IT" sz="28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Comic Sans MS"/>
                <a:cs typeface="Comic Sans MS"/>
              </a:rPr>
              <a:t> incentive </a:t>
            </a:r>
            <a:r>
              <a:rPr lang="it-IT" sz="2800" b="1"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Comic Sans MS"/>
                <a:cs typeface="Comic Sans MS"/>
              </a:rPr>
              <a:t>structures</a:t>
            </a:r>
            <a:r>
              <a:rPr lang="it-IT" sz="28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Comic Sans MS"/>
                <a:cs typeface="Comic Sans MS"/>
              </a:rPr>
              <a:t> </a:t>
            </a:r>
            <a:r>
              <a:rPr lang="it-IT" sz="28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Comic Sans MS"/>
                <a:cs typeface="Comic Sans MS"/>
              </a:rPr>
              <a:t>and </a:t>
            </a:r>
            <a:r>
              <a:rPr lang="it-IT" sz="2800" b="1"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Comic Sans MS"/>
                <a:cs typeface="Comic Sans MS"/>
              </a:rPr>
              <a:t>lack</a:t>
            </a:r>
            <a:r>
              <a:rPr lang="it-IT" sz="28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Comic Sans MS"/>
                <a:cs typeface="Comic Sans MS"/>
              </a:rPr>
              <a:t> </a:t>
            </a:r>
            <a:r>
              <a:rPr lang="it-IT" sz="28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Comic Sans MS"/>
                <a:cs typeface="Comic Sans MS"/>
              </a:rPr>
              <a:t>of </a:t>
            </a:r>
            <a:r>
              <a:rPr lang="it-IT" sz="2800" b="1"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Comic Sans MS"/>
                <a:cs typeface="Comic Sans MS"/>
              </a:rPr>
              <a:t>vital</a:t>
            </a:r>
            <a:r>
              <a:rPr lang="it-IT" sz="28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Comic Sans MS"/>
                <a:cs typeface="Comic Sans MS"/>
              </a:rPr>
              <a:t> </a:t>
            </a:r>
            <a:r>
              <a:rPr lang="it-IT" sz="2800" b="1"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Comic Sans MS"/>
                <a:cs typeface="Comic Sans MS"/>
              </a:rPr>
              <a:t>knowledge</a:t>
            </a:r>
            <a:r>
              <a:rPr lang="it-IT" sz="28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Comic Sans MS"/>
                <a:cs typeface="Comic Sans MS"/>
              </a:rPr>
              <a:t> of </a:t>
            </a:r>
            <a:r>
              <a:rPr lang="it-IT" sz="2800" b="1"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Comic Sans MS"/>
                <a:cs typeface="Comic Sans MS"/>
              </a:rPr>
              <a:t>drug</a:t>
            </a:r>
            <a:r>
              <a:rPr lang="it-IT" sz="28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Comic Sans MS"/>
                <a:cs typeface="Comic Sans MS"/>
              </a:rPr>
              <a:t> </a:t>
            </a:r>
            <a:r>
              <a:rPr lang="it-IT" sz="2800" b="1"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Comic Sans MS"/>
                <a:cs typeface="Comic Sans MS"/>
              </a:rPr>
              <a:t>discovery</a:t>
            </a:r>
            <a:endParaRPr lang="it-IT" sz="28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Comic Sans MS"/>
              <a:cs typeface="Comic Sans MS"/>
            </a:endParaRPr>
          </a:p>
        </p:txBody>
      </p:sp>
      <p:sp>
        <p:nvSpPr>
          <p:cNvPr id="4" name="Rettangolo 3"/>
          <p:cNvSpPr/>
          <p:nvPr/>
        </p:nvSpPr>
        <p:spPr>
          <a:xfrm>
            <a:off x="501684" y="1141166"/>
            <a:ext cx="7964256" cy="1384995"/>
          </a:xfrm>
          <a:prstGeom prst="rect">
            <a:avLst/>
          </a:prstGeom>
        </p:spPr>
        <p:txBody>
          <a:bodyPr wrap="square">
            <a:spAutoFit/>
          </a:bodyPr>
          <a:lstStyle/>
          <a:p>
            <a:r>
              <a:rPr lang="it-IT" sz="2800" dirty="0" smtClean="0">
                <a:solidFill>
                  <a:srgbClr val="F3FFBD"/>
                </a:solidFill>
                <a:latin typeface="Comic Sans MS"/>
                <a:cs typeface="Comic Sans MS"/>
              </a:rPr>
              <a:t>Too </a:t>
            </a:r>
            <a:r>
              <a:rPr lang="it-IT" sz="2800" dirty="0" err="1">
                <a:solidFill>
                  <a:srgbClr val="F3FFBD"/>
                </a:solidFill>
                <a:latin typeface="Comic Sans MS"/>
                <a:cs typeface="Comic Sans MS"/>
              </a:rPr>
              <a:t>few</a:t>
            </a:r>
            <a:r>
              <a:rPr lang="it-IT" sz="2800" dirty="0">
                <a:solidFill>
                  <a:srgbClr val="F3FFBD"/>
                </a:solidFill>
                <a:latin typeface="Comic Sans MS"/>
                <a:cs typeface="Comic Sans MS"/>
              </a:rPr>
              <a:t> </a:t>
            </a:r>
            <a:r>
              <a:rPr lang="it-IT" sz="2800" dirty="0" err="1">
                <a:solidFill>
                  <a:srgbClr val="F3FFBD"/>
                </a:solidFill>
                <a:latin typeface="Comic Sans MS"/>
                <a:cs typeface="Comic Sans MS"/>
              </a:rPr>
              <a:t>novel</a:t>
            </a:r>
            <a:r>
              <a:rPr lang="it-IT" sz="2800" dirty="0">
                <a:solidFill>
                  <a:srgbClr val="F3FFBD"/>
                </a:solidFill>
                <a:latin typeface="Comic Sans MS"/>
                <a:cs typeface="Comic Sans MS"/>
              </a:rPr>
              <a:t> </a:t>
            </a:r>
            <a:r>
              <a:rPr lang="it-IT" sz="2800" dirty="0" err="1">
                <a:solidFill>
                  <a:srgbClr val="F3FFBD"/>
                </a:solidFill>
                <a:latin typeface="Comic Sans MS"/>
                <a:cs typeface="Comic Sans MS"/>
              </a:rPr>
              <a:t>antibiotics</a:t>
            </a:r>
            <a:r>
              <a:rPr lang="it-IT" sz="2800" dirty="0">
                <a:solidFill>
                  <a:srgbClr val="F3FFBD"/>
                </a:solidFill>
                <a:latin typeface="Comic Sans MS"/>
                <a:cs typeface="Comic Sans MS"/>
              </a:rPr>
              <a:t> </a:t>
            </a:r>
            <a:r>
              <a:rPr lang="it-IT" sz="2800" dirty="0" err="1">
                <a:solidFill>
                  <a:srgbClr val="F3FFBD"/>
                </a:solidFill>
                <a:latin typeface="Comic Sans MS"/>
                <a:cs typeface="Comic Sans MS"/>
              </a:rPr>
              <a:t>coming</a:t>
            </a:r>
            <a:r>
              <a:rPr lang="it-IT" sz="2800" dirty="0">
                <a:solidFill>
                  <a:srgbClr val="F3FFBD"/>
                </a:solidFill>
                <a:latin typeface="Comic Sans MS"/>
                <a:cs typeface="Comic Sans MS"/>
              </a:rPr>
              <a:t> to market to </a:t>
            </a:r>
            <a:r>
              <a:rPr lang="it-IT" sz="2800" dirty="0" err="1">
                <a:solidFill>
                  <a:srgbClr val="F3FFBD"/>
                </a:solidFill>
                <a:latin typeface="Comic Sans MS"/>
                <a:cs typeface="Comic Sans MS"/>
              </a:rPr>
              <a:t>replace</a:t>
            </a:r>
            <a:r>
              <a:rPr lang="it-IT" sz="2800" dirty="0">
                <a:solidFill>
                  <a:srgbClr val="F3FFBD"/>
                </a:solidFill>
                <a:latin typeface="Comic Sans MS"/>
                <a:cs typeface="Comic Sans MS"/>
              </a:rPr>
              <a:t> </a:t>
            </a:r>
            <a:r>
              <a:rPr lang="it-IT" sz="2800" dirty="0" err="1">
                <a:solidFill>
                  <a:srgbClr val="F3FFBD"/>
                </a:solidFill>
                <a:latin typeface="Comic Sans MS"/>
                <a:cs typeface="Comic Sans MS"/>
              </a:rPr>
              <a:t>those</a:t>
            </a:r>
            <a:r>
              <a:rPr lang="it-IT" sz="2800" dirty="0">
                <a:solidFill>
                  <a:srgbClr val="F3FFBD"/>
                </a:solidFill>
                <a:latin typeface="Comic Sans MS"/>
                <a:cs typeface="Comic Sans MS"/>
              </a:rPr>
              <a:t> </a:t>
            </a:r>
            <a:r>
              <a:rPr lang="it-IT" sz="2800" dirty="0" err="1">
                <a:solidFill>
                  <a:srgbClr val="F3FFBD"/>
                </a:solidFill>
                <a:latin typeface="Comic Sans MS"/>
                <a:cs typeface="Comic Sans MS"/>
              </a:rPr>
              <a:t>lost</a:t>
            </a:r>
            <a:r>
              <a:rPr lang="it-IT" sz="2800" dirty="0">
                <a:solidFill>
                  <a:srgbClr val="F3FFBD"/>
                </a:solidFill>
                <a:latin typeface="Comic Sans MS"/>
                <a:cs typeface="Comic Sans MS"/>
              </a:rPr>
              <a:t> </a:t>
            </a:r>
            <a:r>
              <a:rPr lang="it-IT" sz="2800" dirty="0" smtClean="0">
                <a:solidFill>
                  <a:srgbClr val="F3FFBD"/>
                </a:solidFill>
                <a:latin typeface="Comic Sans MS"/>
                <a:cs typeface="Comic Sans MS"/>
              </a:rPr>
              <a:t>due to </a:t>
            </a:r>
            <a:r>
              <a:rPr lang="it-IT" sz="2800" dirty="0" err="1">
                <a:solidFill>
                  <a:srgbClr val="F3FFBD"/>
                </a:solidFill>
                <a:latin typeface="Comic Sans MS"/>
                <a:cs typeface="Comic Sans MS"/>
              </a:rPr>
              <a:t>resistance</a:t>
            </a:r>
            <a:r>
              <a:rPr lang="it-IT" sz="2800" dirty="0">
                <a:solidFill>
                  <a:srgbClr val="F3FFBD"/>
                </a:solidFill>
                <a:latin typeface="Comic Sans MS"/>
                <a:cs typeface="Comic Sans MS"/>
              </a:rPr>
              <a:t> </a:t>
            </a:r>
            <a:r>
              <a:rPr lang="it-IT" sz="2800" dirty="0" err="1">
                <a:solidFill>
                  <a:srgbClr val="F3FFBD"/>
                </a:solidFill>
                <a:latin typeface="Comic Sans MS"/>
                <a:cs typeface="Comic Sans MS"/>
              </a:rPr>
              <a:t>development</a:t>
            </a:r>
            <a:endParaRPr lang="it-IT" sz="2800" dirty="0">
              <a:solidFill>
                <a:srgbClr val="F3FFBD"/>
              </a:solidFill>
              <a:latin typeface="Comic Sans MS"/>
              <a:cs typeface="Comic Sans MS"/>
            </a:endParaRPr>
          </a:p>
        </p:txBody>
      </p:sp>
      <p:sp>
        <p:nvSpPr>
          <p:cNvPr id="5" name="CasellaDiTesto 4"/>
          <p:cNvSpPr txBox="1"/>
          <p:nvPr/>
        </p:nvSpPr>
        <p:spPr>
          <a:xfrm>
            <a:off x="501685" y="5748747"/>
            <a:ext cx="3755230" cy="523220"/>
          </a:xfrm>
          <a:prstGeom prst="rect">
            <a:avLst/>
          </a:prstGeom>
          <a:noFill/>
        </p:spPr>
        <p:txBody>
          <a:bodyPr wrap="none" rtlCol="0">
            <a:spAutoFit/>
          </a:bodyPr>
          <a:lstStyle/>
          <a:p>
            <a:r>
              <a:rPr lang="it-IT" sz="2800" dirty="0" smtClean="0">
                <a:solidFill>
                  <a:srgbClr val="F3FFBD"/>
                </a:solidFill>
                <a:latin typeface="Comic Sans MS"/>
                <a:cs typeface="Comic Sans MS"/>
              </a:rPr>
              <a:t>The </a:t>
            </a:r>
            <a:r>
              <a:rPr lang="it-IT" sz="2800" dirty="0" err="1" smtClean="0">
                <a:solidFill>
                  <a:srgbClr val="F3FFBD"/>
                </a:solidFill>
                <a:latin typeface="Comic Sans MS"/>
                <a:cs typeface="Comic Sans MS"/>
              </a:rPr>
              <a:t>Lipinski</a:t>
            </a:r>
            <a:r>
              <a:rPr lang="it-IT" sz="2800" dirty="0" smtClean="0">
                <a:solidFill>
                  <a:srgbClr val="F3FFBD"/>
                </a:solidFill>
                <a:latin typeface="Comic Sans MS"/>
                <a:cs typeface="Comic Sans MS"/>
              </a:rPr>
              <a:t> </a:t>
            </a:r>
            <a:r>
              <a:rPr lang="it-IT" sz="2800" dirty="0" err="1" smtClean="0">
                <a:solidFill>
                  <a:srgbClr val="F3FFBD"/>
                </a:solidFill>
                <a:latin typeface="Comic Sans MS"/>
                <a:cs typeface="Comic Sans MS"/>
              </a:rPr>
              <a:t>rule</a:t>
            </a:r>
            <a:r>
              <a:rPr lang="it-IT" sz="2800" dirty="0" smtClean="0">
                <a:solidFill>
                  <a:srgbClr val="F3FFBD"/>
                </a:solidFill>
                <a:latin typeface="Comic Sans MS"/>
                <a:cs typeface="Comic Sans MS"/>
              </a:rPr>
              <a:t> of 5</a:t>
            </a:r>
            <a:endParaRPr lang="it-IT" sz="2800" dirty="0">
              <a:solidFill>
                <a:srgbClr val="F3FFBD"/>
              </a:solidFill>
              <a:latin typeface="Comic Sans MS"/>
              <a:cs typeface="Comic Sans MS"/>
            </a:endParaRPr>
          </a:p>
        </p:txBody>
      </p:sp>
      <p:sp>
        <p:nvSpPr>
          <p:cNvPr id="7" name="CasellaDiTesto 6"/>
          <p:cNvSpPr txBox="1"/>
          <p:nvPr/>
        </p:nvSpPr>
        <p:spPr>
          <a:xfrm>
            <a:off x="1504859" y="246259"/>
            <a:ext cx="5610430" cy="584776"/>
          </a:xfrm>
          <a:prstGeom prst="rect">
            <a:avLst/>
          </a:prstGeom>
          <a:noFill/>
        </p:spPr>
        <p:txBody>
          <a:bodyPr wrap="none" rtlCol="0">
            <a:spAutoFit/>
          </a:bodyPr>
          <a:lstStyle/>
          <a:p>
            <a:r>
              <a:rPr lang="it-IT" sz="32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Comic Sans MS"/>
                <a:cs typeface="Comic Sans MS"/>
              </a:rPr>
              <a:t>Open </a:t>
            </a:r>
            <a:r>
              <a:rPr lang="it-IT" sz="3200" b="1" dirty="0" err="1"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Comic Sans MS"/>
                <a:cs typeface="Comic Sans MS"/>
              </a:rPr>
              <a:t>aspects</a:t>
            </a:r>
            <a:r>
              <a:rPr lang="it-IT" sz="32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Comic Sans MS"/>
                <a:cs typeface="Comic Sans MS"/>
              </a:rPr>
              <a:t> and </a:t>
            </a:r>
            <a:r>
              <a:rPr lang="it-IT" sz="3200" b="1" dirty="0" err="1"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Comic Sans MS"/>
                <a:cs typeface="Comic Sans MS"/>
              </a:rPr>
              <a:t>problems</a:t>
            </a:r>
            <a:endParaRPr lang="it-IT" sz="32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Comic Sans MS"/>
              <a:cs typeface="Comic Sans MS"/>
            </a:endParaRPr>
          </a:p>
        </p:txBody>
      </p:sp>
      <p:sp>
        <p:nvSpPr>
          <p:cNvPr id="8" name="CasellaDiTesto 7"/>
          <p:cNvSpPr txBox="1"/>
          <p:nvPr/>
        </p:nvSpPr>
        <p:spPr>
          <a:xfrm>
            <a:off x="8477776" y="6457752"/>
            <a:ext cx="624803" cy="369332"/>
          </a:xfrm>
          <a:prstGeom prst="rect">
            <a:avLst/>
          </a:prstGeom>
          <a:noFill/>
        </p:spPr>
        <p:txBody>
          <a:bodyPr wrap="none" rtlCol="0">
            <a:spAutoFit/>
          </a:bodyPr>
          <a:lstStyle/>
          <a:p>
            <a:r>
              <a:rPr lang="it-IT" dirty="0">
                <a:solidFill>
                  <a:schemeClr val="accent1">
                    <a:lumMod val="20000"/>
                    <a:lumOff val="80000"/>
                  </a:schemeClr>
                </a:solidFill>
              </a:rPr>
              <a:t>3</a:t>
            </a:r>
            <a:r>
              <a:rPr lang="it-IT" dirty="0" smtClean="0">
                <a:solidFill>
                  <a:schemeClr val="accent1">
                    <a:lumMod val="20000"/>
                    <a:lumOff val="80000"/>
                  </a:schemeClr>
                </a:solidFill>
              </a:rPr>
              <a:t>/10</a:t>
            </a:r>
            <a:endParaRPr lang="it-IT" dirty="0">
              <a:solidFill>
                <a:schemeClr val="accent1">
                  <a:lumMod val="20000"/>
                  <a:lumOff val="80000"/>
                </a:schemeClr>
              </a:solidFill>
            </a:endParaRPr>
          </a:p>
        </p:txBody>
      </p:sp>
    </p:spTree>
    <p:extLst>
      <p:ext uri="{BB962C8B-B14F-4D97-AF65-F5344CB8AC3E}">
        <p14:creationId xmlns:p14="http://schemas.microsoft.com/office/powerpoint/2010/main" val="421480050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11640" y="3188160"/>
            <a:ext cx="8914852" cy="2707610"/>
          </a:xfrm>
          <a:prstGeom prst="rect">
            <a:avLst/>
          </a:prstGeom>
        </p:spPr>
      </p:pic>
      <p:pic>
        <p:nvPicPr>
          <p:cNvPr id="3" name="Immagine 2"/>
          <p:cNvPicPr>
            <a:picLocks noChangeAspect="1"/>
          </p:cNvPicPr>
          <p:nvPr/>
        </p:nvPicPr>
        <p:blipFill>
          <a:blip r:embed="rId3"/>
          <a:stretch>
            <a:fillRect/>
          </a:stretch>
        </p:blipFill>
        <p:spPr>
          <a:xfrm>
            <a:off x="83730" y="1284022"/>
            <a:ext cx="3586430" cy="1469440"/>
          </a:xfrm>
          <a:prstGeom prst="rect">
            <a:avLst/>
          </a:prstGeom>
        </p:spPr>
      </p:pic>
      <p:pic>
        <p:nvPicPr>
          <p:cNvPr id="4" name="Immagine 3"/>
          <p:cNvPicPr>
            <a:picLocks noChangeAspect="1"/>
          </p:cNvPicPr>
          <p:nvPr/>
        </p:nvPicPr>
        <p:blipFill>
          <a:blip r:embed="rId4"/>
          <a:stretch>
            <a:fillRect/>
          </a:stretch>
        </p:blipFill>
        <p:spPr>
          <a:xfrm>
            <a:off x="3772372" y="976971"/>
            <a:ext cx="5287426" cy="2163038"/>
          </a:xfrm>
          <a:prstGeom prst="rect">
            <a:avLst/>
          </a:prstGeom>
        </p:spPr>
      </p:pic>
      <p:sp>
        <p:nvSpPr>
          <p:cNvPr id="5" name="CasellaDiTesto 4"/>
          <p:cNvSpPr txBox="1"/>
          <p:nvPr/>
        </p:nvSpPr>
        <p:spPr>
          <a:xfrm>
            <a:off x="8477776" y="6457752"/>
            <a:ext cx="624803" cy="369332"/>
          </a:xfrm>
          <a:prstGeom prst="rect">
            <a:avLst/>
          </a:prstGeom>
          <a:noFill/>
        </p:spPr>
        <p:txBody>
          <a:bodyPr wrap="none" rtlCol="0">
            <a:spAutoFit/>
          </a:bodyPr>
          <a:lstStyle/>
          <a:p>
            <a:r>
              <a:rPr lang="it-IT" dirty="0">
                <a:solidFill>
                  <a:schemeClr val="accent1">
                    <a:lumMod val="20000"/>
                    <a:lumOff val="80000"/>
                  </a:schemeClr>
                </a:solidFill>
              </a:rPr>
              <a:t>4</a:t>
            </a:r>
            <a:r>
              <a:rPr lang="it-IT" dirty="0" smtClean="0">
                <a:solidFill>
                  <a:schemeClr val="accent1">
                    <a:lumMod val="20000"/>
                    <a:lumOff val="80000"/>
                  </a:schemeClr>
                </a:solidFill>
              </a:rPr>
              <a:t>/10</a:t>
            </a:r>
            <a:endParaRPr lang="it-IT" dirty="0">
              <a:solidFill>
                <a:schemeClr val="accent1">
                  <a:lumMod val="20000"/>
                  <a:lumOff val="80000"/>
                </a:schemeClr>
              </a:solidFill>
            </a:endParaRPr>
          </a:p>
        </p:txBody>
      </p:sp>
      <p:sp>
        <p:nvSpPr>
          <p:cNvPr id="6" name="Rettangolo 5"/>
          <p:cNvSpPr/>
          <p:nvPr/>
        </p:nvSpPr>
        <p:spPr>
          <a:xfrm>
            <a:off x="256873" y="4451904"/>
            <a:ext cx="5865289" cy="285378"/>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7" name="Rettangolo 6"/>
          <p:cNvSpPr/>
          <p:nvPr/>
        </p:nvSpPr>
        <p:spPr>
          <a:xfrm>
            <a:off x="256873" y="5546053"/>
            <a:ext cx="5865289" cy="285378"/>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68141382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77317" y="2043714"/>
            <a:ext cx="9000285" cy="4312637"/>
          </a:xfrm>
          <a:prstGeom prst="rect">
            <a:avLst/>
          </a:prstGeom>
        </p:spPr>
      </p:pic>
      <p:pic>
        <p:nvPicPr>
          <p:cNvPr id="3" name="Immagine 2"/>
          <p:cNvPicPr>
            <a:picLocks noChangeAspect="1"/>
          </p:cNvPicPr>
          <p:nvPr/>
        </p:nvPicPr>
        <p:blipFill>
          <a:blip r:embed="rId3"/>
          <a:stretch>
            <a:fillRect/>
          </a:stretch>
        </p:blipFill>
        <p:spPr>
          <a:xfrm>
            <a:off x="77316" y="1179386"/>
            <a:ext cx="9000285" cy="864328"/>
          </a:xfrm>
          <a:prstGeom prst="rect">
            <a:avLst/>
          </a:prstGeom>
        </p:spPr>
      </p:pic>
      <p:sp>
        <p:nvSpPr>
          <p:cNvPr id="4" name="CasellaDiTesto 3"/>
          <p:cNvSpPr txBox="1"/>
          <p:nvPr/>
        </p:nvSpPr>
        <p:spPr>
          <a:xfrm>
            <a:off x="8356168" y="6457752"/>
            <a:ext cx="624803" cy="369332"/>
          </a:xfrm>
          <a:prstGeom prst="rect">
            <a:avLst/>
          </a:prstGeom>
          <a:noFill/>
        </p:spPr>
        <p:txBody>
          <a:bodyPr wrap="none" rtlCol="0">
            <a:spAutoFit/>
          </a:bodyPr>
          <a:lstStyle/>
          <a:p>
            <a:r>
              <a:rPr lang="it-IT" dirty="0" smtClean="0">
                <a:solidFill>
                  <a:schemeClr val="accent1">
                    <a:lumMod val="20000"/>
                    <a:lumOff val="80000"/>
                  </a:schemeClr>
                </a:solidFill>
              </a:rPr>
              <a:t>5</a:t>
            </a:r>
            <a:r>
              <a:rPr lang="it-IT" dirty="0" smtClean="0">
                <a:solidFill>
                  <a:schemeClr val="accent1">
                    <a:lumMod val="20000"/>
                    <a:lumOff val="80000"/>
                  </a:schemeClr>
                </a:solidFill>
              </a:rPr>
              <a:t>/10</a:t>
            </a:r>
            <a:endParaRPr lang="it-IT" dirty="0">
              <a:solidFill>
                <a:schemeClr val="accent1">
                  <a:lumMod val="20000"/>
                  <a:lumOff val="80000"/>
                </a:schemeClr>
              </a:solidFill>
            </a:endParaRPr>
          </a:p>
        </p:txBody>
      </p:sp>
      <p:sp>
        <p:nvSpPr>
          <p:cNvPr id="5" name="Rettangolo 4"/>
          <p:cNvSpPr/>
          <p:nvPr/>
        </p:nvSpPr>
        <p:spPr>
          <a:xfrm>
            <a:off x="242602" y="2482792"/>
            <a:ext cx="5865289" cy="442335"/>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6" name="Rettangolo 5"/>
          <p:cNvSpPr/>
          <p:nvPr/>
        </p:nvSpPr>
        <p:spPr>
          <a:xfrm>
            <a:off x="242602" y="4647110"/>
            <a:ext cx="5865289" cy="442335"/>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681413821"/>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97685" y="2275418"/>
            <a:ext cx="8957190" cy="3676180"/>
          </a:xfrm>
          <a:prstGeom prst="rect">
            <a:avLst/>
          </a:prstGeom>
        </p:spPr>
      </p:pic>
      <p:pic>
        <p:nvPicPr>
          <p:cNvPr id="3" name="Immagine 2"/>
          <p:cNvPicPr>
            <a:picLocks noChangeAspect="1"/>
          </p:cNvPicPr>
          <p:nvPr/>
        </p:nvPicPr>
        <p:blipFill>
          <a:blip r:embed="rId3"/>
          <a:stretch>
            <a:fillRect/>
          </a:stretch>
        </p:blipFill>
        <p:spPr>
          <a:xfrm>
            <a:off x="97685" y="1415229"/>
            <a:ext cx="8957190" cy="860189"/>
          </a:xfrm>
          <a:prstGeom prst="rect">
            <a:avLst/>
          </a:prstGeom>
        </p:spPr>
      </p:pic>
      <p:sp>
        <p:nvSpPr>
          <p:cNvPr id="4" name="CasellaDiTesto 3"/>
          <p:cNvSpPr txBox="1"/>
          <p:nvPr/>
        </p:nvSpPr>
        <p:spPr>
          <a:xfrm>
            <a:off x="8352574" y="6439864"/>
            <a:ext cx="624803" cy="369332"/>
          </a:xfrm>
          <a:prstGeom prst="rect">
            <a:avLst/>
          </a:prstGeom>
          <a:noFill/>
        </p:spPr>
        <p:txBody>
          <a:bodyPr wrap="none" rtlCol="0">
            <a:spAutoFit/>
          </a:bodyPr>
          <a:lstStyle/>
          <a:p>
            <a:r>
              <a:rPr lang="it-IT" dirty="0" smtClean="0">
                <a:solidFill>
                  <a:schemeClr val="accent1">
                    <a:lumMod val="20000"/>
                    <a:lumOff val="80000"/>
                  </a:schemeClr>
                </a:solidFill>
              </a:rPr>
              <a:t>6/10</a:t>
            </a:r>
            <a:endParaRPr lang="it-IT" dirty="0">
              <a:solidFill>
                <a:schemeClr val="accent1">
                  <a:lumMod val="20000"/>
                  <a:lumOff val="80000"/>
                </a:schemeClr>
              </a:solidFill>
            </a:endParaRPr>
          </a:p>
        </p:txBody>
      </p:sp>
      <p:sp>
        <p:nvSpPr>
          <p:cNvPr id="5" name="Rettangolo 4"/>
          <p:cNvSpPr/>
          <p:nvPr/>
        </p:nvSpPr>
        <p:spPr>
          <a:xfrm>
            <a:off x="242602" y="4223600"/>
            <a:ext cx="5865289" cy="442335"/>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6" name="Rettangolo 5"/>
          <p:cNvSpPr/>
          <p:nvPr/>
        </p:nvSpPr>
        <p:spPr>
          <a:xfrm>
            <a:off x="242602" y="5089446"/>
            <a:ext cx="5865289" cy="442335"/>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681413821"/>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ttangolo 47"/>
          <p:cNvSpPr/>
          <p:nvPr/>
        </p:nvSpPr>
        <p:spPr>
          <a:xfrm>
            <a:off x="164019" y="4181457"/>
            <a:ext cx="8790711" cy="2308324"/>
          </a:xfrm>
          <a:prstGeom prst="rect">
            <a:avLst/>
          </a:prstGeom>
          <a:solidFill>
            <a:schemeClr val="bg1"/>
          </a:solidFill>
        </p:spPr>
        <p:txBody>
          <a:bodyPr wrap="square">
            <a:spAutoFit/>
          </a:bodyPr>
          <a:lstStyle/>
          <a:p>
            <a:r>
              <a:rPr lang="en-GB" sz="2400" smtClean="0">
                <a:solidFill>
                  <a:srgbClr val="000000"/>
                </a:solidFill>
                <a:latin typeface="Comic Sans MS"/>
                <a:cs typeface="Comic Sans MS"/>
              </a:rPr>
              <a:t>It is now crucial that academia and ministries of Health and Education jointly focus on an </a:t>
            </a:r>
            <a:r>
              <a:rPr lang="en-GB" sz="2400" b="1" smtClean="0">
                <a:ln w="900" cmpd="sng">
                  <a:solidFill>
                    <a:schemeClr val="accent1">
                      <a:satMod val="190000"/>
                      <a:alpha val="55000"/>
                    </a:schemeClr>
                  </a:solidFill>
                  <a:prstDash val="solid"/>
                </a:ln>
                <a:solidFill>
                  <a:srgbClr val="000000"/>
                </a:solidFill>
                <a:effectLst>
                  <a:innerShdw blurRad="101600" dist="76200" dir="5400000">
                    <a:schemeClr val="accent1">
                      <a:satMod val="190000"/>
                      <a:tint val="100000"/>
                      <a:alpha val="74000"/>
                    </a:schemeClr>
                  </a:innerShdw>
                </a:effectLst>
                <a:latin typeface="Comic Sans MS"/>
                <a:cs typeface="Comic Sans MS"/>
              </a:rPr>
              <a:t>adapted undergraduate medical/professional curriculum that teaches all necessary principles of </a:t>
            </a:r>
            <a:r>
              <a:rPr lang="en-GB" sz="2400" smtClean="0">
                <a:solidFill>
                  <a:srgbClr val="000000"/>
                </a:solidFill>
                <a:latin typeface="Comic Sans MS"/>
                <a:cs typeface="Comic Sans MS"/>
              </a:rPr>
              <a:t>microbiology, infectious diseases and </a:t>
            </a:r>
            <a:r>
              <a:rPr lang="en-GB" sz="2400" b="1" smtClean="0">
                <a:ln w="900" cmpd="sng">
                  <a:solidFill>
                    <a:schemeClr val="accent1">
                      <a:satMod val="190000"/>
                      <a:alpha val="55000"/>
                    </a:schemeClr>
                  </a:solidFill>
                  <a:prstDash val="solid"/>
                </a:ln>
                <a:solidFill>
                  <a:srgbClr val="000000"/>
                </a:solidFill>
                <a:effectLst>
                  <a:innerShdw blurRad="101600" dist="76200" dir="5400000">
                    <a:schemeClr val="accent1">
                      <a:satMod val="190000"/>
                      <a:tint val="100000"/>
                      <a:alpha val="74000"/>
                    </a:schemeClr>
                  </a:innerShdw>
                </a:effectLst>
                <a:latin typeface="Comic Sans MS"/>
                <a:cs typeface="Comic Sans MS"/>
              </a:rPr>
              <a:t>clinical pharmacology</a:t>
            </a:r>
            <a:r>
              <a:rPr lang="en-GB" sz="2400" smtClean="0">
                <a:solidFill>
                  <a:srgbClr val="000000"/>
                </a:solidFill>
                <a:latin typeface="Comic Sans MS"/>
                <a:cs typeface="Comic Sans MS"/>
              </a:rPr>
              <a:t>, with emphasis on the principles of prudent prescribing.</a:t>
            </a:r>
            <a:endParaRPr lang="en-GB" sz="2400">
              <a:solidFill>
                <a:srgbClr val="000000"/>
              </a:solidFill>
              <a:latin typeface="Comic Sans MS"/>
              <a:cs typeface="Comic Sans MS"/>
            </a:endParaRPr>
          </a:p>
        </p:txBody>
      </p:sp>
      <p:sp>
        <p:nvSpPr>
          <p:cNvPr id="49" name="Rettangolo 48"/>
          <p:cNvSpPr/>
          <p:nvPr/>
        </p:nvSpPr>
        <p:spPr>
          <a:xfrm>
            <a:off x="164019" y="2043750"/>
            <a:ext cx="8790711" cy="2185214"/>
          </a:xfrm>
          <a:prstGeom prst="rect">
            <a:avLst/>
          </a:prstGeom>
          <a:solidFill>
            <a:schemeClr val="bg1"/>
          </a:solidFill>
        </p:spPr>
        <p:txBody>
          <a:bodyPr wrap="square">
            <a:spAutoFit/>
          </a:bodyPr>
          <a:lstStyle/>
          <a:p>
            <a:r>
              <a:rPr lang="en-GB" sz="2400" smtClean="0">
                <a:solidFill>
                  <a:srgbClr val="000000"/>
                </a:solidFill>
                <a:latin typeface="Comic Sans MS"/>
                <a:cs typeface="Comic Sans MS"/>
              </a:rPr>
              <a:t>Widespread antimicrobial use has compromised its value,</a:t>
            </a:r>
          </a:p>
          <a:p>
            <a:r>
              <a:rPr lang="en-GB" sz="2400" smtClean="0">
                <a:solidFill>
                  <a:srgbClr val="000000"/>
                </a:solidFill>
                <a:latin typeface="Comic Sans MS"/>
                <a:cs typeface="Comic Sans MS"/>
              </a:rPr>
              <a:t>leading to a crisis of antimicrobial resistance. </a:t>
            </a:r>
            <a:r>
              <a:rPr lang="en-GB" sz="2800" b="1" smtClean="0">
                <a:ln w="900" cmpd="sng">
                  <a:solidFill>
                    <a:schemeClr val="accent1">
                      <a:satMod val="190000"/>
                      <a:alpha val="55000"/>
                    </a:schemeClr>
                  </a:solidFill>
                  <a:prstDash val="solid"/>
                </a:ln>
                <a:solidFill>
                  <a:srgbClr val="000000"/>
                </a:solidFill>
                <a:effectLst>
                  <a:innerShdw blurRad="101600" dist="76200" dir="5400000">
                    <a:schemeClr val="accent1">
                      <a:satMod val="190000"/>
                      <a:tint val="100000"/>
                      <a:alpha val="74000"/>
                    </a:schemeClr>
                  </a:innerShdw>
                </a:effectLst>
                <a:latin typeface="Comic Sans MS"/>
                <a:cs typeface="Comic Sans MS"/>
              </a:rPr>
              <a:t>A major</a:t>
            </a:r>
          </a:p>
          <a:p>
            <a:r>
              <a:rPr lang="en-GB" sz="2800" b="1" smtClean="0">
                <a:ln w="900" cmpd="sng">
                  <a:solidFill>
                    <a:schemeClr val="accent1">
                      <a:satMod val="190000"/>
                      <a:alpha val="55000"/>
                    </a:schemeClr>
                  </a:solidFill>
                  <a:prstDash val="solid"/>
                </a:ln>
                <a:solidFill>
                  <a:srgbClr val="000000"/>
                </a:solidFill>
                <a:effectLst>
                  <a:innerShdw blurRad="101600" dist="76200" dir="5400000">
                    <a:schemeClr val="accent1">
                      <a:satMod val="190000"/>
                      <a:tint val="100000"/>
                      <a:alpha val="74000"/>
                    </a:schemeClr>
                  </a:innerShdw>
                </a:effectLst>
                <a:latin typeface="Comic Sans MS"/>
                <a:cs typeface="Comic Sans MS"/>
              </a:rPr>
              <a:t>cause of misuse is insufficient knowledge of prescribing of antimicrobials in many categories of professionals</a:t>
            </a:r>
            <a:r>
              <a:rPr lang="en-GB" sz="2800" smtClean="0">
                <a:solidFill>
                  <a:srgbClr val="000000"/>
                </a:solidFill>
                <a:latin typeface="Comic Sans MS"/>
                <a:cs typeface="Comic Sans MS"/>
              </a:rPr>
              <a:t>.</a:t>
            </a:r>
            <a:endParaRPr lang="en-GB" sz="2800">
              <a:solidFill>
                <a:srgbClr val="000000"/>
              </a:solidFill>
              <a:latin typeface="Comic Sans MS"/>
              <a:cs typeface="Comic Sans MS"/>
            </a:endParaRPr>
          </a:p>
        </p:txBody>
      </p:sp>
      <p:pic>
        <p:nvPicPr>
          <p:cNvPr id="50" name="Immagine 49"/>
          <p:cNvPicPr>
            <a:picLocks noChangeAspect="1"/>
          </p:cNvPicPr>
          <p:nvPr/>
        </p:nvPicPr>
        <p:blipFill>
          <a:blip r:embed="rId3"/>
          <a:stretch>
            <a:fillRect/>
          </a:stretch>
        </p:blipFill>
        <p:spPr>
          <a:xfrm>
            <a:off x="744577" y="331279"/>
            <a:ext cx="7643964" cy="1705192"/>
          </a:xfrm>
          <a:prstGeom prst="rect">
            <a:avLst/>
          </a:prstGeom>
          <a:solidFill>
            <a:schemeClr val="accent3">
              <a:lumMod val="20000"/>
              <a:lumOff val="80000"/>
            </a:schemeClr>
          </a:solidFill>
        </p:spPr>
      </p:pic>
      <p:sp>
        <p:nvSpPr>
          <p:cNvPr id="5" name="CasellaDiTesto 4"/>
          <p:cNvSpPr txBox="1"/>
          <p:nvPr/>
        </p:nvSpPr>
        <p:spPr>
          <a:xfrm>
            <a:off x="8352574" y="6439864"/>
            <a:ext cx="624803" cy="369332"/>
          </a:xfrm>
          <a:prstGeom prst="rect">
            <a:avLst/>
          </a:prstGeom>
          <a:noFill/>
        </p:spPr>
        <p:txBody>
          <a:bodyPr wrap="none" rtlCol="0">
            <a:spAutoFit/>
          </a:bodyPr>
          <a:lstStyle/>
          <a:p>
            <a:r>
              <a:rPr lang="it-IT" dirty="0">
                <a:solidFill>
                  <a:schemeClr val="accent1">
                    <a:lumMod val="20000"/>
                    <a:lumOff val="80000"/>
                  </a:schemeClr>
                </a:solidFill>
              </a:rPr>
              <a:t>7</a:t>
            </a:r>
            <a:r>
              <a:rPr lang="it-IT" dirty="0" smtClean="0">
                <a:solidFill>
                  <a:schemeClr val="accent1">
                    <a:lumMod val="20000"/>
                    <a:lumOff val="80000"/>
                  </a:schemeClr>
                </a:solidFill>
              </a:rPr>
              <a:t>/10</a:t>
            </a:r>
            <a:endParaRPr lang="it-IT" dirty="0">
              <a:solidFill>
                <a:schemeClr val="accent1">
                  <a:lumMod val="20000"/>
                  <a:lumOff val="80000"/>
                </a:schemeClr>
              </a:solidFill>
            </a:endParaRPr>
          </a:p>
        </p:txBody>
      </p:sp>
    </p:spTree>
    <p:extLst>
      <p:ext uri="{BB962C8B-B14F-4D97-AF65-F5344CB8AC3E}">
        <p14:creationId xmlns:p14="http://schemas.microsoft.com/office/powerpoint/2010/main" val="100695428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746254" y="55209"/>
            <a:ext cx="7796057" cy="6454303"/>
          </a:xfrm>
          <a:prstGeom prst="rect">
            <a:avLst/>
          </a:prstGeom>
          <a:solidFill>
            <a:schemeClr val="bg1"/>
          </a:solidFill>
        </p:spPr>
      </p:pic>
      <p:pic>
        <p:nvPicPr>
          <p:cNvPr id="6" name="Immagine 5"/>
          <p:cNvPicPr>
            <a:picLocks noChangeAspect="1"/>
          </p:cNvPicPr>
          <p:nvPr/>
        </p:nvPicPr>
        <p:blipFill>
          <a:blip r:embed="rId3"/>
          <a:stretch>
            <a:fillRect/>
          </a:stretch>
        </p:blipFill>
        <p:spPr>
          <a:xfrm>
            <a:off x="753493" y="6483552"/>
            <a:ext cx="3760338" cy="300827"/>
          </a:xfrm>
          <a:prstGeom prst="rect">
            <a:avLst/>
          </a:prstGeom>
        </p:spPr>
      </p:pic>
      <p:sp>
        <p:nvSpPr>
          <p:cNvPr id="4" name="CasellaDiTesto 3"/>
          <p:cNvSpPr txBox="1"/>
          <p:nvPr/>
        </p:nvSpPr>
        <p:spPr>
          <a:xfrm>
            <a:off x="8352574" y="6439864"/>
            <a:ext cx="624803" cy="369332"/>
          </a:xfrm>
          <a:prstGeom prst="rect">
            <a:avLst/>
          </a:prstGeom>
          <a:noFill/>
        </p:spPr>
        <p:txBody>
          <a:bodyPr wrap="none" rtlCol="0">
            <a:spAutoFit/>
          </a:bodyPr>
          <a:lstStyle/>
          <a:p>
            <a:r>
              <a:rPr lang="it-IT" dirty="0">
                <a:solidFill>
                  <a:schemeClr val="accent1">
                    <a:lumMod val="20000"/>
                    <a:lumOff val="80000"/>
                  </a:schemeClr>
                </a:solidFill>
              </a:rPr>
              <a:t>8</a:t>
            </a:r>
            <a:r>
              <a:rPr lang="it-IT" dirty="0" smtClean="0">
                <a:solidFill>
                  <a:schemeClr val="accent1">
                    <a:lumMod val="20000"/>
                    <a:lumOff val="80000"/>
                  </a:schemeClr>
                </a:solidFill>
              </a:rPr>
              <a:t>/10</a:t>
            </a:r>
            <a:endParaRPr lang="it-IT" dirty="0">
              <a:solidFill>
                <a:schemeClr val="accent1">
                  <a:lumMod val="20000"/>
                  <a:lumOff val="80000"/>
                </a:schemeClr>
              </a:solidFill>
            </a:endParaRPr>
          </a:p>
        </p:txBody>
      </p:sp>
    </p:spTree>
    <p:extLst>
      <p:ext uri="{BB962C8B-B14F-4D97-AF65-F5344CB8AC3E}">
        <p14:creationId xmlns:p14="http://schemas.microsoft.com/office/powerpoint/2010/main" val="1827019600"/>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3046</TotalTime>
  <Words>514</Words>
  <Application>Microsoft Macintosh PowerPoint</Application>
  <PresentationFormat>Presentazione su schermo (4:3)</PresentationFormat>
  <Paragraphs>47</Paragraphs>
  <Slides>16</Slides>
  <Notes>4</Notes>
  <HiddenSlides>0</HiddenSlides>
  <MMClips>0</MMClips>
  <ScaleCrop>false</ScaleCrop>
  <HeadingPairs>
    <vt:vector size="4" baseType="variant">
      <vt:variant>
        <vt:lpstr>Tema</vt:lpstr>
      </vt:variant>
      <vt:variant>
        <vt:i4>1</vt:i4>
      </vt:variant>
      <vt:variant>
        <vt:lpstr>Titoli diapositive</vt:lpstr>
      </vt:variant>
      <vt:variant>
        <vt:i4>16</vt:i4>
      </vt:variant>
    </vt:vector>
  </HeadingPairs>
  <TitlesOfParts>
    <vt:vector size="17" baseType="lpstr">
      <vt:lpstr>Tema di Office</vt:lpstr>
      <vt:lpstr> Superbugs  Strumenti di intervento nell’era post-antibiotica </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vector>
  </TitlesOfParts>
  <Company>Università di Trieste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Gianni Sava</dc:creator>
  <cp:lastModifiedBy>Gianni Sava</cp:lastModifiedBy>
  <cp:revision>22</cp:revision>
  <dcterms:created xsi:type="dcterms:W3CDTF">2017-06-09T08:09:00Z</dcterms:created>
  <dcterms:modified xsi:type="dcterms:W3CDTF">2017-06-14T06:42:17Z</dcterms:modified>
</cp:coreProperties>
</file>