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23"/>
  </p:notesMasterIdLst>
  <p:sldIdLst>
    <p:sldId id="256" r:id="rId3"/>
    <p:sldId id="543" r:id="rId4"/>
    <p:sldId id="593" r:id="rId5"/>
    <p:sldId id="589" r:id="rId6"/>
    <p:sldId id="590" r:id="rId7"/>
    <p:sldId id="588" r:id="rId8"/>
    <p:sldId id="587" r:id="rId9"/>
    <p:sldId id="585" r:id="rId10"/>
    <p:sldId id="594" r:id="rId11"/>
    <p:sldId id="592" r:id="rId12"/>
    <p:sldId id="595" r:id="rId13"/>
    <p:sldId id="596" r:id="rId14"/>
    <p:sldId id="598" r:id="rId15"/>
    <p:sldId id="600" r:id="rId16"/>
    <p:sldId id="599" r:id="rId17"/>
    <p:sldId id="570" r:id="rId18"/>
    <p:sldId id="601" r:id="rId19"/>
    <p:sldId id="603" r:id="rId20"/>
    <p:sldId id="602" r:id="rId21"/>
    <p:sldId id="60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92449" autoAdjust="0"/>
  </p:normalViewPr>
  <p:slideViewPr>
    <p:cSldViewPr snapToGrid="0" snapToObjects="1">
      <p:cViewPr>
        <p:scale>
          <a:sx n="68" d="100"/>
          <a:sy n="68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CR-klebsiella</c:v>
                </c:pt>
              </c:strCache>
            </c:strRef>
          </c:tx>
          <c:spPr>
            <a:ln w="50800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2.0</c:v>
                </c:pt>
                <c:pt idx="1">
                  <c:v>1.7</c:v>
                </c:pt>
                <c:pt idx="2">
                  <c:v>2.9</c:v>
                </c:pt>
                <c:pt idx="3">
                  <c:v>1.5</c:v>
                </c:pt>
                <c:pt idx="4">
                  <c:v>15.9</c:v>
                </c:pt>
                <c:pt idx="5">
                  <c:v>27.0</c:v>
                </c:pt>
                <c:pt idx="6">
                  <c:v>29.0</c:v>
                </c:pt>
                <c:pt idx="7">
                  <c:v>34.3</c:v>
                </c:pt>
                <c:pt idx="8">
                  <c:v>32.9</c:v>
                </c:pt>
                <c:pt idx="9">
                  <c:v>33.5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MRSA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38.0</c:v>
                </c:pt>
                <c:pt idx="1">
                  <c:v>33.0</c:v>
                </c:pt>
                <c:pt idx="2">
                  <c:v>34.0</c:v>
                </c:pt>
                <c:pt idx="3">
                  <c:v>37.0</c:v>
                </c:pt>
                <c:pt idx="4">
                  <c:v>37.0</c:v>
                </c:pt>
                <c:pt idx="5">
                  <c:v>38.0</c:v>
                </c:pt>
                <c:pt idx="6">
                  <c:v>35.0</c:v>
                </c:pt>
                <c:pt idx="7">
                  <c:v>36.0</c:v>
                </c:pt>
                <c:pt idx="8">
                  <c:v>33.6</c:v>
                </c:pt>
                <c:pt idx="9">
                  <c:v>34.1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064976"/>
        <c:axId val="1111873344"/>
      </c:lineChart>
      <c:catAx>
        <c:axId val="11660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1873344"/>
        <c:crosses val="autoZero"/>
        <c:auto val="1"/>
        <c:lblAlgn val="ctr"/>
        <c:lblOffset val="100"/>
        <c:noMultiLvlLbl val="0"/>
      </c:catAx>
      <c:valAx>
        <c:axId val="1111873344"/>
        <c:scaling>
          <c:orientation val="minMax"/>
          <c:max val="4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06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</c:v>
                </c:pt>
                <c:pt idx="1">
                  <c:v>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593424"/>
        <c:axId val="789753968"/>
      </c:barChart>
      <c:catAx>
        <c:axId val="396593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89753968"/>
        <c:crosses val="autoZero"/>
        <c:auto val="1"/>
        <c:lblAlgn val="ctr"/>
        <c:lblOffset val="100"/>
        <c:noMultiLvlLbl val="0"/>
      </c:catAx>
      <c:valAx>
        <c:axId val="78975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59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7EAE-D15E-5B44-96A3-01DE798F5628}" type="datetimeFigureOut">
              <a:t>14/06/17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080B-795F-0844-9C18-FDB86DBAB25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1909"/>
            <a:ext cx="7772400" cy="1468967"/>
          </a:xfrm>
        </p:spPr>
        <p:txBody>
          <a:bodyPr/>
          <a:lstStyle>
            <a:lvl1pPr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80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4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12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2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45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5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0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7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5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3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00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6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3633"/>
            <a:ext cx="20574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3633"/>
            <a:ext cx="60198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E3AC-B984-E444-A38C-D26AA75850FA}" type="datetimeFigureOut"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36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2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sz="24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charset="0"/>
        <a:buChar char="–"/>
        <a:defRPr sz="20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charset="0"/>
        <a:buChar char="–"/>
        <a:defRPr sz="16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sz="14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tiff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63288" y="581713"/>
            <a:ext cx="6113862" cy="54071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smtClean="0">
                <a:latin typeface="+mj-lt"/>
                <a:cs typeface="Arial Rounded MT Bold"/>
              </a:rPr>
              <a:t>Infezioni da CRE</a:t>
            </a:r>
            <a:r>
              <a:rPr lang="it-IT" b="1" smtClean="0">
                <a:latin typeface="+mj-lt"/>
                <a:cs typeface="Arial Rounded MT Bold"/>
              </a:rPr>
              <a:t>: gli strumenti </a:t>
            </a:r>
            <a:r>
              <a:rPr lang="it-IT" b="1" dirty="0" smtClean="0">
                <a:latin typeface="+mj-lt"/>
                <a:cs typeface="Arial Rounded MT Bold"/>
              </a:rPr>
              <a:t>di intervento</a:t>
            </a:r>
            <a:endParaRPr lang="it-IT" b="1" dirty="0">
              <a:latin typeface="+mj-lt"/>
              <a:cs typeface="Arial Rounded MT Bold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22527" y="1656461"/>
            <a:ext cx="3297761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latin typeface="+mj-lt"/>
                <a:cs typeface="Arial Black"/>
              </a:rPr>
              <a:t>Gian</a:t>
            </a:r>
            <a:r>
              <a:rPr lang="en-US" sz="2000" b="1" dirty="0">
                <a:latin typeface="+mj-lt"/>
                <a:cs typeface="Arial Black"/>
              </a:rPr>
              <a:t> Maria Rossolini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+mj-lt"/>
                <a:cs typeface="Arial Black"/>
              </a:rPr>
              <a:t>Dip. Medicina Sperimentale e Clinica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latin typeface="+mj-lt"/>
                <a:cs typeface="Arial Black"/>
              </a:rPr>
              <a:t>Università di Firenze</a:t>
            </a:r>
          </a:p>
          <a:p>
            <a:pPr algn="ctr">
              <a:spcAft>
                <a:spcPts val="0"/>
              </a:spcAft>
            </a:pPr>
            <a:r>
              <a:rPr lang="en-US" sz="1600" b="1" dirty="0" err="1" smtClean="0">
                <a:latin typeface="+mj-lt"/>
                <a:cs typeface="Arial Black"/>
              </a:rPr>
              <a:t>SODc</a:t>
            </a:r>
            <a:r>
              <a:rPr lang="en-US" sz="1600" b="1" dirty="0" smtClean="0">
                <a:latin typeface="+mj-lt"/>
                <a:cs typeface="Arial Black"/>
              </a:rPr>
              <a:t> </a:t>
            </a:r>
            <a:r>
              <a:rPr lang="en-US" sz="1600" b="1" dirty="0">
                <a:latin typeface="+mj-lt"/>
                <a:cs typeface="Arial Black"/>
              </a:rPr>
              <a:t>Microbiologia e Virologia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latin typeface="+mj-lt"/>
                <a:cs typeface="Arial Black"/>
              </a:rPr>
              <a:t>A.O.U. Careggi, </a:t>
            </a:r>
            <a:r>
              <a:rPr lang="en-US" sz="2000" b="1" dirty="0" smtClean="0">
                <a:latin typeface="+mj-lt"/>
                <a:cs typeface="Arial Black"/>
              </a:rPr>
              <a:t>Firenze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81456" b="838"/>
          <a:stretch/>
        </p:blipFill>
        <p:spPr>
          <a:xfrm>
            <a:off x="5456511" y="3580334"/>
            <a:ext cx="926398" cy="827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Marchio_AOUC_2010_o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1"/>
          <a:stretch/>
        </p:blipFill>
        <p:spPr bwMode="auto">
          <a:xfrm>
            <a:off x="6581813" y="3580334"/>
            <a:ext cx="853800" cy="827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59" y="1898833"/>
            <a:ext cx="2540000" cy="22479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301" y="4598832"/>
            <a:ext cx="5400449" cy="194306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53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28632"/>
              </p:ext>
            </p:extLst>
          </p:nvPr>
        </p:nvGraphicFramePr>
        <p:xfrm>
          <a:off x="4724428" y="1477939"/>
          <a:ext cx="3285716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itchFamily="34" charset="0"/>
                          <a:cs typeface="Arial" pitchFamily="34" charset="0"/>
                        </a:rPr>
                        <a:t>Antibiotico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rial" pitchFamily="34" charset="0"/>
                          <a:cs typeface="Arial" pitchFamily="34" charset="0"/>
                        </a:rPr>
                        <a:t>MIC</a:t>
                      </a:r>
                      <a:r>
                        <a:rPr lang="it-IT" sz="1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mg/L </a:t>
                      </a:r>
                      <a:r>
                        <a:rPr lang="it-IT" sz="1400" b="1" baseline="0" dirty="0">
                          <a:latin typeface="Arial" pitchFamily="34" charset="0"/>
                          <a:cs typeface="Arial" pitchFamily="34" charset="0"/>
                        </a:rPr>
                        <a:t>(S/I/R)</a:t>
                      </a:r>
                      <a:r>
                        <a:rPr lang="it-IT" sz="14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Amoxi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Clav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Tazo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&gt;256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Ceftriaxone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Ceftazidime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Ertapenem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Gentamicina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&gt;8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Ciprofloxacina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Tigeciclina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 R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Colistina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&gt;8 R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Fosfomicina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Chloramfenicolo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&gt;16 R 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7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18805"/>
              </p:ext>
            </p:extLst>
          </p:nvPr>
        </p:nvGraphicFramePr>
        <p:xfrm>
          <a:off x="1188717" y="1459651"/>
          <a:ext cx="318607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itchFamily="34" charset="0"/>
                          <a:cs typeface="Arial" pitchFamily="34" charset="0"/>
                        </a:rPr>
                        <a:t>Antibiotico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itchFamily="34" charset="0"/>
                          <a:cs typeface="Arial" pitchFamily="34" charset="0"/>
                        </a:rPr>
                        <a:t>MIC</a:t>
                      </a:r>
                      <a:r>
                        <a:rPr lang="it-IT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400" b="1" baseline="0" dirty="0">
                          <a:latin typeface="Arial" pitchFamily="34" charset="0"/>
                          <a:cs typeface="Arial" pitchFamily="34" charset="0"/>
                        </a:rPr>
                        <a:t>mg/L (S/I/R)</a:t>
                      </a:r>
                      <a:r>
                        <a:rPr lang="it-IT" sz="14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Amoxi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Clav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Tazo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&gt;256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Ceftriaxone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Ceftazidime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Ertapenem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Gentamicina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S</a:t>
                      </a: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Ciprofloxacina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Tigeciclina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it-IT" sz="14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Colistina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&gt;8 </a:t>
                      </a:r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Fosfomicina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</a:t>
                      </a:r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Cloramfenicolo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&gt;16 </a:t>
                      </a:r>
                      <a:r>
                        <a:rPr lang="it-IT" sz="14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26661" y="6012571"/>
            <a:ext cx="159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Ceppo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PDR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1953" y="6004817"/>
            <a:ext cx="160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Ceppo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XDR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47924" y="349951"/>
            <a:ext cx="7167375" cy="783905"/>
          </a:xfrm>
          <a:prstGeom prst="rect">
            <a:avLst/>
          </a:prstGeom>
          <a:solidFill>
            <a:srgbClr val="CCFFCC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ea typeface="Arial" pitchFamily="-107" charset="0"/>
                <a:cs typeface="Arial Black"/>
              </a:rPr>
              <a:t>Per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i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ceppi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resistenti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a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colistina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e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carbapenemi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restano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pochissimi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antibiotici</a:t>
            </a:r>
            <a:r>
              <a:rPr lang="en-GB" sz="2400" b="1" dirty="0" smtClean="0"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ea typeface="Arial" pitchFamily="-107" charset="0"/>
                <a:cs typeface="Arial Black"/>
              </a:rPr>
              <a:t>attivi</a:t>
            </a:r>
            <a:endParaRPr lang="en-GB" sz="2400" b="1" dirty="0">
              <a:ea typeface="Arial" pitchFamily="-107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59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6420" y="397847"/>
            <a:ext cx="7599817" cy="560973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I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nuovi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farmaci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anti-CRE e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il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loro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spettro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di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attività</a:t>
            </a:r>
            <a:endParaRPr lang="en-GB" sz="2800" b="1" dirty="0" smtClean="0">
              <a:solidFill>
                <a:schemeClr val="tx2">
                  <a:lumMod val="75000"/>
                </a:schemeClr>
              </a:solidFill>
              <a:ea typeface="Arial" pitchFamily="-107" charset="0"/>
              <a:cs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39029" y="1413020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KPC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86514" y="1449998"/>
            <a:ext cx="130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>
                <a:solidFill>
                  <a:srgbClr val="0070C0"/>
                </a:solidFill>
              </a:rPr>
              <a:t>OXA-48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29559" y="1224760"/>
            <a:ext cx="169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Ceftazidime</a:t>
            </a:r>
            <a:endParaRPr lang="it-IT" sz="2400" b="1" dirty="0" smtClean="0"/>
          </a:p>
          <a:p>
            <a:pPr algn="ctr"/>
            <a:r>
              <a:rPr lang="it-IT" sz="2400" b="1" dirty="0" err="1" smtClean="0"/>
              <a:t>Avibactam</a:t>
            </a:r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110913" y="2156010"/>
            <a:ext cx="1693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Imipenem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Relebactam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95356" y="4862634"/>
            <a:ext cx="171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Plazomicina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85844" y="3967774"/>
            <a:ext cx="159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Aztreonam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Avibactam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28820" y="3031320"/>
            <a:ext cx="203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Meropenem</a:t>
            </a:r>
            <a:r>
              <a:rPr lang="it-IT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i="1" dirty="0" err="1" smtClean="0">
                <a:solidFill>
                  <a:schemeClr val="bg1">
                    <a:lumMod val="50000"/>
                  </a:schemeClr>
                </a:solidFill>
              </a:rPr>
              <a:t>Vaborbactam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43512" y="2277035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mtClean="0">
                <a:solidFill>
                  <a:srgbClr val="FF0000"/>
                </a:solidFill>
              </a:rPr>
              <a:t>KPC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43512" y="401170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KPC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190997" y="4827848"/>
            <a:ext cx="130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OXA-48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30156" y="3986575"/>
            <a:ext cx="244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Metallo-enzimi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047995" y="311523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mtClean="0">
                <a:solidFill>
                  <a:srgbClr val="FF0000"/>
                </a:solidFill>
              </a:rPr>
              <a:t>KPC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204444" y="4016182"/>
            <a:ext cx="130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OXA-48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47995" y="480956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KPC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46588" y="5563674"/>
            <a:ext cx="161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smtClean="0">
                <a:solidFill>
                  <a:schemeClr val="bg1">
                    <a:lumMod val="50000"/>
                  </a:schemeClr>
                </a:solidFill>
              </a:rPr>
              <a:t>Cefiderocol</a:t>
            </a:r>
            <a:endParaRPr lang="it-IT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049608" y="5499130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KPC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210540" y="5503606"/>
            <a:ext cx="130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OXA-48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863100" y="4779055"/>
            <a:ext cx="266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>
                <a:solidFill>
                  <a:srgbClr val="00B050"/>
                </a:solidFill>
              </a:rPr>
              <a:t>(Metallo-enzimi)</a:t>
            </a:r>
            <a:endParaRPr lang="it-IT" sz="2800" b="1" dirty="0" smtClean="0">
              <a:solidFill>
                <a:srgbClr val="00B05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983496" y="5443519"/>
            <a:ext cx="244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>
                <a:solidFill>
                  <a:srgbClr val="00B050"/>
                </a:solidFill>
              </a:rPr>
              <a:t>Metallo-enzimi</a:t>
            </a:r>
            <a:endParaRPr lang="it-IT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98" y="1467104"/>
            <a:ext cx="4757166" cy="33871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05044" y="154990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2017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6736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3288" y="581713"/>
            <a:ext cx="6113862" cy="54071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smtClean="0">
                <a:latin typeface="+mj-lt"/>
                <a:cs typeface="Arial Rounded MT Bold"/>
              </a:rPr>
              <a:t>Infezioni da CRE</a:t>
            </a:r>
            <a:r>
              <a:rPr lang="it-IT" b="1" smtClean="0">
                <a:latin typeface="+mj-lt"/>
                <a:cs typeface="Arial Rounded MT Bold"/>
              </a:rPr>
              <a:t>: gli strumenti </a:t>
            </a:r>
            <a:r>
              <a:rPr lang="it-IT" b="1" dirty="0" smtClean="0">
                <a:latin typeface="+mj-lt"/>
                <a:cs typeface="Arial Rounded MT Bold"/>
              </a:rPr>
              <a:t>di intervento</a:t>
            </a:r>
            <a:endParaRPr lang="it-IT" b="1" dirty="0">
              <a:latin typeface="+mj-lt"/>
              <a:cs typeface="Arial Rounded MT 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609656" y="1696511"/>
            <a:ext cx="6067494" cy="40946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66707" y="2907800"/>
            <a:ext cx="160979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Infection</a:t>
            </a:r>
            <a:r>
              <a:rPr lang="it-IT" sz="2400" b="1" i="1" dirty="0" smtClean="0"/>
              <a:t> control</a:t>
            </a:r>
            <a:endParaRPr lang="it-IT" sz="2400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0864" y="4389747"/>
            <a:ext cx="21676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Sorveglianza</a:t>
            </a:r>
          </a:p>
          <a:p>
            <a:pPr algn="ctr"/>
            <a:r>
              <a:rPr lang="it-IT" sz="2400" b="1" dirty="0" smtClean="0"/>
              <a:t>epidemiologica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96291" y="3219450"/>
            <a:ext cx="285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Strategia integrata</a:t>
            </a:r>
          </a:p>
          <a:p>
            <a:pPr algn="ctr"/>
            <a:r>
              <a:rPr lang="it-IT" sz="2800" dirty="0" smtClean="0"/>
              <a:t>multidisciplinare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685800" y="2381251"/>
            <a:ext cx="2648591" cy="3371850"/>
          </a:xfrm>
          <a:prstGeom prst="rect">
            <a:avLst/>
          </a:prstGeom>
          <a:noFill/>
          <a:ln w="57150">
            <a:solidFill>
              <a:srgbClr val="008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25038" y="6019800"/>
            <a:ext cx="344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Prevenire </a:t>
            </a:r>
            <a:r>
              <a:rPr lang="it-IT" sz="2800" smtClean="0"/>
              <a:t>la diffusione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4713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999" y="690615"/>
            <a:ext cx="3635365" cy="51790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+mj-lt"/>
                <a:cs typeface="Arial Black"/>
              </a:rPr>
              <a:t>Sorveglianza</a:t>
            </a:r>
            <a:r>
              <a:rPr lang="en-US" b="1" dirty="0" smtClean="0">
                <a:latin typeface="+mj-lt"/>
                <a:cs typeface="Arial Black"/>
              </a:rPr>
              <a:t> pro-</a:t>
            </a:r>
            <a:r>
              <a:rPr lang="en-US" b="1" dirty="0" err="1" smtClean="0">
                <a:latin typeface="+mj-lt"/>
                <a:cs typeface="Arial Black"/>
              </a:rPr>
              <a:t>attiva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00995" y="326666"/>
            <a:ext cx="4562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Ricerca di colonizzazione da parte di </a:t>
            </a:r>
            <a:r>
              <a:rPr lang="it-IT" sz="2400" smtClean="0"/>
              <a:t>CRE all’ingresso in  ospedale e durante la degenza</a:t>
            </a: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961847" y="1728664"/>
            <a:ext cx="7934503" cy="4602286"/>
            <a:chOff x="993931" y="1690006"/>
            <a:chExt cx="7934503" cy="4602286"/>
          </a:xfrm>
        </p:grpSpPr>
        <p:pic>
          <p:nvPicPr>
            <p:cNvPr id="11" name="Immagine 10" descr="click_salute_21_preparazione-pre-operatoria-del-pazient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31" y="1690006"/>
              <a:ext cx="7239551" cy="4602286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>
            <a:xfrm flipH="1">
              <a:off x="3378914" y="1934105"/>
              <a:ext cx="1525638" cy="806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e 12"/>
            <p:cNvSpPr/>
            <p:nvPr/>
          </p:nvSpPr>
          <p:spPr>
            <a:xfrm>
              <a:off x="3284196" y="2673625"/>
              <a:ext cx="125199" cy="1365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904552" y="1722322"/>
              <a:ext cx="4023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smtClean="0"/>
                <a:t>(Colonizzazione respiratoria)</a:t>
              </a:r>
              <a:endParaRPr lang="it-IT" sz="2000" b="1" dirty="0" smtClean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288679" y="2919617"/>
              <a:ext cx="2213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mtClean="0">
                  <a:solidFill>
                    <a:srgbClr val="000000"/>
                  </a:solidFill>
                </a:rPr>
                <a:t>Colonizzazione intestinale</a:t>
              </a:r>
              <a:endParaRPr lang="it-IT" sz="240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8" name="Connettore 1 17"/>
            <p:cNvCxnSpPr/>
            <p:nvPr/>
          </p:nvCxnSpPr>
          <p:spPr>
            <a:xfrm flipH="1">
              <a:off x="4617886" y="3150449"/>
              <a:ext cx="1462072" cy="1261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e 18"/>
            <p:cNvSpPr/>
            <p:nvPr/>
          </p:nvSpPr>
          <p:spPr>
            <a:xfrm>
              <a:off x="4492686" y="4356084"/>
              <a:ext cx="125199" cy="13654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ttangolo 23"/>
          <p:cNvSpPr/>
          <p:nvPr/>
        </p:nvSpPr>
        <p:spPr>
          <a:xfrm>
            <a:off x="497751" y="3431453"/>
            <a:ext cx="37342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Calibri"/>
              </a:rPr>
              <a:t>I </a:t>
            </a:r>
            <a:r>
              <a:rPr lang="en-US" sz="2400" b="1" dirty="0" err="1" smtClean="0">
                <a:cs typeface="Calibri"/>
              </a:rPr>
              <a:t>pazienti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 err="1" smtClean="0">
                <a:cs typeface="Calibri"/>
              </a:rPr>
              <a:t>colonizzati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da </a:t>
            </a:r>
            <a:r>
              <a:rPr lang="en-US" sz="2400" b="1" dirty="0" smtClean="0">
                <a:cs typeface="Calibri"/>
              </a:rPr>
              <a:t>CRE </a:t>
            </a:r>
            <a:r>
              <a:rPr lang="en-US" sz="2400" b="1" dirty="0" err="1" smtClean="0">
                <a:cs typeface="Calibri"/>
              </a:rPr>
              <a:t>sono</a:t>
            </a:r>
            <a:r>
              <a:rPr lang="en-US" sz="2400" b="1" dirty="0" smtClean="0">
                <a:cs typeface="Calibri"/>
              </a:rPr>
              <a:t> la </a:t>
            </a:r>
            <a:r>
              <a:rPr lang="en-US" sz="2400" b="1" dirty="0" err="1" smtClean="0">
                <a:cs typeface="Calibri"/>
              </a:rPr>
              <a:t>principale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 err="1" smtClean="0">
                <a:cs typeface="Calibri"/>
              </a:rPr>
              <a:t>fonte</a:t>
            </a:r>
            <a:r>
              <a:rPr lang="en-US" sz="2400" b="1" dirty="0" smtClean="0">
                <a:cs typeface="Calibri"/>
              </a:rPr>
              <a:t> di </a:t>
            </a:r>
            <a:r>
              <a:rPr lang="en-US" sz="2400" b="1" dirty="0" err="1" smtClean="0">
                <a:cs typeface="Calibri"/>
              </a:rPr>
              <a:t>contaminazione</a:t>
            </a:r>
            <a:r>
              <a:rPr lang="en-US" sz="2400" b="1" dirty="0" smtClean="0">
                <a:cs typeface="Calibri"/>
              </a:rPr>
              <a:t> in </a:t>
            </a:r>
            <a:r>
              <a:rPr lang="en-US" sz="2400" b="1" dirty="0" err="1" smtClean="0">
                <a:cs typeface="Calibri"/>
              </a:rPr>
              <a:t>ospedale</a:t>
            </a:r>
            <a:endParaRPr lang="it-IT" sz="2400" b="1" dirty="0">
              <a:solidFill>
                <a:srgbClr val="161645"/>
              </a:solidFill>
              <a:cs typeface="Calibri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974000" y="5237143"/>
            <a:ext cx="47791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Calibri"/>
              </a:rPr>
              <a:t>I </a:t>
            </a:r>
            <a:r>
              <a:rPr lang="en-US" sz="2400" b="1" dirty="0" err="1" smtClean="0">
                <a:cs typeface="Calibri"/>
              </a:rPr>
              <a:t>pazienti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 err="1" smtClean="0">
                <a:cs typeface="Calibri"/>
              </a:rPr>
              <a:t>colonizzati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da </a:t>
            </a:r>
            <a:r>
              <a:rPr lang="en-US" sz="2400" b="1" dirty="0" smtClean="0">
                <a:cs typeface="Calibri"/>
              </a:rPr>
              <a:t>CRE </a:t>
            </a:r>
            <a:r>
              <a:rPr lang="en-US" sz="2400" b="1" dirty="0" err="1" smtClean="0">
                <a:cs typeface="Calibri"/>
              </a:rPr>
              <a:t>devono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essere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 smtClean="0">
                <a:cs typeface="Calibri"/>
              </a:rPr>
              <a:t>gestiti</a:t>
            </a:r>
            <a:r>
              <a:rPr lang="en-US" sz="2400" b="1" dirty="0" smtClean="0">
                <a:cs typeface="Calibri"/>
              </a:rPr>
              <a:t> in </a:t>
            </a:r>
            <a:r>
              <a:rPr lang="en-US" sz="2400" b="1" dirty="0" err="1" smtClean="0">
                <a:cs typeface="Calibri"/>
              </a:rPr>
              <a:t>modo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smtClean="0">
                <a:cs typeface="Calibri"/>
              </a:rPr>
              <a:t>da </a:t>
            </a:r>
            <a:r>
              <a:rPr lang="en-US" sz="2400" b="1" dirty="0" err="1" smtClean="0">
                <a:cs typeface="Calibri"/>
              </a:rPr>
              <a:t>evitarne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la </a:t>
            </a:r>
            <a:r>
              <a:rPr lang="en-US" sz="2400" b="1" dirty="0" err="1" smtClean="0">
                <a:cs typeface="Calibri"/>
              </a:rPr>
              <a:t>trasmissione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 err="1" smtClean="0">
                <a:cs typeface="Calibri"/>
              </a:rPr>
              <a:t>agli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altri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pazienti</a:t>
            </a:r>
            <a:endParaRPr lang="it-IT" sz="2400" b="1" dirty="0">
              <a:solidFill>
                <a:srgbClr val="1616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2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3288" y="581713"/>
            <a:ext cx="6113862" cy="54071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smtClean="0">
                <a:latin typeface="+mj-lt"/>
                <a:cs typeface="Arial Rounded MT Bold"/>
              </a:rPr>
              <a:t>Infezioni da CRE</a:t>
            </a:r>
            <a:r>
              <a:rPr lang="it-IT" b="1" smtClean="0">
                <a:latin typeface="+mj-lt"/>
                <a:cs typeface="Arial Rounded MT Bold"/>
              </a:rPr>
              <a:t>: gli strumenti </a:t>
            </a:r>
            <a:r>
              <a:rPr lang="it-IT" b="1" dirty="0" smtClean="0">
                <a:latin typeface="+mj-lt"/>
                <a:cs typeface="Arial Rounded MT Bold"/>
              </a:rPr>
              <a:t>di intervento</a:t>
            </a:r>
            <a:endParaRPr lang="it-IT" b="1" dirty="0">
              <a:latin typeface="+mj-lt"/>
              <a:cs typeface="Arial Rounded MT 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609656" y="1696511"/>
            <a:ext cx="6067494" cy="40946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66707" y="2907800"/>
            <a:ext cx="160979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Infection</a:t>
            </a:r>
            <a:r>
              <a:rPr lang="it-IT" sz="2400" b="1" i="1" dirty="0" smtClean="0"/>
              <a:t> control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66536" y="1872630"/>
            <a:ext cx="23492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Antimicrobial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stewardship</a:t>
            </a:r>
            <a:endParaRPr lang="it-IT" sz="2400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80490" y="1506010"/>
            <a:ext cx="1828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Nuovi antibiotici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0864" y="4389747"/>
            <a:ext cx="21676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Sorveglianza</a:t>
            </a:r>
          </a:p>
          <a:p>
            <a:pPr algn="ctr"/>
            <a:r>
              <a:rPr lang="it-IT" sz="2400" b="1" dirty="0" smtClean="0"/>
              <a:t>epidemiologica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01041" y="3257550"/>
            <a:ext cx="285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Strategia integrata</a:t>
            </a:r>
          </a:p>
          <a:p>
            <a:pPr algn="ctr"/>
            <a:r>
              <a:rPr lang="it-IT" sz="2800" dirty="0" smtClean="0"/>
              <a:t>multidisciplinare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95290" y="3296710"/>
            <a:ext cx="1828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Nuovi diagnostici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3352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379876" y="5384938"/>
            <a:ext cx="233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>
                <a:solidFill>
                  <a:prstClr val="black"/>
                </a:solidFill>
              </a:rPr>
              <a:t>Rilevazione CRE in 24-48 ore</a:t>
            </a:r>
            <a:endParaRPr lang="it-IT" sz="2400" b="1" i="1" dirty="0" smtClean="0">
              <a:solidFill>
                <a:prstClr val="black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114437" y="2830714"/>
            <a:ext cx="208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>
                <a:solidFill>
                  <a:prstClr val="black"/>
                </a:solidFill>
              </a:rPr>
              <a:t>Test molecolare</a:t>
            </a:r>
            <a:endParaRPr lang="it-IT" sz="2400" i="1" dirty="0" smtClean="0">
              <a:solidFill>
                <a:prstClr val="black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33456" y="502976"/>
            <a:ext cx="7387584" cy="52226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prstClr val="black"/>
                </a:solidFill>
                <a:latin typeface="Calibri"/>
                <a:cs typeface="Arial Black"/>
              </a:rPr>
              <a:t>Analisi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  <a:cs typeface="Arial Black"/>
              </a:rPr>
              <a:t>molecolare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Arial Black"/>
              </a:rPr>
              <a:t> per la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  <a:cs typeface="Arial Black"/>
              </a:rPr>
              <a:t>sorveglianza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Arial Black"/>
              </a:rPr>
              <a:t> pro-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  <a:cs typeface="Arial Black"/>
              </a:rPr>
              <a:t>attiva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  <a:cs typeface="Arial Black"/>
              </a:rPr>
              <a:t>rapida</a:t>
            </a:r>
            <a:endParaRPr lang="it-IT" sz="2000" b="1" dirty="0" smtClean="0">
              <a:solidFill>
                <a:srgbClr val="161645"/>
              </a:solidFill>
              <a:latin typeface="Calibri"/>
              <a:cs typeface="Arial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63" y="1247330"/>
            <a:ext cx="1356440" cy="11301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98" y="2280145"/>
            <a:ext cx="1233826" cy="123382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042047" y="1421014"/>
            <a:ext cx="203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prstClr val="black"/>
                </a:solidFill>
              </a:rPr>
              <a:t>Tampone rettale</a:t>
            </a:r>
            <a:endParaRPr lang="it-IT" sz="2400" i="1" dirty="0" smtClean="0">
              <a:solidFill>
                <a:prstClr val="black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43071" y="3694822"/>
            <a:ext cx="303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prstClr val="black"/>
                </a:solidFill>
              </a:rPr>
              <a:t>Cultura su terreno cromogeno</a:t>
            </a:r>
            <a:endParaRPr lang="it-IT" sz="2400" i="1" dirty="0" smtClean="0">
              <a:solidFill>
                <a:prstClr val="black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71003" y="4706758"/>
            <a:ext cx="249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Rilevazione CRE in 1-2 ore </a:t>
            </a:r>
            <a:endParaRPr lang="it-IT" sz="2400" b="1" i="1" dirty="0" smtClean="0">
              <a:solidFill>
                <a:prstClr val="black"/>
              </a:solidFill>
            </a:endParaRPr>
          </a:p>
        </p:txBody>
      </p:sp>
      <p:sp>
        <p:nvSpPr>
          <p:cNvPr id="7" name="Freccia giù 6"/>
          <p:cNvSpPr/>
          <p:nvPr/>
        </p:nvSpPr>
        <p:spPr>
          <a:xfrm>
            <a:off x="2322576" y="4730559"/>
            <a:ext cx="457200" cy="463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Freccia giù 20"/>
          <p:cNvSpPr/>
          <p:nvPr/>
        </p:nvSpPr>
        <p:spPr>
          <a:xfrm>
            <a:off x="6050280" y="4110291"/>
            <a:ext cx="457200" cy="463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57" y="2554074"/>
            <a:ext cx="1073118" cy="13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19" grpId="0"/>
      <p:bldP spid="20" grpId="0"/>
      <p:bldP spid="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3288" y="581713"/>
            <a:ext cx="6113862" cy="54071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smtClean="0">
                <a:latin typeface="+mj-lt"/>
                <a:cs typeface="Arial Rounded MT Bold"/>
              </a:rPr>
              <a:t>Infezioni da CRE</a:t>
            </a:r>
            <a:r>
              <a:rPr lang="it-IT" b="1" smtClean="0">
                <a:latin typeface="+mj-lt"/>
                <a:cs typeface="Arial Rounded MT Bold"/>
              </a:rPr>
              <a:t>: gli strumenti </a:t>
            </a:r>
            <a:r>
              <a:rPr lang="it-IT" b="1" dirty="0" smtClean="0">
                <a:latin typeface="+mj-lt"/>
                <a:cs typeface="Arial Rounded MT Bold"/>
              </a:rPr>
              <a:t>di intervento</a:t>
            </a:r>
            <a:endParaRPr lang="it-IT" b="1" dirty="0">
              <a:latin typeface="+mj-lt"/>
              <a:cs typeface="Arial Rounded MT 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609656" y="1696511"/>
            <a:ext cx="6067494" cy="40946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66707" y="2907800"/>
            <a:ext cx="160979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Infection</a:t>
            </a:r>
            <a:r>
              <a:rPr lang="it-IT" sz="2400" b="1" i="1" dirty="0" smtClean="0"/>
              <a:t> control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66536" y="1872630"/>
            <a:ext cx="23492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Antimicrobial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stewardship</a:t>
            </a:r>
            <a:endParaRPr lang="it-IT" sz="2400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80490" y="1506010"/>
            <a:ext cx="1828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Nuovi antibiotici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0864" y="4389747"/>
            <a:ext cx="21676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Sorveglianza</a:t>
            </a:r>
          </a:p>
          <a:p>
            <a:pPr algn="ctr"/>
            <a:r>
              <a:rPr lang="it-IT" sz="2400" b="1" dirty="0" smtClean="0"/>
              <a:t>epidemiologica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01041" y="3257550"/>
            <a:ext cx="285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Strategia integrata</a:t>
            </a:r>
          </a:p>
          <a:p>
            <a:pPr algn="ctr"/>
            <a:r>
              <a:rPr lang="it-IT" sz="2800" dirty="0" smtClean="0"/>
              <a:t>multidisciplinare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95290" y="3296710"/>
            <a:ext cx="1828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Nuovi diagnostici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9887" y="4599297"/>
            <a:ext cx="347741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Strategie alternative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Vaccini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Trapianto </a:t>
            </a:r>
            <a:r>
              <a:rPr lang="it-IT" sz="2400" dirty="0" err="1" smtClean="0"/>
              <a:t>microbiota</a:t>
            </a:r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Batteriofagi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117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07521"/>
            <a:ext cx="5257800" cy="291056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3191988"/>
            <a:ext cx="2730500" cy="35000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3453600"/>
            <a:ext cx="2472780" cy="28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3288" y="581713"/>
            <a:ext cx="6113862" cy="54071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smtClean="0">
                <a:latin typeface="+mj-lt"/>
                <a:cs typeface="Arial Rounded MT Bold"/>
              </a:rPr>
              <a:t>Infezioni da CRE</a:t>
            </a:r>
            <a:r>
              <a:rPr lang="it-IT" b="1" smtClean="0">
                <a:latin typeface="+mj-lt"/>
                <a:cs typeface="Arial Rounded MT Bold"/>
              </a:rPr>
              <a:t>: gli strumenti </a:t>
            </a:r>
            <a:r>
              <a:rPr lang="it-IT" b="1" dirty="0" smtClean="0">
                <a:latin typeface="+mj-lt"/>
                <a:cs typeface="Arial Rounded MT Bold"/>
              </a:rPr>
              <a:t>di intervento</a:t>
            </a:r>
            <a:endParaRPr lang="it-IT" b="1" dirty="0">
              <a:latin typeface="+mj-lt"/>
              <a:cs typeface="Arial Rounded MT 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609656" y="1696511"/>
            <a:ext cx="6067494" cy="40946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04807" y="2755400"/>
            <a:ext cx="160979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Infection</a:t>
            </a:r>
            <a:r>
              <a:rPr lang="it-IT" sz="2400" b="1" i="1" dirty="0" smtClean="0"/>
              <a:t> control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66536" y="1872630"/>
            <a:ext cx="23492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Antimicrobial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stewardship</a:t>
            </a:r>
            <a:endParaRPr lang="it-IT" sz="2400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80490" y="1506010"/>
            <a:ext cx="1828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Nuovi antibiotici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0364" y="4161147"/>
            <a:ext cx="21676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Sorveglianza</a:t>
            </a:r>
          </a:p>
          <a:p>
            <a:pPr algn="ctr"/>
            <a:r>
              <a:rPr lang="it-IT" sz="2400" b="1" dirty="0" smtClean="0"/>
              <a:t>epidemiologica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01041" y="3257550"/>
            <a:ext cx="285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Strategia integrata</a:t>
            </a:r>
          </a:p>
          <a:p>
            <a:pPr algn="ctr"/>
            <a:r>
              <a:rPr lang="it-IT" sz="2800" dirty="0" smtClean="0"/>
              <a:t>multidisciplinare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95290" y="3182410"/>
            <a:ext cx="1828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Nuovi diagnostici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66314" y="5456547"/>
            <a:ext cx="21676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/>
              <a:t>Informazione Formazione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37987" y="4465947"/>
            <a:ext cx="347741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Strategie alternative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Vaccini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Trapianto </a:t>
            </a:r>
            <a:r>
              <a:rPr lang="it-IT" sz="2400" dirty="0" err="1" smtClean="0"/>
              <a:t>microbiota</a:t>
            </a:r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Batteriofagi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010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893833" y="599067"/>
            <a:ext cx="3335517" cy="73443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Cosa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sono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CRE ?</a:t>
            </a:r>
            <a:endParaRPr lang="it-IT" sz="3200" b="1" dirty="0" smtClean="0">
              <a:solidFill>
                <a:srgbClr val="161645"/>
              </a:solidFill>
              <a:latin typeface="Calibri"/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1050" y="1695450"/>
            <a:ext cx="768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CRE = </a:t>
            </a:r>
            <a:r>
              <a:rPr lang="it-IT" sz="3200" u="sng" dirty="0" smtClean="0"/>
              <a:t>C</a:t>
            </a:r>
            <a:r>
              <a:rPr lang="it-IT" sz="3200" dirty="0" smtClean="0"/>
              <a:t>arbapenem-</a:t>
            </a:r>
            <a:r>
              <a:rPr lang="it-IT" sz="3200" u="sng" dirty="0" err="1" smtClean="0"/>
              <a:t>R</a:t>
            </a:r>
            <a:r>
              <a:rPr lang="it-IT" sz="3200" dirty="0" err="1" smtClean="0"/>
              <a:t>esistant</a:t>
            </a:r>
            <a:r>
              <a:rPr lang="it-IT" sz="3200" dirty="0" smtClean="0"/>
              <a:t> </a:t>
            </a:r>
            <a:r>
              <a:rPr lang="it-IT" sz="3200" u="sng" dirty="0" err="1" smtClean="0"/>
              <a:t>E</a:t>
            </a:r>
            <a:r>
              <a:rPr lang="it-IT" sz="3200" dirty="0" err="1" smtClean="0"/>
              <a:t>nterobacteria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62000" y="3581400"/>
            <a:ext cx="3905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Prevalentemente: </a:t>
            </a:r>
          </a:p>
          <a:p>
            <a:pPr marL="457200" indent="-457200">
              <a:buFont typeface="Courier New" charset="0"/>
              <a:buChar char="o"/>
            </a:pPr>
            <a:r>
              <a:rPr lang="it-IT" sz="2800" i="1" dirty="0" smtClean="0"/>
              <a:t>Klebsiella </a:t>
            </a:r>
            <a:r>
              <a:rPr lang="it-IT" sz="2800" i="1" dirty="0" err="1" smtClean="0"/>
              <a:t>pneumoniae</a:t>
            </a:r>
            <a:endParaRPr lang="it-IT" sz="28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00650" y="360045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Più raramente: </a:t>
            </a:r>
          </a:p>
          <a:p>
            <a:pPr marL="457200" indent="-457200">
              <a:buFont typeface="Courier New" charset="0"/>
              <a:buChar char="o"/>
            </a:pPr>
            <a:r>
              <a:rPr lang="it-IT" sz="2800" i="1" dirty="0" smtClean="0"/>
              <a:t>Escherichia coli</a:t>
            </a:r>
          </a:p>
          <a:p>
            <a:pPr marL="457200" indent="-457200">
              <a:buFont typeface="Courier New" charset="0"/>
              <a:buChar char="o"/>
            </a:pPr>
            <a:r>
              <a:rPr lang="it-IT" sz="2800" i="1" dirty="0" err="1" smtClean="0"/>
              <a:t>Enterobacter</a:t>
            </a:r>
            <a:endParaRPr lang="it-IT" sz="2800" i="1" dirty="0" smtClean="0"/>
          </a:p>
          <a:p>
            <a:pPr marL="457200" indent="-457200">
              <a:buFont typeface="Courier New" charset="0"/>
              <a:buChar char="o"/>
            </a:pPr>
            <a:r>
              <a:rPr lang="it-IT" sz="2800" i="1" dirty="0" err="1" smtClean="0"/>
              <a:t>Serratia</a:t>
            </a:r>
            <a:endParaRPr lang="it-IT" sz="2800" i="1" dirty="0" smtClean="0"/>
          </a:p>
          <a:p>
            <a:pPr marL="457200" indent="-457200">
              <a:buFont typeface="Courier New" charset="0"/>
              <a:buChar char="o"/>
            </a:pPr>
            <a:r>
              <a:rPr lang="it-IT" sz="2800" i="1" dirty="0" err="1" smtClean="0"/>
              <a:t>Citrobacter</a:t>
            </a:r>
            <a:endParaRPr lang="it-IT" sz="28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0100" y="2535257"/>
            <a:ext cx="77152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Meccanismo di resistenza: produzione di </a:t>
            </a:r>
            <a:r>
              <a:rPr lang="it-IT" sz="2400" b="1" dirty="0" err="1" smtClean="0"/>
              <a:t>carbapenemasi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(KPC, OXA-48, VIM, NDM </a:t>
            </a:r>
            <a:r>
              <a:rPr lang="mr-IN" sz="2400" b="1" dirty="0" smtClean="0"/>
              <a:t>…</a:t>
            </a:r>
            <a:r>
              <a:rPr lang="it-IT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7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2048669"/>
            <a:ext cx="3648075" cy="3629025"/>
          </a:xfrm>
        </p:spPr>
      </p:pic>
    </p:spTree>
    <p:extLst>
      <p:ext uri="{BB962C8B-B14F-4D97-AF65-F5344CB8AC3E}">
        <p14:creationId xmlns:p14="http://schemas.microsoft.com/office/powerpoint/2010/main" val="12263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90" y="1993298"/>
            <a:ext cx="6052473" cy="39857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57334" y="6416577"/>
            <a:ext cx="319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Font typeface="Arial" pitchFamily="34" charset="0"/>
              <a:buNone/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HAI-NET PPS 2011-12</a:t>
            </a:r>
          </a:p>
        </p:txBody>
      </p:sp>
      <p:pic>
        <p:nvPicPr>
          <p:cNvPr id="10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98" y="5204373"/>
            <a:ext cx="1435100" cy="12446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91891" y="484767"/>
            <a:ext cx="7356760" cy="96303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  <a:cs typeface="Calibri"/>
              </a:rPr>
              <a:t>Klebsiella pneumoniae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è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la causa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più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frequente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di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infezione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nosocomiale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in Italia</a:t>
            </a:r>
            <a:endParaRPr lang="it-IT" sz="3200" b="1" dirty="0" smtClean="0">
              <a:solidFill>
                <a:srgbClr val="16164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5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 bwMode="auto">
          <a:xfrm>
            <a:off x="7325794" y="82388"/>
            <a:ext cx="1602118" cy="175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713116" y="6416456"/>
            <a:ext cx="1089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Font typeface="Arial" pitchFamily="34" charset="0"/>
              <a:buNone/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EARS-NET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76" y="5125280"/>
            <a:ext cx="1435100" cy="1244600"/>
          </a:xfrm>
          <a:prstGeom prst="rect">
            <a:avLst/>
          </a:prstGeom>
        </p:spPr>
      </p:pic>
      <p:sp>
        <p:nvSpPr>
          <p:cNvPr id="8" name="CasellaDiTesto 6"/>
          <p:cNvSpPr txBox="1">
            <a:spLocks noChangeArrowheads="1"/>
          </p:cNvSpPr>
          <p:nvPr/>
        </p:nvSpPr>
        <p:spPr bwMode="auto">
          <a:xfrm rot="16200000">
            <a:off x="234928" y="2918978"/>
            <a:ext cx="1864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latin typeface="+mj-lt"/>
                <a:cs typeface="MS PGothic" charset="0"/>
              </a:rPr>
              <a:t>Proportion</a:t>
            </a:r>
            <a:r>
              <a:rPr lang="it-IT" b="1" dirty="0">
                <a:latin typeface="+mj-lt"/>
                <a:cs typeface="MS PGothic" charset="0"/>
              </a:rPr>
              <a:t> 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92624" y="1692613"/>
            <a:ext cx="82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schemeClr val="tx2"/>
                </a:solidFill>
              </a:rPr>
              <a:t>MRSA</a:t>
            </a:r>
            <a:endParaRPr lang="it-IT" sz="2000" b="1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26352" y="2521669"/>
            <a:ext cx="2100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FF"/>
                </a:solidFill>
              </a:rPr>
              <a:t>Carba-R</a:t>
            </a:r>
            <a:r>
              <a:rPr lang="it-IT" sz="2000" b="1" dirty="0" smtClean="0">
                <a:solidFill>
                  <a:srgbClr val="FF00FF"/>
                </a:solidFill>
              </a:rPr>
              <a:t> Klebsiella</a:t>
            </a:r>
            <a:endParaRPr lang="it-IT" sz="2000" b="1" dirty="0">
              <a:solidFill>
                <a:srgbClr val="FF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3901" y="376428"/>
            <a:ext cx="653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Carba-R</a:t>
            </a:r>
            <a:r>
              <a:rPr lang="it-IT" sz="2400" b="1" dirty="0" smtClean="0"/>
              <a:t> </a:t>
            </a:r>
            <a:r>
              <a:rPr lang="it-IT" sz="2400" b="1" i="1" dirty="0" smtClean="0"/>
              <a:t>Klebsiella</a:t>
            </a:r>
            <a:r>
              <a:rPr lang="it-IT" sz="2400" b="1" dirty="0" smtClean="0"/>
              <a:t>: </a:t>
            </a:r>
          </a:p>
          <a:p>
            <a:pPr algn="ctr"/>
            <a:r>
              <a:rPr lang="it-IT" sz="2400" b="1" dirty="0" smtClean="0"/>
              <a:t>diffusione rapida e massiccia in Italia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319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3699" y="187056"/>
            <a:ext cx="8229600" cy="773062"/>
          </a:xfrm>
        </p:spPr>
        <p:txBody>
          <a:bodyPr>
            <a:noAutofit/>
          </a:bodyPr>
          <a:lstStyle/>
          <a:p>
            <a:pPr algn="ctr"/>
            <a:r>
              <a:rPr lang="en-GB" altLang="en-US" sz="2400" b="1" dirty="0" err="1" smtClean="0"/>
              <a:t>Carbapenem</a:t>
            </a:r>
            <a:r>
              <a:rPr lang="en-GB" altLang="en-US" sz="2400" b="1" dirty="0" smtClean="0"/>
              <a:t>-R</a:t>
            </a:r>
            <a:r>
              <a:rPr lang="en-GB" altLang="en-US" sz="2400" b="1" i="1" dirty="0" smtClean="0"/>
              <a:t> </a:t>
            </a:r>
            <a:r>
              <a:rPr lang="en-GB" altLang="en-US" sz="2400" b="1" i="1" dirty="0" err="1" smtClean="0"/>
              <a:t>Klebsiella</a:t>
            </a:r>
            <a:endParaRPr lang="en-GB" altLang="en-US" sz="2400" b="1" dirty="0" smtClean="0"/>
          </a:p>
        </p:txBody>
      </p:sp>
      <p:pic>
        <p:nvPicPr>
          <p:cNvPr id="13" name="Picture 1" descr="ARS_logo_positivo_rifil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4" y="5914069"/>
            <a:ext cx="1153518" cy="4566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64" y="5698346"/>
            <a:ext cx="471138" cy="785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6247290" y="631949"/>
            <a:ext cx="201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SMART</a:t>
            </a:r>
          </a:p>
          <a:p>
            <a:pPr algn="ctr"/>
            <a:r>
              <a:rPr lang="it-IT" sz="2000" dirty="0" smtClean="0"/>
              <a:t>dati 2015</a:t>
            </a:r>
            <a:endParaRPr lang="it-IT" sz="2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385950" y="1198083"/>
            <a:ext cx="4530340" cy="4925882"/>
            <a:chOff x="1355214" y="1106643"/>
            <a:chExt cx="4530340" cy="492588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2954" y="1106643"/>
              <a:ext cx="4292600" cy="466090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1355214" y="2907792"/>
              <a:ext cx="1313084" cy="3124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7" y="2837990"/>
            <a:ext cx="1508125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8"/>
          <p:cNvSpPr txBox="1"/>
          <p:nvPr/>
        </p:nvSpPr>
        <p:spPr>
          <a:xfrm>
            <a:off x="295419" y="6335580"/>
            <a:ext cx="109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Font typeface="Arial" pitchFamily="34" charset="0"/>
              <a:buNone/>
            </a:pPr>
            <a:r>
              <a:rPr lang="it-IT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EARS-NET</a:t>
            </a:r>
            <a:endParaRPr lang="it-IT" sz="14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46" y="5641421"/>
            <a:ext cx="813106" cy="70517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865" y="1907632"/>
            <a:ext cx="3510336" cy="364413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052218" y="1369565"/>
            <a:ext cx="241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Media: 37%</a:t>
            </a:r>
          </a:p>
          <a:p>
            <a:pPr algn="ctr"/>
            <a:r>
              <a:rPr lang="it-IT" sz="2400" b="1" dirty="0" err="1" smtClean="0"/>
              <a:t>Range</a:t>
            </a:r>
            <a:r>
              <a:rPr lang="it-IT" sz="2400" b="1" dirty="0" smtClean="0"/>
              <a:t>: 6 </a:t>
            </a:r>
            <a:r>
              <a:rPr lang="mr-IN" sz="2400" b="1" dirty="0" smtClean="0"/>
              <a:t>–</a:t>
            </a:r>
            <a:r>
              <a:rPr lang="it-IT" sz="2400" b="1" dirty="0" smtClean="0"/>
              <a:t> 61%</a:t>
            </a:r>
            <a:endParaRPr lang="it-IT" sz="2400" b="1" dirty="0"/>
          </a:p>
        </p:txBody>
      </p:sp>
      <p:grpSp>
        <p:nvGrpSpPr>
          <p:cNvPr id="21" name="Gruppo 20"/>
          <p:cNvGrpSpPr/>
          <p:nvPr/>
        </p:nvGrpSpPr>
        <p:grpSpPr>
          <a:xfrm>
            <a:off x="3255264" y="2200562"/>
            <a:ext cx="4005072" cy="3139534"/>
            <a:chOff x="3182112" y="2200562"/>
            <a:chExt cx="4005072" cy="3139534"/>
          </a:xfrm>
        </p:grpSpPr>
        <p:cxnSp>
          <p:nvCxnSpPr>
            <p:cNvPr id="8" name="Connettore 1 7"/>
            <p:cNvCxnSpPr/>
            <p:nvPr/>
          </p:nvCxnSpPr>
          <p:spPr>
            <a:xfrm flipV="1">
              <a:off x="3182112" y="2200562"/>
              <a:ext cx="2322576" cy="2949615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3182112" y="5113601"/>
              <a:ext cx="4005072" cy="226495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sellaDiTesto 3"/>
          <p:cNvSpPr txBox="1"/>
          <p:nvPr/>
        </p:nvSpPr>
        <p:spPr>
          <a:xfrm>
            <a:off x="1751473" y="5876315"/>
            <a:ext cx="390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Italia: al secondo posto in Europa per gravità </a:t>
            </a:r>
            <a:r>
              <a:rPr lang="it-IT" sz="2000" b="1" smtClean="0"/>
              <a:t>del problema</a:t>
            </a:r>
            <a:endParaRPr lang="it-IT" sz="2000" b="1"/>
          </a:p>
        </p:txBody>
      </p:sp>
    </p:spTree>
    <p:extLst>
      <p:ext uri="{BB962C8B-B14F-4D97-AF65-F5344CB8AC3E}">
        <p14:creationId xmlns:p14="http://schemas.microsoft.com/office/powerpoint/2010/main" val="18398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 txBox="1">
            <a:spLocks/>
          </p:cNvSpPr>
          <p:nvPr/>
        </p:nvSpPr>
        <p:spPr>
          <a:xfrm>
            <a:off x="1025467" y="190501"/>
            <a:ext cx="7127933" cy="971550"/>
          </a:xfrm>
          <a:prstGeom prst="rect">
            <a:avLst/>
          </a:prstGeom>
          <a:solidFill>
            <a:srgbClr val="CCFFCC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Le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infezioni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invasive da CRE (</a:t>
            </a:r>
            <a:r>
              <a:rPr lang="en-GB" sz="2400" b="1" i="1" dirty="0" smtClean="0">
                <a:solidFill>
                  <a:prstClr val="black"/>
                </a:solidFill>
                <a:cs typeface="Arial Black"/>
              </a:rPr>
              <a:t>Klebsiella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)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sono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associate ad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elevata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mortalità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</a:t>
            </a:r>
            <a:endParaRPr lang="en-GB" sz="2400" b="1" i="1" dirty="0">
              <a:solidFill>
                <a:prstClr val="black"/>
              </a:solidFill>
              <a:cs typeface="Arial Black"/>
            </a:endParaRPr>
          </a:p>
        </p:txBody>
      </p:sp>
      <p:graphicFrame>
        <p:nvGraphicFramePr>
          <p:cNvPr id="1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39652"/>
              </p:ext>
            </p:extLst>
          </p:nvPr>
        </p:nvGraphicFramePr>
        <p:xfrm>
          <a:off x="529366" y="1499393"/>
          <a:ext cx="8116101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04713"/>
                <a:gridCol w="1549399"/>
                <a:gridCol w="981500"/>
                <a:gridCol w="24804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  <a:cs typeface="Arial Rounded MT Bold"/>
                        </a:rPr>
                        <a:t>Autore</a:t>
                      </a:r>
                      <a:endParaRPr lang="en-US" sz="2400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  <a:cs typeface="Arial Rounded MT Bold"/>
                        </a:rPr>
                        <a:t>Paese</a:t>
                      </a:r>
                      <a:endParaRPr lang="en-US" sz="2400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Arial Rounded MT Bold"/>
                        </a:rPr>
                        <a:t>No. </a:t>
                      </a:r>
                      <a:r>
                        <a:rPr lang="en-US" sz="2400" dirty="0" err="1" smtClean="0">
                          <a:latin typeface="+mj-lt"/>
                          <a:cs typeface="Arial Rounded MT Bold"/>
                        </a:rPr>
                        <a:t>Pz</a:t>
                      </a:r>
                      <a:endParaRPr lang="en-US" sz="2400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  <a:cs typeface="Arial Rounded MT Bold"/>
                        </a:rPr>
                        <a:t>Mortalità</a:t>
                      </a:r>
                      <a:endParaRPr lang="en-US" sz="2400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  <a:cs typeface="Arial Rounded MT Bold"/>
                        </a:rPr>
                        <a:t>Nguyen, DMID 2010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Arial Rounded MT Bold"/>
                        </a:rPr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+mj-lt"/>
                          <a:cs typeface="Arial Rounded MT Bold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30</a:t>
                      </a:r>
                      <a:r>
                        <a:rPr lang="en-US" sz="2400" b="1" baseline="0" dirty="0" smtClean="0">
                          <a:latin typeface="+mj-lt"/>
                          <a:cs typeface="Arial Rounded MT Bold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j-lt"/>
                          <a:cs typeface="Arial Rounded MT Bold"/>
                        </a:rPr>
                        <a:t>giorni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  <a:cs typeface="Arial Rounded MT Bold"/>
                        </a:rPr>
                        <a:t>Ben-David, CMI 2011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Israele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+mj-lt"/>
                          <a:cs typeface="Arial Rounded MT Bold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In</a:t>
                      </a:r>
                      <a:r>
                        <a:rPr lang="en-US" sz="2400" b="1" baseline="0" dirty="0" smtClean="0">
                          <a:latin typeface="+mj-lt"/>
                          <a:cs typeface="Arial Rounded MT Bold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j-lt"/>
                          <a:cs typeface="Arial Rounded MT Bold"/>
                        </a:rPr>
                        <a:t>ospedale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69%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  <a:cs typeface="Arial Rounded MT Bold"/>
                        </a:rPr>
                        <a:t>Zarkotou, CMI 2011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Grecia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+mj-lt"/>
                          <a:cs typeface="Arial Rounded MT Bold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Complessiva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53%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  <a:cs typeface="Arial Rounded MT Bold"/>
                        </a:rPr>
                        <a:t>Qureshi, AAC 2012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Arial Rounded MT Bold"/>
                        </a:rPr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+mj-lt"/>
                          <a:cs typeface="Arial Rounded MT Bold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28</a:t>
                      </a:r>
                      <a:r>
                        <a:rPr lang="en-US" sz="2400" b="1" baseline="0" dirty="0" smtClean="0">
                          <a:latin typeface="+mj-lt"/>
                          <a:cs typeface="Arial Rounded MT Bold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j-lt"/>
                          <a:cs typeface="Arial Rounded MT Bold"/>
                        </a:rPr>
                        <a:t>giorni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39%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  <a:cs typeface="Arial Rounded MT Bold"/>
                        </a:rPr>
                        <a:t>Tumbarello, CID 2012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Italia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+mj-lt"/>
                          <a:cs typeface="Arial Rounded MT Bold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Complessiva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  <a:cs typeface="Arial Rounded MT Bold"/>
                        </a:rPr>
                        <a:t>Navarro, CMI 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2013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Spagna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+mj-lt"/>
                          <a:cs typeface="Arial Rounded MT Bold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30</a:t>
                      </a:r>
                      <a:r>
                        <a:rPr lang="en-US" sz="2400" b="1" baseline="0" dirty="0" smtClean="0">
                          <a:latin typeface="+mj-lt"/>
                          <a:cs typeface="Arial Rounded MT Bold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j-lt"/>
                          <a:cs typeface="Arial Rounded MT Bold"/>
                        </a:rPr>
                        <a:t>giorni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:</a:t>
                      </a:r>
                      <a:r>
                        <a:rPr lang="en-US" sz="2400" b="1" baseline="0" dirty="0" smtClean="0">
                          <a:latin typeface="+mj-lt"/>
                          <a:cs typeface="Arial Rounded MT Bold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50%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Tumbarello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, JAC 2015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Italia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447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14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giorni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: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 39%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+mj-lt"/>
                          <a:cs typeface="Arial Rounded MT Bold"/>
                        </a:rPr>
                        <a:t>Girmenia</a:t>
                      </a:r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, BMT 2015 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Italia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  <a:cs typeface="Arial Rounded MT Bold"/>
                        </a:rPr>
                        <a:t>87*</a:t>
                      </a:r>
                      <a:endParaRPr lang="en-US" sz="2400" b="1" dirty="0"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3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mesi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 Rounded MT Bold"/>
                        </a:rPr>
                        <a:t>: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Arial Rounded MT Bold"/>
                        </a:rPr>
                        <a:t> 70%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Arial Rounded MT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76250" y="6000750"/>
            <a:ext cx="8092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* Pazienti soggetti a trapianto allogenico di cellule </a:t>
            </a:r>
            <a:r>
              <a:rPr lang="it-IT" sz="2000" smtClean="0"/>
              <a:t>staminali ematopoietiche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22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50373"/>
              </p:ext>
            </p:extLst>
          </p:nvPr>
        </p:nvGraphicFramePr>
        <p:xfrm>
          <a:off x="266672" y="1982069"/>
          <a:ext cx="2677696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itchFamily="34" charset="0"/>
                          <a:cs typeface="Arial" pitchFamily="34" charset="0"/>
                        </a:rPr>
                        <a:t>Antibiotico</a:t>
                      </a:r>
                      <a:endParaRPr lang="it-I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rial" pitchFamily="34" charset="0"/>
                          <a:cs typeface="Arial" pitchFamily="34" charset="0"/>
                        </a:rPr>
                        <a:t>MIC</a:t>
                      </a:r>
                      <a:r>
                        <a:rPr lang="it-IT" sz="1200" b="1" baseline="0" dirty="0">
                          <a:latin typeface="Arial" pitchFamily="34" charset="0"/>
                          <a:cs typeface="Arial" pitchFamily="34" charset="0"/>
                        </a:rPr>
                        <a:t> mg/L (S/I/R)</a:t>
                      </a:r>
                      <a:r>
                        <a:rPr lang="it-IT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Amp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Sulb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Tazo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&gt;128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Ceftriaxone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Ceftazidime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Ertapenem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Gentamicina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S</a:t>
                      </a: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Ciprofloxacina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Tigeciclina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Colistina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3" name="CasellaDiTesto 3"/>
          <p:cNvSpPr txBox="1"/>
          <p:nvPr/>
        </p:nvSpPr>
        <p:spPr>
          <a:xfrm>
            <a:off x="376400" y="1582135"/>
            <a:ext cx="2543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1600" i="1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K. </a:t>
            </a:r>
            <a:r>
              <a:rPr lang="it-IT" sz="1600" i="1" dirty="0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pneumoniae</a:t>
            </a:r>
            <a:r>
              <a:rPr lang="it-IT" sz="1600" dirty="0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 KPC+</a:t>
            </a:r>
            <a:endParaRPr lang="it-IT" sz="1600" i="1" dirty="0">
              <a:solidFill>
                <a:prstClr val="black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graphicFrame>
        <p:nvGraphicFramePr>
          <p:cNvPr id="14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1589"/>
              </p:ext>
            </p:extLst>
          </p:nvPr>
        </p:nvGraphicFramePr>
        <p:xfrm>
          <a:off x="3175016" y="1965326"/>
          <a:ext cx="2711202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itchFamily="34" charset="0"/>
                          <a:cs typeface="Arial" pitchFamily="34" charset="0"/>
                        </a:rPr>
                        <a:t>Antibiotico</a:t>
                      </a:r>
                      <a:endParaRPr lang="it-I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rial" pitchFamily="34" charset="0"/>
                          <a:cs typeface="Arial" pitchFamily="34" charset="0"/>
                        </a:rPr>
                        <a:t>MIC</a:t>
                      </a:r>
                      <a:r>
                        <a:rPr lang="it-IT" sz="1200" b="1" baseline="0" dirty="0">
                          <a:latin typeface="Arial" pitchFamily="34" charset="0"/>
                          <a:cs typeface="Arial" pitchFamily="34" charset="0"/>
                        </a:rPr>
                        <a:t> mg/L (S/I/R)</a:t>
                      </a:r>
                      <a:r>
                        <a:rPr lang="it-IT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Amp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Sulb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&gt;256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Tazo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&gt;128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Cefotaxime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Ceftazidime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Ertapenem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 I</a:t>
                      </a:r>
                    </a:p>
                  </a:txBody>
                  <a:tcPr marL="68580" marR="68580" marT="34290" marB="3429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 I</a:t>
                      </a:r>
                    </a:p>
                  </a:txBody>
                  <a:tcPr marL="68580" marR="68580" marT="34290" marB="3429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Gentamicina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S</a:t>
                      </a: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Ciprofloxacina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Tigeciclina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S</a:t>
                      </a: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Colistina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5" name="CasellaDiTesto 3"/>
          <p:cNvSpPr txBox="1"/>
          <p:nvPr/>
        </p:nvSpPr>
        <p:spPr>
          <a:xfrm>
            <a:off x="3106689" y="1582135"/>
            <a:ext cx="28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1600" i="1" dirty="0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K. pneumoniae </a:t>
            </a:r>
            <a:r>
              <a:rPr lang="it-IT" sz="1600" dirty="0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OXA-48+</a:t>
            </a:r>
          </a:p>
        </p:txBody>
      </p:sp>
      <p:sp>
        <p:nvSpPr>
          <p:cNvPr id="16" name="CasellaDiTesto 3"/>
          <p:cNvSpPr txBox="1"/>
          <p:nvPr/>
        </p:nvSpPr>
        <p:spPr>
          <a:xfrm>
            <a:off x="6304864" y="1582135"/>
            <a:ext cx="2132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1600" i="1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E. coli</a:t>
            </a:r>
            <a:r>
              <a:rPr lang="it-IT" sz="1600">
                <a:solidFill>
                  <a:prstClr val="black"/>
                </a:solidFill>
                <a:latin typeface="Arial Black"/>
                <a:ea typeface="ＭＳ Ｐゴシック" charset="0"/>
                <a:cs typeface="Arial Black"/>
              </a:rPr>
              <a:t> NDM+</a:t>
            </a:r>
            <a:endParaRPr lang="it-IT" sz="1600" i="1">
              <a:solidFill>
                <a:prstClr val="black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graphicFrame>
        <p:nvGraphicFramePr>
          <p:cNvPr id="17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92888"/>
              </p:ext>
            </p:extLst>
          </p:nvPr>
        </p:nvGraphicFramePr>
        <p:xfrm>
          <a:off x="6075674" y="1954512"/>
          <a:ext cx="2739142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itchFamily="34" charset="0"/>
                          <a:cs typeface="Arial" pitchFamily="34" charset="0"/>
                        </a:rPr>
                        <a:t>Antibiotico</a:t>
                      </a:r>
                      <a:endParaRPr lang="it-I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rial" pitchFamily="34" charset="0"/>
                          <a:cs typeface="Arial" pitchFamily="34" charset="0"/>
                        </a:rPr>
                        <a:t>MIC</a:t>
                      </a:r>
                      <a:r>
                        <a:rPr lang="it-IT" sz="1200" b="1" baseline="0" dirty="0">
                          <a:latin typeface="Arial" pitchFamily="34" charset="0"/>
                          <a:cs typeface="Arial" pitchFamily="34" charset="0"/>
                        </a:rPr>
                        <a:t> mg/L (S/I/R)</a:t>
                      </a:r>
                      <a:r>
                        <a:rPr lang="it-IT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Amoxi/Clav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Tazo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&gt;128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Cefotaxime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Ceftazidime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Ertapenem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 I</a:t>
                      </a:r>
                    </a:p>
                  </a:txBody>
                  <a:tcPr marL="68580" marR="68580" marT="34290" marB="3429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 R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Gentamicina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&gt;16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Levofloxacina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&gt;8 R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Tigeciclina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0.5 S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Colistina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2" name="CasellaDiTesto 8"/>
          <p:cNvSpPr txBox="1"/>
          <p:nvPr/>
        </p:nvSpPr>
        <p:spPr>
          <a:xfrm>
            <a:off x="146304" y="6011894"/>
            <a:ext cx="7258050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buClr>
                <a:srgbClr val="0099CC"/>
              </a:buClr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Giani T, et al. J Clin Microbiol 2009;47:3793–3794.</a:t>
            </a:r>
          </a:p>
          <a:p>
            <a:pPr>
              <a:buClr>
                <a:srgbClr val="0099CC"/>
              </a:buClr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Giani T, et al. J Clin Microbiol 2014;52:2702–2705.</a:t>
            </a:r>
          </a:p>
          <a:p>
            <a:pPr>
              <a:buClr>
                <a:srgbClr val="0099CC"/>
              </a:buClr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D’Andrea MM, et al. J Clin Microbiol 2011;49:2755–2758.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1738405" y="497779"/>
            <a:ext cx="5639278" cy="683321"/>
          </a:xfrm>
          <a:prstGeom prst="rect">
            <a:avLst/>
          </a:prstGeom>
          <a:solidFill>
            <a:srgbClr val="CCFFCC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Per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i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CRE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restano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pochi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antibiotici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</a:t>
            </a:r>
            <a:r>
              <a:rPr lang="en-GB" sz="2400" b="1" dirty="0" err="1" smtClean="0">
                <a:solidFill>
                  <a:prstClr val="black"/>
                </a:solidFill>
                <a:cs typeface="Arial Black"/>
              </a:rPr>
              <a:t>attivi</a:t>
            </a:r>
            <a:r>
              <a:rPr lang="en-GB" sz="2400" b="1" dirty="0" smtClean="0">
                <a:solidFill>
                  <a:prstClr val="black"/>
                </a:solidFill>
                <a:cs typeface="Arial Black"/>
              </a:rPr>
              <a:t> </a:t>
            </a:r>
            <a:endParaRPr lang="en-GB" sz="2400" b="1" i="1" dirty="0">
              <a:solidFill>
                <a:prstClr val="black"/>
              </a:solidFill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63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03200"/>
            <a:ext cx="8509000" cy="2565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8150" y="552450"/>
            <a:ext cx="376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Open Forum </a:t>
            </a:r>
            <a:r>
              <a:rPr lang="it-IT" dirty="0" err="1" smtClean="0"/>
              <a:t>Infectious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r>
              <a:rPr lang="it-IT" dirty="0" smtClean="0"/>
              <a:t> 2015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1018"/>
            <a:ext cx="9144000" cy="23275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19200" y="5486400"/>
            <a:ext cx="6848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it-IT" sz="2800" b="1" dirty="0" smtClean="0"/>
              <a:t>Uso di associazioni di 2-3 antibiotici</a:t>
            </a:r>
          </a:p>
          <a:p>
            <a:pPr marL="457200" indent="-457200">
              <a:buFont typeface="Courier New" charset="0"/>
              <a:buChar char="o"/>
            </a:pPr>
            <a:r>
              <a:rPr lang="it-IT" sz="2800" b="1" dirty="0" err="1" smtClean="0"/>
              <a:t>Colistina</a:t>
            </a:r>
            <a:r>
              <a:rPr lang="it-IT" sz="2800" b="1" dirty="0" smtClean="0"/>
              <a:t>: </a:t>
            </a:r>
            <a:r>
              <a:rPr lang="it-IT" sz="2800" b="1" i="1" dirty="0" err="1" smtClean="0"/>
              <a:t>backbone</a:t>
            </a:r>
            <a:r>
              <a:rPr lang="it-IT" sz="2800" b="1" dirty="0" smtClean="0"/>
              <a:t> nelle terapie anti-CRE</a:t>
            </a:r>
          </a:p>
        </p:txBody>
      </p:sp>
    </p:spTree>
    <p:extLst>
      <p:ext uri="{BB962C8B-B14F-4D97-AF65-F5344CB8AC3E}">
        <p14:creationId xmlns:p14="http://schemas.microsoft.com/office/powerpoint/2010/main" val="18383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6394" y="205510"/>
            <a:ext cx="7213938" cy="848454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Incremento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di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resistenza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alla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colistina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in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Carba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-R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Klebsiella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br>
              <a:rPr lang="en-GB" sz="2400" b="1" dirty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</a:b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(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dati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da due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sorveglianze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nazionali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italiane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a typeface="Arial" pitchFamily="-107" charset="0"/>
                <a:cs typeface="Arial Black"/>
              </a:rPr>
              <a:t>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73355" y="3206022"/>
            <a:ext cx="337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</a:rPr>
              <a:t>Proporzione</a:t>
            </a:r>
            <a:r>
              <a:rPr lang="en-US" sz="2400" b="1" dirty="0" smtClean="0">
                <a:solidFill>
                  <a:prstClr val="black"/>
                </a:solidFill>
              </a:rPr>
              <a:t> di </a:t>
            </a:r>
            <a:r>
              <a:rPr lang="en-US" sz="2400" b="1" dirty="0">
                <a:solidFill>
                  <a:prstClr val="black"/>
                </a:solidFill>
              </a:rPr>
              <a:t>COL-R (%)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950" y="5272947"/>
            <a:ext cx="296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2011: </a:t>
            </a:r>
          </a:p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Sorveglianza</a:t>
            </a:r>
            <a:r>
              <a:rPr lang="en-US" sz="2000" b="1" dirty="0" smtClean="0">
                <a:solidFill>
                  <a:prstClr val="black"/>
                </a:solidFill>
              </a:rPr>
              <a:t> AMCLI-</a:t>
            </a:r>
            <a:r>
              <a:rPr lang="en-US" sz="2000" b="1" dirty="0" err="1" smtClean="0">
                <a:solidFill>
                  <a:prstClr val="black"/>
                </a:solidFill>
              </a:rPr>
              <a:t>CoSA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2453" y="5290639"/>
            <a:ext cx="236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2013-14: </a:t>
            </a:r>
          </a:p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Sorveglianza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EuSCAPE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9618" y="6219239"/>
            <a:ext cx="57194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8466D"/>
                </a:solidFill>
              </a:rPr>
              <a:t>Giani </a:t>
            </a:r>
            <a:r>
              <a:rPr lang="it-IT" sz="1600" i="1" dirty="0">
                <a:solidFill>
                  <a:srgbClr val="18466D"/>
                </a:solidFill>
              </a:rPr>
              <a:t>et al</a:t>
            </a:r>
            <a:r>
              <a:rPr lang="it-IT" sz="1600" dirty="0">
                <a:solidFill>
                  <a:srgbClr val="18466D"/>
                </a:solidFill>
              </a:rPr>
              <a:t> – Euro </a:t>
            </a:r>
            <a:r>
              <a:rPr lang="it-IT" sz="1600" dirty="0" err="1">
                <a:solidFill>
                  <a:srgbClr val="18466D"/>
                </a:solidFill>
              </a:rPr>
              <a:t>Surv</a:t>
            </a:r>
            <a:r>
              <a:rPr lang="it-IT" sz="1600" dirty="0">
                <a:solidFill>
                  <a:srgbClr val="18466D"/>
                </a:solidFill>
              </a:rPr>
              <a:t> 2013</a:t>
            </a:r>
          </a:p>
          <a:p>
            <a:r>
              <a:rPr lang="it-IT" sz="1600" dirty="0">
                <a:solidFill>
                  <a:srgbClr val="18466D"/>
                </a:solidFill>
              </a:rPr>
              <a:t>Monaco </a:t>
            </a:r>
            <a:r>
              <a:rPr lang="it-IT" sz="1600" i="1" dirty="0">
                <a:solidFill>
                  <a:srgbClr val="18466D"/>
                </a:solidFill>
              </a:rPr>
              <a:t>et al</a:t>
            </a:r>
            <a:r>
              <a:rPr lang="it-IT" sz="1600" dirty="0">
                <a:solidFill>
                  <a:srgbClr val="18466D"/>
                </a:solidFill>
              </a:rPr>
              <a:t> – Euro </a:t>
            </a:r>
            <a:r>
              <a:rPr lang="it-IT" sz="1600" dirty="0" err="1">
                <a:solidFill>
                  <a:srgbClr val="18466D"/>
                </a:solidFill>
              </a:rPr>
              <a:t>Surv</a:t>
            </a:r>
            <a:r>
              <a:rPr lang="it-IT" sz="1600" dirty="0">
                <a:solidFill>
                  <a:srgbClr val="18466D"/>
                </a:solidFill>
              </a:rPr>
              <a:t> 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8008" y="2944300"/>
            <a:ext cx="14872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T</a:t>
            </a:r>
            <a:r>
              <a:rPr lang="en-US" sz="2000" b="1" dirty="0" err="1" smtClean="0">
                <a:solidFill>
                  <a:prstClr val="black"/>
                </a:solidFill>
              </a:rPr>
              <a:t>rovati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in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13/25 </a:t>
            </a:r>
            <a:r>
              <a:rPr lang="en-US" sz="2000" b="1" dirty="0" err="1" smtClean="0">
                <a:solidFill>
                  <a:prstClr val="black"/>
                </a:solidFill>
              </a:rPr>
              <a:t>centri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9788" y="1838327"/>
            <a:ext cx="14872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Trovati</a:t>
            </a:r>
            <a:r>
              <a:rPr lang="en-US" sz="2000" b="1" dirty="0" smtClean="0">
                <a:solidFill>
                  <a:prstClr val="black"/>
                </a:solidFill>
              </a:rPr>
              <a:t> in 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21/21 </a:t>
            </a:r>
            <a:r>
              <a:rPr lang="en-US" sz="2000" b="1" dirty="0" err="1" smtClean="0">
                <a:solidFill>
                  <a:prstClr val="black"/>
                </a:solidFill>
              </a:rPr>
              <a:t>centri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90257" y="1116322"/>
            <a:ext cx="1973459" cy="1924605"/>
            <a:chOff x="5104312" y="3875055"/>
            <a:chExt cx="2266950" cy="214312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312" y="3875055"/>
              <a:ext cx="2266950" cy="21431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5608368" y="4126728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5760768" y="4162744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16" name="Oval 9"/>
            <p:cNvSpPr>
              <a:spLocks noChangeAspect="1" noChangeArrowheads="1"/>
            </p:cNvSpPr>
            <p:nvPr/>
          </p:nvSpPr>
          <p:spPr bwMode="auto">
            <a:xfrm>
              <a:off x="5507117" y="4198736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17" name="Oval 9"/>
            <p:cNvSpPr>
              <a:spLocks noChangeAspect="1" noChangeArrowheads="1"/>
            </p:cNvSpPr>
            <p:nvPr/>
          </p:nvSpPr>
          <p:spPr bwMode="auto">
            <a:xfrm>
              <a:off x="5803533" y="4018728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18" name="Oval 9"/>
            <p:cNvSpPr>
              <a:spLocks noChangeAspect="1" noChangeArrowheads="1"/>
            </p:cNvSpPr>
            <p:nvPr/>
          </p:nvSpPr>
          <p:spPr bwMode="auto">
            <a:xfrm>
              <a:off x="5411584" y="4270744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19" name="Oval 9"/>
            <p:cNvSpPr>
              <a:spLocks noChangeAspect="1" noChangeArrowheads="1"/>
            </p:cNvSpPr>
            <p:nvPr/>
          </p:nvSpPr>
          <p:spPr bwMode="auto">
            <a:xfrm>
              <a:off x="5464352" y="4414760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0" name="Oval 9"/>
            <p:cNvSpPr>
              <a:spLocks noChangeAspect="1" noChangeArrowheads="1"/>
            </p:cNvSpPr>
            <p:nvPr/>
          </p:nvSpPr>
          <p:spPr bwMode="auto">
            <a:xfrm>
              <a:off x="5651133" y="4378768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1" name="Oval 9"/>
            <p:cNvSpPr>
              <a:spLocks noChangeAspect="1" noChangeArrowheads="1"/>
            </p:cNvSpPr>
            <p:nvPr/>
          </p:nvSpPr>
          <p:spPr bwMode="auto">
            <a:xfrm>
              <a:off x="6011173" y="4198736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2" name="Oval 9"/>
            <p:cNvSpPr>
              <a:spLocks noChangeAspect="1" noChangeArrowheads="1"/>
            </p:cNvSpPr>
            <p:nvPr/>
          </p:nvSpPr>
          <p:spPr bwMode="auto">
            <a:xfrm>
              <a:off x="5968408" y="3982712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3" name="Oval 9"/>
            <p:cNvSpPr>
              <a:spLocks noChangeAspect="1" noChangeArrowheads="1"/>
            </p:cNvSpPr>
            <p:nvPr/>
          </p:nvSpPr>
          <p:spPr bwMode="auto">
            <a:xfrm>
              <a:off x="5896400" y="4378768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4" name="Oval 9"/>
            <p:cNvSpPr>
              <a:spLocks noChangeAspect="1" noChangeArrowheads="1"/>
            </p:cNvSpPr>
            <p:nvPr/>
          </p:nvSpPr>
          <p:spPr bwMode="auto">
            <a:xfrm>
              <a:off x="5968408" y="4558776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5" name="Oval 9"/>
            <p:cNvSpPr>
              <a:spLocks noChangeAspect="1" noChangeArrowheads="1"/>
            </p:cNvSpPr>
            <p:nvPr/>
          </p:nvSpPr>
          <p:spPr bwMode="auto">
            <a:xfrm>
              <a:off x="6011173" y="4666800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6" name="Oval 9"/>
            <p:cNvSpPr>
              <a:spLocks noChangeAspect="1" noChangeArrowheads="1"/>
            </p:cNvSpPr>
            <p:nvPr/>
          </p:nvSpPr>
          <p:spPr bwMode="auto">
            <a:xfrm>
              <a:off x="6256440" y="4558776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7" name="Oval 9"/>
            <p:cNvSpPr>
              <a:spLocks noChangeAspect="1" noChangeArrowheads="1"/>
            </p:cNvSpPr>
            <p:nvPr/>
          </p:nvSpPr>
          <p:spPr bwMode="auto">
            <a:xfrm>
              <a:off x="6184432" y="4882824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8" name="Oval 9"/>
            <p:cNvSpPr>
              <a:spLocks noChangeAspect="1" noChangeArrowheads="1"/>
            </p:cNvSpPr>
            <p:nvPr/>
          </p:nvSpPr>
          <p:spPr bwMode="auto">
            <a:xfrm>
              <a:off x="6659245" y="4954832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29" name="Oval 9"/>
            <p:cNvSpPr>
              <a:spLocks noChangeAspect="1" noChangeArrowheads="1"/>
            </p:cNvSpPr>
            <p:nvPr/>
          </p:nvSpPr>
          <p:spPr bwMode="auto">
            <a:xfrm>
              <a:off x="6976520" y="5134840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30" name="Oval 9"/>
            <p:cNvSpPr>
              <a:spLocks noChangeAspect="1" noChangeArrowheads="1"/>
            </p:cNvSpPr>
            <p:nvPr/>
          </p:nvSpPr>
          <p:spPr bwMode="auto">
            <a:xfrm>
              <a:off x="6472464" y="5062832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31" name="Oval 9"/>
            <p:cNvSpPr>
              <a:spLocks noChangeAspect="1" noChangeArrowheads="1"/>
            </p:cNvSpPr>
            <p:nvPr/>
          </p:nvSpPr>
          <p:spPr bwMode="auto">
            <a:xfrm>
              <a:off x="6605624" y="5062832"/>
              <a:ext cx="101252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32" name="Oval 9"/>
            <p:cNvSpPr>
              <a:spLocks noChangeAspect="1" noChangeArrowheads="1"/>
            </p:cNvSpPr>
            <p:nvPr/>
          </p:nvSpPr>
          <p:spPr bwMode="auto">
            <a:xfrm>
              <a:off x="6803261" y="5350864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33" name="Oval 9"/>
            <p:cNvSpPr>
              <a:spLocks noChangeAspect="1" noChangeArrowheads="1"/>
            </p:cNvSpPr>
            <p:nvPr/>
          </p:nvSpPr>
          <p:spPr bwMode="auto">
            <a:xfrm>
              <a:off x="6328448" y="5638896"/>
              <a:ext cx="101251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34" name="Oval 9"/>
            <p:cNvSpPr>
              <a:spLocks noChangeAspect="1" noChangeArrowheads="1"/>
            </p:cNvSpPr>
            <p:nvPr/>
          </p:nvSpPr>
          <p:spPr bwMode="auto">
            <a:xfrm>
              <a:off x="6567997" y="5691660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35" name="Oval 9"/>
            <p:cNvSpPr>
              <a:spLocks noChangeAspect="1" noChangeArrowheads="1"/>
            </p:cNvSpPr>
            <p:nvPr/>
          </p:nvSpPr>
          <p:spPr bwMode="auto">
            <a:xfrm>
              <a:off x="6574993" y="5746920"/>
              <a:ext cx="101251" cy="1080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02772" y="2594052"/>
            <a:ext cx="1973459" cy="1924605"/>
            <a:chOff x="6902693" y="2594049"/>
            <a:chExt cx="1973459" cy="1924605"/>
          </a:xfrm>
        </p:grpSpPr>
        <p:grpSp>
          <p:nvGrpSpPr>
            <p:cNvPr id="36" name="Group 35"/>
            <p:cNvGrpSpPr/>
            <p:nvPr/>
          </p:nvGrpSpPr>
          <p:grpSpPr>
            <a:xfrm>
              <a:off x="6902693" y="2594049"/>
              <a:ext cx="1973459" cy="1924605"/>
              <a:chOff x="5104312" y="3875055"/>
              <a:chExt cx="2266950" cy="2143125"/>
            </a:xfrm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12" y="3875055"/>
                <a:ext cx="2266950" cy="21431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Oval 38"/>
              <p:cNvSpPr>
                <a:spLocks noChangeAspect="1" noChangeArrowheads="1"/>
              </p:cNvSpPr>
              <p:nvPr/>
            </p:nvSpPr>
            <p:spPr bwMode="auto">
              <a:xfrm>
                <a:off x="5760768" y="4162744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9"/>
              <p:cNvSpPr>
                <a:spLocks noChangeAspect="1" noChangeArrowheads="1"/>
              </p:cNvSpPr>
              <p:nvPr/>
            </p:nvSpPr>
            <p:spPr bwMode="auto">
              <a:xfrm>
                <a:off x="5551320" y="4155878"/>
                <a:ext cx="10125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9"/>
              <p:cNvSpPr>
                <a:spLocks noChangeAspect="1" noChangeArrowheads="1"/>
              </p:cNvSpPr>
              <p:nvPr/>
            </p:nvSpPr>
            <p:spPr bwMode="auto">
              <a:xfrm>
                <a:off x="5803533" y="4018728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9"/>
              <p:cNvSpPr>
                <a:spLocks noChangeAspect="1" noChangeArrowheads="1"/>
              </p:cNvSpPr>
              <p:nvPr/>
            </p:nvSpPr>
            <p:spPr bwMode="auto">
              <a:xfrm>
                <a:off x="5411584" y="4270744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9"/>
              <p:cNvSpPr>
                <a:spLocks noChangeAspect="1" noChangeArrowheads="1"/>
              </p:cNvSpPr>
              <p:nvPr/>
            </p:nvSpPr>
            <p:spPr bwMode="auto">
              <a:xfrm>
                <a:off x="5464352" y="4414760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9"/>
              <p:cNvSpPr>
                <a:spLocks noChangeAspect="1" noChangeArrowheads="1"/>
              </p:cNvSpPr>
              <p:nvPr/>
            </p:nvSpPr>
            <p:spPr bwMode="auto">
              <a:xfrm>
                <a:off x="6093160" y="4378768"/>
                <a:ext cx="10125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9"/>
              <p:cNvSpPr>
                <a:spLocks noChangeAspect="1" noChangeArrowheads="1"/>
              </p:cNvSpPr>
              <p:nvPr/>
            </p:nvSpPr>
            <p:spPr bwMode="auto">
              <a:xfrm>
                <a:off x="6077477" y="4241593"/>
                <a:ext cx="10125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9"/>
              <p:cNvSpPr>
                <a:spLocks noChangeAspect="1" noChangeArrowheads="1"/>
              </p:cNvSpPr>
              <p:nvPr/>
            </p:nvSpPr>
            <p:spPr bwMode="auto">
              <a:xfrm>
                <a:off x="5896400" y="4378768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Oval 9"/>
              <p:cNvSpPr>
                <a:spLocks noChangeAspect="1" noChangeArrowheads="1"/>
              </p:cNvSpPr>
              <p:nvPr/>
            </p:nvSpPr>
            <p:spPr bwMode="auto">
              <a:xfrm>
                <a:off x="5968408" y="4558776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9"/>
              <p:cNvSpPr>
                <a:spLocks noChangeAspect="1" noChangeArrowheads="1"/>
              </p:cNvSpPr>
              <p:nvPr/>
            </p:nvSpPr>
            <p:spPr bwMode="auto">
              <a:xfrm>
                <a:off x="6011173" y="4666800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Oval 9"/>
              <p:cNvSpPr>
                <a:spLocks noChangeAspect="1" noChangeArrowheads="1"/>
              </p:cNvSpPr>
              <p:nvPr/>
            </p:nvSpPr>
            <p:spPr bwMode="auto">
              <a:xfrm>
                <a:off x="6256440" y="4558776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Oval 9"/>
              <p:cNvSpPr>
                <a:spLocks noChangeAspect="1" noChangeArrowheads="1"/>
              </p:cNvSpPr>
              <p:nvPr/>
            </p:nvSpPr>
            <p:spPr bwMode="auto">
              <a:xfrm>
                <a:off x="6184432" y="4882824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9"/>
              <p:cNvSpPr>
                <a:spLocks noChangeAspect="1" noChangeArrowheads="1"/>
              </p:cNvSpPr>
              <p:nvPr/>
            </p:nvSpPr>
            <p:spPr bwMode="auto">
              <a:xfrm>
                <a:off x="6659245" y="4954832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9"/>
              <p:cNvSpPr>
                <a:spLocks noChangeAspect="1" noChangeArrowheads="1"/>
              </p:cNvSpPr>
              <p:nvPr/>
            </p:nvSpPr>
            <p:spPr bwMode="auto">
              <a:xfrm>
                <a:off x="6472464" y="5062832"/>
                <a:ext cx="101251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9"/>
              <p:cNvSpPr>
                <a:spLocks noChangeAspect="1" noChangeArrowheads="1"/>
              </p:cNvSpPr>
              <p:nvPr/>
            </p:nvSpPr>
            <p:spPr bwMode="auto">
              <a:xfrm>
                <a:off x="6714855" y="5608012"/>
                <a:ext cx="10125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it-IT" sz="2400" b="1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" name="Oval 9"/>
            <p:cNvSpPr>
              <a:spLocks noChangeAspect="1" noChangeArrowheads="1"/>
            </p:cNvSpPr>
            <p:nvPr/>
          </p:nvSpPr>
          <p:spPr bwMode="auto">
            <a:xfrm>
              <a:off x="7745255" y="3497511"/>
              <a:ext cx="88143" cy="9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61" name="Oval 9"/>
            <p:cNvSpPr>
              <a:spLocks noChangeAspect="1" noChangeArrowheads="1"/>
            </p:cNvSpPr>
            <p:nvPr/>
          </p:nvSpPr>
          <p:spPr bwMode="auto">
            <a:xfrm>
              <a:off x="7782215" y="3553691"/>
              <a:ext cx="88143" cy="9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62" name="Oval 9"/>
            <p:cNvSpPr>
              <a:spLocks noChangeAspect="1" noChangeArrowheads="1"/>
            </p:cNvSpPr>
            <p:nvPr/>
          </p:nvSpPr>
          <p:spPr bwMode="auto">
            <a:xfrm>
              <a:off x="7846421" y="3379700"/>
              <a:ext cx="88143" cy="9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63" name="Oval 9"/>
            <p:cNvSpPr>
              <a:spLocks noChangeAspect="1" noChangeArrowheads="1"/>
            </p:cNvSpPr>
            <p:nvPr/>
          </p:nvSpPr>
          <p:spPr bwMode="auto">
            <a:xfrm>
              <a:off x="7767587" y="2806198"/>
              <a:ext cx="88143" cy="9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64" name="Oval 9"/>
            <p:cNvSpPr>
              <a:spLocks noChangeAspect="1" noChangeArrowheads="1"/>
            </p:cNvSpPr>
            <p:nvPr/>
          </p:nvSpPr>
          <p:spPr bwMode="auto">
            <a:xfrm>
              <a:off x="7881507" y="2785402"/>
              <a:ext cx="88143" cy="9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  <p:sp>
          <p:nvSpPr>
            <p:cNvPr id="65" name="Oval 9"/>
            <p:cNvSpPr>
              <a:spLocks noChangeAspect="1" noChangeArrowheads="1"/>
            </p:cNvSpPr>
            <p:nvPr/>
          </p:nvSpPr>
          <p:spPr bwMode="auto">
            <a:xfrm>
              <a:off x="7386509" y="2940906"/>
              <a:ext cx="88143" cy="969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it-IT" sz="2400" b="1" kern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Oval 9"/>
          <p:cNvSpPr>
            <a:spLocks noChangeAspect="1" noChangeArrowheads="1"/>
          </p:cNvSpPr>
          <p:nvPr/>
        </p:nvSpPr>
        <p:spPr bwMode="auto">
          <a:xfrm>
            <a:off x="3266348" y="1848376"/>
            <a:ext cx="88143" cy="96988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59" name="Oval 9"/>
          <p:cNvSpPr>
            <a:spLocks noChangeAspect="1" noChangeArrowheads="1"/>
          </p:cNvSpPr>
          <p:nvPr/>
        </p:nvSpPr>
        <p:spPr bwMode="auto">
          <a:xfrm>
            <a:off x="3506327" y="1956990"/>
            <a:ext cx="88143" cy="96988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46140" y="1368523"/>
            <a:ext cx="2459823" cy="49306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10" grpId="0" animBg="1"/>
      <p:bldP spid="11" grpId="0" animBg="1"/>
      <p:bldP spid="58" grpId="0" animBg="1"/>
      <p:bldP spid="59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YGACIL SLIDE TEMPLATE_standalone">
  <a:themeElements>
    <a:clrScheme name="TYGACIL SLIDE TEMPLATE_standalone 16">
      <a:dk1>
        <a:srgbClr val="18466D"/>
      </a:dk1>
      <a:lt1>
        <a:srgbClr val="FFFFFF"/>
      </a:lt1>
      <a:dk2>
        <a:srgbClr val="18466D"/>
      </a:dk2>
      <a:lt2>
        <a:srgbClr val="808080"/>
      </a:lt2>
      <a:accent1>
        <a:srgbClr val="F58025"/>
      </a:accent1>
      <a:accent2>
        <a:srgbClr val="EE2A24"/>
      </a:accent2>
      <a:accent3>
        <a:srgbClr val="FFFFFF"/>
      </a:accent3>
      <a:accent4>
        <a:srgbClr val="133A5C"/>
      </a:accent4>
      <a:accent5>
        <a:srgbClr val="F9C0AC"/>
      </a:accent5>
      <a:accent6>
        <a:srgbClr val="D82520"/>
      </a:accent6>
      <a:hlink>
        <a:srgbClr val="FF9966"/>
      </a:hlink>
      <a:folHlink>
        <a:srgbClr val="F47370"/>
      </a:folHlink>
    </a:clrScheme>
    <a:fontScheme name="TYGACIL SLIDE TEMPLATE_standal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6">
        <a:dk1>
          <a:srgbClr val="18466D"/>
        </a:dk1>
        <a:lt1>
          <a:srgbClr val="FFFFFF"/>
        </a:lt1>
        <a:dk2>
          <a:srgbClr val="18466D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133A5C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869</Words>
  <Application>Microsoft Macintosh PowerPoint</Application>
  <PresentationFormat>Presentazione su schermo (4:3)</PresentationFormat>
  <Paragraphs>322</Paragraphs>
  <Slides>20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 Black</vt:lpstr>
      <vt:lpstr>Arial Rounded MT Bold</vt:lpstr>
      <vt:lpstr>Calibri</vt:lpstr>
      <vt:lpstr>Courier New</vt:lpstr>
      <vt:lpstr>Mangal</vt:lpstr>
      <vt:lpstr>MS PGothic</vt:lpstr>
      <vt:lpstr>ＭＳ Ｐゴシック</vt:lpstr>
      <vt:lpstr>Wingdings</vt:lpstr>
      <vt:lpstr>Arial</vt:lpstr>
      <vt:lpstr>Office Theme</vt:lpstr>
      <vt:lpstr>4_TYGACIL SLIDE TEMPLATE_standalone</vt:lpstr>
      <vt:lpstr>Presentazione di PowerPoint</vt:lpstr>
      <vt:lpstr>Presentazione di PowerPoint</vt:lpstr>
      <vt:lpstr>Presentazione di PowerPoint</vt:lpstr>
      <vt:lpstr>Presentazione di PowerPoint</vt:lpstr>
      <vt:lpstr>Carbapenem-R Klebsiella</vt:lpstr>
      <vt:lpstr>Presentazione di PowerPoint</vt:lpstr>
      <vt:lpstr>Presentazione di PowerPoint</vt:lpstr>
      <vt:lpstr>Presentazione di PowerPoint</vt:lpstr>
      <vt:lpstr>Incremento di resistenza alla colistina in Carba-R Klebsiella  (dati da due sorveglianze nazionali italiane)</vt:lpstr>
      <vt:lpstr>Presentazione di PowerPoint</vt:lpstr>
      <vt:lpstr>I nuovi farmaci anti-CRE e il loro spettro di attività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UniSI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 Maria Rossolini</dc:creator>
  <cp:lastModifiedBy>Gian Maria Rossolini</cp:lastModifiedBy>
  <cp:revision>885</cp:revision>
  <dcterms:created xsi:type="dcterms:W3CDTF">2012-09-11T19:32:50Z</dcterms:created>
  <dcterms:modified xsi:type="dcterms:W3CDTF">2017-06-14T06:21:22Z</dcterms:modified>
</cp:coreProperties>
</file>