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21" r:id="rId3"/>
    <p:sldId id="302" r:id="rId4"/>
    <p:sldId id="304" r:id="rId5"/>
    <p:sldId id="311" r:id="rId6"/>
    <p:sldId id="308" r:id="rId7"/>
    <p:sldId id="310" r:id="rId8"/>
    <p:sldId id="313" r:id="rId9"/>
    <p:sldId id="314" r:id="rId10"/>
    <p:sldId id="315" r:id="rId11"/>
    <p:sldId id="316" r:id="rId12"/>
    <p:sldId id="317" r:id="rId13"/>
    <p:sldId id="322" r:id="rId14"/>
    <p:sldId id="324" r:id="rId15"/>
    <p:sldId id="325" r:id="rId16"/>
    <p:sldId id="312" r:id="rId17"/>
    <p:sldId id="318" r:id="rId18"/>
    <p:sldId id="319" r:id="rId19"/>
    <p:sldId id="320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8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9" r:id="rId37"/>
    <p:sldId id="350" r:id="rId38"/>
    <p:sldId id="351" r:id="rId39"/>
    <p:sldId id="352" r:id="rId40"/>
    <p:sldId id="354" r:id="rId41"/>
    <p:sldId id="323" r:id="rId42"/>
    <p:sldId id="301" r:id="rId4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340"/>
    <a:srgbClr val="C0504D"/>
    <a:srgbClr val="2DA05C"/>
    <a:srgbClr val="BA555F"/>
    <a:srgbClr val="C3D69B"/>
    <a:srgbClr val="95B3D7"/>
    <a:srgbClr val="DC8F8D"/>
    <a:srgbClr val="328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6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2A9CAF-255C-4B7D-843A-4DC239ED52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D9C8B90-4C39-4319-B5A9-5C0A783C59E6}">
      <dgm:prSet phldrT="[Testo]"/>
      <dgm:spPr>
        <a:ln w="3175"/>
      </dgm:spPr>
      <dgm:t>
        <a:bodyPr/>
        <a:lstStyle/>
        <a:p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TREND TEMPORALI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0CC64E-5A33-49B3-8ADC-D801D74AF96D}" type="parTrans" cxnId="{9CDFE696-F916-48A7-9801-8D16D5B17BD0}">
      <dgm:prSet/>
      <dgm:spPr/>
      <dgm:t>
        <a:bodyPr/>
        <a:lstStyle/>
        <a:p>
          <a:endParaRPr lang="it-IT"/>
        </a:p>
      </dgm:t>
    </dgm:pt>
    <dgm:pt modelId="{3D360513-8836-47EE-9D0E-96814E7E6A7F}" type="sibTrans" cxnId="{9CDFE696-F916-48A7-9801-8D16D5B17BD0}">
      <dgm:prSet/>
      <dgm:spPr/>
      <dgm:t>
        <a:bodyPr/>
        <a:lstStyle/>
        <a:p>
          <a:endParaRPr lang="it-IT"/>
        </a:p>
      </dgm:t>
    </dgm:pt>
    <dgm:pt modelId="{3B50E379-29EC-4CB8-AEC0-E2AFE18773A5}">
      <dgm:prSet phldrT="[Testo]"/>
      <dgm:spPr>
        <a:ln w="3175"/>
      </dgm:spPr>
      <dgm:t>
        <a:bodyPr/>
        <a:lstStyle/>
        <a:p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FENOMENI EMERGENTI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ECB91F-CF16-4584-AEA0-0F26D233FBFB}" type="parTrans" cxnId="{6EEDC511-16FE-4A35-947D-F4D989BA7CC5}">
      <dgm:prSet/>
      <dgm:spPr/>
      <dgm:t>
        <a:bodyPr/>
        <a:lstStyle/>
        <a:p>
          <a:endParaRPr lang="it-IT"/>
        </a:p>
      </dgm:t>
    </dgm:pt>
    <dgm:pt modelId="{209C9749-EA75-4BA0-8CD3-044530BB0D03}" type="sibTrans" cxnId="{6EEDC511-16FE-4A35-947D-F4D989BA7CC5}">
      <dgm:prSet/>
      <dgm:spPr/>
      <dgm:t>
        <a:bodyPr/>
        <a:lstStyle/>
        <a:p>
          <a:endParaRPr lang="it-IT"/>
        </a:p>
      </dgm:t>
    </dgm:pt>
    <dgm:pt modelId="{1E848862-9AD1-4B2B-B2FD-276D14F6EDD2}">
      <dgm:prSet phldrT="[Testo]"/>
      <dgm:spPr>
        <a:ln w="3175"/>
      </dgm:spPr>
      <dgm:t>
        <a:bodyPr/>
        <a:lstStyle/>
        <a:p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RESISTENZE COMBINATE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9E34F-0971-4186-B669-D9E8552A3448}" type="parTrans" cxnId="{97555DC8-E6F6-4537-9AB1-370EB9216991}">
      <dgm:prSet/>
      <dgm:spPr/>
      <dgm:t>
        <a:bodyPr/>
        <a:lstStyle/>
        <a:p>
          <a:endParaRPr lang="it-IT"/>
        </a:p>
      </dgm:t>
    </dgm:pt>
    <dgm:pt modelId="{C26F98F8-086C-4D52-BBB8-9A525479A47B}" type="sibTrans" cxnId="{97555DC8-E6F6-4537-9AB1-370EB9216991}">
      <dgm:prSet/>
      <dgm:spPr/>
      <dgm:t>
        <a:bodyPr/>
        <a:lstStyle/>
        <a:p>
          <a:endParaRPr lang="it-IT"/>
        </a:p>
      </dgm:t>
    </dgm:pt>
    <dgm:pt modelId="{D78CB3AB-872F-4BC8-A57E-800A6F26D680}" type="pres">
      <dgm:prSet presAssocID="{232A9CAF-255C-4B7D-843A-4DC239ED52ED}" presName="compositeShape" presStyleCnt="0">
        <dgm:presLayoutVars>
          <dgm:chMax val="7"/>
          <dgm:dir/>
          <dgm:resizeHandles val="exact"/>
        </dgm:presLayoutVars>
      </dgm:prSet>
      <dgm:spPr/>
    </dgm:pt>
    <dgm:pt modelId="{0DBDAC70-4D1B-441E-9A19-80C227310A20}" type="pres">
      <dgm:prSet presAssocID="{CD9C8B90-4C39-4319-B5A9-5C0A783C59E6}" presName="circ1" presStyleLbl="vennNode1" presStyleIdx="0" presStyleCnt="3"/>
      <dgm:spPr/>
      <dgm:t>
        <a:bodyPr/>
        <a:lstStyle/>
        <a:p>
          <a:endParaRPr lang="it-IT"/>
        </a:p>
      </dgm:t>
    </dgm:pt>
    <dgm:pt modelId="{B4566026-4F60-46C5-9645-96955F39E7B0}" type="pres">
      <dgm:prSet presAssocID="{CD9C8B90-4C39-4319-B5A9-5C0A783C59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D08969-B9AB-43B7-B3C4-2C6B00ADC7D1}" type="pres">
      <dgm:prSet presAssocID="{3B50E379-29EC-4CB8-AEC0-E2AFE18773A5}" presName="circ2" presStyleLbl="vennNode1" presStyleIdx="1" presStyleCnt="3"/>
      <dgm:spPr/>
      <dgm:t>
        <a:bodyPr/>
        <a:lstStyle/>
        <a:p>
          <a:endParaRPr lang="it-IT"/>
        </a:p>
      </dgm:t>
    </dgm:pt>
    <dgm:pt modelId="{E873E7BB-6302-43C7-8A11-F1354ABD6CA8}" type="pres">
      <dgm:prSet presAssocID="{3B50E379-29EC-4CB8-AEC0-E2AFE18773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1D6C6A-4E7D-47F5-9E30-A84156120C27}" type="pres">
      <dgm:prSet presAssocID="{1E848862-9AD1-4B2B-B2FD-276D14F6EDD2}" presName="circ3" presStyleLbl="vennNode1" presStyleIdx="2" presStyleCnt="3"/>
      <dgm:spPr/>
      <dgm:t>
        <a:bodyPr/>
        <a:lstStyle/>
        <a:p>
          <a:endParaRPr lang="it-IT"/>
        </a:p>
      </dgm:t>
    </dgm:pt>
    <dgm:pt modelId="{1B0B4DAA-9C21-4731-8F9E-0F26E5DB9033}" type="pres">
      <dgm:prSet presAssocID="{1E848862-9AD1-4B2B-B2FD-276D14F6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7555DC8-E6F6-4537-9AB1-370EB9216991}" srcId="{232A9CAF-255C-4B7D-843A-4DC239ED52ED}" destId="{1E848862-9AD1-4B2B-B2FD-276D14F6EDD2}" srcOrd="2" destOrd="0" parTransId="{2559E34F-0971-4186-B669-D9E8552A3448}" sibTransId="{C26F98F8-086C-4D52-BBB8-9A525479A47B}"/>
    <dgm:cxn modelId="{7E443D60-DBEB-4DD8-92C1-E924F1C8B4CF}" type="presOf" srcId="{CD9C8B90-4C39-4319-B5A9-5C0A783C59E6}" destId="{B4566026-4F60-46C5-9645-96955F39E7B0}" srcOrd="1" destOrd="0" presId="urn:microsoft.com/office/officeart/2005/8/layout/venn1"/>
    <dgm:cxn modelId="{9CDFE696-F916-48A7-9801-8D16D5B17BD0}" srcId="{232A9CAF-255C-4B7D-843A-4DC239ED52ED}" destId="{CD9C8B90-4C39-4319-B5A9-5C0A783C59E6}" srcOrd="0" destOrd="0" parTransId="{E30CC64E-5A33-49B3-8ADC-D801D74AF96D}" sibTransId="{3D360513-8836-47EE-9D0E-96814E7E6A7F}"/>
    <dgm:cxn modelId="{AD732E36-1BCC-4FEA-93A5-D0B25A476EA0}" type="presOf" srcId="{3B50E379-29EC-4CB8-AEC0-E2AFE18773A5}" destId="{E873E7BB-6302-43C7-8A11-F1354ABD6CA8}" srcOrd="1" destOrd="0" presId="urn:microsoft.com/office/officeart/2005/8/layout/venn1"/>
    <dgm:cxn modelId="{18712A17-DC52-4A48-8F5A-C35A4ABF559B}" type="presOf" srcId="{3B50E379-29EC-4CB8-AEC0-E2AFE18773A5}" destId="{51D08969-B9AB-43B7-B3C4-2C6B00ADC7D1}" srcOrd="0" destOrd="0" presId="urn:microsoft.com/office/officeart/2005/8/layout/venn1"/>
    <dgm:cxn modelId="{88904A0A-816A-41F2-ABBD-8BE506F1ED5B}" type="presOf" srcId="{CD9C8B90-4C39-4319-B5A9-5C0A783C59E6}" destId="{0DBDAC70-4D1B-441E-9A19-80C227310A20}" srcOrd="0" destOrd="0" presId="urn:microsoft.com/office/officeart/2005/8/layout/venn1"/>
    <dgm:cxn modelId="{08441F16-2C48-4304-B5E0-D6F0DA6DE30A}" type="presOf" srcId="{1E848862-9AD1-4B2B-B2FD-276D14F6EDD2}" destId="{1B0B4DAA-9C21-4731-8F9E-0F26E5DB9033}" srcOrd="1" destOrd="0" presId="urn:microsoft.com/office/officeart/2005/8/layout/venn1"/>
    <dgm:cxn modelId="{B300BF22-4883-43F9-B3F7-3D93E083EAFD}" type="presOf" srcId="{1E848862-9AD1-4B2B-B2FD-276D14F6EDD2}" destId="{B01D6C6A-4E7D-47F5-9E30-A84156120C27}" srcOrd="0" destOrd="0" presId="urn:microsoft.com/office/officeart/2005/8/layout/venn1"/>
    <dgm:cxn modelId="{16D3F675-B1FE-4754-8BBA-DE2A12C25BA8}" type="presOf" srcId="{232A9CAF-255C-4B7D-843A-4DC239ED52ED}" destId="{D78CB3AB-872F-4BC8-A57E-800A6F26D680}" srcOrd="0" destOrd="0" presId="urn:microsoft.com/office/officeart/2005/8/layout/venn1"/>
    <dgm:cxn modelId="{6EEDC511-16FE-4A35-947D-F4D989BA7CC5}" srcId="{232A9CAF-255C-4B7D-843A-4DC239ED52ED}" destId="{3B50E379-29EC-4CB8-AEC0-E2AFE18773A5}" srcOrd="1" destOrd="0" parTransId="{ADECB91F-CF16-4584-AEA0-0F26D233FBFB}" sibTransId="{209C9749-EA75-4BA0-8CD3-044530BB0D03}"/>
    <dgm:cxn modelId="{DAB2E434-1922-4592-A44A-7D56F1980971}" type="presParOf" srcId="{D78CB3AB-872F-4BC8-A57E-800A6F26D680}" destId="{0DBDAC70-4D1B-441E-9A19-80C227310A20}" srcOrd="0" destOrd="0" presId="urn:microsoft.com/office/officeart/2005/8/layout/venn1"/>
    <dgm:cxn modelId="{7DF4EF0D-0E7F-433A-A2DA-4D9ED448212F}" type="presParOf" srcId="{D78CB3AB-872F-4BC8-A57E-800A6F26D680}" destId="{B4566026-4F60-46C5-9645-96955F39E7B0}" srcOrd="1" destOrd="0" presId="urn:microsoft.com/office/officeart/2005/8/layout/venn1"/>
    <dgm:cxn modelId="{636FCFF5-DC52-4A33-8BAA-C4A985376C21}" type="presParOf" srcId="{D78CB3AB-872F-4BC8-A57E-800A6F26D680}" destId="{51D08969-B9AB-43B7-B3C4-2C6B00ADC7D1}" srcOrd="2" destOrd="0" presId="urn:microsoft.com/office/officeart/2005/8/layout/venn1"/>
    <dgm:cxn modelId="{70E4E11D-1DBE-417E-8109-60745FE0C6D4}" type="presParOf" srcId="{D78CB3AB-872F-4BC8-A57E-800A6F26D680}" destId="{E873E7BB-6302-43C7-8A11-F1354ABD6CA8}" srcOrd="3" destOrd="0" presId="urn:microsoft.com/office/officeart/2005/8/layout/venn1"/>
    <dgm:cxn modelId="{CBC919EF-1FCB-43D6-8AC7-C84F62F609F4}" type="presParOf" srcId="{D78CB3AB-872F-4BC8-A57E-800A6F26D680}" destId="{B01D6C6A-4E7D-47F5-9E30-A84156120C27}" srcOrd="4" destOrd="0" presId="urn:microsoft.com/office/officeart/2005/8/layout/venn1"/>
    <dgm:cxn modelId="{3D383C79-BCFC-498A-99C1-AAF22B2D1E46}" type="presParOf" srcId="{D78CB3AB-872F-4BC8-A57E-800A6F26D680}" destId="{1B0B4DAA-9C21-4731-8F9E-0F26E5DB903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B0E5F-0BC8-42D8-9775-90D92FDC45F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5168D9E-FF39-47B6-8B28-F11BD78A7726}">
      <dgm:prSet phldrT="[Testo]"/>
      <dgm:spPr>
        <a:ln w="3175">
          <a:solidFill>
            <a:schemeClr val="tx1"/>
          </a:solidFill>
        </a:ln>
      </dgm:spPr>
      <dgm:t>
        <a:bodyPr/>
        <a:lstStyle/>
        <a:p>
          <a:r>
            <a:rPr lang="it-IT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</a:t>
          </a:r>
          <a:r>
            <a:rPr lang="it-IT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collection</a:t>
          </a:r>
          <a:endParaRPr lang="it-IT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98160B-5FA0-48AC-8E44-63DAECA436B6}" type="parTrans" cxnId="{1602BFE3-5E8F-4BDD-9C0C-0C96D896D5EB}">
      <dgm:prSet/>
      <dgm:spPr/>
      <dgm:t>
        <a:bodyPr/>
        <a:lstStyle/>
        <a:p>
          <a:endParaRPr lang="it-IT"/>
        </a:p>
      </dgm:t>
    </dgm:pt>
    <dgm:pt modelId="{F29B7336-5623-4885-8332-B363D4DD12C1}" type="sibTrans" cxnId="{1602BFE3-5E8F-4BDD-9C0C-0C96D896D5EB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B4B7205D-3C5C-4835-8268-C827349141DC}">
      <dgm:prSet phldrT="[Testo]"/>
      <dgm:spPr>
        <a:ln w="3175"/>
      </dgm:spPr>
      <dgm:t>
        <a:bodyPr/>
        <a:lstStyle/>
        <a:p>
          <a:r>
            <a:rPr lang="it-IT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</a:t>
          </a:r>
          <a:endParaRPr lang="it-IT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7C07FD-0132-4E8A-BE9B-6FAC15586FB9}" type="parTrans" cxnId="{056FDC20-3D25-4947-8B66-E73892A93905}">
      <dgm:prSet/>
      <dgm:spPr/>
      <dgm:t>
        <a:bodyPr/>
        <a:lstStyle/>
        <a:p>
          <a:endParaRPr lang="it-IT"/>
        </a:p>
      </dgm:t>
    </dgm:pt>
    <dgm:pt modelId="{C4762798-5F5A-4B3A-9DC8-366F6A2A4741}" type="sibTrans" cxnId="{056FDC20-3D25-4947-8B66-E73892A93905}">
      <dgm:prSet/>
      <dgm:spPr/>
      <dgm:t>
        <a:bodyPr/>
        <a:lstStyle/>
        <a:p>
          <a:endParaRPr lang="it-IT"/>
        </a:p>
      </dgm:t>
    </dgm:pt>
    <dgm:pt modelId="{CF1E295C-4BF3-4541-A3C8-FF113BC1EFD8}">
      <dgm:prSet phldrT="[Testo]"/>
      <dgm:spPr>
        <a:ln w="3175"/>
      </dgm:spPr>
      <dgm:t>
        <a:bodyPr/>
        <a:lstStyle/>
        <a:p>
          <a:r>
            <a:rPr lang="it-IT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decision</a:t>
          </a:r>
          <a:endParaRPr lang="it-IT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9BC8B8-1321-4894-B621-663AE046BCC8}" type="parTrans" cxnId="{D4980BFB-239D-4746-8529-A8D3A32058D4}">
      <dgm:prSet/>
      <dgm:spPr/>
      <dgm:t>
        <a:bodyPr/>
        <a:lstStyle/>
        <a:p>
          <a:endParaRPr lang="it-IT"/>
        </a:p>
      </dgm:t>
    </dgm:pt>
    <dgm:pt modelId="{069646E3-053C-4FAB-8EFA-6101338C7142}" type="sibTrans" cxnId="{D4980BFB-239D-4746-8529-A8D3A32058D4}">
      <dgm:prSet/>
      <dgm:spPr/>
      <dgm:t>
        <a:bodyPr/>
        <a:lstStyle/>
        <a:p>
          <a:endParaRPr lang="it-IT"/>
        </a:p>
      </dgm:t>
    </dgm:pt>
    <dgm:pt modelId="{B63940D8-AFF5-46D7-A79A-7B04878A646A}">
      <dgm:prSet phldrT="[Testo]"/>
      <dgm:spPr>
        <a:ln w="3175"/>
      </dgm:spPr>
      <dgm:t>
        <a:bodyPr/>
        <a:lstStyle/>
        <a:p>
          <a:r>
            <a:rPr lang="it-IT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feedback</a:t>
          </a:r>
          <a:endParaRPr lang="it-IT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856AB1-E511-4BF5-82F5-635D3E4740A1}" type="parTrans" cxnId="{9286A815-2F15-4429-87A9-DDBC24C786C8}">
      <dgm:prSet/>
      <dgm:spPr/>
      <dgm:t>
        <a:bodyPr/>
        <a:lstStyle/>
        <a:p>
          <a:endParaRPr lang="it-IT"/>
        </a:p>
      </dgm:t>
    </dgm:pt>
    <dgm:pt modelId="{F9F5733C-6232-4927-9C53-9E0BAE4FDA70}" type="sibTrans" cxnId="{9286A815-2F15-4429-87A9-DDBC24C786C8}">
      <dgm:prSet/>
      <dgm:spPr/>
      <dgm:t>
        <a:bodyPr/>
        <a:lstStyle/>
        <a:p>
          <a:endParaRPr lang="it-IT"/>
        </a:p>
      </dgm:t>
    </dgm:pt>
    <dgm:pt modelId="{3BA0AB3E-A059-49B7-9FCA-D3C752CDED0A}">
      <dgm:prSet phldrT="[Testo]"/>
      <dgm:spPr>
        <a:ln w="3175">
          <a:solidFill>
            <a:schemeClr val="tx1"/>
          </a:solidFill>
        </a:ln>
      </dgm:spPr>
      <dgm:t>
        <a:bodyPr/>
        <a:lstStyle/>
        <a:p>
          <a:r>
            <a:rPr lang="it-IT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action</a:t>
          </a:r>
          <a:endParaRPr lang="it-IT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F247F9-DAE9-48FF-81B2-4DFC9ECBA9EB}" type="parTrans" cxnId="{D1E85BAF-0F24-43A8-9028-8645B2001F44}">
      <dgm:prSet/>
      <dgm:spPr/>
      <dgm:t>
        <a:bodyPr/>
        <a:lstStyle/>
        <a:p>
          <a:endParaRPr lang="it-IT"/>
        </a:p>
      </dgm:t>
    </dgm:pt>
    <dgm:pt modelId="{A76F0DB3-7F37-45E2-BD42-81727C3D7929}" type="sibTrans" cxnId="{D1E85BAF-0F24-43A8-9028-8645B2001F44}">
      <dgm:prSet/>
      <dgm:spPr/>
      <dgm:t>
        <a:bodyPr/>
        <a:lstStyle/>
        <a:p>
          <a:endParaRPr lang="it-IT"/>
        </a:p>
      </dgm:t>
    </dgm:pt>
    <dgm:pt modelId="{C5C99B7B-A801-4398-A49A-FFF958A97E17}">
      <dgm:prSet phldrT="[Testo]"/>
      <dgm:spPr>
        <a:ln w="3175"/>
      </dgm:spPr>
      <dgm:t>
        <a:bodyPr/>
        <a:lstStyle/>
        <a:p>
          <a:r>
            <a:rPr lang="it-IT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surveillance</a:t>
          </a:r>
          <a:endParaRPr lang="it-IT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D57E7-402A-4645-A55E-F1E75A5463FB}" type="parTrans" cxnId="{EAFB7451-C068-4D74-A47E-031FAA9493CC}">
      <dgm:prSet/>
      <dgm:spPr/>
      <dgm:t>
        <a:bodyPr/>
        <a:lstStyle/>
        <a:p>
          <a:endParaRPr lang="it-IT"/>
        </a:p>
      </dgm:t>
    </dgm:pt>
    <dgm:pt modelId="{56E49187-5232-4634-8F82-CF720088CFA7}" type="sibTrans" cxnId="{EAFB7451-C068-4D74-A47E-031FAA9493CC}">
      <dgm:prSet/>
      <dgm:spPr/>
      <dgm:t>
        <a:bodyPr/>
        <a:lstStyle/>
        <a:p>
          <a:endParaRPr lang="it-IT"/>
        </a:p>
      </dgm:t>
    </dgm:pt>
    <dgm:pt modelId="{7C4ACB03-7F72-405E-B900-C2E2588D72BE}">
      <dgm:prSet phldrT="[Testo]"/>
      <dgm:spPr>
        <a:ln w="3175"/>
      </dgm:spPr>
      <dgm:t>
        <a:bodyPr/>
        <a:lstStyle/>
        <a:p>
          <a:r>
            <a:rPr lang="it-IT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it-IT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0ACB1E-A2B0-4350-8691-D4673E03A0C3}" type="parTrans" cxnId="{4C800D0B-B056-4595-B0FB-02406159C20C}">
      <dgm:prSet/>
      <dgm:spPr/>
      <dgm:t>
        <a:bodyPr/>
        <a:lstStyle/>
        <a:p>
          <a:endParaRPr lang="it-IT"/>
        </a:p>
      </dgm:t>
    </dgm:pt>
    <dgm:pt modelId="{E7BEFA30-BDFB-402E-BA88-0E0FDCED2BAD}" type="sibTrans" cxnId="{4C800D0B-B056-4595-B0FB-02406159C20C}">
      <dgm:prSet/>
      <dgm:spPr/>
      <dgm:t>
        <a:bodyPr/>
        <a:lstStyle/>
        <a:p>
          <a:endParaRPr lang="it-IT"/>
        </a:p>
      </dgm:t>
    </dgm:pt>
    <dgm:pt modelId="{797CB5E6-E7A2-4DC7-B9CB-DD6A56FACCD1}" type="pres">
      <dgm:prSet presAssocID="{57AB0E5F-0BC8-42D8-9775-90D92FDC45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56EAEE3-16BE-41A5-86A6-8BAB2C53B556}" type="pres">
      <dgm:prSet presAssocID="{57AB0E5F-0BC8-42D8-9775-90D92FDC45F0}" presName="cycle" presStyleCnt="0"/>
      <dgm:spPr/>
    </dgm:pt>
    <dgm:pt modelId="{9CD5EDE7-FEEE-4903-897C-8AC90C548306}" type="pres">
      <dgm:prSet presAssocID="{45168D9E-FF39-47B6-8B28-F11BD78A7726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19BC0E-F0D9-4E18-9887-843CDEE95599}" type="pres">
      <dgm:prSet presAssocID="{F29B7336-5623-4885-8332-B363D4DD12C1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C6A035A0-B751-4389-89C7-F673C8471EB3}" type="pres">
      <dgm:prSet presAssocID="{B4B7205D-3C5C-4835-8268-C827349141DC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51500A-7AA2-4032-BFDF-BF7E3379856B}" type="pres">
      <dgm:prSet presAssocID="{CF1E295C-4BF3-4541-A3C8-FF113BC1EFD8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A7A900-0AB1-45B0-8D31-A3EDCC713982}" type="pres">
      <dgm:prSet presAssocID="{B63940D8-AFF5-46D7-A79A-7B04878A646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E6F49C-3012-4B74-8CBB-B6A076558726}" type="pres">
      <dgm:prSet presAssocID="{3BA0AB3E-A059-49B7-9FCA-D3C752CDED0A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4DDAB8-E604-4E48-A596-48979F3CF1E9}" type="pres">
      <dgm:prSet presAssocID="{7C4ACB03-7F72-405E-B900-C2E2588D72BE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16E81D-50EF-4DA5-9DED-89C6ED46AED5}" type="pres">
      <dgm:prSet presAssocID="{C5C99B7B-A801-4398-A49A-FFF958A97E1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4980BFB-239D-4746-8529-A8D3A32058D4}" srcId="{57AB0E5F-0BC8-42D8-9775-90D92FDC45F0}" destId="{CF1E295C-4BF3-4541-A3C8-FF113BC1EFD8}" srcOrd="2" destOrd="0" parTransId="{6C9BC8B8-1321-4894-B621-663AE046BCC8}" sibTransId="{069646E3-053C-4FAB-8EFA-6101338C7142}"/>
    <dgm:cxn modelId="{B08BF1D9-1E4D-49D5-89DD-4B03EFB5E5A5}" type="presOf" srcId="{B63940D8-AFF5-46D7-A79A-7B04878A646A}" destId="{6DA7A900-0AB1-45B0-8D31-A3EDCC713982}" srcOrd="0" destOrd="0" presId="urn:microsoft.com/office/officeart/2005/8/layout/cycle3"/>
    <dgm:cxn modelId="{E5CBCEEE-D754-43A3-A042-674A0EB09A57}" type="presOf" srcId="{F29B7336-5623-4885-8332-B363D4DD12C1}" destId="{B519BC0E-F0D9-4E18-9887-843CDEE95599}" srcOrd="0" destOrd="0" presId="urn:microsoft.com/office/officeart/2005/8/layout/cycle3"/>
    <dgm:cxn modelId="{EAFB7451-C068-4D74-A47E-031FAA9493CC}" srcId="{57AB0E5F-0BC8-42D8-9775-90D92FDC45F0}" destId="{C5C99B7B-A801-4398-A49A-FFF958A97E17}" srcOrd="6" destOrd="0" parTransId="{36CD57E7-402A-4645-A55E-F1E75A5463FB}" sibTransId="{56E49187-5232-4634-8F82-CF720088CFA7}"/>
    <dgm:cxn modelId="{5BB75BEE-AA8C-444B-9F55-133E80A06DE0}" type="presOf" srcId="{45168D9E-FF39-47B6-8B28-F11BD78A7726}" destId="{9CD5EDE7-FEEE-4903-897C-8AC90C548306}" srcOrd="0" destOrd="0" presId="urn:microsoft.com/office/officeart/2005/8/layout/cycle3"/>
    <dgm:cxn modelId="{4C800D0B-B056-4595-B0FB-02406159C20C}" srcId="{57AB0E5F-0BC8-42D8-9775-90D92FDC45F0}" destId="{7C4ACB03-7F72-405E-B900-C2E2588D72BE}" srcOrd="5" destOrd="0" parTransId="{C80ACB1E-A2B0-4350-8691-D4673E03A0C3}" sibTransId="{E7BEFA30-BDFB-402E-BA88-0E0FDCED2BAD}"/>
    <dgm:cxn modelId="{1602BFE3-5E8F-4BDD-9C0C-0C96D896D5EB}" srcId="{57AB0E5F-0BC8-42D8-9775-90D92FDC45F0}" destId="{45168D9E-FF39-47B6-8B28-F11BD78A7726}" srcOrd="0" destOrd="0" parTransId="{6398160B-5FA0-48AC-8E44-63DAECA436B6}" sibTransId="{F29B7336-5623-4885-8332-B363D4DD12C1}"/>
    <dgm:cxn modelId="{D1E85BAF-0F24-43A8-9028-8645B2001F44}" srcId="{57AB0E5F-0BC8-42D8-9775-90D92FDC45F0}" destId="{3BA0AB3E-A059-49B7-9FCA-D3C752CDED0A}" srcOrd="4" destOrd="0" parTransId="{31F247F9-DAE9-48FF-81B2-4DFC9ECBA9EB}" sibTransId="{A76F0DB3-7F37-45E2-BD42-81727C3D7929}"/>
    <dgm:cxn modelId="{A0819663-7301-4720-BED3-340BDCE482BC}" type="presOf" srcId="{CF1E295C-4BF3-4541-A3C8-FF113BC1EFD8}" destId="{E551500A-7AA2-4032-BFDF-BF7E3379856B}" srcOrd="0" destOrd="0" presId="urn:microsoft.com/office/officeart/2005/8/layout/cycle3"/>
    <dgm:cxn modelId="{2C6C88D8-E38A-4889-BD02-231CCBA63C70}" type="presOf" srcId="{C5C99B7B-A801-4398-A49A-FFF958A97E17}" destId="{AE16E81D-50EF-4DA5-9DED-89C6ED46AED5}" srcOrd="0" destOrd="0" presId="urn:microsoft.com/office/officeart/2005/8/layout/cycle3"/>
    <dgm:cxn modelId="{9A08C6CE-E7A2-44C9-87F3-5C65C5855FF1}" type="presOf" srcId="{57AB0E5F-0BC8-42D8-9775-90D92FDC45F0}" destId="{797CB5E6-E7A2-4DC7-B9CB-DD6A56FACCD1}" srcOrd="0" destOrd="0" presId="urn:microsoft.com/office/officeart/2005/8/layout/cycle3"/>
    <dgm:cxn modelId="{02F03234-512A-414F-861A-E658FE206176}" type="presOf" srcId="{7C4ACB03-7F72-405E-B900-C2E2588D72BE}" destId="{AB4DDAB8-E604-4E48-A596-48979F3CF1E9}" srcOrd="0" destOrd="0" presId="urn:microsoft.com/office/officeart/2005/8/layout/cycle3"/>
    <dgm:cxn modelId="{056FDC20-3D25-4947-8B66-E73892A93905}" srcId="{57AB0E5F-0BC8-42D8-9775-90D92FDC45F0}" destId="{B4B7205D-3C5C-4835-8268-C827349141DC}" srcOrd="1" destOrd="0" parTransId="{757C07FD-0132-4E8A-BE9B-6FAC15586FB9}" sibTransId="{C4762798-5F5A-4B3A-9DC8-366F6A2A4741}"/>
    <dgm:cxn modelId="{98309A27-E781-4003-9867-2D9490640ACC}" type="presOf" srcId="{B4B7205D-3C5C-4835-8268-C827349141DC}" destId="{C6A035A0-B751-4389-89C7-F673C8471EB3}" srcOrd="0" destOrd="0" presId="urn:microsoft.com/office/officeart/2005/8/layout/cycle3"/>
    <dgm:cxn modelId="{2C3A857F-ADE9-4AAE-8C43-2F79642EEF80}" type="presOf" srcId="{3BA0AB3E-A059-49B7-9FCA-D3C752CDED0A}" destId="{47E6F49C-3012-4B74-8CBB-B6A076558726}" srcOrd="0" destOrd="0" presId="urn:microsoft.com/office/officeart/2005/8/layout/cycle3"/>
    <dgm:cxn modelId="{9286A815-2F15-4429-87A9-DDBC24C786C8}" srcId="{57AB0E5F-0BC8-42D8-9775-90D92FDC45F0}" destId="{B63940D8-AFF5-46D7-A79A-7B04878A646A}" srcOrd="3" destOrd="0" parTransId="{FF856AB1-E511-4BF5-82F5-635D3E4740A1}" sibTransId="{F9F5733C-6232-4927-9C53-9E0BAE4FDA70}"/>
    <dgm:cxn modelId="{DC1DB49E-E05A-4580-88B4-5010A01E1529}" type="presParOf" srcId="{797CB5E6-E7A2-4DC7-B9CB-DD6A56FACCD1}" destId="{B56EAEE3-16BE-41A5-86A6-8BAB2C53B556}" srcOrd="0" destOrd="0" presId="urn:microsoft.com/office/officeart/2005/8/layout/cycle3"/>
    <dgm:cxn modelId="{171D19F8-B2E0-4CE1-8673-283EDBBF9BF9}" type="presParOf" srcId="{B56EAEE3-16BE-41A5-86A6-8BAB2C53B556}" destId="{9CD5EDE7-FEEE-4903-897C-8AC90C548306}" srcOrd="0" destOrd="0" presId="urn:microsoft.com/office/officeart/2005/8/layout/cycle3"/>
    <dgm:cxn modelId="{1A569A4E-EF0F-43FC-863E-A896DE9FF614}" type="presParOf" srcId="{B56EAEE3-16BE-41A5-86A6-8BAB2C53B556}" destId="{B519BC0E-F0D9-4E18-9887-843CDEE95599}" srcOrd="1" destOrd="0" presId="urn:microsoft.com/office/officeart/2005/8/layout/cycle3"/>
    <dgm:cxn modelId="{6B1668D5-CC17-4264-ACAB-90C4B28E67C1}" type="presParOf" srcId="{B56EAEE3-16BE-41A5-86A6-8BAB2C53B556}" destId="{C6A035A0-B751-4389-89C7-F673C8471EB3}" srcOrd="2" destOrd="0" presId="urn:microsoft.com/office/officeart/2005/8/layout/cycle3"/>
    <dgm:cxn modelId="{594208D0-26E9-4F64-861F-0B7B50F9C9A3}" type="presParOf" srcId="{B56EAEE3-16BE-41A5-86A6-8BAB2C53B556}" destId="{E551500A-7AA2-4032-BFDF-BF7E3379856B}" srcOrd="3" destOrd="0" presId="urn:microsoft.com/office/officeart/2005/8/layout/cycle3"/>
    <dgm:cxn modelId="{71365C99-4251-414C-8690-814B5A2C2E06}" type="presParOf" srcId="{B56EAEE3-16BE-41A5-86A6-8BAB2C53B556}" destId="{6DA7A900-0AB1-45B0-8D31-A3EDCC713982}" srcOrd="4" destOrd="0" presId="urn:microsoft.com/office/officeart/2005/8/layout/cycle3"/>
    <dgm:cxn modelId="{F2B400AE-39D3-4054-9039-496FB0E20352}" type="presParOf" srcId="{B56EAEE3-16BE-41A5-86A6-8BAB2C53B556}" destId="{47E6F49C-3012-4B74-8CBB-B6A076558726}" srcOrd="5" destOrd="0" presId="urn:microsoft.com/office/officeart/2005/8/layout/cycle3"/>
    <dgm:cxn modelId="{9ACC6110-3B1C-45F7-83DE-9BDBF046E33B}" type="presParOf" srcId="{B56EAEE3-16BE-41A5-86A6-8BAB2C53B556}" destId="{AB4DDAB8-E604-4E48-A596-48979F3CF1E9}" srcOrd="6" destOrd="0" presId="urn:microsoft.com/office/officeart/2005/8/layout/cycle3"/>
    <dgm:cxn modelId="{EF2E1FDD-8CF9-4A81-9A9A-059A57634261}" type="presParOf" srcId="{B56EAEE3-16BE-41A5-86A6-8BAB2C53B556}" destId="{AE16E81D-50EF-4DA5-9DED-89C6ED46AED5}" srcOrd="7" destOrd="0" presId="urn:microsoft.com/office/officeart/2005/8/layout/cycle3"/>
  </dgm:cxnLst>
  <dgm:bg>
    <a:effectLst>
      <a:outerShdw blurRad="50800" dist="38100" dir="13500000" algn="b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DAC70-4D1B-441E-9A19-80C227310A20}">
      <dsp:nvSpPr>
        <dsp:cNvPr id="0" name=""/>
        <dsp:cNvSpPr/>
      </dsp:nvSpPr>
      <dsp:spPr>
        <a:xfrm>
          <a:off x="820719" y="34810"/>
          <a:ext cx="1670928" cy="16709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TREND TEMPORALI</a:t>
          </a:r>
          <a:endParaRPr lang="it-IT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43510" y="327223"/>
        <a:ext cx="1225347" cy="751917"/>
      </dsp:txXfrm>
    </dsp:sp>
    <dsp:sp modelId="{51D08969-B9AB-43B7-B3C4-2C6B00ADC7D1}">
      <dsp:nvSpPr>
        <dsp:cNvPr id="0" name=""/>
        <dsp:cNvSpPr/>
      </dsp:nvSpPr>
      <dsp:spPr>
        <a:xfrm>
          <a:off x="1423646" y="1079141"/>
          <a:ext cx="1670928" cy="16709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FENOMENI EMERGENTI</a:t>
          </a:r>
          <a:endParaRPr lang="it-IT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34672" y="1510797"/>
        <a:ext cx="1002556" cy="919010"/>
      </dsp:txXfrm>
    </dsp:sp>
    <dsp:sp modelId="{B01D6C6A-4E7D-47F5-9E30-A84156120C27}">
      <dsp:nvSpPr>
        <dsp:cNvPr id="0" name=""/>
        <dsp:cNvSpPr/>
      </dsp:nvSpPr>
      <dsp:spPr>
        <a:xfrm>
          <a:off x="217793" y="1079141"/>
          <a:ext cx="1670928" cy="16709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RESISTENZE COMBINATE</a:t>
          </a:r>
          <a:endParaRPr lang="it-IT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139" y="1510797"/>
        <a:ext cx="1002556" cy="919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9BC0E-F0D9-4E18-9887-843CDEE95599}">
      <dsp:nvSpPr>
        <dsp:cNvPr id="0" name=""/>
        <dsp:cNvSpPr/>
      </dsp:nvSpPr>
      <dsp:spPr>
        <a:xfrm>
          <a:off x="942772" y="-28872"/>
          <a:ext cx="4210455" cy="4210455"/>
        </a:xfrm>
        <a:prstGeom prst="circularArrow">
          <a:avLst>
            <a:gd name="adj1" fmla="val 5544"/>
            <a:gd name="adj2" fmla="val 330680"/>
            <a:gd name="adj3" fmla="val 14529799"/>
            <a:gd name="adj4" fmla="val 16942217"/>
            <a:gd name="adj5" fmla="val 5757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5EDE7-FEEE-4903-897C-8AC90C548306}">
      <dsp:nvSpPr>
        <dsp:cNvPr id="0" name=""/>
        <dsp:cNvSpPr/>
      </dsp:nvSpPr>
      <dsp:spPr>
        <a:xfrm>
          <a:off x="2399109" y="956"/>
          <a:ext cx="1297781" cy="64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</a:t>
          </a:r>
          <a:r>
            <a:rPr lang="it-IT" sz="16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collection</a:t>
          </a:r>
          <a:endParaRPr lang="it-IT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785" y="32632"/>
        <a:ext cx="1234429" cy="585538"/>
      </dsp:txXfrm>
    </dsp:sp>
    <dsp:sp modelId="{C6A035A0-B751-4389-89C7-F673C8471EB3}">
      <dsp:nvSpPr>
        <dsp:cNvPr id="0" name=""/>
        <dsp:cNvSpPr/>
      </dsp:nvSpPr>
      <dsp:spPr>
        <a:xfrm>
          <a:off x="3802890" y="676982"/>
          <a:ext cx="1297781" cy="64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</a:t>
          </a:r>
          <a:endParaRPr lang="it-IT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4566" y="708658"/>
        <a:ext cx="1234429" cy="585538"/>
      </dsp:txXfrm>
    </dsp:sp>
    <dsp:sp modelId="{E551500A-7AA2-4032-BFDF-BF7E3379856B}">
      <dsp:nvSpPr>
        <dsp:cNvPr id="0" name=""/>
        <dsp:cNvSpPr/>
      </dsp:nvSpPr>
      <dsp:spPr>
        <a:xfrm>
          <a:off x="4149595" y="2195997"/>
          <a:ext cx="1297781" cy="64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decision</a:t>
          </a:r>
          <a:endParaRPr lang="it-IT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81271" y="2227673"/>
        <a:ext cx="1234429" cy="585538"/>
      </dsp:txXfrm>
    </dsp:sp>
    <dsp:sp modelId="{6DA7A900-0AB1-45B0-8D31-A3EDCC713982}">
      <dsp:nvSpPr>
        <dsp:cNvPr id="0" name=""/>
        <dsp:cNvSpPr/>
      </dsp:nvSpPr>
      <dsp:spPr>
        <a:xfrm>
          <a:off x="3178149" y="3414152"/>
          <a:ext cx="1297781" cy="64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feedback</a:t>
          </a:r>
          <a:endParaRPr lang="it-IT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825" y="3445828"/>
        <a:ext cx="1234429" cy="585538"/>
      </dsp:txXfrm>
    </dsp:sp>
    <dsp:sp modelId="{47E6F49C-3012-4B74-8CBB-B6A076558726}">
      <dsp:nvSpPr>
        <dsp:cNvPr id="0" name=""/>
        <dsp:cNvSpPr/>
      </dsp:nvSpPr>
      <dsp:spPr>
        <a:xfrm>
          <a:off x="1620069" y="3414152"/>
          <a:ext cx="1297781" cy="64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action</a:t>
          </a:r>
          <a:endParaRPr lang="it-IT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1745" y="3445828"/>
        <a:ext cx="1234429" cy="585538"/>
      </dsp:txXfrm>
    </dsp:sp>
    <dsp:sp modelId="{AB4DDAB8-E604-4E48-A596-48979F3CF1E9}">
      <dsp:nvSpPr>
        <dsp:cNvPr id="0" name=""/>
        <dsp:cNvSpPr/>
      </dsp:nvSpPr>
      <dsp:spPr>
        <a:xfrm>
          <a:off x="648623" y="2195997"/>
          <a:ext cx="1297781" cy="64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it-IT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0299" y="2227673"/>
        <a:ext cx="1234429" cy="585538"/>
      </dsp:txXfrm>
    </dsp:sp>
    <dsp:sp modelId="{AE16E81D-50EF-4DA5-9DED-89C6ED46AED5}">
      <dsp:nvSpPr>
        <dsp:cNvPr id="0" name=""/>
        <dsp:cNvSpPr/>
      </dsp:nvSpPr>
      <dsp:spPr>
        <a:xfrm>
          <a:off x="995328" y="676982"/>
          <a:ext cx="1297781" cy="64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surveillance</a:t>
          </a:r>
          <a:endParaRPr lang="it-IT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7004" y="708658"/>
        <a:ext cx="1234429" cy="58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622B91-A28D-4D2F-928E-F3F30D05E38D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BC7FFE-1B84-4E7B-8B31-625E8E3C25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4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C7FFE-1B84-4E7B-8B31-625E8E3C2522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049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Surveillance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Antimicrobial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Rischio infettivo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consumption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cooperation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C7FFE-1B84-4E7B-8B31-625E8E3C2522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74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Antibioticoresistenze</a:t>
            </a:r>
            <a:endParaRPr lang="it-I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Trend temporali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Resistenze combinate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Fenomeni emergenti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C7FFE-1B84-4E7B-8B31-625E8E3C2522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12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Unità di misura per i consumi</a:t>
            </a:r>
          </a:p>
          <a:p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 Definita Giornaliera (DDD) “</a:t>
            </a:r>
            <a:r>
              <a:rPr lang="it-IT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 media di un</a:t>
            </a:r>
          </a:p>
          <a:p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farmaco assunta giornalmente da un paziente adulto,</a:t>
            </a:r>
          </a:p>
          <a:p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 riferimento all’indicazione terapeutica principale</a:t>
            </a:r>
          </a:p>
          <a:p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farmaco stesso”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C7FFE-1B84-4E7B-8B31-625E8E3C252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ITALIA L’USO</a:t>
            </a:r>
            <a:r>
              <a:rPr lang="it-IT" baseline="0" dirty="0" smtClean="0"/>
              <a:t> DEGLI ANTIBIOTICI è STABILE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C7FFE-1B84-4E7B-8B31-625E8E3C2522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405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it-IT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Carbapenemi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sono un importante gruppo di antibiotici di ultima linea per il trattamento delle infezioni che coinvolgono batteri gram-negativi </a:t>
            </a:r>
            <a:r>
              <a:rPr lang="it-IT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multiresistenti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quali K. </a:t>
            </a:r>
            <a:r>
              <a:rPr lang="it-IT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pneumoniae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ed E. coli. Anche se la resistenza ai </a:t>
            </a:r>
            <a:r>
              <a:rPr lang="it-IT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carbapenemi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rimane a livelli relativamente bassi per la maggior parte dei paesi, il significativo isolamento di K. </a:t>
            </a:r>
            <a:r>
              <a:rPr lang="it-IT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pneumoniae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resistente è un motivo di seria preoccupazione e una minaccia reale per la sicurezza dei pazienti in Europa.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C7FFE-1B84-4E7B-8B31-625E8E3C252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C7FFE-1B84-4E7B-8B31-625E8E3C2522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C7FFE-1B84-4E7B-8B31-625E8E3C2522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C7FFE-1B84-4E7B-8B31-625E8E3C2522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Osservatorio sull’impiego dei Medicinali  =</a:t>
            </a:r>
            <a:r>
              <a:rPr lang="it-IT" baseline="0" dirty="0" smtClean="0"/>
              <a:t> </a:t>
            </a:r>
            <a:r>
              <a:rPr lang="it-IT" dirty="0" err="1" smtClean="0"/>
              <a:t>Os</a:t>
            </a:r>
            <a:r>
              <a:rPr lang="it-IT" dirty="0" smtClean="0"/>
              <a:t> </a:t>
            </a:r>
            <a:r>
              <a:rPr lang="it-IT" dirty="0" err="1" smtClean="0"/>
              <a:t>med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C7FFE-1B84-4E7B-8B31-625E8E3C252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CB4A-0AE1-482D-A5FC-B73BFB6DCAD7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27E0-7A5B-4B77-BA31-675FFE4C3C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114D9-3FDC-4B00-9AD7-7223366F5815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386C-919A-46AD-B57B-A20EFFB852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8D61-1DA2-4940-8D12-2E0586AC9352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3BBC-BF6F-4A4B-B1F6-2AFE1FB6F9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45BE93-AAC1-4C46-8BBA-FD32A25F6D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905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0606-A316-4AC2-8790-6B2BA6B31B67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3FA8-D74B-4F59-A328-0AF9F5F90F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71EF-F7D2-4FAC-A5CB-4C3698BAC1F9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31F6-B5FC-4E40-B3BF-A1D5ACAE0C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7205-0530-4DC8-B7D4-DDCC55107427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C7AA-1FD4-4E62-8C05-E0773DC8EA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0C23E-520C-42DB-BD92-2C869AD0C5BC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C9CA-A50F-465B-91D1-CE09A16A11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BBBB-371F-47D5-BB47-E96EA12A2403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7739-F8CA-40BD-AD41-6FD3B727B8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1A08-6F8D-412A-802C-A7E3999D79D0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6F3B-85B6-456C-8BDE-8CAA5FF3AD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F474-160E-4ADD-8185-0CFA12489CF1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2003-A290-485C-B0E3-E254D47892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2411F-14E8-435E-AB51-61CB750087BE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5CB2-C7E7-4E0A-869D-55D45BBD96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2"/>
            </a:gs>
            <a:gs pos="4000">
              <a:schemeClr val="accent3">
                <a:lumMod val="0"/>
                <a:lumOff val="100000"/>
                <a:alpha val="82000"/>
              </a:schemeClr>
            </a:gs>
            <a:gs pos="0">
              <a:schemeClr val="bg1"/>
            </a:gs>
            <a:gs pos="88000">
              <a:schemeClr val="bg1">
                <a:lumMod val="8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7B7D38-F0A7-4478-9A88-CB5EA0337046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2B95A-8A0B-40E2-A833-EF13A4FC4C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5" Type="http://schemas.openxmlformats.org/officeDocument/2006/relationships/image" Target="../media/image7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589360"/>
            <a:ext cx="9144000" cy="10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14 giugno 2017</a:t>
            </a:r>
          </a:p>
          <a:p>
            <a:pPr algn="ctr"/>
            <a:r>
              <a:rPr lang="it-IT" sz="2800" b="1" dirty="0" smtClean="0"/>
              <a:t>Sala </a:t>
            </a:r>
            <a:r>
              <a:rPr lang="it-IT" sz="2800" b="1" dirty="0"/>
              <a:t>“Foscolo” </a:t>
            </a:r>
            <a:r>
              <a:rPr lang="it-IT" sz="2800" b="1" dirty="0" smtClean="0"/>
              <a:t>- Centro </a:t>
            </a:r>
            <a:r>
              <a:rPr lang="it-IT" sz="2800" b="1" dirty="0"/>
              <a:t>Congressi Roma </a:t>
            </a:r>
            <a:r>
              <a:rPr lang="it-IT" sz="2800" b="1" dirty="0" smtClean="0"/>
              <a:t>Eventi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51520" y="1794003"/>
            <a:ext cx="5677364" cy="25917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40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Superbugs</a:t>
            </a:r>
            <a:endParaRPr lang="it-IT" sz="4000" dirty="0" smtClean="0">
              <a:solidFill>
                <a:srgbClr val="C4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Strumenti di intervento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nell’era post antibiotica: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1600" i="1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Epidemiologia dell’uso degli antibiotici e antibiotico-resistenza</a:t>
            </a:r>
            <a:endParaRPr lang="it-IT" sz="1600" i="1" dirty="0">
              <a:solidFill>
                <a:srgbClr val="C4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72068" y="4667661"/>
            <a:ext cx="36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rgbClr val="227B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Alberto Firenze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 smtClean="0">
                <a:solidFill>
                  <a:srgbClr val="227B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Presidente Nazionale </a:t>
            </a:r>
            <a:r>
              <a:rPr lang="it-IT" sz="1600" i="1" dirty="0" err="1" smtClean="0">
                <a:solidFill>
                  <a:srgbClr val="227B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HCRMs</a:t>
            </a:r>
            <a:endParaRPr lang="it-IT" sz="1600" i="1" dirty="0">
              <a:solidFill>
                <a:srgbClr val="227B5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Picture 5" descr="img35099_0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3096344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1" y="44624"/>
            <a:ext cx="2981334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663755" y="3137446"/>
            <a:ext cx="1757242" cy="306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70" y="157370"/>
            <a:ext cx="1436933" cy="1399421"/>
          </a:xfrm>
          <a:prstGeom prst="rect">
            <a:avLst/>
          </a:prstGeom>
        </p:spPr>
      </p:pic>
      <p:pic>
        <p:nvPicPr>
          <p:cNvPr id="11" name="Immagin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7371"/>
            <a:ext cx="2952328" cy="13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856" y="188640"/>
            <a:ext cx="4091608" cy="93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3528" y="1052736"/>
            <a:ext cx="8640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Durante gli ultimi quattro anni (2011-2014), la </a:t>
            </a:r>
            <a:r>
              <a:rPr lang="it-IT" b="1" i="1" dirty="0" smtClean="0"/>
              <a:t>resistenza alle cefalosporine di terza generazione</a:t>
            </a:r>
            <a:r>
              <a:rPr lang="it-IT" dirty="0" smtClean="0"/>
              <a:t> (</a:t>
            </a:r>
            <a:r>
              <a:rPr lang="it-IT" i="1" dirty="0" smtClean="0"/>
              <a:t>FIG.1</a:t>
            </a:r>
            <a:r>
              <a:rPr lang="it-IT" dirty="0" smtClean="0"/>
              <a:t>) e la</a:t>
            </a:r>
            <a:r>
              <a:rPr lang="it-IT" i="1" dirty="0" smtClean="0"/>
              <a:t> </a:t>
            </a:r>
            <a:r>
              <a:rPr lang="it-IT" b="1" i="1" dirty="0" smtClean="0"/>
              <a:t>resistenza combinata ai </a:t>
            </a:r>
            <a:r>
              <a:rPr lang="it-IT" b="1" i="1" dirty="0" err="1" smtClean="0"/>
              <a:t>fluorochinoloni</a:t>
            </a:r>
            <a:r>
              <a:rPr lang="it-IT" b="1" i="1" dirty="0" smtClean="0"/>
              <a:t>, cefalosporine di terza generazione e agli </a:t>
            </a:r>
            <a:r>
              <a:rPr lang="it-IT" b="1" i="1" dirty="0" err="1" smtClean="0"/>
              <a:t>aminoglicosidi</a:t>
            </a:r>
            <a:r>
              <a:rPr lang="it-IT" dirty="0" smtClean="0"/>
              <a:t> (</a:t>
            </a:r>
            <a:r>
              <a:rPr lang="it-IT" i="1" dirty="0" smtClean="0"/>
              <a:t>FIG.2</a:t>
            </a:r>
            <a:r>
              <a:rPr lang="it-IT" dirty="0" smtClean="0"/>
              <a:t>) in </a:t>
            </a:r>
            <a:r>
              <a:rPr lang="it-IT" b="1" i="1" dirty="0" smtClean="0"/>
              <a:t>E. coli</a:t>
            </a:r>
            <a:r>
              <a:rPr lang="it-IT" dirty="0" smtClean="0"/>
              <a:t> è aumentata in modo significativo.</a:t>
            </a:r>
          </a:p>
          <a:p>
            <a:pPr algn="just">
              <a:lnSpc>
                <a:spcPct val="150000"/>
              </a:lnSpc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098107" cy="22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tangolo 11"/>
          <p:cNvSpPr/>
          <p:nvPr/>
        </p:nvSpPr>
        <p:spPr>
          <a:xfrm>
            <a:off x="4788024" y="6093296"/>
            <a:ext cx="4098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 smtClean="0"/>
              <a:t>FIG.2: % of invasive </a:t>
            </a:r>
            <a:r>
              <a:rPr lang="it-IT" sz="1200" b="1" dirty="0" err="1" smtClean="0"/>
              <a:t>isolates</a:t>
            </a:r>
            <a:r>
              <a:rPr lang="it-IT" sz="1200" b="1" dirty="0" smtClean="0"/>
              <a:t> with </a:t>
            </a:r>
            <a:r>
              <a:rPr lang="it-IT" sz="1200" b="1" dirty="0" err="1" smtClean="0"/>
              <a:t>combined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resistance</a:t>
            </a:r>
            <a:r>
              <a:rPr lang="it-IT" sz="1200" b="1" dirty="0" smtClean="0"/>
              <a:t> to </a:t>
            </a:r>
            <a:r>
              <a:rPr lang="it-IT" sz="1200" b="1" dirty="0" err="1" smtClean="0"/>
              <a:t>third</a:t>
            </a:r>
            <a:r>
              <a:rPr lang="it-IT" sz="1200" b="1" dirty="0" smtClean="0"/>
              <a:t>-generation </a:t>
            </a:r>
            <a:r>
              <a:rPr lang="it-IT" sz="1200" b="1" dirty="0" err="1" smtClean="0"/>
              <a:t>cephalosporins</a:t>
            </a:r>
            <a:r>
              <a:rPr lang="it-IT" sz="1200" b="1" dirty="0" smtClean="0"/>
              <a:t>, </a:t>
            </a:r>
            <a:r>
              <a:rPr lang="it-IT" sz="1200" b="1" dirty="0" err="1" smtClean="0"/>
              <a:t>fluoroquinolones</a:t>
            </a:r>
            <a:r>
              <a:rPr lang="it-IT" sz="1200" b="1" dirty="0" smtClean="0"/>
              <a:t> and </a:t>
            </a:r>
            <a:r>
              <a:rPr lang="it-IT" sz="1200" b="1" dirty="0" err="1" smtClean="0"/>
              <a:t>aminoglycosides</a:t>
            </a:r>
            <a:r>
              <a:rPr lang="it-IT" sz="1200" b="1" dirty="0" smtClean="0"/>
              <a:t>.</a:t>
            </a:r>
            <a:endParaRPr lang="it-IT" sz="12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53184"/>
            <a:ext cx="4166400" cy="22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/>
          <p:cNvSpPr/>
          <p:nvPr/>
        </p:nvSpPr>
        <p:spPr>
          <a:xfrm>
            <a:off x="333592" y="5251266"/>
            <a:ext cx="423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FIG.1: % of invasive isolates with resistance to third-generation </a:t>
            </a:r>
            <a:r>
              <a:rPr lang="en-US" sz="1200" b="1" dirty="0" err="1" smtClean="0"/>
              <a:t>cephalosporins</a:t>
            </a:r>
            <a:r>
              <a:rPr lang="en-US" sz="1200" b="1" dirty="0" smtClean="0"/>
              <a:t>.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856" y="188640"/>
            <a:ext cx="4091608" cy="93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23528" y="126876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La resistenza agli antibiotici in </a:t>
            </a:r>
            <a:r>
              <a:rPr lang="it-IT" b="1" i="1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Acinetobacter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mostra grandi variazioni nei paesi della Comunità Europea. Alte percentuali di batteri con </a:t>
            </a:r>
            <a:r>
              <a:rPr lang="it-IT" b="1" i="1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resistenza combinata ai </a:t>
            </a:r>
            <a:r>
              <a:rPr lang="it-IT" b="1" i="1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fluorochinoloni</a:t>
            </a:r>
            <a:r>
              <a:rPr lang="it-IT" b="1" i="1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b="1" i="1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aminoglicosidi</a:t>
            </a:r>
            <a:r>
              <a:rPr lang="it-IT" b="1" i="1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b="1" i="1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carbapenemi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sono stati isolati nei Paesi Baltici, Europa meridionale e sud-orientale.</a:t>
            </a:r>
            <a:r>
              <a:rPr lang="it-IT" sz="8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726" y="2780928"/>
            <a:ext cx="3513722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tangolo 14"/>
          <p:cNvSpPr/>
          <p:nvPr/>
        </p:nvSpPr>
        <p:spPr>
          <a:xfrm>
            <a:off x="323528" y="4991268"/>
            <a:ext cx="4428492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i="1" dirty="0" err="1" smtClean="0"/>
              <a:t>Acinetobacter</a:t>
            </a:r>
            <a:r>
              <a:rPr lang="en-US" sz="1600" b="1" i="1" dirty="0" smtClean="0"/>
              <a:t> species</a:t>
            </a:r>
            <a:r>
              <a:rPr lang="en-US" sz="1600" b="1" dirty="0" smtClean="0"/>
              <a:t>: % of invasive isolates with combined resistance to </a:t>
            </a:r>
            <a:r>
              <a:rPr lang="en-US" sz="1600" b="1" dirty="0" err="1" smtClean="0"/>
              <a:t>fluoroquinolones</a:t>
            </a:r>
            <a:r>
              <a:rPr lang="en-US" sz="1600" b="1" dirty="0" smtClean="0"/>
              <a:t>, aminoglycosides and </a:t>
            </a:r>
            <a:r>
              <a:rPr lang="en-US" sz="1600" b="1" dirty="0" err="1" smtClean="0"/>
              <a:t>carbapenems</a:t>
            </a:r>
            <a:r>
              <a:rPr lang="en-US" sz="1600" b="1" dirty="0" smtClean="0"/>
              <a:t>.</a:t>
            </a:r>
            <a:endParaRPr lang="it-IT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856" y="188640"/>
            <a:ext cx="4091608" cy="93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3528" y="1196752"/>
            <a:ext cx="842493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La percentuale di </a:t>
            </a:r>
            <a:r>
              <a:rPr lang="it-IT" b="1" i="1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Staphylococcus</a:t>
            </a:r>
            <a:r>
              <a:rPr lang="it-IT" b="1" i="1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i="1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Aureus</a:t>
            </a:r>
            <a:r>
              <a:rPr lang="it-IT" b="1" i="1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i="1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Meticillino</a:t>
            </a:r>
            <a:r>
              <a:rPr lang="it-IT" b="1" i="1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-Resistente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ha mostrato un trend in decrescendo nel periodo 2011-2014, </a:t>
            </a:r>
            <a:r>
              <a:rPr lang="it-IT" i="1" u="sng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ma il calo è stato meno pronunciato rispetto al periodo 2009-2012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602" y="2780928"/>
            <a:ext cx="6150508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tangolo 13"/>
          <p:cNvSpPr/>
          <p:nvPr/>
        </p:nvSpPr>
        <p:spPr>
          <a:xfrm>
            <a:off x="323528" y="616530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/>
              <a:t>Staphylococcus </a:t>
            </a:r>
            <a:r>
              <a:rPr lang="en-US" sz="1600" b="1" i="1" dirty="0" err="1" smtClean="0"/>
              <a:t>aureus</a:t>
            </a:r>
            <a:r>
              <a:rPr lang="en-US" sz="1600" b="1" dirty="0" smtClean="0"/>
              <a:t>: % of invasive isolates with resistance to </a:t>
            </a:r>
            <a:r>
              <a:rPr lang="en-US" sz="1600" b="1" dirty="0" err="1" smtClean="0"/>
              <a:t>meticillin</a:t>
            </a:r>
            <a:r>
              <a:rPr lang="en-US" sz="1600" b="1" dirty="0" smtClean="0"/>
              <a:t> (MRSA), EU/EEA, 2011 and 2014.</a:t>
            </a:r>
            <a:endParaRPr lang="it-IT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altLang="it-IT" sz="32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Italia: variabilità regionale dei consumi</a:t>
            </a:r>
          </a:p>
        </p:txBody>
      </p:sp>
      <p:sp>
        <p:nvSpPr>
          <p:cNvPr id="4" name="Rettangolo 3"/>
          <p:cNvSpPr/>
          <p:nvPr/>
        </p:nvSpPr>
        <p:spPr>
          <a:xfrm>
            <a:off x="5250772" y="6381328"/>
            <a:ext cx="3715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Dati </a:t>
            </a:r>
            <a:r>
              <a:rPr lang="it-IT" b="1" i="1" dirty="0" err="1" smtClean="0"/>
              <a:t>OsMed</a:t>
            </a:r>
            <a:r>
              <a:rPr lang="it-IT" b="1" i="1" dirty="0" smtClean="0"/>
              <a:t> - Ambito territoriale </a:t>
            </a:r>
            <a:endParaRPr lang="it-IT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11" y="1124744"/>
            <a:ext cx="7367597" cy="43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>
            <a:off x="395536" y="5733256"/>
            <a:ext cx="8359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Antibiotici, distribuzione in quartili del consumo territoriale (DDD/100 </a:t>
            </a:r>
            <a:r>
              <a:rPr lang="it-IT" sz="1600" b="1" dirty="0" err="1" smtClean="0"/>
              <a:t>ab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die</a:t>
            </a:r>
            <a:r>
              <a:rPr lang="it-IT" sz="1600" b="1" dirty="0" smtClean="0"/>
              <a:t> pesate).</a:t>
            </a:r>
            <a:endParaRPr lang="it-IT" sz="16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336" y="2492898"/>
            <a:ext cx="2016000" cy="283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88832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518864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Prescrizione di antibiotici in ambito territoriale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5216490" y="6381328"/>
            <a:ext cx="3675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 err="1" smtClean="0"/>
              <a:t>Céire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Costelloe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et</a:t>
            </a:r>
            <a:r>
              <a:rPr lang="it-IT" sz="1600" b="1" i="1" dirty="0" smtClean="0"/>
              <a:t> Al. - BMJ 2010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518864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Prescrizione di antibiotici in ambito territoriale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150" y="2564904"/>
            <a:ext cx="2745330" cy="370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611560" y="3789040"/>
            <a:ext cx="53285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Questo causa un incremento della popolazione colonizzata da microrganismi resistenti ad antibiotici e crea le condizioni per l’utilizzo di una seconda linea di molecole anche in ambito comunitario.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11560" y="135354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In ambito territoriale la prescrizione di antibiotici per infezioni delle vie urinarie e delle vie respiratorie correla con lo sviluppo di resistenze.</a:t>
            </a:r>
          </a:p>
        </p:txBody>
      </p:sp>
      <p:sp>
        <p:nvSpPr>
          <p:cNvPr id="8" name="Rettangolo 7"/>
          <p:cNvSpPr/>
          <p:nvPr/>
        </p:nvSpPr>
        <p:spPr>
          <a:xfrm>
            <a:off x="611560" y="2420888"/>
            <a:ext cx="53285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L’effetto risulta maggiore nel mese successivo al trattamento antibiotico, ma persiste fino ai 12 mesi seguenti.</a:t>
            </a:r>
          </a:p>
        </p:txBody>
      </p:sp>
      <p:sp>
        <p:nvSpPr>
          <p:cNvPr id="9" name="Rettangolo 8"/>
          <p:cNvSpPr/>
          <p:nvPr/>
        </p:nvSpPr>
        <p:spPr>
          <a:xfrm>
            <a:off x="5216490" y="6381328"/>
            <a:ext cx="3675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1" dirty="0" err="1" smtClean="0"/>
              <a:t>Céire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Costelloe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et</a:t>
            </a:r>
            <a:r>
              <a:rPr lang="it-IT" sz="1600" b="1" i="1" dirty="0" smtClean="0"/>
              <a:t> Al. - BMJ 2010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" r="816" b="1064"/>
          <a:stretch>
            <a:fillRect/>
          </a:stretch>
        </p:blipFill>
        <p:spPr bwMode="auto">
          <a:xfrm>
            <a:off x="718080" y="1052736"/>
            <a:ext cx="7670344" cy="291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egnaposto contenuto 6"/>
          <p:cNvSpPr txBox="1">
            <a:spLocks/>
          </p:cNvSpPr>
          <p:nvPr/>
        </p:nvSpPr>
        <p:spPr bwMode="auto">
          <a:xfrm>
            <a:off x="251520" y="4653136"/>
            <a:ext cx="2160240" cy="1440160"/>
          </a:xfrm>
          <a:prstGeom prst="roundRect">
            <a:avLst/>
          </a:prstGeom>
          <a:solidFill>
            <a:srgbClr val="C00000">
              <a:alpha val="67000"/>
            </a:srgbClr>
          </a:solidFill>
          <a:ln w="31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Coordinazione intersettoriale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egnaposto contenuto 6"/>
          <p:cNvSpPr txBox="1">
            <a:spLocks/>
          </p:cNvSpPr>
          <p:nvPr/>
        </p:nvSpPr>
        <p:spPr bwMode="auto">
          <a:xfrm>
            <a:off x="2771800" y="4509120"/>
            <a:ext cx="2160240" cy="720080"/>
          </a:xfrm>
          <a:prstGeom prst="roundRect">
            <a:avLst/>
          </a:prstGeom>
          <a:solidFill>
            <a:srgbClr val="C00000">
              <a:alpha val="67000"/>
            </a:srgbClr>
          </a:solidFill>
          <a:ln w="31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Sorveglianza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egnaposto contenuto 6"/>
          <p:cNvSpPr txBox="1">
            <a:spLocks/>
          </p:cNvSpPr>
          <p:nvPr/>
        </p:nvSpPr>
        <p:spPr bwMode="auto">
          <a:xfrm>
            <a:off x="2771800" y="5517232"/>
            <a:ext cx="2160240" cy="720080"/>
          </a:xfrm>
          <a:prstGeom prst="roundRect">
            <a:avLst/>
          </a:prstGeom>
          <a:solidFill>
            <a:srgbClr val="C00000">
              <a:alpha val="67000"/>
            </a:srgbClr>
          </a:solidFill>
          <a:ln w="31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Consapevolezza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egnaposto contenuto 6"/>
          <p:cNvSpPr txBox="1">
            <a:spLocks/>
          </p:cNvSpPr>
          <p:nvPr/>
        </p:nvSpPr>
        <p:spPr bwMode="auto">
          <a:xfrm>
            <a:off x="5364088" y="4293096"/>
            <a:ext cx="2160240" cy="792088"/>
          </a:xfrm>
          <a:prstGeom prst="roundRect">
            <a:avLst/>
          </a:prstGeom>
          <a:solidFill>
            <a:srgbClr val="00B050">
              <a:alpha val="67000"/>
            </a:srgbClr>
          </a:solidFill>
          <a:ln w="31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000" noProof="0" dirty="0" smtClean="0">
                <a:solidFill>
                  <a:schemeClr val="tx1"/>
                </a:solidFill>
                <a:latin typeface="Times New Roman" pitchFamily="18" charset="0"/>
              </a:rPr>
              <a:t>Corretta gestione degli antibiotici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</a:endParaRPr>
          </a:p>
        </p:txBody>
      </p:sp>
      <p:sp>
        <p:nvSpPr>
          <p:cNvPr id="11" name="Segnaposto contenuto 6"/>
          <p:cNvSpPr txBox="1">
            <a:spLocks/>
          </p:cNvSpPr>
          <p:nvPr/>
        </p:nvSpPr>
        <p:spPr bwMode="auto">
          <a:xfrm>
            <a:off x="5364088" y="5661248"/>
            <a:ext cx="2160240" cy="792088"/>
          </a:xfrm>
          <a:prstGeom prst="roundRect">
            <a:avLst/>
          </a:prstGeom>
          <a:solidFill>
            <a:srgbClr val="00B050">
              <a:alpha val="67000"/>
            </a:srgbClr>
          </a:solidFill>
          <a:ln w="31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000" noProof="0" dirty="0" smtClean="0">
                <a:solidFill>
                  <a:schemeClr val="tx1"/>
                </a:solidFill>
                <a:latin typeface="Times New Roman" pitchFamily="18" charset="0"/>
              </a:rPr>
              <a:t>Controllo delle infezioni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566311" y="6525344"/>
            <a:ext cx="3254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Public Health Agency of Canada, 2013</a:t>
            </a:r>
            <a:endParaRPr lang="it-IT" sz="1400" i="1" dirty="0"/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Antibiotico-resistenza: </a:t>
            </a:r>
            <a:r>
              <a:rPr lang="en-GB" altLang="it-IT" sz="28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una</a:t>
            </a: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it-IT" sz="28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responsabilità</a:t>
            </a: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it-IT" sz="28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condivisa</a:t>
            </a: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it-IT" sz="2800" dirty="0">
              <a:solidFill>
                <a:srgbClr val="C4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3889" y="27619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“The surveillance wheel” </a:t>
            </a:r>
            <a:r>
              <a:rPr lang="en-US" sz="3200" i="1" dirty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(</a:t>
            </a:r>
            <a:r>
              <a:rPr lang="en-US" sz="3200" i="1" dirty="0" err="1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modello</a:t>
            </a:r>
            <a:r>
              <a:rPr lang="en-US" sz="3200" i="1" dirty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 OMS)</a:t>
            </a:r>
            <a:endParaRPr lang="it-IT" sz="3200" i="1" dirty="0">
              <a:solidFill>
                <a:srgbClr val="C4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711241433"/>
              </p:ext>
            </p:extLst>
          </p:nvPr>
        </p:nvGraphicFramePr>
        <p:xfrm>
          <a:off x="1547664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ccia a destra con strisce 5"/>
          <p:cNvSpPr/>
          <p:nvPr/>
        </p:nvSpPr>
        <p:spPr>
          <a:xfrm rot="540820">
            <a:off x="755576" y="2204864"/>
            <a:ext cx="1728192" cy="1080120"/>
          </a:xfrm>
          <a:prstGeom prst="stripedRightArrow">
            <a:avLst/>
          </a:prstGeom>
          <a:ln w="3175">
            <a:solidFill>
              <a:schemeClr val="tx1"/>
            </a:solidFill>
          </a:ln>
          <a:effectLst>
            <a:outerShdw blurRad="50800" dist="38100" dir="13500000" sx="110000" sy="11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it-IT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microbial</a:t>
            </a:r>
            <a:r>
              <a:rPr lang="it-IT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  <a:endParaRPr lang="it-IT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5535" y="5373216"/>
            <a:ext cx="84249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i="1" dirty="0"/>
              <a:t>Il cerchio di sorveglianza </a:t>
            </a:r>
            <a:r>
              <a:rPr lang="it-IT" i="1" dirty="0" smtClean="0"/>
              <a:t>inizia con l’acquisizione </a:t>
            </a:r>
            <a:r>
              <a:rPr lang="it-IT" i="1" dirty="0"/>
              <a:t>dei dati, </a:t>
            </a:r>
            <a:r>
              <a:rPr lang="it-IT" i="1" dirty="0" smtClean="0"/>
              <a:t>seguita dall’analisi </a:t>
            </a:r>
            <a:r>
              <a:rPr lang="it-IT" i="1" dirty="0"/>
              <a:t>con feedback, da misure appropriate e dalla valutazione della loro efficacia. </a:t>
            </a:r>
            <a:endParaRPr lang="it-IT" i="1" dirty="0" smtClean="0"/>
          </a:p>
          <a:p>
            <a:pPr algn="just">
              <a:lnSpc>
                <a:spcPct val="150000"/>
              </a:lnSpc>
            </a:pPr>
            <a:r>
              <a:rPr lang="it-IT" i="1" dirty="0" smtClean="0"/>
              <a:t>Il </a:t>
            </a:r>
            <a:r>
              <a:rPr lang="it-IT" i="1" dirty="0"/>
              <a:t>cerchio si chiude con la sorveglianza del nuovo tasso di resistenza.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768047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24896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Sorveglianza</a:t>
            </a:r>
            <a:r>
              <a:rPr lang="en-US" sz="32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antibiotico-resistenza</a:t>
            </a:r>
            <a:endParaRPr lang="it-IT" sz="3200" i="1" dirty="0">
              <a:solidFill>
                <a:srgbClr val="C4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2276872"/>
            <a:ext cx="50006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 smtClean="0"/>
              <a:t>42 laboratori sentinella.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8 specie patogene sotto sorveglianza.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Solo isolati da sangue-liquor.</a:t>
            </a:r>
          </a:p>
        </p:txBody>
      </p:sp>
      <p:pic>
        <p:nvPicPr>
          <p:cNvPr id="3077" name="Picture 5" descr="C:\Users\Sandro\Desktop\l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10594"/>
            <a:ext cx="417195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1520" y="4970492"/>
            <a:ext cx="42279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Number of participating laboratories returning EQA report  2013, per country.</a:t>
            </a:r>
            <a:endParaRPr lang="it-IT" b="1" dirty="0"/>
          </a:p>
        </p:txBody>
      </p:sp>
      <p:sp>
        <p:nvSpPr>
          <p:cNvPr id="13" name="Rettangolo 12"/>
          <p:cNvSpPr/>
          <p:nvPr/>
        </p:nvSpPr>
        <p:spPr>
          <a:xfrm>
            <a:off x="4860032" y="4437112"/>
            <a:ext cx="2088232" cy="230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51520" y="993502"/>
            <a:ext cx="8455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/>
              <a:t>Rete italiana AR-ISS </a:t>
            </a:r>
            <a:r>
              <a:rPr lang="it-IT" dirty="0"/>
              <a:t>(National </a:t>
            </a:r>
            <a:r>
              <a:rPr lang="it-IT" dirty="0" err="1"/>
              <a:t>Surveillance</a:t>
            </a:r>
            <a:r>
              <a:rPr lang="it-IT" dirty="0"/>
              <a:t> System – National </a:t>
            </a:r>
            <a:r>
              <a:rPr lang="it-IT" dirty="0" err="1"/>
              <a:t>Health</a:t>
            </a:r>
            <a:r>
              <a:rPr lang="it-IT" dirty="0"/>
              <a:t>  </a:t>
            </a:r>
            <a:r>
              <a:rPr lang="it-IT" dirty="0" err="1"/>
              <a:t>Institute</a:t>
            </a:r>
            <a:r>
              <a:rPr lang="it-IT" dirty="0"/>
              <a:t>).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1520" y="1859151"/>
            <a:ext cx="79928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I dati vengono riversati nella sorveglianza europea </a:t>
            </a:r>
            <a:r>
              <a:rPr lang="it-IT" b="1" i="1" dirty="0"/>
              <a:t>EARS-Net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4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23528" y="836712"/>
            <a:ext cx="3816424" cy="2627920"/>
          </a:xfrm>
          <a:prstGeom prst="rect">
            <a:avLst/>
          </a:prstGeom>
          <a:blipFill dpi="0" rotWithShape="1">
            <a:blip r:embed="rId2" cstate="screen">
              <a:alphaModFix amt="1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60032" y="4005064"/>
            <a:ext cx="4389970" cy="2736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Rettangolo 3"/>
          <p:cNvSpPr/>
          <p:nvPr/>
        </p:nvSpPr>
        <p:spPr>
          <a:xfrm>
            <a:off x="467544" y="3380507"/>
            <a:ext cx="828092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/>
              <a:t>• L’</a:t>
            </a:r>
            <a:r>
              <a:rPr lang="it-IT" b="1" i="1" dirty="0" smtClean="0"/>
              <a:t>Italia </a:t>
            </a:r>
            <a:r>
              <a:rPr lang="it-IT" dirty="0" smtClean="0"/>
              <a:t>è uno dei paesi europei che usa più antibiotici sistemici in ambito sia territoriale sia ospedaliero.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• </a:t>
            </a:r>
            <a:r>
              <a:rPr lang="it-IT" b="1" i="1" dirty="0" smtClean="0"/>
              <a:t>Si osservano significative differenze nei consumi su base regionale con gradiente nord-sud.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• I dati disponibili (ambito territoriale) indicano un frequente uso inappropriato degli antibiotici: prescrizioni non necessarie ed </a:t>
            </a:r>
            <a:r>
              <a:rPr lang="it-IT" b="1" i="1" dirty="0" smtClean="0"/>
              <a:t>eccessivo ricorso a molecole con spettro di azione esteso.</a:t>
            </a:r>
            <a:endParaRPr lang="it-IT" b="1" i="1" dirty="0"/>
          </a:p>
        </p:txBody>
      </p:sp>
      <p:sp>
        <p:nvSpPr>
          <p:cNvPr id="5" name="Rettangolo 4"/>
          <p:cNvSpPr/>
          <p:nvPr/>
        </p:nvSpPr>
        <p:spPr>
          <a:xfrm>
            <a:off x="236188" y="251937"/>
            <a:ext cx="8907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Conclusioni: situazione europea ed italiana</a:t>
            </a:r>
            <a:endParaRPr lang="it-IT" sz="3200" i="1" dirty="0">
              <a:solidFill>
                <a:srgbClr val="C4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7544" y="124262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In </a:t>
            </a:r>
            <a:r>
              <a:rPr lang="it-IT" b="1" i="1" dirty="0" smtClean="0"/>
              <a:t>Europa</a:t>
            </a:r>
            <a:r>
              <a:rPr lang="it-IT" dirty="0" smtClean="0"/>
              <a:t> vi è una grande variabilità nell’uso di antibiotici sistemici sia in termini quantitativi sia qualitativi.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• I paesi che utilizzano meno antibiotici tendono anche a utilizzare </a:t>
            </a:r>
            <a:r>
              <a:rPr lang="it-IT" b="1" i="1" dirty="0" smtClean="0"/>
              <a:t>molecole a spettro di azione ristretto.</a:t>
            </a:r>
          </a:p>
        </p:txBody>
      </p:sp>
    </p:spTree>
    <p:extLst>
      <p:ext uri="{BB962C8B-B14F-4D97-AF65-F5344CB8AC3E}">
        <p14:creationId xmlns:p14="http://schemas.microsoft.com/office/powerpoint/2010/main" val="349283111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168" y="322446"/>
            <a:ext cx="8229600" cy="8743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Background</a:t>
            </a:r>
            <a:endParaRPr lang="it-IT" sz="3600" dirty="0">
              <a:solidFill>
                <a:srgbClr val="C4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63" name="Rettangolo 3"/>
          <p:cNvSpPr>
            <a:spLocks noChangeArrowheads="1"/>
          </p:cNvSpPr>
          <p:nvPr/>
        </p:nvSpPr>
        <p:spPr bwMode="auto">
          <a:xfrm>
            <a:off x="5364088" y="6181695"/>
            <a:ext cx="3640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2DA05C"/>
                </a:solidFill>
                <a:latin typeface="Times New Roman" pitchFamily="18" charset="0"/>
                <a:cs typeface="Times New Roman" pitchFamily="18" charset="0"/>
              </a:rPr>
              <a:t>Rapporto </a:t>
            </a:r>
            <a:r>
              <a:rPr lang="it-IT" sz="2000" b="1" i="1" dirty="0">
                <a:solidFill>
                  <a:srgbClr val="2DA05C"/>
                </a:solidFill>
                <a:latin typeface="Times New Roman" pitchFamily="18" charset="0"/>
                <a:cs typeface="Times New Roman" pitchFamily="18" charset="0"/>
              </a:rPr>
              <a:t>ISTISAN 09/32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9512" y="1087213"/>
            <a:ext cx="8824912" cy="5128959"/>
          </a:xfrm>
          <a:prstGeom prst="rect">
            <a:avLst/>
          </a:prstGeom>
          <a:blipFill dpi="0" rotWithShape="1">
            <a:blip r:embed="rId3" cstate="print">
              <a:alphaModFix amt="14000"/>
            </a:blip>
            <a:srcRect/>
            <a:stretch>
              <a:fillRect/>
            </a:stretch>
          </a:blip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307492" y="1424965"/>
            <a:ext cx="8568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itchFamily="34" charset="0"/>
                <a:ea typeface="Tahoma" pitchFamily="34" charset="0"/>
                <a:cs typeface="Arial" pitchFamily="34" charset="0"/>
              </a:rPr>
              <a:t>La </a:t>
            </a:r>
            <a:r>
              <a:rPr lang="it-IT" b="1" i="1" dirty="0">
                <a:latin typeface="Arial" pitchFamily="34" charset="0"/>
                <a:ea typeface="Tahoma" pitchFamily="34" charset="0"/>
                <a:cs typeface="Arial" pitchFamily="34" charset="0"/>
              </a:rPr>
              <a:t>resistenza agli antibiotici </a:t>
            </a:r>
            <a:r>
              <a:rPr lang="it-IT" dirty="0">
                <a:latin typeface="Arial" pitchFamily="34" charset="0"/>
                <a:ea typeface="Tahoma" pitchFamily="34" charset="0"/>
                <a:cs typeface="Arial" pitchFamily="34" charset="0"/>
              </a:rPr>
              <a:t>è divenuta negli ultimi anni un </a:t>
            </a: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problema mondiale</a:t>
            </a:r>
            <a:r>
              <a:rPr lang="it-IT" dirty="0">
                <a:latin typeface="Arial" pitchFamily="34" charset="0"/>
                <a:ea typeface="Tahoma" pitchFamily="34" charset="0"/>
                <a:cs typeface="Arial" pitchFamily="34" charset="0"/>
              </a:rPr>
              <a:t>, che mette in </a:t>
            </a: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gioco l’efficacia </a:t>
            </a:r>
            <a:r>
              <a:rPr lang="it-IT" dirty="0">
                <a:latin typeface="Arial" pitchFamily="34" charset="0"/>
                <a:ea typeface="Tahoma" pitchFamily="34" charset="0"/>
                <a:cs typeface="Arial" pitchFamily="34" charset="0"/>
              </a:rPr>
              <a:t>futura di questi preziosi farmaci nel controllare le infezioni batteriche</a:t>
            </a: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  <a:p>
            <a:pPr algn="just"/>
            <a:endParaRPr lang="it-IT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La </a:t>
            </a:r>
            <a:r>
              <a:rPr lang="it-IT" dirty="0">
                <a:latin typeface="Arial" pitchFamily="34" charset="0"/>
                <a:ea typeface="Tahoma" pitchFamily="34" charset="0"/>
                <a:cs typeface="Arial" pitchFamily="34" charset="0"/>
              </a:rPr>
              <a:t>causa principale del fenomeno risiede nel loro uso eccessivo. Pertanto a livello europeo la riduzione del loro impiego è stata considerata una priorità di sanità </a:t>
            </a: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pubblica (</a:t>
            </a:r>
            <a:r>
              <a:rPr lang="it-IT" b="1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Raccomandazioni C. E. </a:t>
            </a:r>
            <a:r>
              <a:rPr lang="it-IT" b="1" i="1" dirty="0">
                <a:latin typeface="Arial" pitchFamily="34" charset="0"/>
                <a:ea typeface="Tahoma" pitchFamily="34" charset="0"/>
                <a:cs typeface="Arial" pitchFamily="34" charset="0"/>
              </a:rPr>
              <a:t>del </a:t>
            </a:r>
            <a:r>
              <a:rPr lang="it-IT" b="1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2001</a:t>
            </a: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).</a:t>
            </a:r>
          </a:p>
          <a:p>
            <a:pPr algn="just"/>
            <a:endParaRPr lang="it-IT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itchFamily="34" charset="0"/>
                <a:ea typeface="Tahoma" pitchFamily="34" charset="0"/>
                <a:cs typeface="Arial" pitchFamily="34" charset="0"/>
              </a:rPr>
              <a:t>Dal 2008, con il  coordinamento del Centro Europeo per la Prevenzione e il Controllo delle Malattie (</a:t>
            </a:r>
            <a:r>
              <a:rPr lang="it-IT" b="1" i="1" dirty="0">
                <a:latin typeface="Arial" pitchFamily="34" charset="0"/>
                <a:ea typeface="Tahoma" pitchFamily="34" charset="0"/>
                <a:cs typeface="Arial" pitchFamily="34" charset="0"/>
              </a:rPr>
              <a:t>ECDC</a:t>
            </a:r>
            <a:r>
              <a:rPr lang="it-IT" dirty="0">
                <a:latin typeface="Arial" pitchFamily="34" charset="0"/>
                <a:ea typeface="Tahoma" pitchFamily="34" charset="0"/>
                <a:cs typeface="Arial" pitchFamily="34" charset="0"/>
              </a:rPr>
              <a:t>), è stata istituita </a:t>
            </a: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la </a:t>
            </a:r>
            <a:r>
              <a:rPr lang="it-IT" b="1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Giornata europea degli antibiotici</a:t>
            </a: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per un uso responsabile e il controllo dell’antibiotico-resistenza.</a:t>
            </a:r>
          </a:p>
          <a:p>
            <a:pPr algn="just"/>
            <a:endParaRPr lang="it-IT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Inoltre dal 2010</a:t>
            </a:r>
            <a:r>
              <a:rPr lang="it-IT" dirty="0"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l’ECDC </a:t>
            </a:r>
            <a:r>
              <a:rPr lang="it-IT" dirty="0">
                <a:latin typeface="Arial" pitchFamily="34" charset="0"/>
                <a:ea typeface="Tahoma" pitchFamily="34" charset="0"/>
                <a:cs typeface="Arial" pitchFamily="34" charset="0"/>
              </a:rPr>
              <a:t>coordina </a:t>
            </a:r>
            <a:r>
              <a:rPr lang="it-IT" b="1" i="1" dirty="0">
                <a:latin typeface="Arial" pitchFamily="34" charset="0"/>
                <a:ea typeface="Tahoma" pitchFamily="34" charset="0"/>
                <a:cs typeface="Arial" pitchFamily="34" charset="0"/>
              </a:rPr>
              <a:t>EARS-Net</a:t>
            </a:r>
            <a:r>
              <a:rPr lang="it-IT" dirty="0">
                <a:latin typeface="Arial" pitchFamily="34" charset="0"/>
                <a:ea typeface="Tahoma" pitchFamily="34" charset="0"/>
                <a:cs typeface="Arial" pitchFamily="34" charset="0"/>
              </a:rPr>
              <a:t> (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European Antimicrobial Resistance Surveillance Network</a:t>
            </a:r>
            <a:r>
              <a:rPr lang="en-US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); </a:t>
            </a: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vasta </a:t>
            </a:r>
            <a:r>
              <a:rPr lang="it-IT" dirty="0">
                <a:latin typeface="Arial" pitchFamily="34" charset="0"/>
                <a:ea typeface="Tahoma" pitchFamily="34" charset="0"/>
                <a:cs typeface="Arial" pitchFamily="34" charset="0"/>
              </a:rPr>
              <a:t>rete europea di sistemi di sorveglianza </a:t>
            </a: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nazionali che </a:t>
            </a:r>
            <a:r>
              <a:rPr lang="it-IT" dirty="0">
                <a:latin typeface="Arial" pitchFamily="34" charset="0"/>
                <a:ea typeface="Tahoma" pitchFamily="34" charset="0"/>
                <a:cs typeface="Arial" pitchFamily="34" charset="0"/>
              </a:rPr>
              <a:t>fornisce dati di riferimento europei sulla resistenza agli </a:t>
            </a:r>
            <a:r>
              <a:rPr lang="it-IT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antimicrobici.</a:t>
            </a:r>
            <a:endParaRPr lang="it-IT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Sistemi di ottimizzazione delle prescrizioni?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28107"/>
            <a:ext cx="8576940" cy="3000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5877272"/>
            <a:ext cx="4904532" cy="4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4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36980" cy="1143000"/>
          </a:xfrm>
        </p:spPr>
        <p:txBody>
          <a:bodyPr/>
          <a:lstStyle/>
          <a:p>
            <a:r>
              <a:rPr lang="it-IT" sz="2000" dirty="0" smtClean="0"/>
              <a:t>L’Effetto di </a:t>
            </a:r>
            <a:r>
              <a:rPr lang="it-IT" sz="2000" dirty="0"/>
              <a:t>interventi </a:t>
            </a:r>
            <a:r>
              <a:rPr lang="it-IT" sz="2000" dirty="0" smtClean="0"/>
              <a:t>comportamentali sulla inappropriata </a:t>
            </a:r>
            <a:r>
              <a:rPr lang="it-IT" sz="2000" dirty="0"/>
              <a:t>p</a:t>
            </a:r>
            <a:r>
              <a:rPr lang="it-IT" sz="2000" dirty="0" smtClean="0"/>
              <a:t>rescrizione </a:t>
            </a:r>
            <a:r>
              <a:rPr lang="it-IT" sz="2000" dirty="0"/>
              <a:t>di antibiotici </a:t>
            </a:r>
            <a:r>
              <a:rPr lang="it-IT" sz="2000" dirty="0" smtClean="0"/>
              <a:t>nell’ambito </a:t>
            </a:r>
            <a:r>
              <a:rPr lang="it-IT" sz="2000" smtClean="0"/>
              <a:t>delle </a:t>
            </a:r>
            <a:r>
              <a:rPr lang="it-IT" sz="2000"/>
              <a:t>pratiche </a:t>
            </a:r>
            <a:r>
              <a:rPr lang="it-IT" sz="2000" smtClean="0"/>
              <a:t>di cure primarie: Uno </a:t>
            </a:r>
            <a:r>
              <a:rPr lang="it-IT" sz="2000" dirty="0" smtClean="0"/>
              <a:t>studio </a:t>
            </a:r>
            <a:r>
              <a:rPr lang="it-IT" sz="2000" dirty="0"/>
              <a:t>clinico </a:t>
            </a:r>
            <a:r>
              <a:rPr lang="it-IT" sz="2000" dirty="0" smtClean="0"/>
              <a:t>randomizzato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r>
              <a:rPr lang="it-IT" sz="2400" dirty="0"/>
              <a:t>La maggior parte degli antibiotici prescritti negli Stati Uniti </a:t>
            </a:r>
            <a:r>
              <a:rPr lang="it-IT" sz="2400" dirty="0" smtClean="0"/>
              <a:t>sono per </a:t>
            </a:r>
            <a:r>
              <a:rPr lang="it-IT" sz="2400" dirty="0"/>
              <a:t>le infezioni delle vie respiratorie </a:t>
            </a:r>
            <a:r>
              <a:rPr lang="it-IT" sz="2400" dirty="0" smtClean="0"/>
              <a:t>acute</a:t>
            </a:r>
          </a:p>
          <a:p>
            <a:r>
              <a:rPr lang="it-IT" sz="2400" dirty="0" smtClean="0"/>
              <a:t>la </a:t>
            </a:r>
            <a:r>
              <a:rPr lang="it-IT" sz="2400" dirty="0"/>
              <a:t>metà di tali prescrizioni sono </a:t>
            </a:r>
            <a:r>
              <a:rPr lang="it-IT" sz="2400" dirty="0" smtClean="0"/>
              <a:t>destinate </a:t>
            </a:r>
            <a:r>
              <a:rPr lang="it-IT" sz="2400" dirty="0"/>
              <a:t>a </a:t>
            </a:r>
            <a:r>
              <a:rPr lang="it-IT" sz="2400" dirty="0" smtClean="0"/>
              <a:t>trattare diagnosi </a:t>
            </a:r>
            <a:r>
              <a:rPr lang="it-IT" sz="2400" dirty="0"/>
              <a:t>per le quali gli antibiotici non hanno alcun beneficio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Nonostante </a:t>
            </a:r>
            <a:r>
              <a:rPr lang="it-IT" sz="2400" dirty="0"/>
              <a:t>le linee guida cliniche pubblicate e </a:t>
            </a:r>
            <a:r>
              <a:rPr lang="it-IT" sz="2400" dirty="0" smtClean="0"/>
              <a:t>decenni di </a:t>
            </a:r>
            <a:r>
              <a:rPr lang="it-IT" sz="2400" dirty="0"/>
              <a:t>sforzi per cambiare modelli di prescrizione, </a:t>
            </a:r>
            <a:r>
              <a:rPr lang="it-IT" sz="2400" dirty="0" smtClean="0"/>
              <a:t>l’uso eccessivo di antibiotici </a:t>
            </a:r>
            <a:r>
              <a:rPr lang="it-IT" sz="2400" dirty="0"/>
              <a:t>persiste.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6308725"/>
            <a:ext cx="4904532" cy="4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389656"/>
            <a:ext cx="4896544" cy="1712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4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36980" cy="1143000"/>
          </a:xfrm>
        </p:spPr>
        <p:txBody>
          <a:bodyPr/>
          <a:lstStyle/>
          <a:p>
            <a:r>
              <a:rPr lang="it-IT" sz="2000" dirty="0" smtClean="0"/>
              <a:t>L’Effetto di </a:t>
            </a:r>
            <a:r>
              <a:rPr lang="it-IT" sz="2000" dirty="0"/>
              <a:t>interventi </a:t>
            </a:r>
            <a:r>
              <a:rPr lang="it-IT" sz="2000" dirty="0" smtClean="0"/>
              <a:t>comportamentali sulla inappropriata </a:t>
            </a:r>
            <a:r>
              <a:rPr lang="it-IT" sz="2000" dirty="0"/>
              <a:t>p</a:t>
            </a:r>
            <a:r>
              <a:rPr lang="it-IT" sz="2000" dirty="0" smtClean="0"/>
              <a:t>rescrizione </a:t>
            </a:r>
            <a:r>
              <a:rPr lang="it-IT" sz="2000" dirty="0"/>
              <a:t>di antibiotici </a:t>
            </a:r>
            <a:r>
              <a:rPr lang="it-IT" sz="2000" dirty="0" smtClean="0"/>
              <a:t>nell’ambito </a:t>
            </a:r>
            <a:r>
              <a:rPr lang="it-IT" sz="2000" smtClean="0"/>
              <a:t>delle </a:t>
            </a:r>
            <a:r>
              <a:rPr lang="it-IT" sz="2000"/>
              <a:t>pratiche </a:t>
            </a:r>
            <a:r>
              <a:rPr lang="it-IT" sz="2000" smtClean="0"/>
              <a:t>di cure primarie: Uno </a:t>
            </a:r>
            <a:r>
              <a:rPr lang="it-IT" sz="2000" dirty="0" smtClean="0"/>
              <a:t>studio </a:t>
            </a:r>
            <a:r>
              <a:rPr lang="it-IT" sz="2000" dirty="0"/>
              <a:t>clinico </a:t>
            </a:r>
            <a:r>
              <a:rPr lang="it-IT" sz="2000" dirty="0" smtClean="0"/>
              <a:t>randomizzato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r>
              <a:rPr lang="it-IT" sz="2400" dirty="0"/>
              <a:t>Interventi </a:t>
            </a:r>
            <a:r>
              <a:rPr lang="it-IT" sz="2400" dirty="0" smtClean="0"/>
              <a:t>basati sulla scienza </a:t>
            </a:r>
            <a:r>
              <a:rPr lang="it-IT" sz="2400" dirty="0"/>
              <a:t>del comportamento </a:t>
            </a:r>
            <a:r>
              <a:rPr lang="it-IT" sz="2400" dirty="0" smtClean="0"/>
              <a:t>potrebbero </a:t>
            </a:r>
            <a:r>
              <a:rPr lang="it-IT" sz="2400" dirty="0"/>
              <a:t>ridurre </a:t>
            </a:r>
            <a:r>
              <a:rPr lang="it-IT" sz="2400" dirty="0" smtClean="0"/>
              <a:t>l’inadeguata prescrizione </a:t>
            </a:r>
            <a:r>
              <a:rPr lang="it-IT" sz="2400" dirty="0"/>
              <a:t>di </a:t>
            </a:r>
            <a:r>
              <a:rPr lang="it-IT" sz="2400" dirty="0" smtClean="0"/>
              <a:t>antibiotici.</a:t>
            </a:r>
          </a:p>
          <a:p>
            <a:r>
              <a:rPr lang="it-IT" sz="2400" dirty="0" smtClean="0"/>
              <a:t>I </a:t>
            </a:r>
            <a:r>
              <a:rPr lang="it-IT" sz="2400" dirty="0"/>
              <a:t>ricercatori stanno </a:t>
            </a:r>
            <a:r>
              <a:rPr lang="it-IT" sz="2400" dirty="0" smtClean="0"/>
              <a:t>iniziando ad </a:t>
            </a:r>
            <a:r>
              <a:rPr lang="it-IT" sz="2400" dirty="0"/>
              <a:t>applicare modelli </a:t>
            </a:r>
            <a:r>
              <a:rPr lang="it-IT" sz="2400" dirty="0" smtClean="0"/>
              <a:t>mutuati dalla </a:t>
            </a:r>
            <a:r>
              <a:rPr lang="it-IT" sz="2400" dirty="0"/>
              <a:t>psicologia e </a:t>
            </a:r>
            <a:r>
              <a:rPr lang="it-IT" sz="2400" dirty="0" smtClean="0"/>
              <a:t>della economia comportamentale per </a:t>
            </a:r>
            <a:r>
              <a:rPr lang="it-IT" sz="2400" dirty="0"/>
              <a:t>identificare </a:t>
            </a:r>
            <a:r>
              <a:rPr lang="it-IT" sz="2400" dirty="0" smtClean="0"/>
              <a:t>nuovi algoritmi sociali </a:t>
            </a:r>
            <a:r>
              <a:rPr lang="it-IT" sz="2400" dirty="0"/>
              <a:t>e </a:t>
            </a:r>
            <a:r>
              <a:rPr lang="it-IT" sz="2400" dirty="0" smtClean="0"/>
              <a:t>cognitivi al fine di modificare </a:t>
            </a:r>
            <a:r>
              <a:rPr lang="it-IT" sz="2400" dirty="0"/>
              <a:t>dolcemente il processo </a:t>
            </a:r>
            <a:r>
              <a:rPr lang="it-IT" sz="2400" dirty="0" smtClean="0"/>
              <a:t>clinico decisionale e preservando </a:t>
            </a:r>
            <a:r>
              <a:rPr lang="it-IT" sz="2400" dirty="0"/>
              <a:t>la libertà di scelta.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6308725"/>
            <a:ext cx="4904532" cy="4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389656"/>
            <a:ext cx="4896544" cy="1712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1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36980" cy="1143000"/>
          </a:xfrm>
        </p:spPr>
        <p:txBody>
          <a:bodyPr/>
          <a:lstStyle/>
          <a:p>
            <a:r>
              <a:rPr lang="it-IT" sz="2000" dirty="0" smtClean="0"/>
              <a:t>L’Effetto di </a:t>
            </a:r>
            <a:r>
              <a:rPr lang="it-IT" sz="2000" dirty="0"/>
              <a:t>interventi </a:t>
            </a:r>
            <a:r>
              <a:rPr lang="it-IT" sz="2000" dirty="0" smtClean="0"/>
              <a:t>comportamentali sulla inappropriata </a:t>
            </a:r>
            <a:r>
              <a:rPr lang="it-IT" sz="2000" dirty="0"/>
              <a:t>p</a:t>
            </a:r>
            <a:r>
              <a:rPr lang="it-IT" sz="2000" dirty="0" smtClean="0"/>
              <a:t>rescrizione </a:t>
            </a:r>
            <a:r>
              <a:rPr lang="it-IT" sz="2000" dirty="0"/>
              <a:t>di antibiotici </a:t>
            </a:r>
            <a:r>
              <a:rPr lang="it-IT" sz="2000" dirty="0" smtClean="0"/>
              <a:t>nell’ambito </a:t>
            </a:r>
            <a:r>
              <a:rPr lang="it-IT" sz="2000" smtClean="0"/>
              <a:t>delle </a:t>
            </a:r>
            <a:r>
              <a:rPr lang="it-IT" sz="2000"/>
              <a:t>pratiche </a:t>
            </a:r>
            <a:r>
              <a:rPr lang="it-IT" sz="2000" smtClean="0"/>
              <a:t>di cure primarie: Uno </a:t>
            </a:r>
            <a:r>
              <a:rPr lang="it-IT" sz="2000" dirty="0" smtClean="0"/>
              <a:t>studio </a:t>
            </a:r>
            <a:r>
              <a:rPr lang="it-IT" sz="2000" dirty="0"/>
              <a:t>clinico </a:t>
            </a:r>
            <a:r>
              <a:rPr lang="it-IT" sz="2000" dirty="0" smtClean="0"/>
              <a:t>randomizzato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r>
              <a:rPr lang="it-IT" sz="2400" dirty="0" smtClean="0"/>
              <a:t>Sono </a:t>
            </a:r>
            <a:r>
              <a:rPr lang="it-IT" sz="2400" dirty="0"/>
              <a:t>stati arruolati 248 medici, campionate 14,753 </a:t>
            </a:r>
            <a:r>
              <a:rPr lang="it-IT" sz="2400" dirty="0" smtClean="0"/>
              <a:t>visite prima degli interventi e </a:t>
            </a:r>
            <a:r>
              <a:rPr lang="hr-HR" sz="2400" dirty="0" smtClean="0"/>
              <a:t>16.959 </a:t>
            </a:r>
            <a:r>
              <a:rPr lang="hr-HR" sz="2400" dirty="0" err="1" smtClean="0"/>
              <a:t>successivamente</a:t>
            </a:r>
            <a:endParaRPr lang="it-IT" sz="2400" dirty="0" smtClean="0"/>
          </a:p>
          <a:p>
            <a:r>
              <a:rPr lang="it-IT" sz="2400" dirty="0" smtClean="0"/>
              <a:t>I Medici arruolati sono stati invitati a un percorso </a:t>
            </a:r>
            <a:r>
              <a:rPr lang="it-IT" sz="2400" dirty="0"/>
              <a:t>formativo  </a:t>
            </a:r>
            <a:r>
              <a:rPr lang="it-IT" sz="2400" dirty="0" smtClean="0"/>
              <a:t>sulle linee guida di prescrizione </a:t>
            </a:r>
            <a:r>
              <a:rPr lang="it-IT" sz="2400" dirty="0"/>
              <a:t>di </a:t>
            </a:r>
            <a:r>
              <a:rPr lang="it-IT" sz="2400" dirty="0" smtClean="0"/>
              <a:t>antibiotici.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6308725"/>
            <a:ext cx="4904532" cy="4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389656"/>
            <a:ext cx="4896544" cy="1712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1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36980" cy="1143000"/>
          </a:xfrm>
        </p:spPr>
        <p:txBody>
          <a:bodyPr/>
          <a:lstStyle/>
          <a:p>
            <a:r>
              <a:rPr lang="it-IT" sz="2000" dirty="0" smtClean="0"/>
              <a:t>L’Effetto di </a:t>
            </a:r>
            <a:r>
              <a:rPr lang="it-IT" sz="2000" dirty="0"/>
              <a:t>interventi </a:t>
            </a:r>
            <a:r>
              <a:rPr lang="it-IT" sz="2000" dirty="0" smtClean="0"/>
              <a:t>comportamentali sulla inappropriata </a:t>
            </a:r>
            <a:r>
              <a:rPr lang="it-IT" sz="2000" dirty="0"/>
              <a:t>p</a:t>
            </a:r>
            <a:r>
              <a:rPr lang="it-IT" sz="2000" dirty="0" smtClean="0"/>
              <a:t>rescrizione </a:t>
            </a:r>
            <a:r>
              <a:rPr lang="it-IT" sz="2000" dirty="0"/>
              <a:t>di antibiotici </a:t>
            </a:r>
            <a:r>
              <a:rPr lang="it-IT" sz="2000" dirty="0" smtClean="0"/>
              <a:t>nell’ambito </a:t>
            </a:r>
            <a:r>
              <a:rPr lang="it-IT" sz="2000" smtClean="0"/>
              <a:t>delle </a:t>
            </a:r>
            <a:r>
              <a:rPr lang="it-IT" sz="2000"/>
              <a:t>pratiche </a:t>
            </a:r>
            <a:r>
              <a:rPr lang="it-IT" sz="2000" smtClean="0"/>
              <a:t>di cure primarie: Uno </a:t>
            </a:r>
            <a:r>
              <a:rPr lang="it-IT" sz="2000" dirty="0" smtClean="0"/>
              <a:t>studio </a:t>
            </a:r>
            <a:r>
              <a:rPr lang="it-IT" sz="2000" dirty="0"/>
              <a:t>clinico </a:t>
            </a:r>
            <a:r>
              <a:rPr lang="it-IT" sz="2000" dirty="0" smtClean="0"/>
              <a:t>randomizzato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/>
              <a:t>I tre interventi comportamentali, </a:t>
            </a:r>
            <a:r>
              <a:rPr lang="it-IT" sz="2400" dirty="0" smtClean="0"/>
              <a:t>attuati da soli </a:t>
            </a:r>
            <a:r>
              <a:rPr lang="it-IT" sz="2400" dirty="0"/>
              <a:t>o in </a:t>
            </a:r>
            <a:r>
              <a:rPr lang="it-IT" sz="2400" dirty="0" smtClean="0"/>
              <a:t>combinazione </a:t>
            </a:r>
            <a:r>
              <a:rPr lang="it-IT" sz="2400" dirty="0"/>
              <a:t>attraverso una cartella clinica informatizzata </a:t>
            </a:r>
            <a:r>
              <a:rPr lang="it-IT" sz="2400" dirty="0" smtClean="0"/>
              <a:t>condivisa, sono stati:</a:t>
            </a:r>
          </a:p>
          <a:p>
            <a:pPr algn="just"/>
            <a:r>
              <a:rPr lang="it-IT" sz="2400" dirty="0" smtClean="0"/>
              <a:t>Suggerimento di trattamenti alternativi, non antibiotici </a:t>
            </a:r>
          </a:p>
          <a:p>
            <a:pPr algn="just"/>
            <a:r>
              <a:rPr lang="it-IT" sz="2400" dirty="0" smtClean="0"/>
              <a:t>Invito a fornire una giustificazione responsabile</a:t>
            </a:r>
          </a:p>
          <a:p>
            <a:pPr algn="just"/>
            <a:r>
              <a:rPr lang="it-IT" sz="2400" dirty="0" smtClean="0"/>
              <a:t>Confronto </a:t>
            </a:r>
            <a:r>
              <a:rPr lang="it-IT" sz="2400" dirty="0" err="1" smtClean="0"/>
              <a:t>peer</a:t>
            </a:r>
            <a:r>
              <a:rPr lang="it-IT" sz="2400" dirty="0" smtClean="0"/>
              <a:t> </a:t>
            </a:r>
            <a:r>
              <a:rPr lang="it-IT" sz="2400" dirty="0" err="1" smtClean="0"/>
              <a:t>reviewed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6308725"/>
            <a:ext cx="4904532" cy="4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389656"/>
            <a:ext cx="4896544" cy="1712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36980" cy="1143000"/>
          </a:xfrm>
        </p:spPr>
        <p:txBody>
          <a:bodyPr/>
          <a:lstStyle/>
          <a:p>
            <a:r>
              <a:rPr lang="it-IT" sz="2000" dirty="0" smtClean="0"/>
              <a:t>L’Effetto di </a:t>
            </a:r>
            <a:r>
              <a:rPr lang="it-IT" sz="2000" dirty="0"/>
              <a:t>interventi </a:t>
            </a:r>
            <a:r>
              <a:rPr lang="it-IT" sz="2000" dirty="0" smtClean="0"/>
              <a:t>comportamentali sulla inappropriata </a:t>
            </a:r>
            <a:r>
              <a:rPr lang="it-IT" sz="2000" dirty="0"/>
              <a:t>p</a:t>
            </a:r>
            <a:r>
              <a:rPr lang="it-IT" sz="2000" dirty="0" smtClean="0"/>
              <a:t>rescrizione </a:t>
            </a:r>
            <a:r>
              <a:rPr lang="it-IT" sz="2000" dirty="0"/>
              <a:t>di antibiotici </a:t>
            </a:r>
            <a:r>
              <a:rPr lang="it-IT" sz="2000" dirty="0" smtClean="0"/>
              <a:t>nell’ambito </a:t>
            </a:r>
            <a:r>
              <a:rPr lang="it-IT" sz="2000" smtClean="0"/>
              <a:t>delle </a:t>
            </a:r>
            <a:r>
              <a:rPr lang="it-IT" sz="2000"/>
              <a:t>pratiche </a:t>
            </a:r>
            <a:r>
              <a:rPr lang="it-IT" sz="2000" smtClean="0"/>
              <a:t>di cure primarie: Uno </a:t>
            </a:r>
            <a:r>
              <a:rPr lang="it-IT" sz="2000" dirty="0" smtClean="0"/>
              <a:t>studio </a:t>
            </a:r>
            <a:r>
              <a:rPr lang="it-IT" sz="2000" dirty="0"/>
              <a:t>clinico </a:t>
            </a:r>
            <a:r>
              <a:rPr lang="it-IT" sz="2000" dirty="0" smtClean="0"/>
              <a:t>randomizzato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/>
              <a:t>i tassi di prescrizione </a:t>
            </a:r>
            <a:r>
              <a:rPr lang="it-IT" sz="2400" dirty="0" smtClean="0"/>
              <a:t>inappropriata sono </a:t>
            </a:r>
            <a:r>
              <a:rPr lang="it-IT" sz="2400" dirty="0"/>
              <a:t>diminuiti </a:t>
            </a:r>
            <a:r>
              <a:rPr lang="it-IT" sz="2400" dirty="0" smtClean="0"/>
              <a:t>del 24% ad inizio intervento e del 13% alla fine del periodo di osservazione</a:t>
            </a:r>
          </a:p>
          <a:p>
            <a:pPr algn="just"/>
            <a:r>
              <a:rPr lang="it-IT" sz="2400" dirty="0" smtClean="0"/>
              <a:t>dal 22% al 6% per </a:t>
            </a:r>
            <a:r>
              <a:rPr lang="it-IT" sz="2400" dirty="0"/>
              <a:t>le alternative </a:t>
            </a:r>
            <a:r>
              <a:rPr lang="it-IT" sz="2400" dirty="0" smtClean="0"/>
              <a:t>suggerite</a:t>
            </a:r>
          </a:p>
          <a:p>
            <a:pPr algn="just"/>
            <a:r>
              <a:rPr lang="it-IT" sz="2400" dirty="0" smtClean="0"/>
              <a:t>dal 23% al 5% per </a:t>
            </a:r>
            <a:r>
              <a:rPr lang="it-IT" sz="2400" dirty="0"/>
              <a:t>la giustificazione </a:t>
            </a:r>
            <a:r>
              <a:rPr lang="it-IT" sz="2400" dirty="0" smtClean="0"/>
              <a:t>responsabile</a:t>
            </a:r>
          </a:p>
          <a:p>
            <a:pPr algn="just"/>
            <a:r>
              <a:rPr lang="it-IT" sz="2400" dirty="0" smtClean="0"/>
              <a:t>Dal 20% al 4% </a:t>
            </a:r>
            <a:r>
              <a:rPr lang="it-IT" sz="2400" dirty="0"/>
              <a:t>per il confronto tra </a:t>
            </a:r>
            <a:r>
              <a:rPr lang="it-IT" sz="2400" dirty="0" smtClean="0"/>
              <a:t>pari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6308725"/>
            <a:ext cx="4904532" cy="4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389656"/>
            <a:ext cx="4896544" cy="1712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z="2000" dirty="0" smtClean="0"/>
              <a:t>L’Effetto di </a:t>
            </a:r>
            <a:r>
              <a:rPr lang="it-IT" sz="2000" dirty="0"/>
              <a:t>interventi </a:t>
            </a:r>
            <a:r>
              <a:rPr lang="it-IT" sz="2000" dirty="0" smtClean="0"/>
              <a:t>comportamentali sulla inappropriata </a:t>
            </a:r>
            <a:r>
              <a:rPr lang="it-IT" sz="2000" dirty="0"/>
              <a:t>p</a:t>
            </a:r>
            <a:r>
              <a:rPr lang="it-IT" sz="2000" dirty="0" smtClean="0"/>
              <a:t>rescrizione </a:t>
            </a:r>
            <a:r>
              <a:rPr lang="it-IT" sz="2000" dirty="0"/>
              <a:t>di antibiotici </a:t>
            </a:r>
            <a:r>
              <a:rPr lang="it-IT" sz="2000" dirty="0" smtClean="0"/>
              <a:t>nell’ambito delle </a:t>
            </a:r>
            <a:r>
              <a:rPr lang="it-IT" sz="2000" dirty="0"/>
              <a:t>pratiche </a:t>
            </a:r>
            <a:r>
              <a:rPr lang="it-IT" sz="2000" dirty="0" smtClean="0"/>
              <a:t>di cure primarie: </a:t>
            </a:r>
            <a:br>
              <a:rPr lang="it-IT" sz="2000" dirty="0" smtClean="0"/>
            </a:br>
            <a:r>
              <a:rPr lang="it-IT" sz="2000" dirty="0" smtClean="0"/>
              <a:t>Uno studio </a:t>
            </a:r>
            <a:r>
              <a:rPr lang="it-IT" sz="2000" dirty="0"/>
              <a:t>clinico </a:t>
            </a:r>
            <a:r>
              <a:rPr lang="it-IT" sz="2000" dirty="0" smtClean="0"/>
              <a:t>randomizzato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717033"/>
            <a:ext cx="8229600" cy="2088232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 smtClean="0"/>
              <a:t>Gli autori concludono che questa studio </a:t>
            </a:r>
            <a:r>
              <a:rPr lang="it-IT" sz="2400" dirty="0"/>
              <a:t>mette in evidenza la promessa di </a:t>
            </a:r>
            <a:r>
              <a:rPr lang="it-IT" sz="2400" dirty="0" smtClean="0"/>
              <a:t>questo sistema a </a:t>
            </a:r>
            <a:r>
              <a:rPr lang="it-IT" sz="2400" dirty="0"/>
              <a:t>feedback immediato per migliorare </a:t>
            </a:r>
            <a:r>
              <a:rPr lang="it-IT" sz="2400" dirty="0" smtClean="0"/>
              <a:t>la prescrizione degli antibiotici, giustificandone  </a:t>
            </a:r>
            <a:r>
              <a:rPr lang="it-IT" sz="2400" dirty="0"/>
              <a:t>ulteriori indagini </a:t>
            </a:r>
            <a:r>
              <a:rPr lang="it-IT" sz="2400" dirty="0" smtClean="0"/>
              <a:t>al fine di elaborare l’algoritmo di intervento più </a:t>
            </a:r>
            <a:r>
              <a:rPr lang="it-IT" sz="2400" dirty="0"/>
              <a:t>efficace, </a:t>
            </a:r>
            <a:r>
              <a:rPr lang="it-IT" sz="2400" dirty="0" smtClean="0"/>
              <a:t>generalizzabile </a:t>
            </a:r>
            <a:r>
              <a:rPr lang="it-IT" sz="2400" smtClean="0"/>
              <a:t>e sostenibile.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6308725"/>
            <a:ext cx="4904532" cy="4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628800"/>
            <a:ext cx="4896544" cy="1712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568952" cy="19442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293096"/>
            <a:ext cx="3139183" cy="23042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76872"/>
            <a:ext cx="51125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676875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56084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1331640" y="394454"/>
            <a:ext cx="6768752" cy="87430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Antibiotico-resistenza:</a:t>
            </a:r>
            <a:b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un </a:t>
            </a:r>
            <a:r>
              <a:rPr lang="en-GB" altLang="it-IT" sz="2800" dirty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problema per il presente e per il </a:t>
            </a: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futuro</a:t>
            </a:r>
            <a:endParaRPr lang="it-IT" sz="2800" dirty="0">
              <a:solidFill>
                <a:srgbClr val="C4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8" name="Oggett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3303"/>
              </p:ext>
            </p:extLst>
          </p:nvPr>
        </p:nvGraphicFramePr>
        <p:xfrm>
          <a:off x="539552" y="1844824"/>
          <a:ext cx="4680520" cy="334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Foglio di lavoro" r:id="rId4" imgW="4876885" imgH="3981394" progId="Excel.Sheet.8">
                  <p:embed/>
                </p:oleObj>
              </mc:Choice>
              <mc:Fallback>
                <p:oleObj name="Foglio di lavoro" r:id="rId4" imgW="4876885" imgH="3981394" progId="Excel.Sheet.8">
                  <p:embed/>
                  <p:pic>
                    <p:nvPicPr>
                      <p:cNvPr id="0" name="Picture 7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44824"/>
                        <a:ext cx="4680520" cy="334573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18"/>
          <p:cNvSpPr/>
          <p:nvPr/>
        </p:nvSpPr>
        <p:spPr>
          <a:xfrm>
            <a:off x="-107504" y="57332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it-IT" b="1" dirty="0" smtClean="0"/>
              <a:t>Trends </a:t>
            </a:r>
            <a:r>
              <a:rPr lang="en-US" altLang="it-IT" b="1" dirty="0" err="1"/>
              <a:t>della</a:t>
            </a:r>
            <a:r>
              <a:rPr lang="en-US" altLang="it-IT" b="1" dirty="0"/>
              <a:t> </a:t>
            </a:r>
            <a:r>
              <a:rPr lang="en-US" altLang="it-IT" b="1" dirty="0" err="1"/>
              <a:t>resistenza</a:t>
            </a:r>
            <a:r>
              <a:rPr lang="en-US" altLang="it-IT" b="1" dirty="0"/>
              <a:t> </a:t>
            </a:r>
            <a:r>
              <a:rPr lang="en-US" altLang="it-IT" b="1" dirty="0" err="1"/>
              <a:t>agli</a:t>
            </a:r>
            <a:r>
              <a:rPr lang="en-US" altLang="it-IT" b="1" dirty="0"/>
              <a:t> </a:t>
            </a:r>
            <a:r>
              <a:rPr lang="en-US" altLang="it-IT" b="1" dirty="0" err="1"/>
              <a:t>antibiotici</a:t>
            </a:r>
            <a:r>
              <a:rPr lang="en-US" altLang="it-IT" b="1" dirty="0"/>
              <a:t> (</a:t>
            </a:r>
            <a:r>
              <a:rPr lang="en-US" altLang="it-IT" b="1" dirty="0" err="1"/>
              <a:t>infezione</a:t>
            </a:r>
            <a:r>
              <a:rPr lang="en-US" altLang="it-IT" b="1" dirty="0"/>
              <a:t> invasive), 2002-2008.  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6309320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it-IT" sz="1400" b="1" i="1" dirty="0" err="1" smtClean="0">
                <a:latin typeface="Tahoma" pitchFamily="34" charset="0"/>
              </a:rPr>
              <a:t>Fonte</a:t>
            </a:r>
            <a:r>
              <a:rPr lang="en-US" altLang="it-IT" sz="1400" b="1" i="1" dirty="0" smtClean="0">
                <a:latin typeface="Tahoma" pitchFamily="34" charset="0"/>
              </a:rPr>
              <a:t>: </a:t>
            </a:r>
            <a:r>
              <a:rPr lang="en-US" altLang="it-IT" sz="1400" i="1" dirty="0" smtClean="0">
                <a:latin typeface="Tahoma" pitchFamily="34" charset="0"/>
              </a:rPr>
              <a:t>European Antimicrobial Resistance Surveillance System (EARSS), 2009.</a:t>
            </a:r>
            <a:endParaRPr lang="en-GB" altLang="it-IT" sz="1400" i="1" dirty="0" smtClean="0">
              <a:latin typeface="Tahoma" pitchFamily="34" charset="0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056941146"/>
              </p:ext>
            </p:extLst>
          </p:nvPr>
        </p:nvGraphicFramePr>
        <p:xfrm>
          <a:off x="5580112" y="2060848"/>
          <a:ext cx="3312368" cy="278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596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0648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260648"/>
            <a:ext cx="669674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332656"/>
            <a:ext cx="72008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60648"/>
            <a:ext cx="6840760" cy="21602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7" y="2564904"/>
            <a:ext cx="684076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843" y="260648"/>
            <a:ext cx="6408712" cy="58326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186" y="6093296"/>
            <a:ext cx="640871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2656"/>
            <a:ext cx="6408712" cy="19442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92896"/>
            <a:ext cx="64087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8640"/>
            <a:ext cx="705678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077072"/>
            <a:ext cx="7416824" cy="22829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4168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95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6632"/>
            <a:ext cx="7056784" cy="12687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4784"/>
            <a:ext cx="7056784" cy="8640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348880"/>
            <a:ext cx="7056783" cy="21602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1" y="4509120"/>
            <a:ext cx="705678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476973" y="116632"/>
            <a:ext cx="8229600" cy="87430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it-IT" sz="32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Italia: </a:t>
            </a:r>
            <a:r>
              <a:rPr lang="en-GB" altLang="it-IT" sz="32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dimensione</a:t>
            </a:r>
            <a:r>
              <a:rPr lang="en-GB" altLang="it-IT" sz="32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del problema</a:t>
            </a:r>
            <a:endParaRPr lang="it-IT" sz="3200" dirty="0">
              <a:solidFill>
                <a:srgbClr val="C4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01996"/>
              </p:ext>
            </p:extLst>
          </p:nvPr>
        </p:nvGraphicFramePr>
        <p:xfrm>
          <a:off x="323528" y="1187473"/>
          <a:ext cx="8424936" cy="483381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14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 </a:t>
                      </a:r>
                      <a:r>
                        <a:rPr kumimoji="0" lang="it-IT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EARS-net</a:t>
                      </a:r>
                      <a:endParaRPr kumimoji="0" lang="it-IT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Italia: % non suscettibile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Categoria europea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Trend 2006-2013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it-IT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</a:t>
                      </a: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Generation </a:t>
                      </a: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ceph</a:t>
                      </a: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-R </a:t>
                      </a: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Klebsiella</a:t>
                      </a: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Wingdings 2"/>
                        </a:rPr>
                        <a:t>6°</a:t>
                      </a:r>
                      <a:endParaRPr kumimoji="0" lang="it-IT" sz="14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Wingdings 2"/>
                        </a:rPr>
                        <a:t>aumento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Carbapenem</a:t>
                      </a: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-R  </a:t>
                      </a: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Klebsiella</a:t>
                      </a:r>
                      <a:endParaRPr kumimoji="0" lang="it-IT" sz="14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it-IT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</a:t>
                      </a: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Generation </a:t>
                      </a: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ceph</a:t>
                      </a: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-R </a:t>
                      </a: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E.Coli</a:t>
                      </a:r>
                      <a:endParaRPr kumimoji="0" lang="it-IT" sz="14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FQ R E. Coli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Carbapenem</a:t>
                      </a: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R </a:t>
                      </a: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Pseudomonar</a:t>
                      </a:r>
                      <a:endParaRPr kumimoji="0" lang="it-IT" sz="14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Carbapenem</a:t>
                      </a: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–R </a:t>
                      </a: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Acinetobacter</a:t>
                      </a:r>
                      <a:endParaRPr kumimoji="0" lang="it-IT" sz="14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MRSA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Macrolide NS S. pneumonie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Vanco</a:t>
                      </a: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-R </a:t>
                      </a: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Enterococcus</a:t>
                      </a: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it-IT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faecium</a:t>
                      </a:r>
                      <a:endParaRPr kumimoji="0" lang="it-IT" sz="14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179512" y="6218148"/>
            <a:ext cx="8712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latin typeface="Tahoma" pitchFamily="34" charset="0"/>
              </a:rPr>
              <a:t>Fonte</a:t>
            </a:r>
            <a:r>
              <a:rPr lang="en-US" sz="1400" b="1" i="1" dirty="0" smtClean="0">
                <a:latin typeface="Tahoma" pitchFamily="34" charset="0"/>
              </a:rPr>
              <a:t>: </a:t>
            </a:r>
            <a:r>
              <a:rPr lang="en-US" sz="1400" i="1" dirty="0" smtClean="0">
                <a:latin typeface="Tahoma" pitchFamily="34" charset="0"/>
              </a:rPr>
              <a:t>European </a:t>
            </a:r>
            <a:r>
              <a:rPr lang="en-US" sz="1400" i="1" dirty="0">
                <a:latin typeface="Tahoma" pitchFamily="34" charset="0"/>
              </a:rPr>
              <a:t>Centre for Disease Prevention and </a:t>
            </a:r>
            <a:r>
              <a:rPr lang="en-US" sz="1400" i="1" dirty="0" smtClean="0">
                <a:latin typeface="Tahoma" pitchFamily="34" charset="0"/>
              </a:rPr>
              <a:t>Control. </a:t>
            </a:r>
            <a:r>
              <a:rPr lang="it-IT" sz="1400" i="1" dirty="0" err="1" smtClean="0">
                <a:latin typeface="Tahoma" pitchFamily="34" charset="0"/>
              </a:rPr>
              <a:t>Surveillance</a:t>
            </a:r>
            <a:r>
              <a:rPr lang="it-IT" sz="1400" i="1" dirty="0" smtClean="0">
                <a:latin typeface="Tahoma" pitchFamily="34" charset="0"/>
              </a:rPr>
              <a:t> </a:t>
            </a:r>
            <a:r>
              <a:rPr lang="it-IT" sz="1400" i="1" dirty="0">
                <a:latin typeface="Tahoma" pitchFamily="34" charset="0"/>
              </a:rPr>
              <a:t>of </a:t>
            </a:r>
            <a:r>
              <a:rPr lang="it-IT" sz="1400" i="1" dirty="0" err="1">
                <a:latin typeface="Tahoma" pitchFamily="34" charset="0"/>
              </a:rPr>
              <a:t>antimicrobial</a:t>
            </a:r>
            <a:r>
              <a:rPr lang="it-IT" sz="1400" i="1" dirty="0">
                <a:latin typeface="Tahoma" pitchFamily="34" charset="0"/>
              </a:rPr>
              <a:t> </a:t>
            </a:r>
            <a:r>
              <a:rPr lang="it-IT" sz="1400" i="1" dirty="0" err="1">
                <a:latin typeface="Tahoma" pitchFamily="34" charset="0"/>
              </a:rPr>
              <a:t>consumption</a:t>
            </a:r>
            <a:r>
              <a:rPr lang="it-IT" sz="1400" i="1" dirty="0">
                <a:latin typeface="Tahoma" pitchFamily="34" charset="0"/>
              </a:rPr>
              <a:t> in </a:t>
            </a:r>
            <a:r>
              <a:rPr lang="it-IT" sz="1400" i="1" dirty="0" smtClean="0">
                <a:latin typeface="Tahoma" pitchFamily="34" charset="0"/>
              </a:rPr>
              <a:t>Europe 2014. </a:t>
            </a:r>
            <a:r>
              <a:rPr lang="it-IT" sz="1400" i="1" dirty="0" err="1">
                <a:latin typeface="Tahoma" pitchFamily="34" charset="0"/>
              </a:rPr>
              <a:t>Stockholm</a:t>
            </a:r>
            <a:r>
              <a:rPr lang="it-IT" sz="1400" i="1" dirty="0">
                <a:latin typeface="Tahoma" pitchFamily="34" charset="0"/>
              </a:rPr>
              <a:t>: ECDC; 2014.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06165" y="2564904"/>
            <a:ext cx="868631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6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8640"/>
            <a:ext cx="6840760" cy="23042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636912"/>
            <a:ext cx="6840760" cy="41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3077666"/>
            <a:ext cx="828092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i="1" dirty="0" smtClean="0"/>
              <a:t>Azioni </a:t>
            </a:r>
            <a:r>
              <a:rPr lang="it-IT" sz="2000" b="1" i="1" dirty="0"/>
              <a:t>di </a:t>
            </a:r>
            <a:r>
              <a:rPr lang="it-IT" sz="2000" b="1" i="1" dirty="0" smtClean="0"/>
              <a:t>contrasto</a:t>
            </a:r>
          </a:p>
          <a:p>
            <a:pPr algn="just">
              <a:lnSpc>
                <a:spcPct val="150000"/>
              </a:lnSpc>
            </a:pPr>
            <a:endParaRPr lang="it-IT" sz="400" b="1" dirty="0"/>
          </a:p>
          <a:p>
            <a:pPr algn="just">
              <a:lnSpc>
                <a:spcPct val="150000"/>
              </a:lnSpc>
            </a:pPr>
            <a:r>
              <a:rPr lang="it-IT" dirty="0"/>
              <a:t>• </a:t>
            </a:r>
            <a:r>
              <a:rPr lang="it-IT" dirty="0" smtClean="0"/>
              <a:t>Atteggiamento </a:t>
            </a:r>
            <a:r>
              <a:rPr lang="it-IT" dirty="0"/>
              <a:t>prescrittivo </a:t>
            </a:r>
            <a:r>
              <a:rPr lang="it-IT" dirty="0" smtClean="0"/>
              <a:t>prudente.</a:t>
            </a: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dirty="0" smtClean="0"/>
              <a:t>• Diagnosi </a:t>
            </a:r>
            <a:r>
              <a:rPr lang="it-IT" dirty="0"/>
              <a:t>eziologica delle infezioni in ambito ospedaliero e </a:t>
            </a:r>
            <a:r>
              <a:rPr lang="it-IT" dirty="0" smtClean="0"/>
              <a:t>trattamento mirato.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/>
              <a:t> Segnalazione (</a:t>
            </a:r>
            <a:r>
              <a:rPr lang="it-IT" dirty="0" err="1" smtClean="0"/>
              <a:t>alert</a:t>
            </a:r>
            <a:r>
              <a:rPr lang="it-IT" dirty="0" smtClean="0"/>
              <a:t> per germi sentinella e cluster).</a:t>
            </a: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dirty="0"/>
              <a:t>• </a:t>
            </a:r>
            <a:r>
              <a:rPr lang="it-IT" dirty="0" smtClean="0"/>
              <a:t>Identificazione </a:t>
            </a:r>
            <a:r>
              <a:rPr lang="it-IT" dirty="0"/>
              <a:t>dei pazienti </a:t>
            </a:r>
            <a:r>
              <a:rPr lang="it-IT" dirty="0" smtClean="0"/>
              <a:t>colonizzati.</a:t>
            </a: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dirty="0"/>
              <a:t>• </a:t>
            </a:r>
            <a:r>
              <a:rPr lang="it-IT" dirty="0" smtClean="0"/>
              <a:t>Adesione </a:t>
            </a:r>
            <a:r>
              <a:rPr lang="it-IT" dirty="0"/>
              <a:t>alle precauzioni </a:t>
            </a:r>
            <a:r>
              <a:rPr lang="it-IT" dirty="0" smtClean="0"/>
              <a:t>universali.</a:t>
            </a: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dirty="0"/>
              <a:t>• Isolamento da contatto quando </a:t>
            </a:r>
            <a:r>
              <a:rPr lang="it-IT" dirty="0" smtClean="0"/>
              <a:t>necessario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Nuove prospettive di contrasto (PCHS) ???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36188" y="404664"/>
            <a:ext cx="8907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Conclusioni: emergenza e diffusione delle resistenze</a:t>
            </a:r>
            <a:endParaRPr lang="it-IT" sz="3200" i="1" dirty="0">
              <a:solidFill>
                <a:srgbClr val="C4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3" y="1259175"/>
            <a:ext cx="8180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i="1" dirty="0" smtClean="0"/>
              <a:t>Cause</a:t>
            </a:r>
          </a:p>
          <a:p>
            <a:pPr algn="just">
              <a:lnSpc>
                <a:spcPct val="150000"/>
              </a:lnSpc>
            </a:pPr>
            <a:endParaRPr lang="it-IT" sz="400" b="1" dirty="0"/>
          </a:p>
          <a:p>
            <a:pPr algn="just">
              <a:lnSpc>
                <a:spcPct val="150000"/>
              </a:lnSpc>
            </a:pPr>
            <a:r>
              <a:rPr lang="it-IT" dirty="0"/>
              <a:t>• Utilizzo inappropriato degli antibiotici in ambito ospedaliero e </a:t>
            </a:r>
            <a:r>
              <a:rPr lang="it-IT" dirty="0" smtClean="0"/>
              <a:t>territoriale.</a:t>
            </a: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dirty="0"/>
              <a:t>• Adesione inadeguata alle misure di controllo della </a:t>
            </a:r>
            <a:r>
              <a:rPr lang="it-IT" dirty="0" smtClean="0"/>
              <a:t>trasmissione.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283111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433" y="260648"/>
            <a:ext cx="8229600" cy="756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dirty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Grazie per l’attenzione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017336"/>
            <a:ext cx="8136904" cy="54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721826" cy="24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467544" y="4293096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/>
              <a:t>% of </a:t>
            </a:r>
            <a:r>
              <a:rPr lang="en-US" sz="1600" b="1" i="1" u="sng" dirty="0" smtClean="0"/>
              <a:t>isolates non-susceptible</a:t>
            </a:r>
            <a:r>
              <a:rPr lang="en-US" sz="1600" b="1" dirty="0" smtClean="0"/>
              <a:t> to first-level antimicrobial resistance markers from HAIs (</a:t>
            </a:r>
            <a:r>
              <a:rPr lang="it-IT" sz="1600" b="1" dirty="0" smtClean="0"/>
              <a:t>Healthcare-</a:t>
            </a:r>
            <a:r>
              <a:rPr lang="it-IT" sz="1600" b="1" dirty="0" err="1" smtClean="0"/>
              <a:t>associated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infections</a:t>
            </a:r>
            <a:r>
              <a:rPr lang="it-IT" sz="1600" b="1" dirty="0" smtClean="0"/>
              <a:t>).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785550" cy="24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4817066" y="1556792"/>
            <a:ext cx="3859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/>
              <a:t>Prevalence of </a:t>
            </a:r>
            <a:r>
              <a:rPr lang="en-US" sz="1600" b="1" i="1" u="sng" dirty="0" smtClean="0"/>
              <a:t>antimicrobial use</a:t>
            </a:r>
            <a:r>
              <a:rPr lang="en-US" sz="1600" b="1" dirty="0" smtClean="0"/>
              <a:t>  (% of patients receiving antimicrobials) in acute care hospitals.</a:t>
            </a:r>
            <a:endParaRPr lang="it-IT" sz="1600" b="1" dirty="0" smtClean="0"/>
          </a:p>
        </p:txBody>
      </p:sp>
      <p:sp>
        <p:nvSpPr>
          <p:cNvPr id="9" name="Rettangolo 8"/>
          <p:cNvSpPr/>
          <p:nvPr/>
        </p:nvSpPr>
        <p:spPr>
          <a:xfrm>
            <a:off x="683568" y="260648"/>
            <a:ext cx="7920880" cy="9361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Negli ospedali italiani la prevalenza dell’uso di antibiotici e della resistenza agli stessi è fra le più elevate della Comunità Europea.</a:t>
            </a:r>
            <a:endParaRPr lang="it-IT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11960" y="630932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rgbClr val="2DA05C"/>
                </a:solidFill>
                <a:latin typeface="Times New Roman"/>
              </a:rPr>
              <a:t>ECDC - PPS in acute care </a:t>
            </a:r>
            <a:r>
              <a:rPr lang="it-IT" sz="2000" b="1" i="1" dirty="0" err="1" smtClean="0">
                <a:solidFill>
                  <a:srgbClr val="2DA05C"/>
                </a:solidFill>
                <a:latin typeface="Times New Roman"/>
              </a:rPr>
              <a:t>hospitals</a:t>
            </a:r>
            <a:r>
              <a:rPr lang="it-IT" sz="2000" b="1" i="1" dirty="0" smtClean="0">
                <a:solidFill>
                  <a:srgbClr val="2DA05C"/>
                </a:solidFill>
                <a:latin typeface="Times New Roman"/>
              </a:rPr>
              <a:t>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0" y="-37594"/>
            <a:ext cx="9144000" cy="87430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it-IT" sz="28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Consumo</a:t>
            </a: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 </a:t>
            </a:r>
            <a:r>
              <a:rPr lang="en-GB" altLang="it-IT" sz="28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antibiotici</a:t>
            </a: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ad </a:t>
            </a:r>
            <a:r>
              <a:rPr lang="en-GB" altLang="it-IT" sz="28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uso</a:t>
            </a: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it-IT" sz="28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sistemico</a:t>
            </a: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 </a:t>
            </a:r>
            <a:r>
              <a:rPr lang="en-GB" altLang="it-IT" sz="28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comunità</a:t>
            </a:r>
            <a:endParaRPr lang="it-IT" sz="2800" dirty="0">
              <a:solidFill>
                <a:srgbClr val="C4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932040" y="3645024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/>
              <a:t>Distribution of consumption of </a:t>
            </a:r>
            <a:r>
              <a:rPr lang="en-US" sz="1600" b="1" dirty="0" err="1"/>
              <a:t>antibacterials</a:t>
            </a:r>
            <a:r>
              <a:rPr lang="en-US" sz="1600" b="1" dirty="0"/>
              <a:t> for systemic use </a:t>
            </a:r>
            <a:r>
              <a:rPr lang="en-US" sz="1600" b="1" dirty="0" smtClean="0"/>
              <a:t>in the </a:t>
            </a:r>
            <a:r>
              <a:rPr lang="en-US" sz="1600" b="1" i="1" u="sng" dirty="0" smtClean="0"/>
              <a:t>community</a:t>
            </a:r>
            <a:r>
              <a:rPr lang="en-US" sz="1600" b="1" dirty="0" smtClean="0"/>
              <a:t>, </a:t>
            </a:r>
            <a:r>
              <a:rPr lang="en-US" sz="1600" b="1" dirty="0"/>
              <a:t>expressed as </a:t>
            </a:r>
            <a:r>
              <a:rPr lang="en-US" sz="1600" b="1" dirty="0" smtClean="0"/>
              <a:t>DDD </a:t>
            </a:r>
            <a:r>
              <a:rPr lang="en-US" sz="1600" b="1" i="1" dirty="0" smtClean="0"/>
              <a:t>(</a:t>
            </a:r>
            <a:r>
              <a:rPr lang="it-IT" sz="1600" b="1" i="1" dirty="0" err="1" smtClean="0"/>
              <a:t>Daily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defined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doses</a:t>
            </a:r>
            <a:r>
              <a:rPr lang="it-IT" sz="1600" b="1" dirty="0" smtClean="0"/>
              <a:t>)</a:t>
            </a:r>
            <a:r>
              <a:rPr lang="en-US" sz="1600" b="1" dirty="0" smtClean="0"/>
              <a:t> </a:t>
            </a:r>
            <a:r>
              <a:rPr lang="en-US" sz="1600" b="1" dirty="0"/>
              <a:t>per </a:t>
            </a:r>
            <a:r>
              <a:rPr lang="en-US" sz="1600" b="1" dirty="0" smtClean="0"/>
              <a:t>1000 </a:t>
            </a:r>
            <a:r>
              <a:rPr lang="en-US" sz="1600" b="1" dirty="0"/>
              <a:t>inhabitants </a:t>
            </a:r>
            <a:r>
              <a:rPr lang="en-US" sz="1600" b="1" dirty="0" smtClean="0"/>
              <a:t>and </a:t>
            </a:r>
            <a:r>
              <a:rPr lang="it-IT" sz="1600" b="1" dirty="0" smtClean="0"/>
              <a:t>per </a:t>
            </a:r>
            <a:r>
              <a:rPr lang="it-IT" sz="1600" b="1" dirty="0" err="1"/>
              <a:t>day</a:t>
            </a:r>
            <a:r>
              <a:rPr lang="it-IT" sz="1600" b="1" dirty="0"/>
              <a:t>, </a:t>
            </a:r>
            <a:r>
              <a:rPr lang="it-IT" sz="1600" b="1" dirty="0" smtClean="0"/>
              <a:t>EU/EEA</a:t>
            </a:r>
            <a:r>
              <a:rPr lang="it-IT" sz="1600" b="1" dirty="0"/>
              <a:t>, </a:t>
            </a:r>
            <a:r>
              <a:rPr lang="it-IT" sz="1600" b="1" dirty="0" smtClean="0"/>
              <a:t>2012.</a:t>
            </a:r>
            <a:endParaRPr lang="it-IT" sz="16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5" y="729248"/>
            <a:ext cx="4715689" cy="49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539552" y="4221088"/>
            <a:ext cx="30963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292080" y="1412776"/>
            <a:ext cx="3384376" cy="158417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consumo degli antibiotici in comunità in Italia è fra i più alti d’Europa</a:t>
            </a:r>
            <a:endParaRPr lang="it-IT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9512" y="6138882"/>
            <a:ext cx="8712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latin typeface="Tahoma" pitchFamily="34" charset="0"/>
              </a:rPr>
              <a:t>Fonte</a:t>
            </a:r>
            <a:r>
              <a:rPr lang="en-US" sz="1400" b="1" i="1" dirty="0" smtClean="0">
                <a:latin typeface="Tahoma" pitchFamily="34" charset="0"/>
              </a:rPr>
              <a:t>: </a:t>
            </a:r>
            <a:r>
              <a:rPr lang="en-US" sz="1400" i="1" dirty="0" smtClean="0">
                <a:latin typeface="Tahoma" pitchFamily="34" charset="0"/>
              </a:rPr>
              <a:t>European </a:t>
            </a:r>
            <a:r>
              <a:rPr lang="en-US" sz="1400" i="1" dirty="0">
                <a:latin typeface="Tahoma" pitchFamily="34" charset="0"/>
              </a:rPr>
              <a:t>Centre for Disease Prevention and </a:t>
            </a:r>
            <a:r>
              <a:rPr lang="en-US" sz="1400" i="1" dirty="0" smtClean="0">
                <a:latin typeface="Tahoma" pitchFamily="34" charset="0"/>
              </a:rPr>
              <a:t>Control. </a:t>
            </a:r>
            <a:r>
              <a:rPr lang="it-IT" sz="1400" i="1" dirty="0" err="1" smtClean="0">
                <a:latin typeface="Tahoma" pitchFamily="34" charset="0"/>
              </a:rPr>
              <a:t>Surveillance</a:t>
            </a:r>
            <a:r>
              <a:rPr lang="it-IT" sz="1400" i="1" dirty="0" smtClean="0">
                <a:latin typeface="Tahoma" pitchFamily="34" charset="0"/>
              </a:rPr>
              <a:t> </a:t>
            </a:r>
            <a:r>
              <a:rPr lang="it-IT" sz="1400" i="1" dirty="0">
                <a:latin typeface="Tahoma" pitchFamily="34" charset="0"/>
              </a:rPr>
              <a:t>of </a:t>
            </a:r>
            <a:r>
              <a:rPr lang="it-IT" sz="1400" i="1" dirty="0" err="1">
                <a:latin typeface="Tahoma" pitchFamily="34" charset="0"/>
              </a:rPr>
              <a:t>antimicrobial</a:t>
            </a:r>
            <a:r>
              <a:rPr lang="it-IT" sz="1400" i="1" dirty="0">
                <a:latin typeface="Tahoma" pitchFamily="34" charset="0"/>
              </a:rPr>
              <a:t> </a:t>
            </a:r>
            <a:r>
              <a:rPr lang="it-IT" sz="1400" i="1" dirty="0" err="1">
                <a:latin typeface="Tahoma" pitchFamily="34" charset="0"/>
              </a:rPr>
              <a:t>consumption</a:t>
            </a:r>
            <a:r>
              <a:rPr lang="it-IT" sz="1400" i="1" dirty="0">
                <a:latin typeface="Tahoma" pitchFamily="34" charset="0"/>
              </a:rPr>
              <a:t> in </a:t>
            </a:r>
            <a:r>
              <a:rPr lang="it-IT" sz="1400" i="1" dirty="0" smtClean="0">
                <a:latin typeface="Tahoma" pitchFamily="34" charset="0"/>
              </a:rPr>
              <a:t>Europe 2014. </a:t>
            </a:r>
            <a:r>
              <a:rPr lang="it-IT" sz="1400" i="1" dirty="0" err="1">
                <a:latin typeface="Tahoma" pitchFamily="34" charset="0"/>
              </a:rPr>
              <a:t>Stockholm</a:t>
            </a:r>
            <a:r>
              <a:rPr lang="it-IT" sz="1400" i="1" dirty="0">
                <a:latin typeface="Tahoma" pitchFamily="34" charset="0"/>
              </a:rPr>
              <a:t>: ECDC; 2014.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190852" y="324433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DDD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4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455116" y="0"/>
            <a:ext cx="8229600" cy="87430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Trend del </a:t>
            </a:r>
            <a:r>
              <a:rPr lang="en-GB" altLang="it-IT" sz="28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consumo</a:t>
            </a: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 </a:t>
            </a:r>
            <a:r>
              <a:rPr lang="en-GB" altLang="it-IT" sz="28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antibiotici</a:t>
            </a:r>
            <a:r>
              <a:rPr lang="en-GB" altLang="it-IT" sz="2800" dirty="0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 Europa in </a:t>
            </a:r>
            <a:r>
              <a:rPr lang="en-GB" altLang="it-IT" sz="2800" dirty="0" err="1" smtClean="0">
                <a:solidFill>
                  <a:srgbClr val="C43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comunità</a:t>
            </a:r>
            <a:endParaRPr lang="it-IT" sz="2800" dirty="0">
              <a:solidFill>
                <a:srgbClr val="C4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4653136"/>
            <a:ext cx="86451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Trends of consumption of </a:t>
            </a:r>
            <a:r>
              <a:rPr lang="en-US" b="1" dirty="0" err="1"/>
              <a:t>antibacterials</a:t>
            </a:r>
            <a:r>
              <a:rPr lang="en-US" b="1" dirty="0"/>
              <a:t> for systemic use </a:t>
            </a:r>
            <a:r>
              <a:rPr lang="en-US" b="1" dirty="0" smtClean="0"/>
              <a:t>in </a:t>
            </a:r>
            <a:r>
              <a:rPr lang="en-US" b="1" dirty="0"/>
              <a:t>the </a:t>
            </a:r>
            <a:r>
              <a:rPr lang="en-US" b="1" i="1" u="sng" dirty="0" smtClean="0"/>
              <a:t>COMMUNITY </a:t>
            </a:r>
            <a:r>
              <a:rPr lang="en-US" b="1" dirty="0" smtClean="0"/>
              <a:t>(</a:t>
            </a:r>
            <a:r>
              <a:rPr lang="en-US" b="1" dirty="0"/>
              <a:t>outside of hospitals), expressed as DDD per </a:t>
            </a:r>
            <a:r>
              <a:rPr lang="en-US" b="1" dirty="0" smtClean="0"/>
              <a:t>1000 </a:t>
            </a:r>
            <a:r>
              <a:rPr lang="en-US" b="1" dirty="0"/>
              <a:t>inhabitants and per day, reported in </a:t>
            </a:r>
            <a:r>
              <a:rPr lang="en-US" b="1" dirty="0" smtClean="0"/>
              <a:t>EU/EEA </a:t>
            </a:r>
            <a:r>
              <a:rPr lang="it-IT" b="1" dirty="0" err="1" smtClean="0"/>
              <a:t>countries</a:t>
            </a:r>
            <a:r>
              <a:rPr lang="it-IT" b="1" dirty="0"/>
              <a:t>, </a:t>
            </a:r>
            <a:r>
              <a:rPr lang="it-IT" b="1" dirty="0" smtClean="0"/>
              <a:t>2008–2012.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79512" y="6138882"/>
            <a:ext cx="8712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>
                <a:latin typeface="Tahoma" pitchFamily="34" charset="0"/>
              </a:rPr>
              <a:t>Fonte</a:t>
            </a:r>
            <a:r>
              <a:rPr lang="en-US" sz="1400" b="1" i="1" dirty="0" smtClean="0">
                <a:latin typeface="Tahoma" pitchFamily="34" charset="0"/>
              </a:rPr>
              <a:t>: </a:t>
            </a:r>
            <a:r>
              <a:rPr lang="en-US" sz="1400" i="1" dirty="0" smtClean="0">
                <a:latin typeface="Tahoma" pitchFamily="34" charset="0"/>
              </a:rPr>
              <a:t>European </a:t>
            </a:r>
            <a:r>
              <a:rPr lang="en-US" sz="1400" i="1" dirty="0">
                <a:latin typeface="Tahoma" pitchFamily="34" charset="0"/>
              </a:rPr>
              <a:t>Centre for Disease Prevention and </a:t>
            </a:r>
            <a:r>
              <a:rPr lang="en-US" sz="1400" i="1" dirty="0" smtClean="0">
                <a:latin typeface="Tahoma" pitchFamily="34" charset="0"/>
              </a:rPr>
              <a:t>Control. </a:t>
            </a:r>
            <a:r>
              <a:rPr lang="it-IT" sz="1400" i="1" dirty="0" err="1" smtClean="0">
                <a:latin typeface="Tahoma" pitchFamily="34" charset="0"/>
              </a:rPr>
              <a:t>Surveillance</a:t>
            </a:r>
            <a:r>
              <a:rPr lang="it-IT" sz="1400" i="1" dirty="0" smtClean="0">
                <a:latin typeface="Tahoma" pitchFamily="34" charset="0"/>
              </a:rPr>
              <a:t> </a:t>
            </a:r>
            <a:r>
              <a:rPr lang="it-IT" sz="1400" i="1" dirty="0">
                <a:latin typeface="Tahoma" pitchFamily="34" charset="0"/>
              </a:rPr>
              <a:t>of </a:t>
            </a:r>
            <a:r>
              <a:rPr lang="it-IT" sz="1400" i="1" dirty="0" err="1">
                <a:latin typeface="Tahoma" pitchFamily="34" charset="0"/>
              </a:rPr>
              <a:t>antimicrobial</a:t>
            </a:r>
            <a:r>
              <a:rPr lang="it-IT" sz="1400" i="1" dirty="0">
                <a:latin typeface="Tahoma" pitchFamily="34" charset="0"/>
              </a:rPr>
              <a:t> </a:t>
            </a:r>
            <a:r>
              <a:rPr lang="it-IT" sz="1400" i="1" dirty="0" err="1">
                <a:latin typeface="Tahoma" pitchFamily="34" charset="0"/>
              </a:rPr>
              <a:t>consumption</a:t>
            </a:r>
            <a:r>
              <a:rPr lang="it-IT" sz="1400" i="1" dirty="0">
                <a:latin typeface="Tahoma" pitchFamily="34" charset="0"/>
              </a:rPr>
              <a:t> in </a:t>
            </a:r>
            <a:r>
              <a:rPr lang="it-IT" sz="1400" i="1" dirty="0" smtClean="0">
                <a:latin typeface="Tahoma" pitchFamily="34" charset="0"/>
              </a:rPr>
              <a:t>Europe 2014. </a:t>
            </a:r>
            <a:r>
              <a:rPr lang="it-IT" sz="1400" i="1" dirty="0" err="1">
                <a:latin typeface="Tahoma" pitchFamily="34" charset="0"/>
              </a:rPr>
              <a:t>Stockholm</a:t>
            </a:r>
            <a:r>
              <a:rPr lang="it-IT" sz="1400" i="1" dirty="0">
                <a:latin typeface="Tahoma" pitchFamily="34" charset="0"/>
              </a:rPr>
              <a:t>: ECDC; 2014.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6625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179512" y="3356992"/>
            <a:ext cx="88569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5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068" y="188640"/>
            <a:ext cx="5910268" cy="277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23528" y="307747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La resistenza agli antibiotici è una grave minaccia per la salute pubblica, con conseguente aumento dei costi sanitari,  della durata dei ricoveri ospedalieri e dei fallimenti terapeutici.</a:t>
            </a:r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Nei paesi con alti livelli di </a:t>
            </a:r>
            <a:r>
              <a:rPr lang="it-IT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multiresistenza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ai farmaci, tra cui la crescente resistenza ai </a:t>
            </a:r>
            <a:r>
              <a:rPr lang="it-IT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carbapenemi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, sono disponibili solo poche opzioni terapeutiche.</a:t>
            </a:r>
          </a:p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L'uso prudente di antibiotici, la prevenzione e il controllo delle infezioni diventano strategie globali in tutti i settori della sanità e sono i cardini di interventi efficaci per prevenire la selezione e trasmissione di batteri resistenti agli antibiotici.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856" y="188640"/>
            <a:ext cx="4091608" cy="93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3528" y="1196752"/>
            <a:ext cx="8640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it-IT" b="1" i="1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resistenza ai </a:t>
            </a:r>
            <a:r>
              <a:rPr lang="it-IT" b="1" i="1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carbapenemi</a:t>
            </a:r>
            <a:r>
              <a:rPr lang="it-IT" i="1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rimane a livelli relativamente bassi per la maggior parte dei paesi, tuttavia il significativo aumento di </a:t>
            </a:r>
            <a:r>
              <a:rPr lang="it-IT" b="1" i="1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K. </a:t>
            </a:r>
            <a:r>
              <a:rPr lang="it-IT" b="1" i="1" dirty="0" err="1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t-IT" b="1" i="1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neumoniae</a:t>
            </a:r>
            <a:r>
              <a:rPr lang="it-IT" b="1" i="1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resistente è un motivo di seria preoccupazione e una minaccia per la sicurezza dei pazienti in Europa.</a:t>
            </a:r>
          </a:p>
          <a:p>
            <a:pPr lvl="0" algn="just">
              <a:buFont typeface="Arial" pitchFamily="34" charset="0"/>
              <a:buChar char="•"/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705073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251520" y="623731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 smtClean="0"/>
              <a:t>Klebsiella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pneumoniae</a:t>
            </a:r>
            <a:r>
              <a:rPr lang="en-US" sz="1600" b="1" dirty="0" smtClean="0"/>
              <a:t>: percentage of invasive isolates with resistance to </a:t>
            </a:r>
            <a:r>
              <a:rPr lang="en-US" sz="1600" b="1" dirty="0" err="1" smtClean="0"/>
              <a:t>carbapenems</a:t>
            </a:r>
            <a:r>
              <a:rPr lang="en-US" sz="1600" b="1" dirty="0" smtClean="0"/>
              <a:t>.</a:t>
            </a:r>
            <a:endParaRPr lang="it-I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1846</Words>
  <Application>Microsoft Office PowerPoint</Application>
  <PresentationFormat>Presentazione su schermo (4:3)</PresentationFormat>
  <Paragraphs>196</Paragraphs>
  <Slides>42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9" baseType="lpstr">
      <vt:lpstr>Arial</vt:lpstr>
      <vt:lpstr>Calibri</vt:lpstr>
      <vt:lpstr>Tahoma</vt:lpstr>
      <vt:lpstr>Times New Roman</vt:lpstr>
      <vt:lpstr>Wingdings 2</vt:lpstr>
      <vt:lpstr>Tema di Office</vt:lpstr>
      <vt:lpstr>Foglio di lavoro</vt:lpstr>
      <vt:lpstr>Presentazione standard di PowerPoint</vt:lpstr>
      <vt:lpstr>Background</vt:lpstr>
      <vt:lpstr>Antibiotico-resistenza: un problema per il presente e per il futuro</vt:lpstr>
      <vt:lpstr>Italia: dimensione del problema</vt:lpstr>
      <vt:lpstr>Presentazione standard di PowerPoint</vt:lpstr>
      <vt:lpstr>Consumo di antibiotici ad uso sistemico in comunità</vt:lpstr>
      <vt:lpstr>Trend del consumo di antibiotici in Europa in comunità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Italia: variabilità regionale dei consumi</vt:lpstr>
      <vt:lpstr>Presentazione standard di PowerPoint</vt:lpstr>
      <vt:lpstr>Presentazione standard di PowerPoint</vt:lpstr>
      <vt:lpstr>Antibiotico-resistenza: una responsabilità condivisa </vt:lpstr>
      <vt:lpstr>Presentazione standard di PowerPoint</vt:lpstr>
      <vt:lpstr>Presentazione standard di PowerPoint</vt:lpstr>
      <vt:lpstr>Presentazione standard di PowerPoint</vt:lpstr>
      <vt:lpstr>Sistemi di ottimizzazione delle prescrizioni?</vt:lpstr>
      <vt:lpstr>L’Effetto di interventi comportamentali sulla inappropriata prescrizione di antibiotici nell’ambito delle pratiche di cure primarie: Uno studio clinico randomizzato</vt:lpstr>
      <vt:lpstr>L’Effetto di interventi comportamentali sulla inappropriata prescrizione di antibiotici nell’ambito delle pratiche di cure primarie: Uno studio clinico randomizzato</vt:lpstr>
      <vt:lpstr>L’Effetto di interventi comportamentali sulla inappropriata prescrizione di antibiotici nell’ambito delle pratiche di cure primarie: Uno studio clinico randomizzato</vt:lpstr>
      <vt:lpstr>L’Effetto di interventi comportamentali sulla inappropriata prescrizione di antibiotici nell’ambito delle pratiche di cure primarie: Uno studio clinico randomizzato</vt:lpstr>
      <vt:lpstr>L’Effetto di interventi comportamentali sulla inappropriata prescrizione di antibiotici nell’ambito delle pratiche di cure primarie: Uno studio clinico randomizzato</vt:lpstr>
      <vt:lpstr>L’Effetto di interventi comportamentali sulla inappropriata prescrizione di antibiotici nell’ambito delle pratiche di cure primarie:  Uno studio clinico randomizzato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Alberto</dc:creator>
  <cp:lastModifiedBy>Daniela</cp:lastModifiedBy>
  <cp:revision>226</cp:revision>
  <dcterms:created xsi:type="dcterms:W3CDTF">2015-09-23T07:01:09Z</dcterms:created>
  <dcterms:modified xsi:type="dcterms:W3CDTF">2017-06-11T16:28:58Z</dcterms:modified>
</cp:coreProperties>
</file>