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82" r:id="rId3"/>
    <p:sldId id="283" r:id="rId4"/>
    <p:sldId id="284" r:id="rId5"/>
    <p:sldId id="287" r:id="rId6"/>
    <p:sldId id="288" r:id="rId7"/>
    <p:sldId id="286" r:id="rId8"/>
    <p:sldId id="265" r:id="rId9"/>
    <p:sldId id="290" r:id="rId10"/>
    <p:sldId id="271" r:id="rId11"/>
    <p:sldId id="275" r:id="rId12"/>
    <p:sldId id="277" r:id="rId13"/>
    <p:sldId id="291" r:id="rId14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C0000"/>
    <a:srgbClr val="00508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922B-255D-45EB-AB15-2C8A8AEC39C9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5269-FED2-45AA-850E-5819268CE8F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529597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922B-255D-45EB-AB15-2C8A8AEC39C9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5269-FED2-45AA-850E-5819268CE8F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371387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922B-255D-45EB-AB15-2C8A8AEC39C9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5269-FED2-45AA-850E-5819268CE8F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177594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ntro_sub_section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306909" y="6529579"/>
            <a:ext cx="5482137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1" u="none" strike="noStrike" kern="1200" baseline="0" dirty="0" smtClean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© 2017 BD. BD, the BD Logo and all other trademarks are property of Becton, Dickinson and Company.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22651" y="1313231"/>
            <a:ext cx="9791700" cy="971551"/>
          </a:xfrm>
        </p:spPr>
        <p:txBody>
          <a:bodyPr/>
          <a:lstStyle>
            <a:lvl1pPr marL="0" indent="0">
              <a:buNone/>
              <a:defRPr b="0" i="0">
                <a:solidFill>
                  <a:srgbClr val="005088"/>
                </a:solidFill>
                <a:latin typeface="FS Albert Pro Light" charset="0"/>
                <a:ea typeface="FS Albert Pro Light" charset="0"/>
                <a:cs typeface="FS Albert Pro Light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22651" y="2284782"/>
            <a:ext cx="9791700" cy="31939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005088"/>
                </a:solidFill>
                <a:latin typeface="FS Albert Pro Light" charset="0"/>
                <a:ea typeface="FS Albert Pro Light" charset="0"/>
                <a:cs typeface="FS Albert Pro Light" charset="0"/>
              </a:defRPr>
            </a:lvl1pPr>
            <a:lvl2pPr marL="609585" indent="0">
              <a:lnSpc>
                <a:spcPct val="100000"/>
              </a:lnSpc>
              <a:buNone/>
              <a:defRPr sz="1600" b="0" i="0">
                <a:solidFill>
                  <a:srgbClr val="005088"/>
                </a:solidFill>
                <a:latin typeface="FS Albert Pro Light" charset="0"/>
                <a:ea typeface="FS Albert Pro Light" charset="0"/>
                <a:cs typeface="FS Albert Pro Light" charset="0"/>
              </a:defRPr>
            </a:lvl2pPr>
            <a:lvl5pPr marL="2438339" indent="0">
              <a:buNone/>
              <a:defRPr/>
            </a:lvl5pPr>
          </a:lstStyle>
          <a:p>
            <a:pPr lvl="0"/>
            <a:r>
              <a:rPr lang="en-US" dirty="0" smtClean="0"/>
              <a:t>Text here </a:t>
            </a:r>
          </a:p>
          <a:p>
            <a:pPr lvl="1"/>
            <a:r>
              <a:rPr lang="en-US" dirty="0" smtClean="0"/>
              <a:t>Sub text here </a:t>
            </a:r>
          </a:p>
        </p:txBody>
      </p:sp>
      <p:pic>
        <p:nvPicPr>
          <p:cNvPr id="4" name="Picture 3" descr="blue1_L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1"/>
            <a:ext cx="12192000" cy="1684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59810" y="6323028"/>
            <a:ext cx="916965" cy="35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93885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133">
          <p15:clr>
            <a:srgbClr val="FBAE40"/>
          </p15:clr>
        </p15:guide>
        <p15:guide id="2" pos="567">
          <p15:clr>
            <a:srgbClr val="FBAE40"/>
          </p15:clr>
        </p15:guide>
        <p15:guide id="3" pos="5193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2903">
          <p15:clr>
            <a:srgbClr val="FBAE40"/>
          </p15:clr>
        </p15:guide>
        <p15:guide id="6" orient="horz" pos="2092">
          <p15:clr>
            <a:srgbClr val="FBAE40"/>
          </p15:clr>
        </p15:guide>
        <p15:guide id="7" orient="horz" pos="14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_sub_section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62311" y="1626035"/>
            <a:ext cx="11624816" cy="971551"/>
          </a:xfrm>
        </p:spPr>
        <p:txBody>
          <a:bodyPr/>
          <a:lstStyle>
            <a:lvl1pPr marL="0" indent="0">
              <a:buNone/>
              <a:defRPr b="0" i="0">
                <a:solidFill>
                  <a:srgbClr val="005088"/>
                </a:solidFill>
                <a:latin typeface="FS Albert Pro Light" charset="0"/>
                <a:ea typeface="FS Albert Pro Light" charset="0"/>
                <a:cs typeface="FS Albert Pro Light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62311" y="2597585"/>
            <a:ext cx="11624816" cy="31939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 baseline="0">
                <a:solidFill>
                  <a:srgbClr val="005088"/>
                </a:solidFill>
                <a:latin typeface="FS Albert Pro Light" charset="0"/>
                <a:ea typeface="FS Albert Pro Light" charset="0"/>
                <a:cs typeface="FS Albert Pro Light" charset="0"/>
              </a:defRPr>
            </a:lvl1pPr>
            <a:lvl2pPr marL="609585" indent="0">
              <a:lnSpc>
                <a:spcPct val="100000"/>
              </a:lnSpc>
              <a:buNone/>
              <a:defRPr sz="1600" b="0" i="0">
                <a:solidFill>
                  <a:srgbClr val="005088"/>
                </a:solidFill>
                <a:latin typeface="FS Albert Pro Light" charset="0"/>
                <a:ea typeface="FS Albert Pro Light" charset="0"/>
                <a:cs typeface="FS Albert Pro Light" charset="0"/>
              </a:defRPr>
            </a:lvl2pPr>
            <a:lvl5pPr marL="2438339" indent="0">
              <a:buNone/>
              <a:defRPr/>
            </a:lvl5pPr>
          </a:lstStyle>
          <a:p>
            <a:pPr lvl="0"/>
            <a:r>
              <a:rPr lang="en-US" dirty="0" smtClean="0"/>
              <a:t>Text here </a:t>
            </a:r>
          </a:p>
          <a:p>
            <a:pPr lvl="1"/>
            <a:r>
              <a:rPr lang="en-US" dirty="0" smtClean="0"/>
              <a:t>Sub text here </a:t>
            </a:r>
          </a:p>
        </p:txBody>
      </p:sp>
      <p:pic>
        <p:nvPicPr>
          <p:cNvPr id="4" name="Picture 3" descr="Orange_divide wid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841" y="-2540"/>
            <a:ext cx="12192000" cy="208313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293512" y="6529579"/>
            <a:ext cx="5482137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7" b="0" i="1" u="none" strike="noStrike" kern="1200" baseline="0" dirty="0" smtClean="0">
                <a:solidFill>
                  <a:schemeClr val="bg1">
                    <a:lumMod val="50000"/>
                  </a:schemeClr>
                </a:solidFill>
                <a:latin typeface="Verdana" charset="0"/>
                <a:ea typeface="Verdana" charset="0"/>
                <a:cs typeface="Verdana" charset="0"/>
              </a:rPr>
              <a:t>© 2016 BD. BD, the BD Logo and all other trademarks are property of Becton, Dickinson and Company.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0692830" y="6174303"/>
            <a:ext cx="1194297" cy="46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76791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4133">
          <p15:clr>
            <a:srgbClr val="FBAE40"/>
          </p15:clr>
        </p15:guide>
        <p15:guide id="2" pos="567">
          <p15:clr>
            <a:srgbClr val="FBAE40"/>
          </p15:clr>
        </p15:guide>
        <p15:guide id="3" pos="5193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2903">
          <p15:clr>
            <a:srgbClr val="FBAE40"/>
          </p15:clr>
        </p15:guide>
        <p15:guide id="6" orient="horz" pos="2092">
          <p15:clr>
            <a:srgbClr val="FBAE40"/>
          </p15:clr>
        </p15:guide>
        <p15:guide id="7" orient="horz" pos="14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922B-255D-45EB-AB15-2C8A8AEC39C9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5269-FED2-45AA-850E-5819268CE8F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02737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922B-255D-45EB-AB15-2C8A8AEC39C9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5269-FED2-45AA-850E-5819268CE8F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876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922B-255D-45EB-AB15-2C8A8AEC39C9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5269-FED2-45AA-850E-5819268CE8F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53595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922B-255D-45EB-AB15-2C8A8AEC39C9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5269-FED2-45AA-850E-5819268CE8F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18310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922B-255D-45EB-AB15-2C8A8AEC39C9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5269-FED2-45AA-850E-5819268CE8F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22237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922B-255D-45EB-AB15-2C8A8AEC39C9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5269-FED2-45AA-850E-5819268CE8F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700606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922B-255D-45EB-AB15-2C8A8AEC39C9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5269-FED2-45AA-850E-5819268CE8F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832004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4922B-255D-45EB-AB15-2C8A8AEC39C9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5269-FED2-45AA-850E-5819268CE8F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016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922B-255D-45EB-AB15-2C8A8AEC39C9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5269-FED2-45AA-850E-5819268CE8F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35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em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72031" y="4212128"/>
            <a:ext cx="9268753" cy="1986743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b="1" dirty="0" smtClean="0"/>
              <a:t>Daniela Delledonne</a:t>
            </a:r>
            <a:br>
              <a:rPr lang="it-IT" sz="3100" b="1" dirty="0" smtClean="0"/>
            </a:br>
            <a:r>
              <a:rPr lang="it-IT" sz="2700" b="1" i="1" dirty="0" smtClean="0"/>
              <a:t>Amministratore Delegato BD Italia &amp; Grecia</a:t>
            </a:r>
            <a:r>
              <a:rPr lang="it-IT" sz="3100" b="1" dirty="0" smtClean="0"/>
              <a:t/>
            </a:r>
            <a:br>
              <a:rPr lang="it-IT" sz="3100" b="1" dirty="0" smtClean="0"/>
            </a:br>
            <a:r>
              <a:rPr lang="it-IT" sz="2700" b="1" dirty="0" smtClean="0"/>
              <a:t>14 giugno 2017</a:t>
            </a:r>
            <a:br>
              <a:rPr lang="it-IT" sz="27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en-US" sz="2000" b="1" dirty="0" smtClean="0"/>
              <a:t>Sala </a:t>
            </a:r>
            <a:r>
              <a:rPr lang="en-US" sz="2000" b="1" dirty="0"/>
              <a:t>“</a:t>
            </a:r>
            <a:r>
              <a:rPr lang="en-US" sz="2000" b="1" dirty="0" err="1"/>
              <a:t>Foscolo</a:t>
            </a:r>
            <a:r>
              <a:rPr lang="en-US" sz="2000" b="1" dirty="0"/>
              <a:t>” </a:t>
            </a:r>
            <a:r>
              <a:rPr lang="en-US" sz="2000" b="1" dirty="0" smtClean="0"/>
              <a:t>- Centro </a:t>
            </a:r>
            <a:r>
              <a:rPr lang="en-US" sz="2000" b="1" dirty="0" err="1"/>
              <a:t>Congressi</a:t>
            </a:r>
            <a:r>
              <a:rPr lang="en-US" sz="2000" b="1" dirty="0"/>
              <a:t> Roma Eventi 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Piazza </a:t>
            </a:r>
            <a:r>
              <a:rPr lang="en-US" sz="2000" b="1" dirty="0" err="1"/>
              <a:t>della</a:t>
            </a:r>
            <a:r>
              <a:rPr lang="en-US" sz="2000" b="1" dirty="0"/>
              <a:t> </a:t>
            </a:r>
            <a:r>
              <a:rPr lang="en-US" sz="2000" b="1" dirty="0" err="1"/>
              <a:t>Pilotta</a:t>
            </a:r>
            <a:r>
              <a:rPr lang="en-US" sz="2000" b="1" dirty="0"/>
              <a:t> 4, </a:t>
            </a:r>
            <a:r>
              <a:rPr lang="en-US" sz="2000" b="1" dirty="0" smtClean="0"/>
              <a:t>Roma</a:t>
            </a:r>
            <a:r>
              <a:rPr lang="it-IT" sz="2000" b="1" dirty="0" smtClean="0"/>
              <a:t/>
            </a:r>
            <a:br>
              <a:rPr lang="it-IT" sz="2000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44236" y="1714501"/>
            <a:ext cx="7924343" cy="3105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b="1" i="1" dirty="0" smtClean="0"/>
              <a:t>Superbugs </a:t>
            </a:r>
            <a:r>
              <a:rPr lang="it-IT" b="1" dirty="0"/>
              <a:t>e strumenti di intervento nell’era post-antibiotica: </a:t>
            </a:r>
            <a:endParaRPr lang="it-IT" b="1" dirty="0" smtClean="0"/>
          </a:p>
          <a:p>
            <a:pPr algn="ctr">
              <a:lnSpc>
                <a:spcPct val="100000"/>
              </a:lnSpc>
            </a:pPr>
            <a:r>
              <a:rPr lang="it-IT" b="1" dirty="0" smtClean="0"/>
              <a:t>servono </a:t>
            </a:r>
            <a:r>
              <a:rPr lang="it-IT" b="1" i="1" dirty="0"/>
              <a:t>soluzioni</a:t>
            </a:r>
            <a:r>
              <a:rPr lang="it-IT" b="1" dirty="0"/>
              <a:t> per la </a:t>
            </a:r>
            <a:r>
              <a:rPr lang="it-IT" b="1" dirty="0" smtClean="0"/>
              <a:t>Salute.</a:t>
            </a:r>
            <a:endParaRPr lang="it-IT" b="1" dirty="0"/>
          </a:p>
          <a:p>
            <a:pPr algn="ctr">
              <a:lnSpc>
                <a:spcPct val="120000"/>
              </a:lnSpc>
            </a:pPr>
            <a:r>
              <a:rPr lang="it-IT" b="1" dirty="0" smtClean="0"/>
              <a:t/>
            </a:r>
            <a:br>
              <a:rPr lang="it-IT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082590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9770" y="2418132"/>
            <a:ext cx="8964255" cy="373501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it-IT" sz="2000" b="1" dirty="0">
                <a:solidFill>
                  <a:schemeClr val="tx1"/>
                </a:solidFill>
                <a:latin typeface="+mn-lt"/>
              </a:rPr>
              <a:t>I nostri obiettivi sono </a:t>
            </a:r>
            <a:r>
              <a:rPr lang="it-IT" sz="2000" b="1" dirty="0" smtClean="0">
                <a:solidFill>
                  <a:schemeClr val="tx1"/>
                </a:solidFill>
                <a:latin typeface="+mn-lt"/>
              </a:rPr>
              <a:t>ambiziosi ma raggiungibili:</a:t>
            </a:r>
            <a:endParaRPr lang="it-IT" sz="2000" b="1" dirty="0">
              <a:solidFill>
                <a:schemeClr val="tx1"/>
              </a:solidFill>
              <a:latin typeface="+mn-lt"/>
            </a:endParaRPr>
          </a:p>
          <a:p>
            <a:pPr marL="714375" indent="-171450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•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Prevenire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le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Infezioni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nel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Sito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Chiurgico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in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modo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efficace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e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certo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                       </a:t>
            </a:r>
            <a:r>
              <a:rPr lang="en-US" sz="1400" b="1" i="1" dirty="0" smtClean="0">
                <a:solidFill>
                  <a:schemeClr val="tx1"/>
                </a:solidFill>
                <a:latin typeface="+mn-lt"/>
              </a:rPr>
              <a:t>(IP </a:t>
            </a:r>
            <a:r>
              <a:rPr lang="en-US" sz="1400" b="1" i="1" dirty="0">
                <a:solidFill>
                  <a:schemeClr val="tx1"/>
                </a:solidFill>
                <a:latin typeface="+mn-lt"/>
              </a:rPr>
              <a:t>- Infections Prevention)</a:t>
            </a:r>
            <a:endParaRPr lang="en-US" sz="2000" b="1" i="1" dirty="0">
              <a:solidFill>
                <a:schemeClr val="tx1"/>
              </a:solidFill>
              <a:latin typeface="+mn-lt"/>
            </a:endParaRPr>
          </a:p>
          <a:p>
            <a:pPr marL="714375" indent="-171450">
              <a:spcBef>
                <a:spcPts val="0"/>
              </a:spcBef>
              <a:spcAft>
                <a:spcPts val="1200"/>
              </a:spcAft>
            </a:pPr>
            <a:r>
              <a:rPr lang="it-IT" sz="2000" dirty="0">
                <a:solidFill>
                  <a:schemeClr val="tx1"/>
                </a:solidFill>
                <a:latin typeface="+mn-lt"/>
              </a:rPr>
              <a:t>• Contrastare </a:t>
            </a: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l’Antibiotico Resistenza accrescendo l’uso consapevole e corretto dell’antibioticoterapia dopo un’accurata e rapida diagnosi                                       </a:t>
            </a:r>
            <a:r>
              <a:rPr lang="it-IT" sz="1400" b="1" i="1" dirty="0">
                <a:solidFill>
                  <a:schemeClr val="tx1"/>
                </a:solidFill>
                <a:latin typeface="+mn-lt"/>
              </a:rPr>
              <a:t>(AMR - AntiMicrobial Resistance &amp; Lab Automation)</a:t>
            </a:r>
          </a:p>
          <a:p>
            <a:pPr marL="714375" indent="-171450">
              <a:spcBef>
                <a:spcPts val="0"/>
              </a:spcBef>
              <a:spcAft>
                <a:spcPts val="600"/>
              </a:spcAft>
            </a:pPr>
            <a:r>
              <a:rPr lang="it-IT" sz="2000" dirty="0">
                <a:solidFill>
                  <a:schemeClr val="tx1"/>
                </a:solidFill>
                <a:latin typeface="+mn-lt"/>
              </a:rPr>
              <a:t>• Favorire la sorveglianza </a:t>
            </a: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ed i sistemi tecnologici più all’avanguardia per il monitoraggio e la raccolta dati delle infezioni nosocomiali più importanti                 </a:t>
            </a:r>
            <a:r>
              <a:rPr lang="it-IT" sz="1400" b="1" i="1" dirty="0">
                <a:solidFill>
                  <a:schemeClr val="tx1"/>
                </a:solidFill>
                <a:latin typeface="+mn-lt"/>
              </a:rPr>
              <a:t>(HAIs - Healthcare Acquired </a:t>
            </a:r>
            <a:r>
              <a:rPr lang="en-US" sz="1400" b="1" i="1" dirty="0">
                <a:solidFill>
                  <a:schemeClr val="tx1"/>
                </a:solidFill>
                <a:latin typeface="+mn-lt"/>
              </a:rPr>
              <a:t>Infections and </a:t>
            </a:r>
            <a:r>
              <a:rPr lang="en-US" sz="1400" b="1" i="1" dirty="0" smtClean="0">
                <a:solidFill>
                  <a:schemeClr val="tx1"/>
                </a:solidFill>
                <a:latin typeface="+mn-lt"/>
              </a:rPr>
              <a:t>Big </a:t>
            </a:r>
            <a:r>
              <a:rPr lang="en-US" sz="1400" b="1" i="1" dirty="0">
                <a:solidFill>
                  <a:schemeClr val="tx1"/>
                </a:solidFill>
                <a:latin typeface="+mn-lt"/>
              </a:rPr>
              <a:t>Data).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79771" y="1469204"/>
            <a:ext cx="10042423" cy="68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67"/>
              </a:lnSpc>
            </a:pPr>
            <a:r>
              <a:rPr lang="it-IT" sz="3200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Saper fornire Soluzioni per la Salute</a:t>
            </a: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2400" i="1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Soddisfare le esigenze di tanti interlocutori, in continua evoluzione</a:t>
            </a:r>
            <a:endParaRPr lang="it-IT" sz="2400" i="1" dirty="0">
              <a:solidFill>
                <a:srgbClr val="3D3C3B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5124" name="Picture 4" descr="http://oviss.co/wp-content/uploads/2016/07/convenience-easy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19812" y="3804020"/>
            <a:ext cx="944851" cy="9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ig data analytic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8971" y="4962861"/>
            <a:ext cx="1026533" cy="102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hwinfotech.com/product/admin/int_image/Medical-Devices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7924" y="2621403"/>
            <a:ext cx="968627" cy="96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6106" y="3019266"/>
            <a:ext cx="538796" cy="5387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6106" y="4210075"/>
            <a:ext cx="538796" cy="5387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36106" y="5415830"/>
            <a:ext cx="538796" cy="53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73849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9772" y="2452717"/>
            <a:ext cx="10652296" cy="383338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it-IT" sz="1800" dirty="0">
                <a:solidFill>
                  <a:schemeClr val="tx1"/>
                </a:solidFill>
                <a:latin typeface="+mn-lt"/>
              </a:rPr>
              <a:t>Le soluzioni BD sono in grado di supportare l’adozione tempestiva di misure virtuose e soluzioni tecnologiche per la prevenzione e il controllo delle infezioni nosocomiali e dell’antibiotico resistenza. </a:t>
            </a:r>
            <a:r>
              <a:rPr lang="it-IT" sz="1800" dirty="0" smtClean="0">
                <a:solidFill>
                  <a:schemeClr val="tx1"/>
                </a:solidFill>
                <a:latin typeface="+mn-lt"/>
              </a:rPr>
              <a:t>Mettiamo </a:t>
            </a:r>
            <a:r>
              <a:rPr lang="it-IT" sz="1800" dirty="0">
                <a:solidFill>
                  <a:schemeClr val="tx1"/>
                </a:solidFill>
                <a:latin typeface="+mn-lt"/>
              </a:rPr>
              <a:t>a disposizione: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chemeClr val="tx1"/>
                </a:solidFill>
                <a:latin typeface="+mn-lt"/>
              </a:rPr>
              <a:t>Test </a:t>
            </a:r>
            <a:r>
              <a:rPr lang="it-IT" i="1" dirty="0">
                <a:solidFill>
                  <a:schemeClr val="tx1"/>
                </a:solidFill>
                <a:latin typeface="+mn-lt"/>
              </a:rPr>
              <a:t>rapidi per la verifica delle infezioni in caso di sospetto di infezione/sepsi </a:t>
            </a:r>
            <a:endParaRPr lang="en-US" i="1" dirty="0">
              <a:solidFill>
                <a:schemeClr val="tx1"/>
              </a:solidFill>
              <a:latin typeface="+mn-lt"/>
            </a:endParaRP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chemeClr val="tx1"/>
                </a:solidFill>
                <a:latin typeface="+mn-lt"/>
              </a:rPr>
              <a:t>Antibiogrammi </a:t>
            </a:r>
            <a:r>
              <a:rPr lang="it-IT" i="1" dirty="0">
                <a:solidFill>
                  <a:schemeClr val="tx1"/>
                </a:solidFill>
                <a:latin typeface="+mn-lt"/>
              </a:rPr>
              <a:t>per l’identificazione per la sensibilità/resistenza agli specifici antibiotici</a:t>
            </a:r>
            <a:endParaRPr lang="en-US" i="1" dirty="0">
              <a:solidFill>
                <a:schemeClr val="tx1"/>
              </a:solidFill>
              <a:latin typeface="+mn-lt"/>
            </a:endParaRP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chemeClr val="tx1"/>
                </a:solidFill>
                <a:latin typeface="+mn-lt"/>
              </a:rPr>
              <a:t>Strumenti </a:t>
            </a:r>
            <a:r>
              <a:rPr lang="it-IT" i="1" dirty="0">
                <a:solidFill>
                  <a:schemeClr val="tx1"/>
                </a:solidFill>
                <a:latin typeface="+mn-lt"/>
              </a:rPr>
              <a:t>di prelievo e farmaci per la disinfezione che consentono procedure appropriate dal semplice prelievo alle situazioni più critiche come ad es. in sala </a:t>
            </a:r>
            <a:r>
              <a:rPr lang="it-IT" i="1" dirty="0" smtClean="0">
                <a:solidFill>
                  <a:schemeClr val="tx1"/>
                </a:solidFill>
                <a:latin typeface="+mn-lt"/>
              </a:rPr>
              <a:t>operatoria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it-IT" i="1" dirty="0" smtClean="0">
                <a:solidFill>
                  <a:schemeClr val="tx1"/>
                </a:solidFill>
                <a:latin typeface="+mn-lt"/>
              </a:rPr>
              <a:t>Database strutturati e tecnologicamente all’avanguardia (Epicenter)</a:t>
            </a:r>
            <a:endParaRPr lang="en-US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79771" y="1469204"/>
            <a:ext cx="10042423" cy="68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67"/>
              </a:lnSpc>
            </a:pPr>
            <a:r>
              <a:rPr lang="it-IT" sz="3200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Saper fornire Soluzioni per la Salute</a:t>
            </a: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2400" i="1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Soddisfare le esigenze di tanti interlocutori, in continua evoluzione</a:t>
            </a:r>
            <a:endParaRPr lang="it-IT" sz="2400" i="1" dirty="0">
              <a:solidFill>
                <a:srgbClr val="3D3C3B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Picture 4" descr="http://oviss.co/wp-content/uploads/2016/07/convenience-easy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4075" y="5341251"/>
            <a:ext cx="944851" cy="94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www.safetyandquality.gov.au/wp-content/uploads/2012/01/Standard-3-Healthcare-Associated-Infection-Icon-on-white-JPEG-265x266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7307" y="5313819"/>
            <a:ext cx="995955" cy="99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aact.help/wp-content/uploads/2016/03/BloodTest-Tube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3601" y="5334389"/>
            <a:ext cx="958574" cy="95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hwinfotech.com/product/admin/int_image/Medical-Devices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865" y="5387269"/>
            <a:ext cx="968627" cy="96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big data analytic icon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191" y="5329363"/>
            <a:ext cx="1026533" cy="102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9905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506" y="2589582"/>
            <a:ext cx="9850387" cy="3193924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dirty="0">
                <a:solidFill>
                  <a:schemeClr val="tx1"/>
                </a:solidFill>
                <a:latin typeface="+mn-lt"/>
              </a:rPr>
              <a:t>L’antibioticoresistenza </a:t>
            </a:r>
            <a:r>
              <a:rPr lang="it-IT" sz="2000" b="1" i="1" dirty="0">
                <a:solidFill>
                  <a:schemeClr val="tx1"/>
                </a:solidFill>
                <a:latin typeface="+mn-lt"/>
              </a:rPr>
              <a:t>è una emergenza nazionale</a:t>
            </a:r>
            <a:r>
              <a:rPr lang="it-IT" sz="2000" dirty="0">
                <a:solidFill>
                  <a:schemeClr val="tx1"/>
                </a:solidFill>
                <a:latin typeface="+mn-lt"/>
              </a:rPr>
              <a:t> ma si può </a:t>
            </a: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combattere efficacemente solo se si uniscono le forze;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Oggi </a:t>
            </a:r>
            <a:r>
              <a:rPr lang="it-IT" sz="2000" b="1" i="1" dirty="0">
                <a:solidFill>
                  <a:schemeClr val="tx1"/>
                </a:solidFill>
                <a:latin typeface="+mn-lt"/>
              </a:rPr>
              <a:t>esistono strumenti innovativi</a:t>
            </a: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 che le aziende mettono a disposizione e che consentono una diagnosi tempestiva, appropriata ed a costi sostenibili;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Se, sistematicamente, il paziente fosse monitorato e sottoposto a programmi di screening in modo adeguato al momento della sua entrata nella struttura sanitaria, </a:t>
            </a:r>
            <a:r>
              <a:rPr lang="it-IT" sz="2000" b="1" i="1" dirty="0">
                <a:solidFill>
                  <a:schemeClr val="tx1"/>
                </a:solidFill>
                <a:latin typeface="+mn-lt"/>
              </a:rPr>
              <a:t>molte infezioni potrebbero essere evitate</a:t>
            </a: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;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L’accuratezza dei </a:t>
            </a:r>
            <a:r>
              <a:rPr lang="it-IT" sz="2000" b="1" i="1" dirty="0">
                <a:solidFill>
                  <a:schemeClr val="tx1"/>
                </a:solidFill>
                <a:latin typeface="+mn-lt"/>
              </a:rPr>
              <a:t>test diagnostici di biologia molecolare consentono oggi un risparmio</a:t>
            </a: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 in termini di tempo e risorse che mai ci saremmo immaginati qualche decennio fa, tutto ciò consentirebbe una immediata presa in carico del paziente.  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79771" y="1469204"/>
            <a:ext cx="10042423" cy="68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67"/>
              </a:lnSpc>
            </a:pPr>
            <a:r>
              <a:rPr lang="it-IT" sz="3200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Conclusioni</a:t>
            </a:r>
            <a:endParaRPr lang="it-IT" sz="2400" i="1" dirty="0">
              <a:solidFill>
                <a:srgbClr val="3D3C3B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170" name="Picture 2" descr="https://www.policymedical.com/wp-content/uploads/2015/09/1440798880_attest_authorize_awa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07893" y="734050"/>
            <a:ext cx="1626931" cy="16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23693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172031" y="4212128"/>
            <a:ext cx="9268753" cy="1986743"/>
          </a:xfrm>
        </p:spPr>
        <p:txBody>
          <a:bodyPr>
            <a:normAutofit/>
          </a:bodyPr>
          <a:lstStyle/>
          <a:p>
            <a:pPr algn="ctr"/>
            <a:r>
              <a:rPr lang="it-IT" sz="2800" b="1" dirty="0" smtClean="0"/>
              <a:t>Grazie per la Vostra cortese Attenzione.</a:t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it-IT" sz="2800" b="1" dirty="0" smtClean="0"/>
              <a:t/>
            </a:r>
            <a:br>
              <a:rPr lang="it-IT" sz="2800" b="1" dirty="0" smtClean="0"/>
            </a:br>
            <a:r>
              <a:rPr lang="en-US" sz="2000" b="1" dirty="0"/>
              <a:t>Sala “</a:t>
            </a:r>
            <a:r>
              <a:rPr lang="en-US" sz="2000" b="1" dirty="0" err="1"/>
              <a:t>Foscolo</a:t>
            </a:r>
            <a:r>
              <a:rPr lang="en-US" sz="2000" b="1" dirty="0"/>
              <a:t>” - Centro </a:t>
            </a:r>
            <a:r>
              <a:rPr lang="en-US" sz="2000" b="1" dirty="0" err="1"/>
              <a:t>Congressi</a:t>
            </a:r>
            <a:r>
              <a:rPr lang="en-US" sz="2000" b="1" dirty="0"/>
              <a:t> Roma Eventi </a:t>
            </a:r>
            <a:br>
              <a:rPr lang="en-US" sz="2000" b="1" dirty="0"/>
            </a:br>
            <a:r>
              <a:rPr lang="en-US" sz="2000" b="1" dirty="0"/>
              <a:t>Piazza </a:t>
            </a:r>
            <a:r>
              <a:rPr lang="en-US" sz="2000" b="1" dirty="0" err="1"/>
              <a:t>della</a:t>
            </a:r>
            <a:r>
              <a:rPr lang="en-US" sz="2000" b="1" dirty="0"/>
              <a:t> </a:t>
            </a:r>
            <a:r>
              <a:rPr lang="en-US" sz="2000" b="1" dirty="0" err="1"/>
              <a:t>Pilotta</a:t>
            </a:r>
            <a:r>
              <a:rPr lang="en-US" sz="2000" b="1" dirty="0"/>
              <a:t> 4, Roma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844236" y="1714501"/>
            <a:ext cx="7924343" cy="31051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b="1" i="1" dirty="0" smtClean="0"/>
              <a:t>Superbugs </a:t>
            </a:r>
            <a:r>
              <a:rPr lang="it-IT" b="1" dirty="0"/>
              <a:t>e strumenti di intervento nell’era post-antibiotica: </a:t>
            </a:r>
            <a:endParaRPr lang="it-IT" b="1" dirty="0" smtClean="0"/>
          </a:p>
          <a:p>
            <a:pPr algn="ctr">
              <a:lnSpc>
                <a:spcPct val="100000"/>
              </a:lnSpc>
            </a:pPr>
            <a:r>
              <a:rPr lang="it-IT" b="1" dirty="0" smtClean="0"/>
              <a:t>servono </a:t>
            </a:r>
            <a:r>
              <a:rPr lang="it-IT" b="1" i="1" dirty="0"/>
              <a:t>soluzioni</a:t>
            </a:r>
            <a:r>
              <a:rPr lang="it-IT" b="1" dirty="0"/>
              <a:t> per la </a:t>
            </a:r>
            <a:r>
              <a:rPr lang="it-IT" b="1" dirty="0" smtClean="0"/>
              <a:t>Salute.</a:t>
            </a:r>
            <a:endParaRPr lang="it-IT" b="1" dirty="0"/>
          </a:p>
          <a:p>
            <a:pPr algn="ctr">
              <a:lnSpc>
                <a:spcPct val="120000"/>
              </a:lnSpc>
            </a:pPr>
            <a:r>
              <a:rPr lang="it-IT" b="1" dirty="0" smtClean="0"/>
              <a:t/>
            </a:r>
            <a:br>
              <a:rPr lang="it-IT" b="1" dirty="0" smtClean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10882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/>
          <a:srcRect l="23496" t="9298" r="24361" b="16607"/>
          <a:stretch/>
        </p:blipFill>
        <p:spPr>
          <a:xfrm>
            <a:off x="2180224" y="237189"/>
            <a:ext cx="7919123" cy="6095372"/>
          </a:xfrm>
          <a:prstGeom prst="rect">
            <a:avLst/>
          </a:prstGeom>
          <a:ln w="1270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7776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1.bp.blogspot.com/-hPoVPmD4Rzg/VcY22AUorUI/AAAAAAAABKU/64MuJwir7cc/s1600/Post-It%2BNot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087" t="11038" r="6763" b="10642"/>
          <a:stretch/>
        </p:blipFill>
        <p:spPr bwMode="auto">
          <a:xfrm>
            <a:off x="1704975" y="1497804"/>
            <a:ext cx="8734425" cy="472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303776" y="1903782"/>
            <a:ext cx="6916424" cy="3193924"/>
          </a:xfrm>
        </p:spPr>
        <p:txBody>
          <a:bodyPr anchor="ctr">
            <a:noAutofit/>
          </a:bodyPr>
          <a:lstStyle/>
          <a:p>
            <a:pPr lvl="0" eaLnBrk="0" fontAlgn="base" hangingPunct="0">
              <a:spcBef>
                <a:spcPts val="0"/>
              </a:spcBef>
              <a:spcAft>
                <a:spcPts val="600"/>
              </a:spcAft>
            </a:pPr>
            <a:r>
              <a:rPr lang="it-IT" altLang="en-US" sz="2800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Le infezioni ospedaliere </a:t>
            </a:r>
            <a:r>
              <a:rPr lang="it-IT" altLang="en-US" sz="2800" b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sono la complicanza più frequente e grave</a:t>
            </a:r>
            <a:r>
              <a:rPr lang="it-IT" altLang="en-US" sz="2800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dell’assistenza sanitaria. </a:t>
            </a:r>
            <a:endParaRPr lang="it-IT" altLang="en-US" sz="2800" dirty="0" smtClean="0">
              <a:solidFill>
                <a:srgbClr val="3D3C3B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2800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 </a:t>
            </a:r>
            <a:r>
              <a:rPr lang="it-IT" altLang="en-US" sz="2800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definiscono così infatti le infezioni insorte durante il ricovero in ospedale, o dopo le dimissioni del paziente, che al </a:t>
            </a:r>
            <a:r>
              <a:rPr lang="it-IT" altLang="en-US" sz="2800" b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momento dell’ingresso non erano manifeste</a:t>
            </a:r>
            <a:r>
              <a:rPr lang="it-IT" altLang="en-US" sz="2800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clinicamente, né erano in incubazione.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292727" y="6256143"/>
            <a:ext cx="10013323" cy="371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050" i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Fonte: Centro </a:t>
            </a:r>
            <a:r>
              <a:rPr lang="it-IT" sz="1050" i="1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Nazionale </a:t>
            </a:r>
            <a:r>
              <a:rPr lang="it-IT" sz="1050" i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per la </a:t>
            </a:r>
            <a:r>
              <a:rPr lang="it-IT" sz="1050" i="1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Prevenzione </a:t>
            </a:r>
            <a:r>
              <a:rPr lang="it-IT" sz="1050" i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delle </a:t>
            </a:r>
            <a:r>
              <a:rPr lang="it-IT" sz="1050" i="1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Malattie </a:t>
            </a:r>
            <a:r>
              <a:rPr lang="it-IT" sz="1050" i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 la </a:t>
            </a:r>
            <a:r>
              <a:rPr lang="it-IT" sz="1050" i="1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Promozione </a:t>
            </a:r>
            <a:r>
              <a:rPr lang="it-IT" sz="1050" i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della </a:t>
            </a:r>
            <a:r>
              <a:rPr lang="it-IT" sz="1050" i="1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Salute, Istituto Superiore </a:t>
            </a:r>
            <a:r>
              <a:rPr lang="it-IT" sz="1050" i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di </a:t>
            </a:r>
            <a:r>
              <a:rPr lang="it-IT" sz="1050" i="1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Sanità.</a:t>
            </a:r>
            <a:endParaRPr lang="en-US" sz="1050" i="1" dirty="0">
              <a:solidFill>
                <a:srgbClr val="3D3C3B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6410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2175933" y="2576317"/>
            <a:ext cx="8636000" cy="1675002"/>
          </a:xfrm>
          <a:prstGeom prst="roundRect">
            <a:avLst>
              <a:gd name="adj" fmla="val 5153"/>
            </a:avLst>
          </a:prstGeom>
          <a:noFill/>
          <a:ln w="222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body" sz="quarter" idx="10"/>
          </p:nvPr>
        </p:nvSpPr>
        <p:spPr>
          <a:xfrm>
            <a:off x="285099" y="1218274"/>
            <a:ext cx="7296350" cy="413412"/>
          </a:xfrm>
        </p:spPr>
        <p:txBody>
          <a:bodyPr>
            <a:noAutofit/>
          </a:bodyPr>
          <a:lstStyle/>
          <a:p>
            <a:r>
              <a:rPr lang="it-IT" altLang="en-US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Infezioni </a:t>
            </a:r>
            <a:r>
              <a:rPr lang="it-IT" altLang="en-US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Correlate all’Assistenza (ICA</a:t>
            </a:r>
            <a:r>
              <a:rPr lang="it-IT" altLang="en-US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5423" y="1734389"/>
            <a:ext cx="10118577" cy="1381125"/>
          </a:xfrm>
        </p:spPr>
        <p:txBody>
          <a:bodyPr>
            <a:no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1800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Per quanto riguarda la diffusione dei ceppi batterici Gram-positivi e i Gram-negativi con maggiore resistenza agli antibiotici l’ECDC stima che in </a:t>
            </a:r>
            <a:r>
              <a:rPr lang="it-IT" altLang="en-US" sz="1800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Europa </a:t>
            </a:r>
            <a:r>
              <a:rPr lang="it-IT" altLang="en-US" sz="1800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 </a:t>
            </a:r>
            <a:r>
              <a:rPr lang="it-IT" altLang="en-US" sz="1800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contano:</a:t>
            </a:r>
            <a:endParaRPr lang="en-US" alt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73962" y="3793646"/>
            <a:ext cx="157504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1700" i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Infezioni / Anno</a:t>
            </a:r>
          </a:p>
        </p:txBody>
      </p:sp>
      <p:sp>
        <p:nvSpPr>
          <p:cNvPr id="8" name="Rectangle 7"/>
          <p:cNvSpPr/>
          <p:nvPr/>
        </p:nvSpPr>
        <p:spPr>
          <a:xfrm>
            <a:off x="7398957" y="2679071"/>
            <a:ext cx="255871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en-US" sz="6600" b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̴37.000</a:t>
            </a:r>
            <a:endParaRPr lang="en-US" sz="6600" b="1" dirty="0">
              <a:solidFill>
                <a:srgbClr val="3D3C3B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11426" y="3756230"/>
            <a:ext cx="148489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1700" i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Decessi / Anno</a:t>
            </a:r>
            <a:endParaRPr lang="en-US" sz="1700" i="1" dirty="0">
              <a:solidFill>
                <a:srgbClr val="3D3C3B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101440" y="2475754"/>
            <a:ext cx="3044931" cy="1569660"/>
            <a:chOff x="471037" y="2636967"/>
            <a:chExt cx="3044931" cy="1569660"/>
          </a:xfrm>
        </p:grpSpPr>
        <p:sp>
          <p:nvSpPr>
            <p:cNvPr id="3" name="Rectangle 2"/>
            <p:cNvSpPr/>
            <p:nvPr/>
          </p:nvSpPr>
          <p:spPr>
            <a:xfrm>
              <a:off x="471037" y="2636967"/>
              <a:ext cx="1087156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altLang="en-US" sz="9600" b="1" dirty="0">
                  <a:solidFill>
                    <a:srgbClr val="3D3C3B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4 </a:t>
              </a:r>
              <a:endParaRPr lang="en-US" sz="9600" b="1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44806" y="3154117"/>
              <a:ext cx="237116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altLang="en-US" sz="5400" b="1" dirty="0">
                  <a:solidFill>
                    <a:srgbClr val="3D3C3B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Milioni </a:t>
              </a:r>
              <a:endParaRPr lang="en-US" sz="5400" b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3371565" y="3770331"/>
            <a:ext cx="2399057" cy="1130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70689" y="3753252"/>
            <a:ext cx="2386256" cy="14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Risultati immagini per european flag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304" y="2819398"/>
            <a:ext cx="1656804" cy="124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29291" y="6267442"/>
            <a:ext cx="6096000" cy="2539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it-IT" sz="1050" i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Fonte: ECDC Report, 2016 - Il Sole 24 Ore, Salute24, 2015</a:t>
            </a:r>
            <a:r>
              <a:rPr lang="en-US" sz="1050" i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84403" y="4420469"/>
            <a:ext cx="8636000" cy="1675002"/>
          </a:xfrm>
          <a:prstGeom prst="roundRect">
            <a:avLst>
              <a:gd name="adj" fmla="val 5153"/>
            </a:avLst>
          </a:prstGeom>
          <a:noFill/>
          <a:ln w="222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006330" y="5612132"/>
            <a:ext cx="3363934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1700" i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Stima del Costo delle Infezioni, Italia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963995" y="4581342"/>
            <a:ext cx="3617171" cy="1107996"/>
            <a:chOff x="1990326" y="4589809"/>
            <a:chExt cx="3617171" cy="1107996"/>
          </a:xfrm>
        </p:grpSpPr>
        <p:sp>
          <p:nvSpPr>
            <p:cNvPr id="23" name="Rectangle 22"/>
            <p:cNvSpPr/>
            <p:nvPr/>
          </p:nvSpPr>
          <p:spPr>
            <a:xfrm>
              <a:off x="1990326" y="4589809"/>
              <a:ext cx="270618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altLang="en-US" sz="6600" b="1" dirty="0" smtClean="0">
                  <a:solidFill>
                    <a:srgbClr val="3D3C3B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&gt;€ 100 </a:t>
              </a:r>
              <a:endParaRPr lang="en-US" sz="6600" b="1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377673" y="5027154"/>
              <a:ext cx="122982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it-IT" altLang="en-US" sz="2800" b="1" dirty="0" smtClean="0">
                  <a:solidFill>
                    <a:srgbClr val="3D3C3B"/>
                  </a:solidFill>
                  <a:latin typeface="Calibri" panose="020F050202020403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Milioni</a:t>
              </a:r>
              <a:endParaRPr lang="en-US" sz="2800" b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29" name="Straight Connector 28"/>
          <p:cNvCxnSpPr/>
          <p:nvPr/>
        </p:nvCxnSpPr>
        <p:spPr>
          <a:xfrm>
            <a:off x="3159898" y="5529362"/>
            <a:ext cx="3283239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https://cdn.countryflags.com/thumbs/italy/flag-3d-round-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937" y="4718594"/>
            <a:ext cx="1132087" cy="11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407427" y="4553896"/>
            <a:ext cx="28183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altLang="en-US" sz="6600" b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̴5-7.000</a:t>
            </a:r>
            <a:endParaRPr lang="en-US" sz="6600" b="1" dirty="0">
              <a:solidFill>
                <a:srgbClr val="3D3C3B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69646" y="5606809"/>
            <a:ext cx="2034275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en-US" sz="1700" i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Decessi / </a:t>
            </a:r>
            <a:r>
              <a:rPr lang="it-IT" altLang="en-US" sz="1700" i="1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Anno, Italia</a:t>
            </a:r>
            <a:endParaRPr lang="en-US" sz="1700" i="1" dirty="0">
              <a:solidFill>
                <a:srgbClr val="3D3C3B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479159" y="5529362"/>
            <a:ext cx="2386256" cy="145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12718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4800" y="1370763"/>
            <a:ext cx="9791700" cy="9715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 “</a:t>
            </a:r>
            <a:r>
              <a:rPr lang="en-GB" dirty="0" err="1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reazione</a:t>
            </a:r>
            <a:r>
              <a:rPr lang="en-GB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” </a:t>
            </a:r>
            <a:r>
              <a:rPr lang="en-GB" dirty="0" err="1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alle</a:t>
            </a:r>
            <a:r>
              <a:rPr lang="en-GB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CPE in UK e </a:t>
            </a:r>
            <a:r>
              <a:rPr lang="en-GB" dirty="0" err="1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Stati</a:t>
            </a:r>
            <a:r>
              <a:rPr lang="en-GB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Uniti</a:t>
            </a:r>
            <a:r>
              <a:rPr lang="en-GB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…</a:t>
            </a:r>
            <a:endParaRPr lang="en-US" dirty="0">
              <a:solidFill>
                <a:srgbClr val="3D3C3B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580" y="2587798"/>
            <a:ext cx="2134196" cy="3002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63739" y="2849044"/>
            <a:ext cx="2370203" cy="3348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0663" y="2579768"/>
            <a:ext cx="2782357" cy="3627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304800" y="2203809"/>
            <a:ext cx="6324600" cy="4168416"/>
          </a:xfrm>
          <a:prstGeom prst="roundRect">
            <a:avLst>
              <a:gd name="adj" fmla="val 515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img.freeflagicons.com/thumb/round_icon/united_kingdom/united_kingdom_64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195" r="11711"/>
          <a:stretch/>
        </p:blipFill>
        <p:spPr bwMode="auto">
          <a:xfrm>
            <a:off x="5950598" y="1797966"/>
            <a:ext cx="952500" cy="95130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Rounded Rectangle 11"/>
          <p:cNvSpPr/>
          <p:nvPr/>
        </p:nvSpPr>
        <p:spPr>
          <a:xfrm>
            <a:off x="7061905" y="2343426"/>
            <a:ext cx="4855694" cy="4028799"/>
          </a:xfrm>
          <a:prstGeom prst="roundRect">
            <a:avLst>
              <a:gd name="adj" fmla="val 515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us flag ic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84" r="10348"/>
          <a:stretch/>
        </p:blipFill>
        <p:spPr bwMode="auto">
          <a:xfrm>
            <a:off x="10999590" y="1775542"/>
            <a:ext cx="1038226" cy="99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23079" y="2480820"/>
            <a:ext cx="2409296" cy="3414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66737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type="body" sz="quarter" idx="10"/>
          </p:nvPr>
        </p:nvSpPr>
        <p:spPr>
          <a:xfrm>
            <a:off x="303526" y="1402834"/>
            <a:ext cx="4754394" cy="9715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...E l’Italia a che punto si trova?</a:t>
            </a:r>
            <a:endParaRPr lang="en-US" dirty="0">
              <a:solidFill>
                <a:srgbClr val="3D3C3B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57090" y="2480721"/>
            <a:ext cx="5885886" cy="346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057920" y="2142599"/>
            <a:ext cx="6682202" cy="4056431"/>
          </a:xfrm>
          <a:prstGeom prst="roundRect">
            <a:avLst>
              <a:gd name="adj" fmla="val 515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s://cdn.countryflags.com/thumbs/italy/flag-3d-round-2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00271" y="1723387"/>
            <a:ext cx="838424" cy="83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03526" y="2142599"/>
            <a:ext cx="4611374" cy="1925268"/>
          </a:xfrm>
        </p:spPr>
        <p:txBody>
          <a:bodyPr>
            <a:no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  <a:latin typeface="+mn-lt"/>
              </a:rPr>
              <a:t>In Italia, dal 2013, il Ministero della Salute richiede Sistemi di Sorveglianza a livello regionale (come quello implementato in Emilia Romagna, ad esempio) purtroppo, però, con «alterne fortune» ed estrema disomogeneità regionale di realizzo.</a:t>
            </a:r>
            <a:endParaRPr lang="it-IT" sz="20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4331618"/>
            <a:ext cx="12192000" cy="2793580"/>
            <a:chOff x="0" y="4331618"/>
            <a:chExt cx="12192000" cy="2793580"/>
          </a:xfrm>
        </p:grpSpPr>
        <p:pic>
          <p:nvPicPr>
            <p:cNvPr id="3074" name="Picture 2" descr="https://wordworry.files.wordpress.com/2011/11/ambiguit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31618"/>
              <a:ext cx="3952875" cy="2793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s://wordworry.files.wordpress.com/2011/11/ambiguity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96687" t="76771"/>
            <a:stretch/>
          </p:blipFill>
          <p:spPr bwMode="auto">
            <a:xfrm>
              <a:off x="3952875" y="6476276"/>
              <a:ext cx="8239125" cy="648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059810" y="6323028"/>
            <a:ext cx="916965" cy="35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72084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body" sz="quarter" idx="10"/>
          </p:nvPr>
        </p:nvSpPr>
        <p:spPr>
          <a:xfrm>
            <a:off x="379725" y="1456106"/>
            <a:ext cx="10640700" cy="971551"/>
          </a:xfrm>
        </p:spPr>
        <p:txBody>
          <a:bodyPr/>
          <a:lstStyle/>
          <a:p>
            <a:r>
              <a:rPr lang="it-IT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Aggiungendo un </a:t>
            </a:r>
            <a:r>
              <a:rPr lang="it-IT" i="1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problema</a:t>
            </a:r>
            <a:r>
              <a:rPr lang="it-IT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ad un </a:t>
            </a:r>
            <a:r>
              <a:rPr lang="it-IT" i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problema</a:t>
            </a:r>
            <a:r>
              <a:rPr lang="it-IT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si genera un’</a:t>
            </a:r>
            <a:r>
              <a:rPr lang="it-IT" i="1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emergenza</a:t>
            </a:r>
            <a:r>
              <a:rPr lang="it-IT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...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79725" y="2332407"/>
            <a:ext cx="7578942" cy="3193924"/>
          </a:xfrm>
        </p:spPr>
        <p:txBody>
          <a:bodyPr>
            <a:norm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altLang="en-US" sz="2000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Una </a:t>
            </a:r>
            <a:r>
              <a:rPr lang="it-IT" altLang="en-US" sz="2000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importante conseguenza della diffusione delle infezioni e di un loro trattamento non adeguato, è come noto l’antibiotico resistenza (AMR), </a:t>
            </a:r>
            <a:r>
              <a:rPr lang="it-IT" altLang="en-US" sz="2000" b="1" i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problema mondiale che coinvolge tutti</a:t>
            </a:r>
            <a:r>
              <a:rPr lang="it-IT" altLang="en-US" sz="2000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dagli operatori sanitari ai pazienti. </a:t>
            </a:r>
            <a:endParaRPr lang="it-IT" altLang="en-US" sz="2000" dirty="0" smtClean="0">
              <a:solidFill>
                <a:srgbClr val="3D3C3B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t-IT" altLang="en-US" sz="2000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L’</a:t>
            </a:r>
            <a:r>
              <a:rPr lang="it-IT" altLang="en-US" sz="2000" b="1" i="1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utilizzo scorretto, inadeguato e fuori misura degli antibiotici </a:t>
            </a:r>
            <a:r>
              <a:rPr lang="it-IT" altLang="en-US" sz="2000" dirty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rappresenta </a:t>
            </a:r>
            <a:r>
              <a:rPr lang="it-IT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una delle criticità di salute pubblica più attuale ed emergente.</a:t>
            </a:r>
            <a:r>
              <a:rPr lang="it-IT" alt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           </a:t>
            </a:r>
            <a:endParaRPr lang="en-US" altLang="en-US" sz="1000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2451" y="2332407"/>
            <a:ext cx="3289656" cy="369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2505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97" t="16157" r="12682" b="20302"/>
          <a:stretch/>
        </p:blipFill>
        <p:spPr>
          <a:xfrm>
            <a:off x="3848100" y="1977205"/>
            <a:ext cx="3581400" cy="1922646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4476" y="1277568"/>
            <a:ext cx="9791700" cy="97155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Quale contributo o impulso può dare l’impresa?</a:t>
            </a:r>
            <a:endParaRPr lang="en-US" dirty="0">
              <a:solidFill>
                <a:srgbClr val="3D3C3B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85205" y="4253757"/>
            <a:ext cx="5654917" cy="2449144"/>
          </a:xfrm>
        </p:spPr>
        <p:txBody>
          <a:bodyPr>
            <a:noAutofit/>
          </a:bodyPr>
          <a:lstStyle/>
          <a:p>
            <a:pPr marL="161925" indent="-161925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+mn-lt"/>
              </a:rPr>
              <a:t>Becton Dickinson (BD) è un’azienda leader nell’industria delle Tecnologie Medicali (MedTech) avendo nel suo portafoglio soluzioni innovative nel settore dei dispositivi medici e della diagnostica avanzata. 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161925" indent="-161925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+mn-lt"/>
              </a:rPr>
              <a:t>BD </a:t>
            </a:r>
            <a:r>
              <a:rPr lang="it-IT" dirty="0">
                <a:solidFill>
                  <a:schemeClr val="tx1"/>
                </a:solidFill>
                <a:latin typeface="+mn-lt"/>
              </a:rPr>
              <a:t>è orientata allo studio e allo sviluppo di tecniche per migliorare la somministrazione dei farmaci, la qualità e la rapidità diagnostica delle principali malattie infettive e </a:t>
            </a:r>
            <a:r>
              <a:rPr lang="it-IT" dirty="0" smtClean="0">
                <a:solidFill>
                  <a:schemeClr val="tx1"/>
                </a:solidFill>
                <a:latin typeface="+mn-lt"/>
              </a:rPr>
              <a:t>tumorali.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ext Placeholder 6"/>
          <p:cNvSpPr txBox="1">
            <a:spLocks/>
          </p:cNvSpPr>
          <p:nvPr/>
        </p:nvSpPr>
        <p:spPr>
          <a:xfrm>
            <a:off x="398776" y="4253757"/>
            <a:ext cx="5373375" cy="1487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baseline="0">
                <a:solidFill>
                  <a:srgbClr val="005088"/>
                </a:solidFill>
                <a:latin typeface="FS Albert Pro Light" charset="0"/>
                <a:ea typeface="FS Albert Pro Light" charset="0"/>
                <a:cs typeface="FS Albert Pro Light" charset="0"/>
              </a:defRPr>
            </a:lvl1pPr>
            <a:lvl2pPr marL="60958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5088"/>
                </a:solidFill>
                <a:latin typeface="FS Albert Pro Light" charset="0"/>
                <a:ea typeface="FS Albert Pro Light" charset="0"/>
                <a:cs typeface="FS Albert Pro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925" indent="-161925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  <a:latin typeface="+mn-lt"/>
              </a:rPr>
              <a:t>Fondata nel 1897 e con sede a Franklin Lakes, New Jersey (USA), BD impiega circa 45.000 collaboratori in oltre 190 nazioni in tutto il mondo.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161925" indent="-161925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+mn-lt"/>
              </a:rPr>
              <a:t>BD opera focalizzandosi quindi su due grandi segmenti: BD Medical e BD Life Sciences.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626" y="4200524"/>
            <a:ext cx="11408021" cy="2009775"/>
          </a:xfrm>
          <a:prstGeom prst="roundRect">
            <a:avLst>
              <a:gd name="adj" fmla="val 5153"/>
            </a:avLst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555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379771" y="2375616"/>
            <a:ext cx="8859479" cy="3514212"/>
          </a:xfrm>
        </p:spPr>
        <p:txBody>
          <a:bodyPr/>
          <a:lstStyle/>
          <a:p>
            <a:pPr marL="457189" lvl="1" indent="-457189">
              <a:lnSpc>
                <a:spcPct val="100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it-IT" sz="2000" dirty="0"/>
              <a:t>BD, impegnata da sempre nel </a:t>
            </a:r>
            <a:r>
              <a:rPr lang="it-IT" sz="2000" b="1" dirty="0"/>
              <a:t>migliorare l’accesso ai servizi di assistenza e nella riduzione dei costi sanitari</a:t>
            </a:r>
            <a:r>
              <a:rPr lang="it-IT" sz="2000" dirty="0"/>
              <a:t>, condivide con i clinici e gli amministratori sanitari diversi obiettivi: gestione delle risorse e del tempo, riduzione degli sprechi, ottimizzazione dei processi.</a:t>
            </a:r>
          </a:p>
          <a:p>
            <a:pPr marL="457189" lvl="1" indent="-457189">
              <a:lnSpc>
                <a:spcPts val="2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it-IT" sz="2000" dirty="0" smtClean="0"/>
              <a:t>BD lavora </a:t>
            </a:r>
            <a:r>
              <a:rPr lang="it-IT" sz="2000" dirty="0"/>
              <a:t>in </a:t>
            </a:r>
            <a:r>
              <a:rPr lang="it-IT" sz="2000" b="1" dirty="0"/>
              <a:t>partnership con </a:t>
            </a:r>
            <a:r>
              <a:rPr lang="it-IT" sz="2000" b="1" dirty="0" smtClean="0"/>
              <a:t>gli interlocutori istituzionali</a:t>
            </a:r>
            <a:r>
              <a:rPr lang="it-IT" sz="2000" dirty="0" smtClean="0"/>
              <a:t>, </a:t>
            </a:r>
            <a:r>
              <a:rPr lang="it-IT" sz="2000" dirty="0"/>
              <a:t>comprendendo </a:t>
            </a:r>
            <a:br>
              <a:rPr lang="it-IT" sz="2000" dirty="0"/>
            </a:br>
            <a:r>
              <a:rPr lang="it-IT" sz="2000" dirty="0"/>
              <a:t>i loro problemi, e proponendo soluzioni mirate </a:t>
            </a:r>
            <a:r>
              <a:rPr lang="it-IT" sz="2000" dirty="0" smtClean="0"/>
              <a:t>nei confronti dei loro obiettivi. </a:t>
            </a:r>
            <a:endParaRPr lang="it-IT" sz="2000" dirty="0"/>
          </a:p>
          <a:p>
            <a:pPr marL="457189" lvl="1" indent="-457189">
              <a:lnSpc>
                <a:spcPts val="2000"/>
              </a:lnSpc>
              <a:spcBef>
                <a:spcPts val="1600"/>
              </a:spcBef>
              <a:buFont typeface="+mj-lt"/>
              <a:buAutoNum type="arabicPeriod"/>
            </a:pPr>
            <a:r>
              <a:rPr lang="it-IT" sz="2000" dirty="0" smtClean="0"/>
              <a:t>L’</a:t>
            </a:r>
            <a:r>
              <a:rPr lang="it-IT" sz="2000" b="1" dirty="0" smtClean="0"/>
              <a:t>approccio BD è </a:t>
            </a:r>
            <a:r>
              <a:rPr lang="it-IT" sz="2000" b="1" dirty="0"/>
              <a:t>sempre centrato sul </a:t>
            </a:r>
            <a:r>
              <a:rPr lang="it-IT" sz="2000" b="1" dirty="0" smtClean="0"/>
              <a:t>Paziente</a:t>
            </a:r>
            <a:r>
              <a:rPr lang="it-IT" sz="2000" dirty="0" smtClean="0"/>
              <a:t>, sul valore della </a:t>
            </a:r>
            <a:r>
              <a:rPr lang="it-IT" sz="2000" dirty="0"/>
              <a:t>terapia e dell’assistenza sanitaria in generale.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79771" y="1469204"/>
            <a:ext cx="10042423" cy="684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667"/>
              </a:lnSpc>
            </a:pPr>
            <a:r>
              <a:rPr lang="it-IT" sz="3200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Saper fornire Soluzioni per la Salute</a:t>
            </a:r>
            <a:r>
              <a:rPr lang="it-IT" sz="4800" dirty="0" smtClean="0"/>
              <a:t/>
            </a:r>
            <a:br>
              <a:rPr lang="it-IT" sz="4800" dirty="0" smtClean="0"/>
            </a:br>
            <a:r>
              <a:rPr lang="it-IT" sz="2400" i="1" dirty="0" smtClean="0">
                <a:solidFill>
                  <a:srgbClr val="3D3C3B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Soddisfare le esigenze di tanti interlocutori, in continua evoluzione</a:t>
            </a:r>
            <a:endParaRPr lang="it-IT" sz="2400" i="1" dirty="0">
              <a:solidFill>
                <a:srgbClr val="3D3C3B"/>
              </a:solidFill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http://forsaleinvictoria.com/_media/Icons/cost_benefit_risk_red_dice_800_wht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48800" y="3484306"/>
            <a:ext cx="2592644" cy="259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24991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779</Words>
  <Application>Microsoft Office PowerPoint</Application>
  <PresentationFormat>Personalizzato</PresentationFormat>
  <Paragraphs>55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Office Theme</vt:lpstr>
      <vt:lpstr>Daniela Delledonne Amministratore Delegato BD Italia &amp; Grecia 14 giugno 2017   Sala “Foscolo” - Centro Congressi Roma Eventi  Piazza della Pilotta 4, Roma  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Grazie per la Vostra cortese Attenzione.   Sala “Foscolo” - Centro Congressi Roma Eventi  Piazza della Pilotta 4, Roma</vt:lpstr>
    </vt:vector>
  </TitlesOfParts>
  <Company>BD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AMR/ DS Nicola Barni</dc:title>
  <dc:creator>Benedetta Sica</dc:creator>
  <cp:lastModifiedBy>convegni</cp:lastModifiedBy>
  <cp:revision>71</cp:revision>
  <cp:lastPrinted>2017-06-12T12:42:02Z</cp:lastPrinted>
  <dcterms:created xsi:type="dcterms:W3CDTF">2017-05-08T14:49:25Z</dcterms:created>
  <dcterms:modified xsi:type="dcterms:W3CDTF">2017-06-14T06:43:22Z</dcterms:modified>
</cp:coreProperties>
</file>