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6"/>
  </p:notesMasterIdLst>
  <p:sldIdLst>
    <p:sldId id="257" r:id="rId2"/>
    <p:sldId id="316" r:id="rId3"/>
    <p:sldId id="312" r:id="rId4"/>
    <p:sldId id="314" r:id="rId5"/>
    <p:sldId id="311" r:id="rId6"/>
    <p:sldId id="297" r:id="rId7"/>
    <p:sldId id="298" r:id="rId8"/>
    <p:sldId id="304" r:id="rId9"/>
    <p:sldId id="307" r:id="rId10"/>
    <p:sldId id="299" r:id="rId11"/>
    <p:sldId id="318" r:id="rId12"/>
    <p:sldId id="296" r:id="rId13"/>
    <p:sldId id="291" r:id="rId14"/>
    <p:sldId id="266" r:id="rId15"/>
    <p:sldId id="275" r:id="rId16"/>
    <p:sldId id="301" r:id="rId17"/>
    <p:sldId id="286" r:id="rId18"/>
    <p:sldId id="317" r:id="rId19"/>
    <p:sldId id="288" r:id="rId20"/>
    <p:sldId id="258" r:id="rId21"/>
    <p:sldId id="259" r:id="rId22"/>
    <p:sldId id="274" r:id="rId23"/>
    <p:sldId id="302" r:id="rId24"/>
    <p:sldId id="313" r:id="rId25"/>
    <p:sldId id="265" r:id="rId26"/>
    <p:sldId id="260" r:id="rId27"/>
    <p:sldId id="261" r:id="rId28"/>
    <p:sldId id="285" r:id="rId29"/>
    <p:sldId id="262" r:id="rId30"/>
    <p:sldId id="290" r:id="rId31"/>
    <p:sldId id="289" r:id="rId32"/>
    <p:sldId id="283" r:id="rId33"/>
    <p:sldId id="308" r:id="rId34"/>
    <p:sldId id="256" r:id="rId3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765" autoAdjust="0"/>
    <p:restoredTop sz="84817" autoAdjust="0"/>
  </p:normalViewPr>
  <p:slideViewPr>
    <p:cSldViewPr>
      <p:cViewPr>
        <p:scale>
          <a:sx n="150" d="100"/>
          <a:sy n="150" d="100"/>
        </p:scale>
        <p:origin x="-4008" y="-108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50" d="100"/>
        <a:sy n="150" d="100"/>
      </p:scale>
      <p:origin x="0" y="0"/>
    </p:cViewPr>
  </p:sorterViewPr>
  <p:notesViewPr>
    <p:cSldViewPr>
      <p:cViewPr varScale="1">
        <p:scale>
          <a:sx n="53" d="100"/>
          <a:sy n="53" d="100"/>
        </p:scale>
        <p:origin x="-282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8DDD89-7DF2-400B-857B-5D269158A705}" type="doc">
      <dgm:prSet loTypeId="urn:microsoft.com/office/officeart/2005/8/layout/rings+Icon" loCatId="relationship" qsTypeId="urn:microsoft.com/office/officeart/2005/8/quickstyle/simple1" qsCatId="simple" csTypeId="urn:microsoft.com/office/officeart/2005/8/colors/colorful4" csCatId="colorful" phldr="1"/>
      <dgm:spPr/>
      <dgm:t>
        <a:bodyPr/>
        <a:lstStyle/>
        <a:p>
          <a:endParaRPr lang="it-IT"/>
        </a:p>
      </dgm:t>
    </dgm:pt>
    <dgm:pt modelId="{2C64A2CA-8D3D-4C79-B578-05760F8ECCE7}">
      <dgm:prSet custT="1"/>
      <dgm:spPr/>
      <dgm:t>
        <a:bodyPr/>
        <a:lstStyle/>
        <a:p>
          <a:pPr rtl="0"/>
          <a:r>
            <a:rPr lang="it-IT" sz="3600" b="0" dirty="0" smtClean="0">
              <a:effectLst/>
            </a:rPr>
            <a:t>Chi deve pulire</a:t>
          </a:r>
          <a:endParaRPr lang="it-IT" sz="3600" b="0" dirty="0">
            <a:effectLst/>
          </a:endParaRPr>
        </a:p>
      </dgm:t>
    </dgm:pt>
    <dgm:pt modelId="{ADED4C73-7816-42F8-802C-16BEFFAD481E}" type="parTrans" cxnId="{913F99FF-F0B4-4B99-9854-B1FBCDE84DCD}">
      <dgm:prSet/>
      <dgm:spPr/>
      <dgm:t>
        <a:bodyPr/>
        <a:lstStyle/>
        <a:p>
          <a:endParaRPr lang="it-IT"/>
        </a:p>
      </dgm:t>
    </dgm:pt>
    <dgm:pt modelId="{33BEB5FA-83C5-4056-B0E2-5E4ABF7EF835}" type="sibTrans" cxnId="{913F99FF-F0B4-4B99-9854-B1FBCDE84DCD}">
      <dgm:prSet/>
      <dgm:spPr/>
      <dgm:t>
        <a:bodyPr/>
        <a:lstStyle/>
        <a:p>
          <a:endParaRPr lang="it-IT"/>
        </a:p>
      </dgm:t>
    </dgm:pt>
    <dgm:pt modelId="{53868EAC-E651-4962-B207-4B2D3B75E789}">
      <dgm:prSet custT="1"/>
      <dgm:spPr/>
      <dgm:t>
        <a:bodyPr/>
        <a:lstStyle/>
        <a:p>
          <a:pPr rtl="0"/>
          <a:r>
            <a:rPr lang="it-IT" sz="3600" b="0" dirty="0" smtClean="0">
              <a:effectLst/>
            </a:rPr>
            <a:t>Cosa deve pulire</a:t>
          </a:r>
          <a:endParaRPr lang="it-IT" sz="3600" b="0" dirty="0">
            <a:effectLst/>
          </a:endParaRPr>
        </a:p>
      </dgm:t>
    </dgm:pt>
    <dgm:pt modelId="{4FA78E1B-E6E4-42C7-A298-72C4FA7E1662}" type="parTrans" cxnId="{70F7ACC0-7DFC-4A74-BF2C-4782F3B7F5E0}">
      <dgm:prSet/>
      <dgm:spPr/>
      <dgm:t>
        <a:bodyPr/>
        <a:lstStyle/>
        <a:p>
          <a:endParaRPr lang="it-IT"/>
        </a:p>
      </dgm:t>
    </dgm:pt>
    <dgm:pt modelId="{6B760E7A-3BCA-4ECA-8AEF-A13DD7B3C937}" type="sibTrans" cxnId="{70F7ACC0-7DFC-4A74-BF2C-4782F3B7F5E0}">
      <dgm:prSet/>
      <dgm:spPr/>
      <dgm:t>
        <a:bodyPr/>
        <a:lstStyle/>
        <a:p>
          <a:endParaRPr lang="it-IT"/>
        </a:p>
      </dgm:t>
    </dgm:pt>
    <dgm:pt modelId="{19B044CE-B094-4AE6-8DA4-EA22008170C0}">
      <dgm:prSet custT="1"/>
      <dgm:spPr/>
      <dgm:t>
        <a:bodyPr/>
        <a:lstStyle/>
        <a:p>
          <a:pPr rtl="0"/>
          <a:r>
            <a:rPr lang="it-IT" sz="3600" b="0" dirty="0" smtClean="0">
              <a:effectLst/>
            </a:rPr>
            <a:t>Con che cosa deve pulire</a:t>
          </a:r>
          <a:endParaRPr lang="it-IT" sz="3600" b="0" dirty="0">
            <a:effectLst/>
          </a:endParaRPr>
        </a:p>
      </dgm:t>
    </dgm:pt>
    <dgm:pt modelId="{0F1B30BA-1095-4EF4-8B93-9509781C66BF}" type="parTrans" cxnId="{B92E367B-489C-46BD-ABDB-ED3C3D63F786}">
      <dgm:prSet/>
      <dgm:spPr/>
      <dgm:t>
        <a:bodyPr/>
        <a:lstStyle/>
        <a:p>
          <a:endParaRPr lang="it-IT"/>
        </a:p>
      </dgm:t>
    </dgm:pt>
    <dgm:pt modelId="{4B036B9A-7BBA-4484-9F14-3161E963228A}" type="sibTrans" cxnId="{B92E367B-489C-46BD-ABDB-ED3C3D63F786}">
      <dgm:prSet/>
      <dgm:spPr/>
      <dgm:t>
        <a:bodyPr/>
        <a:lstStyle/>
        <a:p>
          <a:endParaRPr lang="it-IT"/>
        </a:p>
      </dgm:t>
    </dgm:pt>
    <dgm:pt modelId="{B69E78F8-8A70-4139-AFD8-30942A7BECAA}" type="pres">
      <dgm:prSet presAssocID="{0F8DDD89-7DF2-400B-857B-5D269158A705}" presName="Name0" presStyleCnt="0">
        <dgm:presLayoutVars>
          <dgm:chMax val="7"/>
          <dgm:dir/>
          <dgm:resizeHandles val="exact"/>
        </dgm:presLayoutVars>
      </dgm:prSet>
      <dgm:spPr/>
      <dgm:t>
        <a:bodyPr/>
        <a:lstStyle/>
        <a:p>
          <a:endParaRPr lang="it-IT"/>
        </a:p>
      </dgm:t>
    </dgm:pt>
    <dgm:pt modelId="{6CDB27A5-EE69-4CD9-81F3-10778D347984}" type="pres">
      <dgm:prSet presAssocID="{0F8DDD89-7DF2-400B-857B-5D269158A705}" presName="ellipse1" presStyleLbl="vennNode1" presStyleIdx="0" presStyleCnt="3">
        <dgm:presLayoutVars>
          <dgm:bulletEnabled val="1"/>
        </dgm:presLayoutVars>
      </dgm:prSet>
      <dgm:spPr/>
      <dgm:t>
        <a:bodyPr/>
        <a:lstStyle/>
        <a:p>
          <a:endParaRPr lang="it-IT"/>
        </a:p>
      </dgm:t>
    </dgm:pt>
    <dgm:pt modelId="{F1DA1C2F-889C-4FE1-9731-7E8F4C46BC29}" type="pres">
      <dgm:prSet presAssocID="{0F8DDD89-7DF2-400B-857B-5D269158A705}" presName="ellipse2" presStyleLbl="vennNode1" presStyleIdx="1" presStyleCnt="3">
        <dgm:presLayoutVars>
          <dgm:bulletEnabled val="1"/>
        </dgm:presLayoutVars>
      </dgm:prSet>
      <dgm:spPr/>
      <dgm:t>
        <a:bodyPr/>
        <a:lstStyle/>
        <a:p>
          <a:endParaRPr lang="it-IT"/>
        </a:p>
      </dgm:t>
    </dgm:pt>
    <dgm:pt modelId="{C0C0420E-4EE2-440D-9A06-D460A54F4493}" type="pres">
      <dgm:prSet presAssocID="{0F8DDD89-7DF2-400B-857B-5D269158A705}" presName="ellipse3" presStyleLbl="vennNode1" presStyleIdx="2" presStyleCnt="3">
        <dgm:presLayoutVars>
          <dgm:bulletEnabled val="1"/>
        </dgm:presLayoutVars>
      </dgm:prSet>
      <dgm:spPr/>
      <dgm:t>
        <a:bodyPr/>
        <a:lstStyle/>
        <a:p>
          <a:endParaRPr lang="it-IT"/>
        </a:p>
      </dgm:t>
    </dgm:pt>
  </dgm:ptLst>
  <dgm:cxnLst>
    <dgm:cxn modelId="{B92E367B-489C-46BD-ABDB-ED3C3D63F786}" srcId="{0F8DDD89-7DF2-400B-857B-5D269158A705}" destId="{19B044CE-B094-4AE6-8DA4-EA22008170C0}" srcOrd="2" destOrd="0" parTransId="{0F1B30BA-1095-4EF4-8B93-9509781C66BF}" sibTransId="{4B036B9A-7BBA-4484-9F14-3161E963228A}"/>
    <dgm:cxn modelId="{FD17B834-0877-4FBF-8818-B80F5AB4EA7B}" type="presOf" srcId="{2C64A2CA-8D3D-4C79-B578-05760F8ECCE7}" destId="{6CDB27A5-EE69-4CD9-81F3-10778D347984}" srcOrd="0" destOrd="0" presId="urn:microsoft.com/office/officeart/2005/8/layout/rings+Icon"/>
    <dgm:cxn modelId="{70F7ACC0-7DFC-4A74-BF2C-4782F3B7F5E0}" srcId="{0F8DDD89-7DF2-400B-857B-5D269158A705}" destId="{53868EAC-E651-4962-B207-4B2D3B75E789}" srcOrd="1" destOrd="0" parTransId="{4FA78E1B-E6E4-42C7-A298-72C4FA7E1662}" sibTransId="{6B760E7A-3BCA-4ECA-8AEF-A13DD7B3C937}"/>
    <dgm:cxn modelId="{B999B97B-8BF9-49B3-8303-3571F7B0E082}" type="presOf" srcId="{53868EAC-E651-4962-B207-4B2D3B75E789}" destId="{F1DA1C2F-889C-4FE1-9731-7E8F4C46BC29}" srcOrd="0" destOrd="0" presId="urn:microsoft.com/office/officeart/2005/8/layout/rings+Icon"/>
    <dgm:cxn modelId="{6712E3D1-7838-4E34-833E-566BF306B82C}" type="presOf" srcId="{19B044CE-B094-4AE6-8DA4-EA22008170C0}" destId="{C0C0420E-4EE2-440D-9A06-D460A54F4493}" srcOrd="0" destOrd="0" presId="urn:microsoft.com/office/officeart/2005/8/layout/rings+Icon"/>
    <dgm:cxn modelId="{913F99FF-F0B4-4B99-9854-B1FBCDE84DCD}" srcId="{0F8DDD89-7DF2-400B-857B-5D269158A705}" destId="{2C64A2CA-8D3D-4C79-B578-05760F8ECCE7}" srcOrd="0" destOrd="0" parTransId="{ADED4C73-7816-42F8-802C-16BEFFAD481E}" sibTransId="{33BEB5FA-83C5-4056-B0E2-5E4ABF7EF835}"/>
    <dgm:cxn modelId="{C3CE365D-1B28-4C42-8B2E-8EC2914CAC1B}" type="presOf" srcId="{0F8DDD89-7DF2-400B-857B-5D269158A705}" destId="{B69E78F8-8A70-4139-AFD8-30942A7BECAA}" srcOrd="0" destOrd="0" presId="urn:microsoft.com/office/officeart/2005/8/layout/rings+Icon"/>
    <dgm:cxn modelId="{021D550A-B6BF-4FC0-84DB-D717619905B3}" type="presParOf" srcId="{B69E78F8-8A70-4139-AFD8-30942A7BECAA}" destId="{6CDB27A5-EE69-4CD9-81F3-10778D347984}" srcOrd="0" destOrd="0" presId="urn:microsoft.com/office/officeart/2005/8/layout/rings+Icon"/>
    <dgm:cxn modelId="{EF134A0D-3DF2-46A2-8295-DF4065F57644}" type="presParOf" srcId="{B69E78F8-8A70-4139-AFD8-30942A7BECAA}" destId="{F1DA1C2F-889C-4FE1-9731-7E8F4C46BC29}" srcOrd="1" destOrd="0" presId="urn:microsoft.com/office/officeart/2005/8/layout/rings+Icon"/>
    <dgm:cxn modelId="{7FC3D59D-E7DA-4738-9061-F7686320B43A}" type="presParOf" srcId="{B69E78F8-8A70-4139-AFD8-30942A7BECAA}" destId="{C0C0420E-4EE2-440D-9A06-D460A54F4493}" srcOrd="2" destOrd="0" presId="urn:microsoft.com/office/officeart/2005/8/layout/rings+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7B6D2B-01FB-47D0-8A0D-0A61B9E5AB91}" type="doc">
      <dgm:prSet loTypeId="urn:microsoft.com/office/officeart/2005/8/layout/process5" loCatId="process" qsTypeId="urn:microsoft.com/office/officeart/2005/8/quickstyle/3d2" qsCatId="3D" csTypeId="urn:microsoft.com/office/officeart/2005/8/colors/colorful4" csCatId="colorful" phldr="1"/>
      <dgm:spPr/>
      <dgm:t>
        <a:bodyPr/>
        <a:lstStyle/>
        <a:p>
          <a:endParaRPr lang="it-IT"/>
        </a:p>
      </dgm:t>
    </dgm:pt>
    <dgm:pt modelId="{7B38DE60-56C4-4768-A96B-B5906F74FBCA}">
      <dgm:prSet phldrT="[Testo]"/>
      <dgm:spPr/>
      <dgm:t>
        <a:bodyPr/>
        <a:lstStyle/>
        <a:p>
          <a:r>
            <a:rPr lang="it-IT" dirty="0" smtClean="0"/>
            <a:t>Stabilire quali oggetti presenti nella stanza del paziente devono essere puliti dagli operatori delle pulizie e quali da altro personale (infermieri)</a:t>
          </a:r>
          <a:endParaRPr lang="it-IT" dirty="0"/>
        </a:p>
      </dgm:t>
    </dgm:pt>
    <dgm:pt modelId="{84D79F4C-0128-4CB4-A2DF-391A8398E37E}" type="parTrans" cxnId="{61485FD2-4F31-4C73-B111-68AC722662DC}">
      <dgm:prSet/>
      <dgm:spPr/>
      <dgm:t>
        <a:bodyPr/>
        <a:lstStyle/>
        <a:p>
          <a:endParaRPr lang="it-IT"/>
        </a:p>
      </dgm:t>
    </dgm:pt>
    <dgm:pt modelId="{FEF62AE0-7814-4553-A193-3F9F1A00D052}" type="sibTrans" cxnId="{61485FD2-4F31-4C73-B111-68AC722662DC}">
      <dgm:prSet/>
      <dgm:spPr/>
      <dgm:t>
        <a:bodyPr/>
        <a:lstStyle/>
        <a:p>
          <a:endParaRPr lang="it-IT"/>
        </a:p>
      </dgm:t>
    </dgm:pt>
    <dgm:pt modelId="{E2B101C4-2BE3-48CC-B498-91ED8AF3B088}">
      <dgm:prSet phldrT="[Testo]"/>
      <dgm:spPr/>
      <dgm:t>
        <a:bodyPr/>
        <a:lstStyle/>
        <a:p>
          <a:r>
            <a:rPr lang="it-IT" dirty="0" smtClean="0"/>
            <a:t>Educare gli operatori ad usare i detergenti/disinfettanti nella giusta concentrazione e per il tempo di contatto necessario. </a:t>
          </a:r>
          <a:endParaRPr lang="it-IT" dirty="0"/>
        </a:p>
      </dgm:t>
    </dgm:pt>
    <dgm:pt modelId="{35F37B52-B5DC-4367-A32D-B14131B0E34B}" type="parTrans" cxnId="{2080BDD3-6CA4-4740-8904-4B3245EB51BA}">
      <dgm:prSet/>
      <dgm:spPr/>
      <dgm:t>
        <a:bodyPr/>
        <a:lstStyle/>
        <a:p>
          <a:endParaRPr lang="it-IT"/>
        </a:p>
      </dgm:t>
    </dgm:pt>
    <dgm:pt modelId="{9A1ED94E-4302-4E0F-B097-EA3059D0ED2D}" type="sibTrans" cxnId="{2080BDD3-6CA4-4740-8904-4B3245EB51BA}">
      <dgm:prSet/>
      <dgm:spPr/>
      <dgm:t>
        <a:bodyPr/>
        <a:lstStyle/>
        <a:p>
          <a:endParaRPr lang="it-IT"/>
        </a:p>
      </dgm:t>
    </dgm:pt>
    <dgm:pt modelId="{26D88DA4-93C5-4CE5-A13C-1985D55B165A}">
      <dgm:prSet phldrT="[Testo]"/>
      <dgm:spPr/>
      <dgm:t>
        <a:bodyPr/>
        <a:lstStyle/>
        <a:p>
          <a:r>
            <a:rPr lang="it-IT" dirty="0" smtClean="0"/>
            <a:t>Controllare periodicamente l’efficacia della sanificazione ambientale e fornire un feedback agli operatori </a:t>
          </a:r>
          <a:endParaRPr lang="it-IT" dirty="0"/>
        </a:p>
      </dgm:t>
    </dgm:pt>
    <dgm:pt modelId="{D55772E1-06D7-4194-84B9-D4247EBCE947}" type="parTrans" cxnId="{ADF86ECC-362F-4B50-B50A-EF61BDA07A6E}">
      <dgm:prSet/>
      <dgm:spPr/>
      <dgm:t>
        <a:bodyPr/>
        <a:lstStyle/>
        <a:p>
          <a:endParaRPr lang="it-IT"/>
        </a:p>
      </dgm:t>
    </dgm:pt>
    <dgm:pt modelId="{65E14A1D-F623-43DC-B4DB-D0300E13696B}" type="sibTrans" cxnId="{ADF86ECC-362F-4B50-B50A-EF61BDA07A6E}">
      <dgm:prSet/>
      <dgm:spPr/>
      <dgm:t>
        <a:bodyPr/>
        <a:lstStyle/>
        <a:p>
          <a:endParaRPr lang="it-IT"/>
        </a:p>
      </dgm:t>
    </dgm:pt>
    <dgm:pt modelId="{47436351-1136-480F-80CD-F837E3CCC95B}">
      <dgm:prSet phldrT="[Testo]"/>
      <dgm:spPr/>
      <dgm:t>
        <a:bodyPr/>
        <a:lstStyle/>
        <a:p>
          <a:r>
            <a:rPr lang="it-IT" dirty="0" smtClean="0"/>
            <a:t>Considerare l’uso di metodiche che servano a evidenziare le superfici da pulire.</a:t>
          </a:r>
        </a:p>
        <a:p>
          <a:r>
            <a:rPr lang="it-IT" dirty="0" smtClean="0"/>
            <a:t>Campionamenti microbiologici</a:t>
          </a:r>
          <a:endParaRPr lang="it-IT" dirty="0"/>
        </a:p>
      </dgm:t>
    </dgm:pt>
    <dgm:pt modelId="{9B65FBD1-1709-4D50-A1C9-3576A584CF5A}" type="parTrans" cxnId="{19C61A3B-FAF5-42EB-848B-7ABAD0AC4BF7}">
      <dgm:prSet/>
      <dgm:spPr/>
      <dgm:t>
        <a:bodyPr/>
        <a:lstStyle/>
        <a:p>
          <a:endParaRPr lang="it-IT"/>
        </a:p>
      </dgm:t>
    </dgm:pt>
    <dgm:pt modelId="{15CC7F37-28C7-49ED-A6D0-3226E57519CF}" type="sibTrans" cxnId="{19C61A3B-FAF5-42EB-848B-7ABAD0AC4BF7}">
      <dgm:prSet/>
      <dgm:spPr/>
      <dgm:t>
        <a:bodyPr/>
        <a:lstStyle/>
        <a:p>
          <a:endParaRPr lang="it-IT"/>
        </a:p>
      </dgm:t>
    </dgm:pt>
    <dgm:pt modelId="{B23D2D9B-4195-4CBB-9BB0-73A1DBE47797}" type="pres">
      <dgm:prSet presAssocID="{827B6D2B-01FB-47D0-8A0D-0A61B9E5AB91}" presName="diagram" presStyleCnt="0">
        <dgm:presLayoutVars>
          <dgm:dir/>
          <dgm:resizeHandles val="exact"/>
        </dgm:presLayoutVars>
      </dgm:prSet>
      <dgm:spPr/>
      <dgm:t>
        <a:bodyPr/>
        <a:lstStyle/>
        <a:p>
          <a:endParaRPr lang="it-IT"/>
        </a:p>
      </dgm:t>
    </dgm:pt>
    <dgm:pt modelId="{DF102493-C6F9-4A24-AA84-483D5954BF56}" type="pres">
      <dgm:prSet presAssocID="{7B38DE60-56C4-4768-A96B-B5906F74FBCA}" presName="node" presStyleLbl="node1" presStyleIdx="0" presStyleCnt="4">
        <dgm:presLayoutVars>
          <dgm:bulletEnabled val="1"/>
        </dgm:presLayoutVars>
      </dgm:prSet>
      <dgm:spPr/>
      <dgm:t>
        <a:bodyPr/>
        <a:lstStyle/>
        <a:p>
          <a:endParaRPr lang="it-IT"/>
        </a:p>
      </dgm:t>
    </dgm:pt>
    <dgm:pt modelId="{85F6ED21-8B97-41D0-A98B-2C07E78376A2}" type="pres">
      <dgm:prSet presAssocID="{FEF62AE0-7814-4553-A193-3F9F1A00D052}" presName="sibTrans" presStyleLbl="sibTrans2D1" presStyleIdx="0" presStyleCnt="3"/>
      <dgm:spPr/>
      <dgm:t>
        <a:bodyPr/>
        <a:lstStyle/>
        <a:p>
          <a:endParaRPr lang="it-IT"/>
        </a:p>
      </dgm:t>
    </dgm:pt>
    <dgm:pt modelId="{2B684916-561F-4FD9-A93D-3AFCE9A70A0C}" type="pres">
      <dgm:prSet presAssocID="{FEF62AE0-7814-4553-A193-3F9F1A00D052}" presName="connectorText" presStyleLbl="sibTrans2D1" presStyleIdx="0" presStyleCnt="3"/>
      <dgm:spPr/>
      <dgm:t>
        <a:bodyPr/>
        <a:lstStyle/>
        <a:p>
          <a:endParaRPr lang="it-IT"/>
        </a:p>
      </dgm:t>
    </dgm:pt>
    <dgm:pt modelId="{D7D3D44D-5CFD-4FD9-A6B2-F9685512AF07}" type="pres">
      <dgm:prSet presAssocID="{E2B101C4-2BE3-48CC-B498-91ED8AF3B088}" presName="node" presStyleLbl="node1" presStyleIdx="1" presStyleCnt="4">
        <dgm:presLayoutVars>
          <dgm:bulletEnabled val="1"/>
        </dgm:presLayoutVars>
      </dgm:prSet>
      <dgm:spPr/>
      <dgm:t>
        <a:bodyPr/>
        <a:lstStyle/>
        <a:p>
          <a:endParaRPr lang="it-IT"/>
        </a:p>
      </dgm:t>
    </dgm:pt>
    <dgm:pt modelId="{9E9A0DE2-C823-4D39-8381-6283B2890D39}" type="pres">
      <dgm:prSet presAssocID="{9A1ED94E-4302-4E0F-B097-EA3059D0ED2D}" presName="sibTrans" presStyleLbl="sibTrans2D1" presStyleIdx="1" presStyleCnt="3"/>
      <dgm:spPr/>
      <dgm:t>
        <a:bodyPr/>
        <a:lstStyle/>
        <a:p>
          <a:endParaRPr lang="it-IT"/>
        </a:p>
      </dgm:t>
    </dgm:pt>
    <dgm:pt modelId="{7B4D041D-0912-4784-BCA4-CF2A1C8C36D0}" type="pres">
      <dgm:prSet presAssocID="{9A1ED94E-4302-4E0F-B097-EA3059D0ED2D}" presName="connectorText" presStyleLbl="sibTrans2D1" presStyleIdx="1" presStyleCnt="3"/>
      <dgm:spPr/>
      <dgm:t>
        <a:bodyPr/>
        <a:lstStyle/>
        <a:p>
          <a:endParaRPr lang="it-IT"/>
        </a:p>
      </dgm:t>
    </dgm:pt>
    <dgm:pt modelId="{120E78AA-F135-4202-B7A5-6FC0843086F1}" type="pres">
      <dgm:prSet presAssocID="{26D88DA4-93C5-4CE5-A13C-1985D55B165A}" presName="node" presStyleLbl="node1" presStyleIdx="2" presStyleCnt="4">
        <dgm:presLayoutVars>
          <dgm:bulletEnabled val="1"/>
        </dgm:presLayoutVars>
      </dgm:prSet>
      <dgm:spPr/>
      <dgm:t>
        <a:bodyPr/>
        <a:lstStyle/>
        <a:p>
          <a:endParaRPr lang="it-IT"/>
        </a:p>
      </dgm:t>
    </dgm:pt>
    <dgm:pt modelId="{EC1A0694-21CB-48CE-9518-03FB01A36AEC}" type="pres">
      <dgm:prSet presAssocID="{65E14A1D-F623-43DC-B4DB-D0300E13696B}" presName="sibTrans" presStyleLbl="sibTrans2D1" presStyleIdx="2" presStyleCnt="3"/>
      <dgm:spPr/>
      <dgm:t>
        <a:bodyPr/>
        <a:lstStyle/>
        <a:p>
          <a:endParaRPr lang="it-IT"/>
        </a:p>
      </dgm:t>
    </dgm:pt>
    <dgm:pt modelId="{5F8528B0-0BB4-496F-84C5-1E2E3858D019}" type="pres">
      <dgm:prSet presAssocID="{65E14A1D-F623-43DC-B4DB-D0300E13696B}" presName="connectorText" presStyleLbl="sibTrans2D1" presStyleIdx="2" presStyleCnt="3"/>
      <dgm:spPr/>
      <dgm:t>
        <a:bodyPr/>
        <a:lstStyle/>
        <a:p>
          <a:endParaRPr lang="it-IT"/>
        </a:p>
      </dgm:t>
    </dgm:pt>
    <dgm:pt modelId="{2752C217-DF46-426E-8424-071522F195B6}" type="pres">
      <dgm:prSet presAssocID="{47436351-1136-480F-80CD-F837E3CCC95B}" presName="node" presStyleLbl="node1" presStyleIdx="3" presStyleCnt="4">
        <dgm:presLayoutVars>
          <dgm:bulletEnabled val="1"/>
        </dgm:presLayoutVars>
      </dgm:prSet>
      <dgm:spPr/>
      <dgm:t>
        <a:bodyPr/>
        <a:lstStyle/>
        <a:p>
          <a:endParaRPr lang="it-IT"/>
        </a:p>
      </dgm:t>
    </dgm:pt>
  </dgm:ptLst>
  <dgm:cxnLst>
    <dgm:cxn modelId="{15A75360-A335-4036-8A8F-2A2BBEE58E86}" type="presOf" srcId="{827B6D2B-01FB-47D0-8A0D-0A61B9E5AB91}" destId="{B23D2D9B-4195-4CBB-9BB0-73A1DBE47797}" srcOrd="0" destOrd="0" presId="urn:microsoft.com/office/officeart/2005/8/layout/process5"/>
    <dgm:cxn modelId="{AD0EECB4-1A37-418F-BA67-585E5E27C0EA}" type="presOf" srcId="{65E14A1D-F623-43DC-B4DB-D0300E13696B}" destId="{5F8528B0-0BB4-496F-84C5-1E2E3858D019}" srcOrd="1" destOrd="0" presId="urn:microsoft.com/office/officeart/2005/8/layout/process5"/>
    <dgm:cxn modelId="{D7E3BA05-3E97-4550-B36D-88C3B7D937A5}" type="presOf" srcId="{FEF62AE0-7814-4553-A193-3F9F1A00D052}" destId="{85F6ED21-8B97-41D0-A98B-2C07E78376A2}" srcOrd="0" destOrd="0" presId="urn:microsoft.com/office/officeart/2005/8/layout/process5"/>
    <dgm:cxn modelId="{705214FD-505F-4D94-AAE4-ADA207E92D82}" type="presOf" srcId="{47436351-1136-480F-80CD-F837E3CCC95B}" destId="{2752C217-DF46-426E-8424-071522F195B6}" srcOrd="0" destOrd="0" presId="urn:microsoft.com/office/officeart/2005/8/layout/process5"/>
    <dgm:cxn modelId="{2080BDD3-6CA4-4740-8904-4B3245EB51BA}" srcId="{827B6D2B-01FB-47D0-8A0D-0A61B9E5AB91}" destId="{E2B101C4-2BE3-48CC-B498-91ED8AF3B088}" srcOrd="1" destOrd="0" parTransId="{35F37B52-B5DC-4367-A32D-B14131B0E34B}" sibTransId="{9A1ED94E-4302-4E0F-B097-EA3059D0ED2D}"/>
    <dgm:cxn modelId="{933FFD00-92FD-48B8-94F8-DCECE5DD662E}" type="presOf" srcId="{7B38DE60-56C4-4768-A96B-B5906F74FBCA}" destId="{DF102493-C6F9-4A24-AA84-483D5954BF56}" srcOrd="0" destOrd="0" presId="urn:microsoft.com/office/officeart/2005/8/layout/process5"/>
    <dgm:cxn modelId="{19C61A3B-FAF5-42EB-848B-7ABAD0AC4BF7}" srcId="{827B6D2B-01FB-47D0-8A0D-0A61B9E5AB91}" destId="{47436351-1136-480F-80CD-F837E3CCC95B}" srcOrd="3" destOrd="0" parTransId="{9B65FBD1-1709-4D50-A1C9-3576A584CF5A}" sibTransId="{15CC7F37-28C7-49ED-A6D0-3226E57519CF}"/>
    <dgm:cxn modelId="{9198ED66-1F5C-4C84-AEC1-0C5ACEA1E3E1}" type="presOf" srcId="{65E14A1D-F623-43DC-B4DB-D0300E13696B}" destId="{EC1A0694-21CB-48CE-9518-03FB01A36AEC}" srcOrd="0" destOrd="0" presId="urn:microsoft.com/office/officeart/2005/8/layout/process5"/>
    <dgm:cxn modelId="{ADF86ECC-362F-4B50-B50A-EF61BDA07A6E}" srcId="{827B6D2B-01FB-47D0-8A0D-0A61B9E5AB91}" destId="{26D88DA4-93C5-4CE5-A13C-1985D55B165A}" srcOrd="2" destOrd="0" parTransId="{D55772E1-06D7-4194-84B9-D4247EBCE947}" sibTransId="{65E14A1D-F623-43DC-B4DB-D0300E13696B}"/>
    <dgm:cxn modelId="{61485FD2-4F31-4C73-B111-68AC722662DC}" srcId="{827B6D2B-01FB-47D0-8A0D-0A61B9E5AB91}" destId="{7B38DE60-56C4-4768-A96B-B5906F74FBCA}" srcOrd="0" destOrd="0" parTransId="{84D79F4C-0128-4CB4-A2DF-391A8398E37E}" sibTransId="{FEF62AE0-7814-4553-A193-3F9F1A00D052}"/>
    <dgm:cxn modelId="{263D565E-5512-4C87-899B-B78E77FFC929}" type="presOf" srcId="{9A1ED94E-4302-4E0F-B097-EA3059D0ED2D}" destId="{7B4D041D-0912-4784-BCA4-CF2A1C8C36D0}" srcOrd="1" destOrd="0" presId="urn:microsoft.com/office/officeart/2005/8/layout/process5"/>
    <dgm:cxn modelId="{29435593-9FBA-44B3-87AC-4780923EECBA}" type="presOf" srcId="{E2B101C4-2BE3-48CC-B498-91ED8AF3B088}" destId="{D7D3D44D-5CFD-4FD9-A6B2-F9685512AF07}" srcOrd="0" destOrd="0" presId="urn:microsoft.com/office/officeart/2005/8/layout/process5"/>
    <dgm:cxn modelId="{5B945630-8A49-4455-9A02-87EF5459A3CD}" type="presOf" srcId="{FEF62AE0-7814-4553-A193-3F9F1A00D052}" destId="{2B684916-561F-4FD9-A93D-3AFCE9A70A0C}" srcOrd="1" destOrd="0" presId="urn:microsoft.com/office/officeart/2005/8/layout/process5"/>
    <dgm:cxn modelId="{935FAC96-AA64-4D95-9E87-7BE5569CDC73}" type="presOf" srcId="{9A1ED94E-4302-4E0F-B097-EA3059D0ED2D}" destId="{9E9A0DE2-C823-4D39-8381-6283B2890D39}" srcOrd="0" destOrd="0" presId="urn:microsoft.com/office/officeart/2005/8/layout/process5"/>
    <dgm:cxn modelId="{13A9232F-A5AB-479D-ACE1-4217A7E94D17}" type="presOf" srcId="{26D88DA4-93C5-4CE5-A13C-1985D55B165A}" destId="{120E78AA-F135-4202-B7A5-6FC0843086F1}" srcOrd="0" destOrd="0" presId="urn:microsoft.com/office/officeart/2005/8/layout/process5"/>
    <dgm:cxn modelId="{C3F05271-50DB-4F0D-9C1D-24E01668B704}" type="presParOf" srcId="{B23D2D9B-4195-4CBB-9BB0-73A1DBE47797}" destId="{DF102493-C6F9-4A24-AA84-483D5954BF56}" srcOrd="0" destOrd="0" presId="urn:microsoft.com/office/officeart/2005/8/layout/process5"/>
    <dgm:cxn modelId="{7D6A1BF3-DB73-4B1B-AD14-28F106DDFAED}" type="presParOf" srcId="{B23D2D9B-4195-4CBB-9BB0-73A1DBE47797}" destId="{85F6ED21-8B97-41D0-A98B-2C07E78376A2}" srcOrd="1" destOrd="0" presId="urn:microsoft.com/office/officeart/2005/8/layout/process5"/>
    <dgm:cxn modelId="{D553930C-4812-4CA3-B071-A09D32C4D8F9}" type="presParOf" srcId="{85F6ED21-8B97-41D0-A98B-2C07E78376A2}" destId="{2B684916-561F-4FD9-A93D-3AFCE9A70A0C}" srcOrd="0" destOrd="0" presId="urn:microsoft.com/office/officeart/2005/8/layout/process5"/>
    <dgm:cxn modelId="{FACFB1B9-0663-4544-A9C6-4F8191CC1352}" type="presParOf" srcId="{B23D2D9B-4195-4CBB-9BB0-73A1DBE47797}" destId="{D7D3D44D-5CFD-4FD9-A6B2-F9685512AF07}" srcOrd="2" destOrd="0" presId="urn:microsoft.com/office/officeart/2005/8/layout/process5"/>
    <dgm:cxn modelId="{5F7FC2A0-601F-47ED-8E57-2853CD4C39CC}" type="presParOf" srcId="{B23D2D9B-4195-4CBB-9BB0-73A1DBE47797}" destId="{9E9A0DE2-C823-4D39-8381-6283B2890D39}" srcOrd="3" destOrd="0" presId="urn:microsoft.com/office/officeart/2005/8/layout/process5"/>
    <dgm:cxn modelId="{466333E0-A258-4B8D-BB4D-DF9C48165C07}" type="presParOf" srcId="{9E9A0DE2-C823-4D39-8381-6283B2890D39}" destId="{7B4D041D-0912-4784-BCA4-CF2A1C8C36D0}" srcOrd="0" destOrd="0" presId="urn:microsoft.com/office/officeart/2005/8/layout/process5"/>
    <dgm:cxn modelId="{CFF87355-3346-4C25-9074-1336151656D7}" type="presParOf" srcId="{B23D2D9B-4195-4CBB-9BB0-73A1DBE47797}" destId="{120E78AA-F135-4202-B7A5-6FC0843086F1}" srcOrd="4" destOrd="0" presId="urn:microsoft.com/office/officeart/2005/8/layout/process5"/>
    <dgm:cxn modelId="{93EE3B18-8C27-4DD2-90A4-DD9A79DB8E77}" type="presParOf" srcId="{B23D2D9B-4195-4CBB-9BB0-73A1DBE47797}" destId="{EC1A0694-21CB-48CE-9518-03FB01A36AEC}" srcOrd="5" destOrd="0" presId="urn:microsoft.com/office/officeart/2005/8/layout/process5"/>
    <dgm:cxn modelId="{2997F394-A29B-47F1-97D3-27B57A5B5C96}" type="presParOf" srcId="{EC1A0694-21CB-48CE-9518-03FB01A36AEC}" destId="{5F8528B0-0BB4-496F-84C5-1E2E3858D019}" srcOrd="0" destOrd="0" presId="urn:microsoft.com/office/officeart/2005/8/layout/process5"/>
    <dgm:cxn modelId="{72DA3524-9D7B-48F3-8AF8-38171AA708D4}" type="presParOf" srcId="{B23D2D9B-4195-4CBB-9BB0-73A1DBE47797}" destId="{2752C217-DF46-426E-8424-071522F195B6}" srcOrd="6"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DB27A5-EE69-4CD9-81F3-10778D347984}">
      <dsp:nvSpPr>
        <dsp:cNvPr id="0" name=""/>
        <dsp:cNvSpPr/>
      </dsp:nvSpPr>
      <dsp:spPr>
        <a:xfrm>
          <a:off x="1360525" y="0"/>
          <a:ext cx="2715164" cy="2715125"/>
        </a:xfrm>
        <a:prstGeom prst="ellipse">
          <a:avLst/>
        </a:prstGeom>
        <a:solidFill>
          <a:schemeClr val="accent4">
            <a:alpha val="50000"/>
            <a:hueOff val="0"/>
            <a:satOff val="0"/>
            <a:lumOff val="0"/>
            <a:alphaOff val="0"/>
          </a:schemeClr>
        </a:solidFill>
        <a:ln w="282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7160" tIns="137160" rIns="137160" bIns="137160" numCol="1" spcCol="1270" anchor="ctr" anchorCtr="0">
          <a:noAutofit/>
        </a:bodyPr>
        <a:lstStyle/>
        <a:p>
          <a:pPr lvl="0" algn="ctr" defTabSz="1600200" rtl="0">
            <a:lnSpc>
              <a:spcPct val="90000"/>
            </a:lnSpc>
            <a:spcBef>
              <a:spcPct val="0"/>
            </a:spcBef>
            <a:spcAft>
              <a:spcPct val="35000"/>
            </a:spcAft>
          </a:pPr>
          <a:r>
            <a:rPr lang="it-IT" sz="3600" b="0" kern="1200" dirty="0" smtClean="0">
              <a:effectLst/>
            </a:rPr>
            <a:t>Chi deve pulire</a:t>
          </a:r>
          <a:endParaRPr lang="it-IT" sz="3600" b="0" kern="1200" dirty="0">
            <a:effectLst/>
          </a:endParaRPr>
        </a:p>
      </dsp:txBody>
      <dsp:txXfrm>
        <a:off x="1758152" y="397621"/>
        <a:ext cx="1919910" cy="1919883"/>
      </dsp:txXfrm>
    </dsp:sp>
    <dsp:sp modelId="{F1DA1C2F-889C-4FE1-9731-7E8F4C46BC29}">
      <dsp:nvSpPr>
        <dsp:cNvPr id="0" name=""/>
        <dsp:cNvSpPr/>
      </dsp:nvSpPr>
      <dsp:spPr>
        <a:xfrm>
          <a:off x="2758044" y="1810837"/>
          <a:ext cx="2715164" cy="2715125"/>
        </a:xfrm>
        <a:prstGeom prst="ellipse">
          <a:avLst/>
        </a:prstGeom>
        <a:solidFill>
          <a:schemeClr val="accent4">
            <a:alpha val="50000"/>
            <a:hueOff val="-4960515"/>
            <a:satOff val="1825"/>
            <a:lumOff val="-4804"/>
            <a:alphaOff val="0"/>
          </a:schemeClr>
        </a:solidFill>
        <a:ln w="282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7160" tIns="137160" rIns="137160" bIns="137160" numCol="1" spcCol="1270" anchor="ctr" anchorCtr="0">
          <a:noAutofit/>
        </a:bodyPr>
        <a:lstStyle/>
        <a:p>
          <a:pPr lvl="0" algn="ctr" defTabSz="1600200" rtl="0">
            <a:lnSpc>
              <a:spcPct val="90000"/>
            </a:lnSpc>
            <a:spcBef>
              <a:spcPct val="0"/>
            </a:spcBef>
            <a:spcAft>
              <a:spcPct val="35000"/>
            </a:spcAft>
          </a:pPr>
          <a:r>
            <a:rPr lang="it-IT" sz="3600" b="0" kern="1200" dirty="0" smtClean="0">
              <a:effectLst/>
            </a:rPr>
            <a:t>Cosa deve pulire</a:t>
          </a:r>
          <a:endParaRPr lang="it-IT" sz="3600" b="0" kern="1200" dirty="0">
            <a:effectLst/>
          </a:endParaRPr>
        </a:p>
      </dsp:txBody>
      <dsp:txXfrm>
        <a:off x="3155671" y="2208458"/>
        <a:ext cx="1919910" cy="1919883"/>
      </dsp:txXfrm>
    </dsp:sp>
    <dsp:sp modelId="{C0C0420E-4EE2-440D-9A06-D460A54F4493}">
      <dsp:nvSpPr>
        <dsp:cNvPr id="0" name=""/>
        <dsp:cNvSpPr/>
      </dsp:nvSpPr>
      <dsp:spPr>
        <a:xfrm>
          <a:off x="4153910" y="0"/>
          <a:ext cx="2715164" cy="2715125"/>
        </a:xfrm>
        <a:prstGeom prst="ellipse">
          <a:avLst/>
        </a:prstGeom>
        <a:solidFill>
          <a:schemeClr val="accent4">
            <a:alpha val="50000"/>
            <a:hueOff val="-9921030"/>
            <a:satOff val="3650"/>
            <a:lumOff val="-9608"/>
            <a:alphaOff val="0"/>
          </a:schemeClr>
        </a:solidFill>
        <a:ln w="282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7160" tIns="137160" rIns="137160" bIns="137160" numCol="1" spcCol="1270" anchor="ctr" anchorCtr="0">
          <a:noAutofit/>
        </a:bodyPr>
        <a:lstStyle/>
        <a:p>
          <a:pPr lvl="0" algn="ctr" defTabSz="1600200" rtl="0">
            <a:lnSpc>
              <a:spcPct val="90000"/>
            </a:lnSpc>
            <a:spcBef>
              <a:spcPct val="0"/>
            </a:spcBef>
            <a:spcAft>
              <a:spcPct val="35000"/>
            </a:spcAft>
          </a:pPr>
          <a:r>
            <a:rPr lang="it-IT" sz="3600" b="0" kern="1200" dirty="0" smtClean="0">
              <a:effectLst/>
            </a:rPr>
            <a:t>Con che cosa deve pulire</a:t>
          </a:r>
          <a:endParaRPr lang="it-IT" sz="3600" b="0" kern="1200" dirty="0">
            <a:effectLst/>
          </a:endParaRPr>
        </a:p>
      </dsp:txBody>
      <dsp:txXfrm>
        <a:off x="4551537" y="397621"/>
        <a:ext cx="1919910" cy="19198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102493-C6F9-4A24-AA84-483D5954BF56}">
      <dsp:nvSpPr>
        <dsp:cNvPr id="0" name=""/>
        <dsp:cNvSpPr/>
      </dsp:nvSpPr>
      <dsp:spPr>
        <a:xfrm>
          <a:off x="724912" y="3056"/>
          <a:ext cx="2824906" cy="1694943"/>
        </a:xfrm>
        <a:prstGeom prst="roundRect">
          <a:avLst>
            <a:gd name="adj" fmla="val 10000"/>
          </a:avLst>
        </a:prstGeom>
        <a:gradFill rotWithShape="0">
          <a:gsLst>
            <a:gs pos="0">
              <a:schemeClr val="accent4">
                <a:hueOff val="0"/>
                <a:satOff val="0"/>
                <a:lumOff val="0"/>
                <a:alphaOff val="0"/>
                <a:shade val="54000"/>
                <a:satMod val="105000"/>
              </a:schemeClr>
            </a:gs>
            <a:gs pos="47500">
              <a:schemeClr val="accent4">
                <a:hueOff val="0"/>
                <a:satOff val="0"/>
                <a:lumOff val="0"/>
                <a:alphaOff val="0"/>
                <a:shade val="88000"/>
                <a:satMod val="105000"/>
              </a:schemeClr>
            </a:gs>
            <a:gs pos="58500">
              <a:schemeClr val="accent4">
                <a:hueOff val="0"/>
                <a:satOff val="0"/>
                <a:lumOff val="0"/>
                <a:alphaOff val="0"/>
                <a:shade val="88000"/>
                <a:satMod val="105000"/>
              </a:schemeClr>
            </a:gs>
            <a:gs pos="100000">
              <a:schemeClr val="accent4">
                <a:hueOff val="0"/>
                <a:satOff val="0"/>
                <a:lumOff val="0"/>
                <a:alphaOff val="0"/>
                <a:shade val="54000"/>
                <a:satMod val="105000"/>
              </a:schemeClr>
            </a:gs>
          </a:gsLst>
          <a:lin ang="3600000" scaled="1"/>
        </a:gradFill>
        <a:ln>
          <a:noFill/>
        </a:ln>
        <a:effectLst>
          <a:outerShdw blurRad="63500" dist="25400" dir="3600000" algn="r" rotWithShape="0">
            <a:srgbClr val="000000">
              <a:alpha val="36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it-IT" sz="1600" kern="1200" dirty="0" smtClean="0"/>
            <a:t>Stabilire quali oggetti presenti nella stanza del paziente devono essere puliti dagli operatori delle pulizie e quali da altro personale (infermieri)</a:t>
          </a:r>
          <a:endParaRPr lang="it-IT" sz="1600" kern="1200" dirty="0"/>
        </a:p>
      </dsp:txBody>
      <dsp:txXfrm>
        <a:off x="774555" y="52699"/>
        <a:ext cx="2725620" cy="1595657"/>
      </dsp:txXfrm>
    </dsp:sp>
    <dsp:sp modelId="{85F6ED21-8B97-41D0-A98B-2C07E78376A2}">
      <dsp:nvSpPr>
        <dsp:cNvPr id="0" name=""/>
        <dsp:cNvSpPr/>
      </dsp:nvSpPr>
      <dsp:spPr>
        <a:xfrm>
          <a:off x="3798410" y="500239"/>
          <a:ext cx="598880" cy="700576"/>
        </a:xfrm>
        <a:prstGeom prst="rightArrow">
          <a:avLst>
            <a:gd name="adj1" fmla="val 60000"/>
            <a:gd name="adj2" fmla="val 50000"/>
          </a:avLst>
        </a:prstGeom>
        <a:solidFill>
          <a:schemeClr val="accent4">
            <a:hueOff val="0"/>
            <a:satOff val="0"/>
            <a:lumOff val="0"/>
            <a:alphaOff val="0"/>
          </a:schemeClr>
        </a:solidFill>
        <a:ln>
          <a:noFill/>
        </a:ln>
        <a:effectLst>
          <a:outerShdw blurRad="63500" dist="25400" dir="3600000" algn="r" rotWithShape="0">
            <a:srgbClr val="000000">
              <a:alpha val="36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it-IT" sz="1300" kern="1200"/>
        </a:p>
      </dsp:txBody>
      <dsp:txXfrm>
        <a:off x="3798410" y="640354"/>
        <a:ext cx="419216" cy="420346"/>
      </dsp:txXfrm>
    </dsp:sp>
    <dsp:sp modelId="{D7D3D44D-5CFD-4FD9-A6B2-F9685512AF07}">
      <dsp:nvSpPr>
        <dsp:cNvPr id="0" name=""/>
        <dsp:cNvSpPr/>
      </dsp:nvSpPr>
      <dsp:spPr>
        <a:xfrm>
          <a:off x="4679781" y="3056"/>
          <a:ext cx="2824906" cy="1694943"/>
        </a:xfrm>
        <a:prstGeom prst="roundRect">
          <a:avLst>
            <a:gd name="adj" fmla="val 10000"/>
          </a:avLst>
        </a:prstGeom>
        <a:gradFill rotWithShape="0">
          <a:gsLst>
            <a:gs pos="0">
              <a:schemeClr val="accent4">
                <a:hueOff val="-3307010"/>
                <a:satOff val="1217"/>
                <a:lumOff val="-3203"/>
                <a:alphaOff val="0"/>
                <a:shade val="54000"/>
                <a:satMod val="105000"/>
              </a:schemeClr>
            </a:gs>
            <a:gs pos="47500">
              <a:schemeClr val="accent4">
                <a:hueOff val="-3307010"/>
                <a:satOff val="1217"/>
                <a:lumOff val="-3203"/>
                <a:alphaOff val="0"/>
                <a:shade val="88000"/>
                <a:satMod val="105000"/>
              </a:schemeClr>
            </a:gs>
            <a:gs pos="58500">
              <a:schemeClr val="accent4">
                <a:hueOff val="-3307010"/>
                <a:satOff val="1217"/>
                <a:lumOff val="-3203"/>
                <a:alphaOff val="0"/>
                <a:shade val="88000"/>
                <a:satMod val="105000"/>
              </a:schemeClr>
            </a:gs>
            <a:gs pos="100000">
              <a:schemeClr val="accent4">
                <a:hueOff val="-3307010"/>
                <a:satOff val="1217"/>
                <a:lumOff val="-3203"/>
                <a:alphaOff val="0"/>
                <a:shade val="54000"/>
                <a:satMod val="105000"/>
              </a:schemeClr>
            </a:gs>
          </a:gsLst>
          <a:lin ang="3600000" scaled="1"/>
        </a:gradFill>
        <a:ln>
          <a:noFill/>
        </a:ln>
        <a:effectLst>
          <a:outerShdw blurRad="63500" dist="25400" dir="3600000" algn="r" rotWithShape="0">
            <a:srgbClr val="000000">
              <a:alpha val="36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it-IT" sz="1600" kern="1200" dirty="0" smtClean="0"/>
            <a:t>Educare gli operatori ad usare i detergenti/disinfettanti nella giusta concentrazione e per il tempo di contatto necessario. </a:t>
          </a:r>
          <a:endParaRPr lang="it-IT" sz="1600" kern="1200" dirty="0"/>
        </a:p>
      </dsp:txBody>
      <dsp:txXfrm>
        <a:off x="4729424" y="52699"/>
        <a:ext cx="2725620" cy="1595657"/>
      </dsp:txXfrm>
    </dsp:sp>
    <dsp:sp modelId="{9E9A0DE2-C823-4D39-8381-6283B2890D39}">
      <dsp:nvSpPr>
        <dsp:cNvPr id="0" name=""/>
        <dsp:cNvSpPr/>
      </dsp:nvSpPr>
      <dsp:spPr>
        <a:xfrm rot="5400000">
          <a:off x="5792794" y="1895743"/>
          <a:ext cx="598880" cy="700576"/>
        </a:xfrm>
        <a:prstGeom prst="rightArrow">
          <a:avLst>
            <a:gd name="adj1" fmla="val 60000"/>
            <a:gd name="adj2" fmla="val 50000"/>
          </a:avLst>
        </a:prstGeom>
        <a:solidFill>
          <a:schemeClr val="accent4">
            <a:hueOff val="-4960515"/>
            <a:satOff val="1825"/>
            <a:lumOff val="-4804"/>
            <a:alphaOff val="0"/>
          </a:schemeClr>
        </a:solidFill>
        <a:ln>
          <a:noFill/>
        </a:ln>
        <a:effectLst>
          <a:outerShdw blurRad="63500" dist="25400" dir="3600000" algn="r" rotWithShape="0">
            <a:srgbClr val="000000">
              <a:alpha val="36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it-IT" sz="1300" kern="1200"/>
        </a:p>
      </dsp:txBody>
      <dsp:txXfrm rot="-5400000">
        <a:off x="5882061" y="1946591"/>
        <a:ext cx="420346" cy="419216"/>
      </dsp:txXfrm>
    </dsp:sp>
    <dsp:sp modelId="{120E78AA-F135-4202-B7A5-6FC0843086F1}">
      <dsp:nvSpPr>
        <dsp:cNvPr id="0" name=""/>
        <dsp:cNvSpPr/>
      </dsp:nvSpPr>
      <dsp:spPr>
        <a:xfrm>
          <a:off x="4679781" y="2827962"/>
          <a:ext cx="2824906" cy="1694943"/>
        </a:xfrm>
        <a:prstGeom prst="roundRect">
          <a:avLst>
            <a:gd name="adj" fmla="val 10000"/>
          </a:avLst>
        </a:prstGeom>
        <a:gradFill rotWithShape="0">
          <a:gsLst>
            <a:gs pos="0">
              <a:schemeClr val="accent4">
                <a:hueOff val="-6614020"/>
                <a:satOff val="2433"/>
                <a:lumOff val="-6405"/>
                <a:alphaOff val="0"/>
                <a:shade val="54000"/>
                <a:satMod val="105000"/>
              </a:schemeClr>
            </a:gs>
            <a:gs pos="47500">
              <a:schemeClr val="accent4">
                <a:hueOff val="-6614020"/>
                <a:satOff val="2433"/>
                <a:lumOff val="-6405"/>
                <a:alphaOff val="0"/>
                <a:shade val="88000"/>
                <a:satMod val="105000"/>
              </a:schemeClr>
            </a:gs>
            <a:gs pos="58500">
              <a:schemeClr val="accent4">
                <a:hueOff val="-6614020"/>
                <a:satOff val="2433"/>
                <a:lumOff val="-6405"/>
                <a:alphaOff val="0"/>
                <a:shade val="88000"/>
                <a:satMod val="105000"/>
              </a:schemeClr>
            </a:gs>
            <a:gs pos="100000">
              <a:schemeClr val="accent4">
                <a:hueOff val="-6614020"/>
                <a:satOff val="2433"/>
                <a:lumOff val="-6405"/>
                <a:alphaOff val="0"/>
                <a:shade val="54000"/>
                <a:satMod val="105000"/>
              </a:schemeClr>
            </a:gs>
          </a:gsLst>
          <a:lin ang="3600000" scaled="1"/>
        </a:gradFill>
        <a:ln>
          <a:noFill/>
        </a:ln>
        <a:effectLst>
          <a:outerShdw blurRad="63500" dist="25400" dir="3600000" algn="r" rotWithShape="0">
            <a:srgbClr val="000000">
              <a:alpha val="36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it-IT" sz="1600" kern="1200" dirty="0" smtClean="0"/>
            <a:t>Controllare periodicamente l’efficacia della sanificazione ambientale e fornire un feedback agli operatori </a:t>
          </a:r>
          <a:endParaRPr lang="it-IT" sz="1600" kern="1200" dirty="0"/>
        </a:p>
      </dsp:txBody>
      <dsp:txXfrm>
        <a:off x="4729424" y="2877605"/>
        <a:ext cx="2725620" cy="1595657"/>
      </dsp:txXfrm>
    </dsp:sp>
    <dsp:sp modelId="{EC1A0694-21CB-48CE-9518-03FB01A36AEC}">
      <dsp:nvSpPr>
        <dsp:cNvPr id="0" name=""/>
        <dsp:cNvSpPr/>
      </dsp:nvSpPr>
      <dsp:spPr>
        <a:xfrm rot="10800000">
          <a:off x="3832309" y="3325146"/>
          <a:ext cx="598880" cy="700576"/>
        </a:xfrm>
        <a:prstGeom prst="rightArrow">
          <a:avLst>
            <a:gd name="adj1" fmla="val 60000"/>
            <a:gd name="adj2" fmla="val 50000"/>
          </a:avLst>
        </a:prstGeom>
        <a:solidFill>
          <a:schemeClr val="accent4">
            <a:hueOff val="-9921030"/>
            <a:satOff val="3650"/>
            <a:lumOff val="-9608"/>
            <a:alphaOff val="0"/>
          </a:schemeClr>
        </a:solidFill>
        <a:ln>
          <a:noFill/>
        </a:ln>
        <a:effectLst>
          <a:outerShdw blurRad="63500" dist="25400" dir="3600000" algn="r" rotWithShape="0">
            <a:srgbClr val="000000">
              <a:alpha val="36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it-IT" sz="1300" kern="1200"/>
        </a:p>
      </dsp:txBody>
      <dsp:txXfrm rot="10800000">
        <a:off x="4011973" y="3465261"/>
        <a:ext cx="419216" cy="420346"/>
      </dsp:txXfrm>
    </dsp:sp>
    <dsp:sp modelId="{2752C217-DF46-426E-8424-071522F195B6}">
      <dsp:nvSpPr>
        <dsp:cNvPr id="0" name=""/>
        <dsp:cNvSpPr/>
      </dsp:nvSpPr>
      <dsp:spPr>
        <a:xfrm>
          <a:off x="724912" y="2827962"/>
          <a:ext cx="2824906" cy="1694943"/>
        </a:xfrm>
        <a:prstGeom prst="roundRect">
          <a:avLst>
            <a:gd name="adj" fmla="val 10000"/>
          </a:avLst>
        </a:prstGeom>
        <a:gradFill rotWithShape="0">
          <a:gsLst>
            <a:gs pos="0">
              <a:schemeClr val="accent4">
                <a:hueOff val="-9921030"/>
                <a:satOff val="3650"/>
                <a:lumOff val="-9608"/>
                <a:alphaOff val="0"/>
                <a:shade val="54000"/>
                <a:satMod val="105000"/>
              </a:schemeClr>
            </a:gs>
            <a:gs pos="47500">
              <a:schemeClr val="accent4">
                <a:hueOff val="-9921030"/>
                <a:satOff val="3650"/>
                <a:lumOff val="-9608"/>
                <a:alphaOff val="0"/>
                <a:shade val="88000"/>
                <a:satMod val="105000"/>
              </a:schemeClr>
            </a:gs>
            <a:gs pos="58500">
              <a:schemeClr val="accent4">
                <a:hueOff val="-9921030"/>
                <a:satOff val="3650"/>
                <a:lumOff val="-9608"/>
                <a:alphaOff val="0"/>
                <a:shade val="88000"/>
                <a:satMod val="105000"/>
              </a:schemeClr>
            </a:gs>
            <a:gs pos="100000">
              <a:schemeClr val="accent4">
                <a:hueOff val="-9921030"/>
                <a:satOff val="3650"/>
                <a:lumOff val="-9608"/>
                <a:alphaOff val="0"/>
                <a:shade val="54000"/>
                <a:satMod val="105000"/>
              </a:schemeClr>
            </a:gs>
          </a:gsLst>
          <a:lin ang="3600000" scaled="1"/>
        </a:gradFill>
        <a:ln>
          <a:noFill/>
        </a:ln>
        <a:effectLst>
          <a:outerShdw blurRad="63500" dist="25400" dir="3600000" algn="r" rotWithShape="0">
            <a:srgbClr val="000000">
              <a:alpha val="36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it-IT" sz="1600" kern="1200" dirty="0" smtClean="0"/>
            <a:t>Considerare l’uso di metodiche che servano a evidenziare le superfici da pulire.</a:t>
          </a:r>
        </a:p>
        <a:p>
          <a:pPr lvl="0" algn="ctr" defTabSz="711200">
            <a:lnSpc>
              <a:spcPct val="90000"/>
            </a:lnSpc>
            <a:spcBef>
              <a:spcPct val="0"/>
            </a:spcBef>
            <a:spcAft>
              <a:spcPct val="35000"/>
            </a:spcAft>
          </a:pPr>
          <a:r>
            <a:rPr lang="it-IT" sz="1600" kern="1200" dirty="0" smtClean="0"/>
            <a:t>Campionamenti microbiologici</a:t>
          </a:r>
          <a:endParaRPr lang="it-IT" sz="1600" kern="1200" dirty="0"/>
        </a:p>
      </dsp:txBody>
      <dsp:txXfrm>
        <a:off x="774555" y="2877605"/>
        <a:ext cx="2725620" cy="1595657"/>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Anelli interconnessi"/>
  <dgm:desc val="Mostra idee o concetti sovrapposti o interconnessi. Le prime sette righe di testo di livello 1 corrispondono a un cerchio. Il testo non utilizzato non viene visualizzato, ma rimane disponibile se si cambia layout.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795639-7DDE-4782-9784-EDBBF28C5778}" type="datetimeFigureOut">
              <a:rPr lang="it-IT" smtClean="0"/>
              <a:pPr/>
              <a:t>20/09/16</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AE7FD0-8D5D-44B3-B928-8C5065B3E8F9}" type="slidenum">
              <a:rPr lang="it-IT" smtClean="0"/>
              <a:pPr/>
              <a:t>‹n.›</a:t>
            </a:fld>
            <a:endParaRPr lang="it-IT"/>
          </a:p>
        </p:txBody>
      </p:sp>
    </p:spTree>
    <p:extLst>
      <p:ext uri="{BB962C8B-B14F-4D97-AF65-F5344CB8AC3E}">
        <p14:creationId xmlns:p14="http://schemas.microsoft.com/office/powerpoint/2010/main" val="3922351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94AE7FD0-8D5D-44B3-B928-8C5065B3E8F9}" type="slidenum">
              <a:rPr lang="it-IT" smtClean="0"/>
              <a:pPr/>
              <a:t>1</a:t>
            </a:fld>
            <a:endParaRPr lang="it-IT"/>
          </a:p>
        </p:txBody>
      </p:sp>
    </p:spTree>
    <p:extLst>
      <p:ext uri="{BB962C8B-B14F-4D97-AF65-F5344CB8AC3E}">
        <p14:creationId xmlns:p14="http://schemas.microsoft.com/office/powerpoint/2010/main" val="4167709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94AE7FD0-8D5D-44B3-B928-8C5065B3E8F9}" type="slidenum">
              <a:rPr lang="it-IT" smtClean="0"/>
              <a:pPr/>
              <a:t>14</a:t>
            </a:fld>
            <a:endParaRPr lang="it-IT"/>
          </a:p>
        </p:txBody>
      </p:sp>
    </p:spTree>
    <p:extLst>
      <p:ext uri="{BB962C8B-B14F-4D97-AF65-F5344CB8AC3E}">
        <p14:creationId xmlns:p14="http://schemas.microsoft.com/office/powerpoint/2010/main" val="2886722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La </a:t>
            </a:r>
            <a:r>
              <a:rPr lang="it-IT" dirty="0" err="1" smtClean="0"/>
              <a:t>contaminazi</a:t>
            </a:r>
            <a:endParaRPr lang="it-IT" dirty="0"/>
          </a:p>
        </p:txBody>
      </p:sp>
      <p:sp>
        <p:nvSpPr>
          <p:cNvPr id="4" name="Segnaposto numero diapositiva 3"/>
          <p:cNvSpPr>
            <a:spLocks noGrp="1"/>
          </p:cNvSpPr>
          <p:nvPr>
            <p:ph type="sldNum" sz="quarter" idx="10"/>
          </p:nvPr>
        </p:nvSpPr>
        <p:spPr/>
        <p:txBody>
          <a:bodyPr/>
          <a:lstStyle/>
          <a:p>
            <a:fld id="{94AE7FD0-8D5D-44B3-B928-8C5065B3E8F9}" type="slidenum">
              <a:rPr lang="it-IT" smtClean="0"/>
              <a:pPr/>
              <a:t>15</a:t>
            </a:fld>
            <a:endParaRPr lang="it-IT"/>
          </a:p>
        </p:txBody>
      </p:sp>
    </p:spTree>
    <p:extLst>
      <p:ext uri="{BB962C8B-B14F-4D97-AF65-F5344CB8AC3E}">
        <p14:creationId xmlns:p14="http://schemas.microsoft.com/office/powerpoint/2010/main" val="2870565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 I microbi</a:t>
            </a:r>
            <a:r>
              <a:rPr lang="it-IT" baseline="0" dirty="0" smtClean="0"/>
              <a:t> correlati alle infezioni  ospedaliere hanno due speciali proprietà la lunga sopravvivenza nell’ambiente. N patogeno ospedaliero persisterà in una nicchia ambientale se non viene rimosso da processo appropriati di pulizia. Se non rimosso può contaminare le mani o sollevare con la polvere e depositarsi su un paziente o sulle superfici al lato del paziente </a:t>
            </a:r>
            <a:r>
              <a:rPr lang="it-IT" dirty="0" smtClean="0"/>
              <a:t>Lo screening ambientale può isolare patogeni su diverse superfici all’interno dell’ospedale. </a:t>
            </a:r>
            <a:endParaRPr lang="it-IT" dirty="0"/>
          </a:p>
        </p:txBody>
      </p:sp>
      <p:sp>
        <p:nvSpPr>
          <p:cNvPr id="4" name="Segnaposto numero diapositiva 3"/>
          <p:cNvSpPr>
            <a:spLocks noGrp="1"/>
          </p:cNvSpPr>
          <p:nvPr>
            <p:ph type="sldNum" sz="quarter" idx="10"/>
          </p:nvPr>
        </p:nvSpPr>
        <p:spPr/>
        <p:txBody>
          <a:bodyPr/>
          <a:lstStyle/>
          <a:p>
            <a:fld id="{94AE7FD0-8D5D-44B3-B928-8C5065B3E8F9}" type="slidenum">
              <a:rPr lang="it-IT" smtClean="0"/>
              <a:pPr/>
              <a:t>16</a:t>
            </a:fld>
            <a:endParaRPr lang="it-IT"/>
          </a:p>
        </p:txBody>
      </p:sp>
    </p:spTree>
    <p:extLst>
      <p:ext uri="{BB962C8B-B14F-4D97-AF65-F5344CB8AC3E}">
        <p14:creationId xmlns:p14="http://schemas.microsoft.com/office/powerpoint/2010/main" val="2833102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94AE7FD0-8D5D-44B3-B928-8C5065B3E8F9}" type="slidenum">
              <a:rPr lang="it-IT" smtClean="0"/>
              <a:pPr/>
              <a:t>17</a:t>
            </a:fld>
            <a:endParaRPr lang="it-IT"/>
          </a:p>
        </p:txBody>
      </p:sp>
    </p:spTree>
    <p:extLst>
      <p:ext uri="{BB962C8B-B14F-4D97-AF65-F5344CB8AC3E}">
        <p14:creationId xmlns:p14="http://schemas.microsoft.com/office/powerpoint/2010/main" val="444850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94AE7FD0-8D5D-44B3-B928-8C5065B3E8F9}" type="slidenum">
              <a:rPr lang="it-IT" smtClean="0"/>
              <a:pPr/>
              <a:t>19</a:t>
            </a:fld>
            <a:endParaRPr lang="it-IT"/>
          </a:p>
        </p:txBody>
      </p:sp>
    </p:spTree>
    <p:extLst>
      <p:ext uri="{BB962C8B-B14F-4D97-AF65-F5344CB8AC3E}">
        <p14:creationId xmlns:p14="http://schemas.microsoft.com/office/powerpoint/2010/main" val="437847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94AE7FD0-8D5D-44B3-B928-8C5065B3E8F9}" type="slidenum">
              <a:rPr lang="it-IT" smtClean="0"/>
              <a:pPr/>
              <a:t>20</a:t>
            </a:fld>
            <a:endParaRPr lang="it-IT"/>
          </a:p>
        </p:txBody>
      </p:sp>
    </p:spTree>
    <p:extLst>
      <p:ext uri="{BB962C8B-B14F-4D97-AF65-F5344CB8AC3E}">
        <p14:creationId xmlns:p14="http://schemas.microsoft.com/office/powerpoint/2010/main" val="39373864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94AE7FD0-8D5D-44B3-B928-8C5065B3E8F9}" type="slidenum">
              <a:rPr lang="it-IT" smtClean="0"/>
              <a:pPr/>
              <a:t>21</a:t>
            </a:fld>
            <a:endParaRPr lang="it-IT"/>
          </a:p>
        </p:txBody>
      </p:sp>
    </p:spTree>
    <p:extLst>
      <p:ext uri="{BB962C8B-B14F-4D97-AF65-F5344CB8AC3E}">
        <p14:creationId xmlns:p14="http://schemas.microsoft.com/office/powerpoint/2010/main" val="3435411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Occorre tenere presente che l’efficacia della</a:t>
            </a:r>
            <a:r>
              <a:rPr lang="it-IT" baseline="0" dirty="0" smtClean="0"/>
              <a:t> disinfezione delle superfici è transitoria e che la contaminazione microbica torni al livello precedente entro poche ore</a:t>
            </a:r>
            <a:endParaRPr lang="it-IT" dirty="0"/>
          </a:p>
        </p:txBody>
      </p:sp>
      <p:sp>
        <p:nvSpPr>
          <p:cNvPr id="4" name="Segnaposto numero diapositiva 3"/>
          <p:cNvSpPr>
            <a:spLocks noGrp="1"/>
          </p:cNvSpPr>
          <p:nvPr>
            <p:ph type="sldNum" sz="quarter" idx="10"/>
          </p:nvPr>
        </p:nvSpPr>
        <p:spPr/>
        <p:txBody>
          <a:bodyPr/>
          <a:lstStyle/>
          <a:p>
            <a:fld id="{94AE7FD0-8D5D-44B3-B928-8C5065B3E8F9}" type="slidenum">
              <a:rPr lang="it-IT" smtClean="0"/>
              <a:pPr/>
              <a:t>22</a:t>
            </a:fld>
            <a:endParaRPr lang="it-IT"/>
          </a:p>
        </p:txBody>
      </p:sp>
    </p:spTree>
    <p:extLst>
      <p:ext uri="{BB962C8B-B14F-4D97-AF65-F5344CB8AC3E}">
        <p14:creationId xmlns:p14="http://schemas.microsoft.com/office/powerpoint/2010/main" val="1015737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94AE7FD0-8D5D-44B3-B928-8C5065B3E8F9}" type="slidenum">
              <a:rPr lang="it-IT" smtClean="0"/>
              <a:pPr/>
              <a:t>23</a:t>
            </a:fld>
            <a:endParaRPr lang="it-IT"/>
          </a:p>
        </p:txBody>
      </p:sp>
    </p:spTree>
    <p:extLst>
      <p:ext uri="{BB962C8B-B14F-4D97-AF65-F5344CB8AC3E}">
        <p14:creationId xmlns:p14="http://schemas.microsoft.com/office/powerpoint/2010/main" val="25026267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Le linee guida 2003</a:t>
            </a:r>
            <a:r>
              <a:rPr lang="it-IT" baseline="0" dirty="0" smtClean="0"/>
              <a:t> raccomandano che gli ospedali puliscano e disinfettino le superficie che vengono più frequentemente toccate ed inoltre </a:t>
            </a:r>
            <a:r>
              <a:rPr lang="it-IT" baseline="0" dirty="0" err="1" smtClean="0"/>
              <a:t>unasuccessiva</a:t>
            </a:r>
            <a:r>
              <a:rPr lang="it-IT" baseline="0" dirty="0" smtClean="0"/>
              <a:t> update </a:t>
            </a:r>
            <a:r>
              <a:rPr lang="it-IT" baseline="0" dirty="0" err="1" smtClean="0"/>
              <a:t>raccomandama</a:t>
            </a:r>
            <a:r>
              <a:rPr lang="it-IT" baseline="0" dirty="0" smtClean="0"/>
              <a:t>  fortemente (</a:t>
            </a:r>
            <a:r>
              <a:rPr lang="it-IT" baseline="0" dirty="0" err="1" smtClean="0"/>
              <a:t>cat</a:t>
            </a:r>
            <a:r>
              <a:rPr lang="it-IT" baseline="0" dirty="0" smtClean="0"/>
              <a:t> 1 B) che gli ospedali monitorizzino l’adempimento alle procedure di pulizia e disinfezione delle superfici in stretta prossimità del paziente e che vengono toccate dal paziente e dagli operatori sanitari</a:t>
            </a:r>
            <a:endParaRPr lang="it-IT" dirty="0"/>
          </a:p>
        </p:txBody>
      </p:sp>
      <p:sp>
        <p:nvSpPr>
          <p:cNvPr id="4" name="Segnaposto numero diapositiva 3"/>
          <p:cNvSpPr>
            <a:spLocks noGrp="1"/>
          </p:cNvSpPr>
          <p:nvPr>
            <p:ph type="sldNum" sz="quarter" idx="10"/>
          </p:nvPr>
        </p:nvSpPr>
        <p:spPr/>
        <p:txBody>
          <a:bodyPr/>
          <a:lstStyle/>
          <a:p>
            <a:fld id="{94AE7FD0-8D5D-44B3-B928-8C5065B3E8F9}" type="slidenum">
              <a:rPr lang="it-IT" smtClean="0"/>
              <a:pPr/>
              <a:t>25</a:t>
            </a:fld>
            <a:endParaRPr lang="it-IT"/>
          </a:p>
        </p:txBody>
      </p:sp>
    </p:spTree>
    <p:extLst>
      <p:ext uri="{BB962C8B-B14F-4D97-AF65-F5344CB8AC3E}">
        <p14:creationId xmlns:p14="http://schemas.microsoft.com/office/powerpoint/2010/main" val="2148348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22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Numerosi studi hanno dimostrato che la presenza</a:t>
            </a:r>
            <a:r>
              <a:rPr lang="it-IT" baseline="0" dirty="0" smtClean="0"/>
              <a:t> in una stanza di ospedale di pazienti con VRE e MRSA aumenta il rischio di colonizzazione/infezione da parte di questi patogeni </a:t>
            </a:r>
            <a:r>
              <a:rPr lang="it-IT" baseline="0" dirty="0" err="1" smtClean="0"/>
              <a:t>mDR</a:t>
            </a:r>
            <a:r>
              <a:rPr lang="it-IT" baseline="0" dirty="0" smtClean="0"/>
              <a:t> da parte di coloro che occupano successivamente la stanza .</a:t>
            </a:r>
          </a:p>
          <a:p>
            <a:r>
              <a:rPr lang="en-US" sz="1200" b="0" i="0" u="none" strike="noStrike" kern="1200" baseline="0" dirty="0" smtClean="0">
                <a:solidFill>
                  <a:schemeClr val="tx1"/>
                </a:solidFill>
                <a:latin typeface="+mn-lt"/>
                <a:ea typeface="+mn-ea"/>
                <a:cs typeface="+mn-cs"/>
              </a:rPr>
              <a:t>Among patients whose prior room occupant was positive</a:t>
            </a:r>
          </a:p>
          <a:p>
            <a:r>
              <a:rPr lang="it-IT" sz="1200" b="0" i="0" u="none" strike="noStrike" kern="1200" baseline="0" dirty="0" smtClean="0">
                <a:solidFill>
                  <a:schemeClr val="tx1"/>
                </a:solidFill>
                <a:latin typeface="+mn-lt"/>
                <a:ea typeface="+mn-ea"/>
                <a:cs typeface="+mn-cs"/>
              </a:rPr>
              <a:t>for </a:t>
            </a:r>
            <a:r>
              <a:rPr lang="it-IT" sz="1200" b="0" i="0" u="none" strike="noStrike" kern="1200" baseline="0" dirty="0" err="1" smtClean="0">
                <a:solidFill>
                  <a:schemeClr val="tx1"/>
                </a:solidFill>
                <a:latin typeface="+mn-lt"/>
                <a:ea typeface="+mn-ea"/>
                <a:cs typeface="+mn-cs"/>
              </a:rPr>
              <a:t>methicillin-resistant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Staphylococcus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aureus</a:t>
            </a:r>
            <a:r>
              <a:rPr lang="it-IT" sz="1200" b="0" i="0" u="none" strike="noStrike" kern="1200" baseline="0" dirty="0" smtClean="0">
                <a:solidFill>
                  <a:schemeClr val="tx1"/>
                </a:solidFill>
                <a:latin typeface="+mn-lt"/>
                <a:ea typeface="+mn-ea"/>
                <a:cs typeface="+mn-cs"/>
              </a:rPr>
              <a:t> (MRSA),</a:t>
            </a:r>
          </a:p>
          <a:p>
            <a:r>
              <a:rPr lang="en-US" sz="1200" b="0" i="0" u="none" strike="noStrike" kern="1200" baseline="0" dirty="0" smtClean="0">
                <a:solidFill>
                  <a:schemeClr val="tx1"/>
                </a:solidFill>
                <a:latin typeface="+mn-lt"/>
                <a:ea typeface="+mn-ea"/>
                <a:cs typeface="+mn-cs"/>
              </a:rPr>
              <a:t>3.9% acquired MRSA compared with 2.9% of patients whose</a:t>
            </a:r>
          </a:p>
          <a:p>
            <a:r>
              <a:rPr lang="en-US" sz="1200" b="0" i="0" u="none" strike="noStrike" kern="1200" baseline="0" dirty="0" smtClean="0">
                <a:solidFill>
                  <a:schemeClr val="tx1"/>
                </a:solidFill>
                <a:latin typeface="+mn-lt"/>
                <a:ea typeface="+mn-ea"/>
                <a:cs typeface="+mn-cs"/>
              </a:rPr>
              <a:t>prior room occupant was MRSA negative (OR 1.4, p 0.04).</a:t>
            </a:r>
          </a:p>
          <a:p>
            <a:r>
              <a:rPr lang="en-US" sz="1200" b="0" i="0" u="none" strike="noStrike" kern="1200" baseline="0" dirty="0" smtClean="0">
                <a:solidFill>
                  <a:schemeClr val="tx1"/>
                </a:solidFill>
                <a:latin typeface="+mn-lt"/>
                <a:ea typeface="+mn-ea"/>
                <a:cs typeface="+mn-cs"/>
              </a:rPr>
              <a:t>Among patients whose prior room occupant was positive for </a:t>
            </a:r>
            <a:r>
              <a:rPr lang="en-US" sz="1200" b="0" i="0" u="none" strike="noStrike" kern="1200" baseline="0" dirty="0" err="1" smtClean="0">
                <a:solidFill>
                  <a:schemeClr val="tx1"/>
                </a:solidFill>
                <a:latin typeface="+mn-lt"/>
                <a:ea typeface="+mn-ea"/>
                <a:cs typeface="+mn-cs"/>
              </a:rPr>
              <a:t>vancomycin</a:t>
            </a:r>
            <a:r>
              <a:rPr lang="en-US" sz="1200" b="0" i="0" u="none" strike="noStrike" kern="1200" baseline="0" dirty="0" smtClean="0">
                <a:solidFill>
                  <a:schemeClr val="tx1"/>
                </a:solidFill>
                <a:latin typeface="+mn-lt"/>
                <a:ea typeface="+mn-ea"/>
                <a:cs typeface="+mn-cs"/>
              </a:rPr>
              <a:t>-resistant enterococci (VRE), these values were</a:t>
            </a:r>
          </a:p>
          <a:p>
            <a:r>
              <a:rPr lang="en-US" sz="1200" b="0" i="0" u="none" strike="noStrike" kern="1200" baseline="0" dirty="0" smtClean="0">
                <a:solidFill>
                  <a:schemeClr val="tx1"/>
                </a:solidFill>
                <a:latin typeface="+mn-lt"/>
                <a:ea typeface="+mn-ea"/>
                <a:cs typeface="+mn-cs"/>
              </a:rPr>
              <a:t>4.5% and 2.8%, respectively (OR 1.4, p 0.02).</a:t>
            </a:r>
            <a:endParaRPr lang="it-IT" dirty="0"/>
          </a:p>
        </p:txBody>
      </p:sp>
      <p:sp>
        <p:nvSpPr>
          <p:cNvPr id="4" name="Segnaposto numero diapositiva 3"/>
          <p:cNvSpPr>
            <a:spLocks noGrp="1"/>
          </p:cNvSpPr>
          <p:nvPr>
            <p:ph type="sldNum" sz="quarter" idx="10"/>
          </p:nvPr>
        </p:nvSpPr>
        <p:spPr/>
        <p:txBody>
          <a:bodyPr/>
          <a:lstStyle/>
          <a:p>
            <a:fld id="{C1131676-3F59-489D-BC75-A381FDFADACF}" type="slidenum">
              <a:rPr lang="it-IT" smtClean="0">
                <a:solidFill>
                  <a:prstClr val="black"/>
                </a:solidFill>
              </a:rPr>
              <a:pPr/>
              <a:t>26</a:t>
            </a:fld>
            <a:endParaRPr lang="it-IT">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94AE7FD0-8D5D-44B3-B928-8C5065B3E8F9}" type="slidenum">
              <a:rPr lang="it-IT" smtClean="0"/>
              <a:pPr/>
              <a:t>27</a:t>
            </a:fld>
            <a:endParaRPr lang="it-IT"/>
          </a:p>
        </p:txBody>
      </p:sp>
    </p:spTree>
    <p:extLst>
      <p:ext uri="{BB962C8B-B14F-4D97-AF65-F5344CB8AC3E}">
        <p14:creationId xmlns:p14="http://schemas.microsoft.com/office/powerpoint/2010/main" val="37513721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94AE7FD0-8D5D-44B3-B928-8C5065B3E8F9}" type="slidenum">
              <a:rPr lang="it-IT" smtClean="0"/>
              <a:pPr/>
              <a:t>28</a:t>
            </a:fld>
            <a:endParaRPr lang="it-IT"/>
          </a:p>
        </p:txBody>
      </p:sp>
    </p:spTree>
    <p:extLst>
      <p:ext uri="{BB962C8B-B14F-4D97-AF65-F5344CB8AC3E}">
        <p14:creationId xmlns:p14="http://schemas.microsoft.com/office/powerpoint/2010/main" val="11615100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94AE7FD0-8D5D-44B3-B928-8C5065B3E8F9}" type="slidenum">
              <a:rPr lang="it-IT" smtClean="0"/>
              <a:pPr/>
              <a:t>29</a:t>
            </a:fld>
            <a:endParaRPr lang="it-IT"/>
          </a:p>
        </p:txBody>
      </p:sp>
    </p:spTree>
    <p:extLst>
      <p:ext uri="{BB962C8B-B14F-4D97-AF65-F5344CB8AC3E}">
        <p14:creationId xmlns:p14="http://schemas.microsoft.com/office/powerpoint/2010/main" val="27061902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94AE7FD0-8D5D-44B3-B928-8C5065B3E8F9}" type="slidenum">
              <a:rPr lang="it-IT" smtClean="0"/>
              <a:pPr/>
              <a:t>30</a:t>
            </a:fld>
            <a:endParaRPr lang="it-IT"/>
          </a:p>
        </p:txBody>
      </p:sp>
    </p:spTree>
    <p:extLst>
      <p:ext uri="{BB962C8B-B14F-4D97-AF65-F5344CB8AC3E}">
        <p14:creationId xmlns:p14="http://schemas.microsoft.com/office/powerpoint/2010/main" val="31269701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L’attuale crisi sanitaria dovuta  alla diffusione internazionale di </a:t>
            </a:r>
            <a:r>
              <a:rPr lang="it-IT" dirty="0" err="1" smtClean="0"/>
              <a:t>klebsielle</a:t>
            </a:r>
            <a:r>
              <a:rPr lang="it-IT" dirty="0" smtClean="0"/>
              <a:t> produttrici</a:t>
            </a:r>
            <a:r>
              <a:rPr lang="it-IT" baseline="0" dirty="0" smtClean="0"/>
              <a:t> di </a:t>
            </a:r>
            <a:r>
              <a:rPr lang="it-IT" baseline="0" dirty="0" err="1" smtClean="0"/>
              <a:t>carbapenemasi</a:t>
            </a:r>
            <a:r>
              <a:rPr lang="it-IT" baseline="0" dirty="0" smtClean="0"/>
              <a:t> ci ha accolto impreparati , nonostante ci fossero dei segnali alcuni anni fa. La maggior parte delle pubblicazioni che descrivono le </a:t>
            </a:r>
            <a:r>
              <a:rPr lang="it-IT" baseline="0" dirty="0" err="1" smtClean="0"/>
              <a:t>outbreak</a:t>
            </a:r>
            <a:r>
              <a:rPr lang="it-IT" baseline="0" dirty="0" smtClean="0"/>
              <a:t> </a:t>
            </a:r>
            <a:r>
              <a:rPr lang="it-IT" baseline="0" dirty="0" err="1" smtClean="0"/>
              <a:t>decrivono</a:t>
            </a:r>
            <a:r>
              <a:rPr lang="it-IT" baseline="0" dirty="0" smtClean="0"/>
              <a:t> provvedimenti adottati in urgenza per il contenimento dell’epidemia. Quindi la domanda è: precisamente quali misure devono essere intraprese?</a:t>
            </a:r>
          </a:p>
          <a:p>
            <a:r>
              <a:rPr lang="it-IT" dirty="0" smtClean="0"/>
              <a:t>L’esperienza nella prevenzione delle infezione da KPC</a:t>
            </a:r>
            <a:r>
              <a:rPr lang="it-IT" baseline="0" dirty="0" smtClean="0"/>
              <a:t> la stiamo facendo sul campo e si fa quindi riferimento a quelle che vengono chiamate storie di successo per verificare l’efficacia delle procedure adottate . Per quello che concerne la contaminazione ambientale è evidente che</a:t>
            </a:r>
            <a:endParaRPr lang="it-IT" dirty="0"/>
          </a:p>
        </p:txBody>
      </p:sp>
      <p:sp>
        <p:nvSpPr>
          <p:cNvPr id="4" name="Segnaposto numero diapositiva 3"/>
          <p:cNvSpPr>
            <a:spLocks noGrp="1"/>
          </p:cNvSpPr>
          <p:nvPr>
            <p:ph type="sldNum" sz="quarter" idx="10"/>
          </p:nvPr>
        </p:nvSpPr>
        <p:spPr/>
        <p:txBody>
          <a:bodyPr/>
          <a:lstStyle/>
          <a:p>
            <a:fld id="{94AE7FD0-8D5D-44B3-B928-8C5065B3E8F9}" type="slidenum">
              <a:rPr lang="it-IT" smtClean="0"/>
              <a:pPr/>
              <a:t>31</a:t>
            </a:fld>
            <a:endParaRPr lang="it-IT"/>
          </a:p>
        </p:txBody>
      </p:sp>
    </p:spTree>
    <p:extLst>
      <p:ext uri="{BB962C8B-B14F-4D97-AF65-F5344CB8AC3E}">
        <p14:creationId xmlns:p14="http://schemas.microsoft.com/office/powerpoint/2010/main" val="34011439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a:xfrm>
            <a:off x="836712" y="4499992"/>
            <a:ext cx="5486400" cy="4114800"/>
          </a:xfrm>
        </p:spPr>
        <p:txBody>
          <a:bodyPr/>
          <a:lstStyle/>
          <a:p>
            <a:r>
              <a:rPr lang="it-IT" dirty="0" smtClean="0"/>
              <a:t>La rimozione sistematica ,la pulizia e la sostituzione</a:t>
            </a:r>
            <a:r>
              <a:rPr lang="it-IT" baseline="0" dirty="0" smtClean="0"/>
              <a:t> di alcuni componenti delle tubature soggette alla formazione di </a:t>
            </a:r>
            <a:r>
              <a:rPr lang="it-IT" baseline="0" dirty="0" err="1" smtClean="0"/>
              <a:t>biofilm</a:t>
            </a:r>
            <a:r>
              <a:rPr lang="it-IT" baseline="0" dirty="0" smtClean="0"/>
              <a:t> nelle aree dove sono ricoverati i pazienti più gravi  è considerata una strategia integrante per la prevenzione ed il controllo di un ampia varietà di patogeni </a:t>
            </a:r>
            <a:r>
              <a:rPr lang="it-IT" baseline="0" dirty="0" err="1" smtClean="0"/>
              <a:t>Gram</a:t>
            </a:r>
            <a:r>
              <a:rPr lang="it-IT" baseline="0" dirty="0" smtClean="0"/>
              <a:t> negativi. C’è evidenza di  contaminazione dei lavelli e dei componenti in aree ad alto rischio e pertanto l’appropriata manutenzione di questi deve essere incorporata nella pianificazione a lungo termine  di chi si occupa di manutenzione all’interno dell’ospedale. La sostituzione routinaria e la pulizia dei rompigetto e dei sifoni impedisce l’inevitabile formazione del </a:t>
            </a:r>
            <a:r>
              <a:rPr lang="it-IT" baseline="0" dirty="0" err="1" smtClean="0"/>
              <a:t>biofilm</a:t>
            </a:r>
            <a:r>
              <a:rPr lang="it-IT" baseline="0" dirty="0" smtClean="0"/>
              <a:t> con conseguente riduzione della dispersione di batteri </a:t>
            </a:r>
            <a:r>
              <a:rPr lang="it-IT" baseline="0" dirty="0" err="1" smtClean="0"/>
              <a:t>gram</a:t>
            </a:r>
            <a:r>
              <a:rPr lang="it-IT" baseline="0" dirty="0" smtClean="0"/>
              <a:t> negativi sulle superficie dei lavandini e su siti toccati dalle mani</a:t>
            </a:r>
          </a:p>
          <a:p>
            <a:r>
              <a:rPr lang="it-IT" baseline="0" dirty="0" smtClean="0"/>
              <a:t>La presenza di lavandini situati vicino ai pazienti vulnerabili all’infezione dovrebbe essere riconsiderata </a:t>
            </a:r>
            <a:r>
              <a:rPr lang="it-IT" dirty="0" err="1" smtClean="0"/>
              <a:t>Review</a:t>
            </a:r>
            <a:r>
              <a:rPr lang="it-IT" dirty="0" smtClean="0"/>
              <a:t> della letteratura sulle misure di intervento utilizzate per il controllo di MDE</a:t>
            </a:r>
          </a:p>
          <a:p>
            <a:r>
              <a:rPr lang="it-IT" dirty="0" err="1" smtClean="0"/>
              <a:t>Ibatteri</a:t>
            </a:r>
            <a:r>
              <a:rPr lang="it-IT" dirty="0" smtClean="0"/>
              <a:t> </a:t>
            </a:r>
            <a:r>
              <a:rPr lang="it-IT" dirty="0" err="1" smtClean="0"/>
              <a:t>gram</a:t>
            </a:r>
            <a:r>
              <a:rPr lang="it-IT" dirty="0" smtClean="0"/>
              <a:t> negativi sopravvivono meglio in luoghi umidi o bagnati. Un altro studio suggerisce che le </a:t>
            </a:r>
            <a:r>
              <a:rPr lang="it-IT" dirty="0" err="1" smtClean="0"/>
              <a:t>klebsielle</a:t>
            </a:r>
            <a:r>
              <a:rPr lang="it-IT" baseline="0" dirty="0" smtClean="0"/>
              <a:t> resistente contaminano più facilmente le aree vicino al paziente colonizzato/infetto rispetto a </a:t>
            </a:r>
            <a:r>
              <a:rPr lang="it-IT" baseline="0" dirty="0" err="1" smtClean="0"/>
              <a:t>E.coli</a:t>
            </a:r>
            <a:r>
              <a:rPr lang="it-IT" baseline="0" dirty="0" smtClean="0"/>
              <a:t>.</a:t>
            </a:r>
          </a:p>
          <a:p>
            <a:r>
              <a:rPr lang="it-IT" baseline="0" dirty="0" smtClean="0"/>
              <a:t>Le zone dove vengono rilevati i </a:t>
            </a:r>
            <a:r>
              <a:rPr lang="it-IT" baseline="0" dirty="0" err="1" smtClean="0"/>
              <a:t>Gram</a:t>
            </a:r>
            <a:r>
              <a:rPr lang="it-IT" baseline="0" dirty="0" smtClean="0"/>
              <a:t> negativi negli ospedali sono costantemente quelle esposte in maniera continua o intermittente all’acqua: lavandini, lavelli, vuota, docce toilette e bagni. Si viene a formare un </a:t>
            </a:r>
            <a:r>
              <a:rPr lang="it-IT" baseline="0" dirty="0" err="1" smtClean="0"/>
              <a:t>biofilm</a:t>
            </a:r>
            <a:r>
              <a:rPr lang="it-IT" baseline="0" dirty="0" smtClean="0"/>
              <a:t> sulle tubature e sui tappi filtri dell’acqua. I </a:t>
            </a:r>
            <a:r>
              <a:rPr lang="it-IT" baseline="0" dirty="0" err="1" smtClean="0"/>
              <a:t>biofilm</a:t>
            </a:r>
            <a:r>
              <a:rPr lang="it-IT" baseline="0" dirty="0" smtClean="0"/>
              <a:t> di </a:t>
            </a:r>
            <a:r>
              <a:rPr lang="it-IT" baseline="0" dirty="0" err="1" smtClean="0"/>
              <a:t>klebsiella</a:t>
            </a:r>
            <a:r>
              <a:rPr lang="it-IT" baseline="0" dirty="0" smtClean="0"/>
              <a:t> producono </a:t>
            </a:r>
            <a:r>
              <a:rPr lang="it-IT" baseline="0" dirty="0" err="1" smtClean="0"/>
              <a:t>esbl</a:t>
            </a:r>
            <a:endParaRPr lang="it-IT" dirty="0"/>
          </a:p>
        </p:txBody>
      </p:sp>
      <p:sp>
        <p:nvSpPr>
          <p:cNvPr id="4" name="Segnaposto numero diapositiva 3"/>
          <p:cNvSpPr>
            <a:spLocks noGrp="1"/>
          </p:cNvSpPr>
          <p:nvPr>
            <p:ph type="sldNum" sz="quarter" idx="10"/>
          </p:nvPr>
        </p:nvSpPr>
        <p:spPr/>
        <p:txBody>
          <a:bodyPr/>
          <a:lstStyle/>
          <a:p>
            <a:fld id="{94AE7FD0-8D5D-44B3-B928-8C5065B3E8F9}" type="slidenum">
              <a:rPr lang="it-IT" smtClean="0"/>
              <a:pPr/>
              <a:t>32</a:t>
            </a:fld>
            <a:endParaRPr lang="it-IT"/>
          </a:p>
        </p:txBody>
      </p:sp>
    </p:spTree>
    <p:extLst>
      <p:ext uri="{BB962C8B-B14F-4D97-AF65-F5344CB8AC3E}">
        <p14:creationId xmlns:p14="http://schemas.microsoft.com/office/powerpoint/2010/main" val="1025481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94AE7FD0-8D5D-44B3-B928-8C5065B3E8F9}" type="slidenum">
              <a:rPr lang="it-IT" smtClean="0"/>
              <a:pPr/>
              <a:t>33</a:t>
            </a:fld>
            <a:endParaRPr lang="it-IT"/>
          </a:p>
        </p:txBody>
      </p:sp>
    </p:spTree>
    <p:extLst>
      <p:ext uri="{BB962C8B-B14F-4D97-AF65-F5344CB8AC3E}">
        <p14:creationId xmlns:p14="http://schemas.microsoft.com/office/powerpoint/2010/main" val="33595385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Mi auguro che nessuno</a:t>
            </a:r>
            <a:r>
              <a:rPr lang="it-IT" baseline="0" dirty="0" smtClean="0"/>
              <a:t> di loro lavori nei vostri reparti</a:t>
            </a:r>
            <a:r>
              <a:rPr lang="it-IT" baseline="0" smtClean="0"/>
              <a:t>: sicuramente uno no!</a:t>
            </a:r>
            <a:endParaRPr lang="it-IT" dirty="0"/>
          </a:p>
        </p:txBody>
      </p:sp>
      <p:sp>
        <p:nvSpPr>
          <p:cNvPr id="4" name="Segnaposto numero diapositiva 3"/>
          <p:cNvSpPr>
            <a:spLocks noGrp="1"/>
          </p:cNvSpPr>
          <p:nvPr>
            <p:ph type="sldNum" sz="quarter" idx="10"/>
          </p:nvPr>
        </p:nvSpPr>
        <p:spPr/>
        <p:txBody>
          <a:bodyPr/>
          <a:lstStyle/>
          <a:p>
            <a:fld id="{94AE7FD0-8D5D-44B3-B928-8C5065B3E8F9}" type="slidenum">
              <a:rPr lang="it-IT" smtClean="0"/>
              <a:pPr/>
              <a:t>34</a:t>
            </a:fld>
            <a:endParaRPr lang="it-IT"/>
          </a:p>
        </p:txBody>
      </p:sp>
    </p:spTree>
    <p:extLst>
      <p:ext uri="{BB962C8B-B14F-4D97-AF65-F5344CB8AC3E}">
        <p14:creationId xmlns:p14="http://schemas.microsoft.com/office/powerpoint/2010/main" val="4226483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94AE7FD0-8D5D-44B3-B928-8C5065B3E8F9}" type="slidenum">
              <a:rPr lang="it-IT" smtClean="0"/>
              <a:pPr/>
              <a:t>6</a:t>
            </a:fld>
            <a:endParaRPr lang="it-IT"/>
          </a:p>
        </p:txBody>
      </p:sp>
    </p:spTree>
    <p:extLst>
      <p:ext uri="{BB962C8B-B14F-4D97-AF65-F5344CB8AC3E}">
        <p14:creationId xmlns:p14="http://schemas.microsoft.com/office/powerpoint/2010/main" val="896932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Despite heroic efforts to isolate and separate affected patients, enforce hand hygiene and infection-control precautions and disinfect large sections of the Clinical Center - including use of hydrogen peroxide vapor to decontaminate rooms and ripping out contaminated sink drainpipes — the bacteria ultimately colonized 17 patients over the next five months. Six would sicken and die from the infection. Five others died from their underlying disease while actively infected. The remaining eight survived because </a:t>
            </a:r>
            <a:r>
              <a:rPr lang="en-US" i="1" dirty="0" smtClean="0"/>
              <a:t>K. </a:t>
            </a:r>
            <a:r>
              <a:rPr lang="en-US" i="1" dirty="0" err="1" smtClean="0"/>
              <a:t>pneumoniae</a:t>
            </a:r>
            <a:r>
              <a:rPr lang="en-US" dirty="0" smtClean="0"/>
              <a:t> can enter the body, colonizing the gastrointestinal tract but never causing illness. Colonized patients, however, can unwittingly serve as bacterial reservoirs capable of transmitting infections to vulnerable patients, or even infect themselves if the bacterium moves to a vulnerable part of the body.</a:t>
            </a:r>
          </a:p>
          <a:p>
            <a:r>
              <a:rPr lang="en-US" dirty="0" smtClean="0"/>
              <a:t>The intensive investigation led to several startling discoveries: </a:t>
            </a:r>
            <a:r>
              <a:rPr lang="en-US" i="1" dirty="0" smtClean="0"/>
              <a:t>K. </a:t>
            </a:r>
            <a:r>
              <a:rPr lang="en-US" i="1" dirty="0" err="1" smtClean="0"/>
              <a:t>pneumoniae</a:t>
            </a:r>
            <a:r>
              <a:rPr lang="en-US" dirty="0" smtClean="0"/>
              <a:t> is hardier than previously shown in the hospital environment, which may spread the bacteria. Strains from the outbreak were found in six sink drains that were then ripped out and replaced, and on a ventilator that had been thoroughly cleaned after use by Patient 6. Bacteria from the outbreak also were found in the room of Patient 8 after it had been cleaned. </a:t>
            </a:r>
          </a:p>
          <a:p>
            <a:r>
              <a:rPr lang="en-US" dirty="0" smtClean="0"/>
              <a:t>Sequence analysis showed all infections originated with Patient 1 and not from different sources, a conclusion difficult to prove with other techniques.</a:t>
            </a:r>
            <a:endParaRPr lang="it-IT" dirty="0"/>
          </a:p>
        </p:txBody>
      </p:sp>
      <p:sp>
        <p:nvSpPr>
          <p:cNvPr id="4" name="Segnaposto numero diapositiva 3"/>
          <p:cNvSpPr>
            <a:spLocks noGrp="1"/>
          </p:cNvSpPr>
          <p:nvPr>
            <p:ph type="sldNum" sz="quarter" idx="10"/>
          </p:nvPr>
        </p:nvSpPr>
        <p:spPr/>
        <p:txBody>
          <a:bodyPr/>
          <a:lstStyle/>
          <a:p>
            <a:fld id="{94AE7FD0-8D5D-44B3-B928-8C5065B3E8F9}" type="slidenum">
              <a:rPr lang="it-IT" smtClean="0"/>
              <a:pPr/>
              <a:t>7</a:t>
            </a:fld>
            <a:endParaRPr lang="it-IT"/>
          </a:p>
        </p:txBody>
      </p:sp>
    </p:spTree>
    <p:extLst>
      <p:ext uri="{BB962C8B-B14F-4D97-AF65-F5344CB8AC3E}">
        <p14:creationId xmlns:p14="http://schemas.microsoft.com/office/powerpoint/2010/main" val="2634012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Lo studio</a:t>
            </a:r>
            <a:r>
              <a:rPr lang="it-IT" baseline="0" dirty="0" smtClean="0"/>
              <a:t> ha messo in evidenza </a:t>
            </a:r>
            <a:r>
              <a:rPr lang="it-IT" baseline="0" dirty="0" err="1" smtClean="0"/>
              <a:t>microvariazioni</a:t>
            </a:r>
            <a:r>
              <a:rPr lang="it-IT" baseline="0" dirty="0" smtClean="0"/>
              <a:t> puntiformi dello stesso ceppo e la sopravvivenza nell’ambiente</a:t>
            </a:r>
            <a:endParaRPr lang="it-IT" dirty="0"/>
          </a:p>
        </p:txBody>
      </p:sp>
      <p:sp>
        <p:nvSpPr>
          <p:cNvPr id="4" name="Segnaposto numero diapositiva 3"/>
          <p:cNvSpPr>
            <a:spLocks noGrp="1"/>
          </p:cNvSpPr>
          <p:nvPr>
            <p:ph type="sldNum" sz="quarter" idx="10"/>
          </p:nvPr>
        </p:nvSpPr>
        <p:spPr/>
        <p:txBody>
          <a:bodyPr/>
          <a:lstStyle/>
          <a:p>
            <a:fld id="{94AE7FD0-8D5D-44B3-B928-8C5065B3E8F9}" type="slidenum">
              <a:rPr lang="it-IT" smtClean="0"/>
              <a:pPr/>
              <a:t>8</a:t>
            </a:fld>
            <a:endParaRPr lang="it-IT"/>
          </a:p>
        </p:txBody>
      </p:sp>
    </p:spTree>
    <p:extLst>
      <p:ext uri="{BB962C8B-B14F-4D97-AF65-F5344CB8AC3E}">
        <p14:creationId xmlns:p14="http://schemas.microsoft.com/office/powerpoint/2010/main" val="3887996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94AE7FD0-8D5D-44B3-B928-8C5065B3E8F9}" type="slidenum">
              <a:rPr lang="it-IT" smtClean="0"/>
              <a:pPr/>
              <a:t>9</a:t>
            </a:fld>
            <a:endParaRPr lang="it-IT"/>
          </a:p>
        </p:txBody>
      </p:sp>
    </p:spTree>
    <p:extLst>
      <p:ext uri="{BB962C8B-B14F-4D97-AF65-F5344CB8AC3E}">
        <p14:creationId xmlns:p14="http://schemas.microsoft.com/office/powerpoint/2010/main" val="4099626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94AE7FD0-8D5D-44B3-B928-8C5065B3E8F9}" type="slidenum">
              <a:rPr lang="it-IT" smtClean="0"/>
              <a:pPr/>
              <a:t>10</a:t>
            </a:fld>
            <a:endParaRPr lang="it-IT"/>
          </a:p>
        </p:txBody>
      </p:sp>
    </p:spTree>
    <p:extLst>
      <p:ext uri="{BB962C8B-B14F-4D97-AF65-F5344CB8AC3E}">
        <p14:creationId xmlns:p14="http://schemas.microsoft.com/office/powerpoint/2010/main" val="1655072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err="1" smtClean="0"/>
              <a:t>C’e’</a:t>
            </a:r>
            <a:r>
              <a:rPr lang="it-IT" dirty="0" smtClean="0"/>
              <a:t> evidenza che molti dei patogeni sopravvivono bene nel </a:t>
            </a:r>
            <a:r>
              <a:rPr lang="it-IT" dirty="0" err="1" smtClean="0"/>
              <a:t>reservoir</a:t>
            </a:r>
            <a:r>
              <a:rPr lang="it-IT" dirty="0" smtClean="0"/>
              <a:t> ambientale. La domanda che</a:t>
            </a:r>
            <a:r>
              <a:rPr lang="it-IT" baseline="0" dirty="0" smtClean="0"/>
              <a:t> ci dobbiamo porre è se si comportano come spettatori </a:t>
            </a:r>
            <a:r>
              <a:rPr lang="it-IT" baseline="0" dirty="0" err="1" smtClean="0"/>
              <a:t>innocennti</a:t>
            </a:r>
            <a:r>
              <a:rPr lang="it-IT" baseline="0" dirty="0" smtClean="0"/>
              <a:t> o se rappresentino una sorgente adeguata di colonizzazione e infezione per i pazienti</a:t>
            </a:r>
            <a:endParaRPr lang="it-IT" dirty="0" smtClean="0"/>
          </a:p>
          <a:p>
            <a:r>
              <a:rPr lang="it-IT" sz="1200" b="0" i="0" u="none" strike="noStrike" kern="1200" baseline="0" dirty="0" smtClean="0">
                <a:solidFill>
                  <a:schemeClr val="tx1"/>
                </a:solidFill>
                <a:latin typeface="+mn-lt"/>
                <a:ea typeface="+mn-ea"/>
                <a:cs typeface="+mn-cs"/>
              </a:rPr>
              <a:t>A hospital </a:t>
            </a:r>
            <a:r>
              <a:rPr lang="it-IT" sz="1200" b="0" i="0" u="none" strike="noStrike" kern="1200" baseline="0" dirty="0" err="1" smtClean="0">
                <a:solidFill>
                  <a:schemeClr val="tx1"/>
                </a:solidFill>
                <a:latin typeface="+mn-lt"/>
                <a:ea typeface="+mn-ea"/>
                <a:cs typeface="+mn-cs"/>
              </a:rPr>
              <a:t>pathogen</a:t>
            </a:r>
            <a:endParaRPr lang="it-IT"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will persist in an appropriate environmental niche unless</a:t>
            </a:r>
          </a:p>
          <a:p>
            <a:r>
              <a:rPr lang="en-US" sz="1200" b="0" i="0" u="none" strike="noStrike" kern="1200" baseline="0" dirty="0" smtClean="0">
                <a:solidFill>
                  <a:schemeClr val="tx1"/>
                </a:solidFill>
                <a:latin typeface="+mn-lt"/>
                <a:ea typeface="+mn-ea"/>
                <a:cs typeface="+mn-cs"/>
              </a:rPr>
              <a:t>removed through some cleaning process [1]. If abandoned, it</a:t>
            </a:r>
          </a:p>
          <a:p>
            <a:r>
              <a:rPr lang="en-US" sz="1200" b="0" i="0" u="none" strike="noStrike" kern="1200" baseline="0" dirty="0" smtClean="0">
                <a:solidFill>
                  <a:schemeClr val="tx1"/>
                </a:solidFill>
                <a:latin typeface="+mn-lt"/>
                <a:ea typeface="+mn-ea"/>
                <a:cs typeface="+mn-cs"/>
              </a:rPr>
              <a:t>may contaminate hands or be uplifted amongst dust by air</a:t>
            </a:r>
          </a:p>
          <a:p>
            <a:r>
              <a:rPr lang="en-US" sz="1200" b="0" i="0" u="none" strike="noStrike" kern="1200" baseline="0" dirty="0" smtClean="0">
                <a:solidFill>
                  <a:schemeClr val="tx1"/>
                </a:solidFill>
                <a:latin typeface="+mn-lt"/>
                <a:ea typeface="+mn-ea"/>
                <a:cs typeface="+mn-cs"/>
              </a:rPr>
              <a:t>currents and deposited onto a patient or surfaces beside the</a:t>
            </a:r>
          </a:p>
          <a:p>
            <a:r>
              <a:rPr lang="it-IT" sz="1200" b="0" i="0" u="none" strike="noStrike" kern="1200" baseline="0" dirty="0" err="1" smtClean="0">
                <a:solidFill>
                  <a:schemeClr val="tx1"/>
                </a:solidFill>
                <a:latin typeface="+mn-lt"/>
                <a:ea typeface="+mn-ea"/>
                <a:cs typeface="+mn-cs"/>
              </a:rPr>
              <a:t>patient</a:t>
            </a:r>
            <a:endParaRPr lang="it-IT" dirty="0"/>
          </a:p>
        </p:txBody>
      </p:sp>
      <p:sp>
        <p:nvSpPr>
          <p:cNvPr id="4" name="Segnaposto numero diapositiva 3"/>
          <p:cNvSpPr>
            <a:spLocks noGrp="1"/>
          </p:cNvSpPr>
          <p:nvPr>
            <p:ph type="sldNum" sz="quarter" idx="10"/>
          </p:nvPr>
        </p:nvSpPr>
        <p:spPr/>
        <p:txBody>
          <a:bodyPr/>
          <a:lstStyle/>
          <a:p>
            <a:fld id="{94AE7FD0-8D5D-44B3-B928-8C5065B3E8F9}" type="slidenum">
              <a:rPr lang="it-IT" smtClean="0"/>
              <a:pPr/>
              <a:t>12</a:t>
            </a:fld>
            <a:endParaRPr lang="it-IT"/>
          </a:p>
        </p:txBody>
      </p:sp>
    </p:spTree>
    <p:extLst>
      <p:ext uri="{BB962C8B-B14F-4D97-AF65-F5344CB8AC3E}">
        <p14:creationId xmlns:p14="http://schemas.microsoft.com/office/powerpoint/2010/main" val="1878838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Non esiste uno </a:t>
            </a:r>
            <a:r>
              <a:rPr lang="it-IT" dirty="0" err="1" smtClean="0"/>
              <a:t>standards</a:t>
            </a:r>
            <a:r>
              <a:rPr lang="it-IT" dirty="0" smtClean="0"/>
              <a:t> internazionale riconosciuto per valutare</a:t>
            </a:r>
            <a:r>
              <a:rPr lang="it-IT" baseline="0" dirty="0" smtClean="0"/>
              <a:t> il livello di pulizia delle superfici. E’ stato adottato quello utilizzato nell’industria alimentare con la differenza che all’interno dell’ospedale le superfici sono frequentemente toccate con le mani</a:t>
            </a:r>
            <a:endParaRPr lang="it-IT" dirty="0"/>
          </a:p>
        </p:txBody>
      </p:sp>
      <p:sp>
        <p:nvSpPr>
          <p:cNvPr id="4" name="Segnaposto numero diapositiva 3"/>
          <p:cNvSpPr>
            <a:spLocks noGrp="1"/>
          </p:cNvSpPr>
          <p:nvPr>
            <p:ph type="sldNum" sz="quarter" idx="10"/>
          </p:nvPr>
        </p:nvSpPr>
        <p:spPr/>
        <p:txBody>
          <a:bodyPr/>
          <a:lstStyle/>
          <a:p>
            <a:fld id="{94AE7FD0-8D5D-44B3-B928-8C5065B3E8F9}" type="slidenum">
              <a:rPr lang="it-IT" smtClean="0"/>
              <a:pPr/>
              <a:t>13</a:t>
            </a:fld>
            <a:endParaRPr lang="it-IT"/>
          </a:p>
        </p:txBody>
      </p:sp>
    </p:spTree>
    <p:extLst>
      <p:ext uri="{BB962C8B-B14F-4D97-AF65-F5344CB8AC3E}">
        <p14:creationId xmlns:p14="http://schemas.microsoft.com/office/powerpoint/2010/main" val="2930520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10" name="Rectangle 9"/>
          <p:cNvSpPr/>
          <p:nvPr/>
        </p:nvSpPr>
        <p:spPr>
          <a:xfrm>
            <a:off x="-1" y="2545080"/>
            <a:ext cx="9144000" cy="3255264"/>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1" y="2667000"/>
            <a:ext cx="9144000" cy="2739571"/>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 y="5479143"/>
            <a:ext cx="9144000" cy="235857"/>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28599" y="2819400"/>
            <a:ext cx="8686800" cy="1470025"/>
          </a:xfrm>
        </p:spPr>
        <p:txBody>
          <a:bodyPr anchor="b">
            <a:noAutofit/>
          </a:bodyPr>
          <a:lstStyle>
            <a:lvl1pPr>
              <a:defRPr sz="7200" b="0" cap="none" spc="0">
                <a:ln w="13970"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it-IT" smtClean="0"/>
              <a:t>Fare clic per modificare lo stile del titolo</a:t>
            </a:r>
            <a:endParaRPr lang="en-US" dirty="0"/>
          </a:p>
        </p:txBody>
      </p:sp>
      <p:sp>
        <p:nvSpPr>
          <p:cNvPr id="3" name="Subtitle 2"/>
          <p:cNvSpPr>
            <a:spLocks noGrp="1"/>
          </p:cNvSpPr>
          <p:nvPr>
            <p:ph type="subTitle" idx="1"/>
          </p:nvPr>
        </p:nvSpPr>
        <p:spPr>
          <a:xfrm>
            <a:off x="571499" y="4800600"/>
            <a:ext cx="8001000" cy="5334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5EA8D149-2518-4789-89C5-A1E2CEAD5E4E}" type="datetimeFigureOut">
              <a:rPr lang="it-IT" smtClean="0">
                <a:solidFill>
                  <a:srgbClr val="575F6D"/>
                </a:solidFill>
              </a:rPr>
              <a:pPr/>
              <a:t>20/09/16</a:t>
            </a:fld>
            <a:endParaRPr lang="it-IT">
              <a:solidFill>
                <a:srgbClr val="575F6D"/>
              </a:solidFill>
            </a:endParaRPr>
          </a:p>
        </p:txBody>
      </p:sp>
      <p:sp>
        <p:nvSpPr>
          <p:cNvPr id="5" name="Footer Placeholder 4"/>
          <p:cNvSpPr>
            <a:spLocks noGrp="1"/>
          </p:cNvSpPr>
          <p:nvPr>
            <p:ph type="ftr" sz="quarter" idx="11"/>
          </p:nvPr>
        </p:nvSpPr>
        <p:spPr>
          <a:xfrm>
            <a:off x="5791200" y="6356350"/>
            <a:ext cx="2895600" cy="365125"/>
          </a:xfrm>
        </p:spPr>
        <p:txBody>
          <a:bodyPr/>
          <a:lstStyle>
            <a:lvl1pPr algn="r">
              <a:defRPr/>
            </a:lvl1pPr>
          </a:lstStyle>
          <a:p>
            <a:endParaRPr lang="it-IT">
              <a:solidFill>
                <a:srgbClr val="575F6D"/>
              </a:solidFill>
            </a:endParaRPr>
          </a:p>
        </p:txBody>
      </p:sp>
      <p:sp>
        <p:nvSpPr>
          <p:cNvPr id="11" name="TextBox 10"/>
          <p:cNvSpPr txBox="1"/>
          <p:nvPr/>
        </p:nvSpPr>
        <p:spPr>
          <a:xfrm>
            <a:off x="3148584" y="4261104"/>
            <a:ext cx="1219200" cy="584775"/>
          </a:xfrm>
          <a:prstGeom prst="rect">
            <a:avLst/>
          </a:prstGeom>
          <a:noFill/>
        </p:spPr>
        <p:txBody>
          <a:bodyPr wrap="square" rtlCol="0">
            <a:spAutoFit/>
          </a:bodyPr>
          <a:lstStyle/>
          <a:p>
            <a:pPr algn="r"/>
            <a:r>
              <a:rPr lang="en-US" sz="3200" spc="150" dirty="0" smtClean="0">
                <a:solidFill>
                  <a:schemeClr val="accent1"/>
                </a:solidFill>
                <a:sym typeface="Wingdings"/>
              </a:rPr>
              <a:t></a:t>
            </a:r>
            <a:endParaRPr lang="en-US" sz="3200" spc="150" dirty="0">
              <a:solidFill>
                <a:schemeClr val="accent1"/>
              </a:solidFill>
            </a:endParaRPr>
          </a:p>
        </p:txBody>
      </p:sp>
      <p:sp>
        <p:nvSpPr>
          <p:cNvPr id="6" name="Slide Number Placeholder 5"/>
          <p:cNvSpPr>
            <a:spLocks noGrp="1"/>
          </p:cNvSpPr>
          <p:nvPr>
            <p:ph type="sldNum" sz="quarter" idx="12"/>
          </p:nvPr>
        </p:nvSpPr>
        <p:spPr>
          <a:xfrm>
            <a:off x="3962399" y="4392168"/>
            <a:ext cx="1219200" cy="365125"/>
          </a:xfrm>
        </p:spPr>
        <p:txBody>
          <a:bodyPr/>
          <a:lstStyle>
            <a:lvl1pPr algn="ctr">
              <a:defRPr sz="2400">
                <a:latin typeface="+mj-lt"/>
              </a:defRPr>
            </a:lvl1pPr>
          </a:lstStyle>
          <a:p>
            <a:fld id="{0A386075-F398-4FBC-A94D-E7EE427160B2}" type="slidenum">
              <a:rPr lang="it-IT" smtClean="0">
                <a:solidFill>
                  <a:srgbClr val="575F6D"/>
                </a:solidFill>
              </a:rPr>
              <a:pPr/>
              <a:t>‹n.›</a:t>
            </a:fld>
            <a:endParaRPr lang="it-IT">
              <a:solidFill>
                <a:srgbClr val="575F6D"/>
              </a:solidFill>
            </a:endParaRPr>
          </a:p>
        </p:txBody>
      </p:sp>
      <p:sp>
        <p:nvSpPr>
          <p:cNvPr id="15" name="TextBox 14"/>
          <p:cNvSpPr txBox="1"/>
          <p:nvPr/>
        </p:nvSpPr>
        <p:spPr>
          <a:xfrm>
            <a:off x="4818888" y="4261104"/>
            <a:ext cx="1219200" cy="584775"/>
          </a:xfrm>
          <a:prstGeom prst="rect">
            <a:avLst/>
          </a:prstGeom>
          <a:noFill/>
        </p:spPr>
        <p:txBody>
          <a:bodyPr wrap="square" rtlCol="0">
            <a:spAutoFit/>
          </a:bodyPr>
          <a:lstStyle/>
          <a:p>
            <a:pPr algn="l"/>
            <a:r>
              <a:rPr lang="en-US" sz="3200" spc="150" dirty="0" smtClean="0">
                <a:solidFill>
                  <a:schemeClr val="accent1"/>
                </a:solidFill>
                <a:sym typeface="Wingdings"/>
              </a:rPr>
              <a:t></a:t>
            </a:r>
            <a:endParaRPr lang="en-US" sz="3200" spc="150" dirty="0">
              <a:solidFill>
                <a:schemeClr val="accent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a:p>
        </p:txBody>
      </p:sp>
      <p:sp>
        <p:nvSpPr>
          <p:cNvPr id="3" name="Vertical Text Placeholder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5EA8D149-2518-4789-89C5-A1E2CEAD5E4E}" type="datetimeFigureOut">
              <a:rPr lang="it-IT" smtClean="0">
                <a:solidFill>
                  <a:srgbClr val="575F6D"/>
                </a:solidFill>
              </a:rPr>
              <a:pPr/>
              <a:t>20/09/16</a:t>
            </a:fld>
            <a:endParaRPr lang="it-IT">
              <a:solidFill>
                <a:srgbClr val="575F6D"/>
              </a:solidFill>
            </a:endParaRPr>
          </a:p>
        </p:txBody>
      </p:sp>
      <p:sp>
        <p:nvSpPr>
          <p:cNvPr id="5" name="Footer Placeholder 4"/>
          <p:cNvSpPr>
            <a:spLocks noGrp="1"/>
          </p:cNvSpPr>
          <p:nvPr>
            <p:ph type="ftr" sz="quarter" idx="11"/>
          </p:nvPr>
        </p:nvSpPr>
        <p:spPr/>
        <p:txBody>
          <a:bodyPr/>
          <a:lstStyle/>
          <a:p>
            <a:endParaRPr lang="it-IT">
              <a:solidFill>
                <a:srgbClr val="575F6D"/>
              </a:solidFill>
            </a:endParaRPr>
          </a:p>
        </p:txBody>
      </p:sp>
      <p:sp>
        <p:nvSpPr>
          <p:cNvPr id="6" name="Slide Number Placeholder 5"/>
          <p:cNvSpPr>
            <a:spLocks noGrp="1"/>
          </p:cNvSpPr>
          <p:nvPr>
            <p:ph type="sldNum" sz="quarter" idx="12"/>
          </p:nvPr>
        </p:nvSpPr>
        <p:spPr/>
        <p:txBody>
          <a:bodyPr/>
          <a:lstStyle/>
          <a:p>
            <a:fld id="{0A386075-F398-4FBC-A94D-E7EE427160B2}" type="slidenum">
              <a:rPr lang="it-IT" smtClean="0">
                <a:solidFill>
                  <a:srgbClr val="575F6D"/>
                </a:solidFill>
              </a:rPr>
              <a:pPr/>
              <a:t>‹n.›</a:t>
            </a:fld>
            <a:endParaRPr lang="it-IT">
              <a:solidFill>
                <a:srgbClr val="575F6D"/>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7" name="Rectangle 6"/>
          <p:cNvSpPr/>
          <p:nvPr/>
        </p:nvSpPr>
        <p:spPr>
          <a:xfrm rot="5400000">
            <a:off x="4591050" y="2409824"/>
            <a:ext cx="6858000" cy="2038351"/>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rot="5400000">
            <a:off x="4668203" y="2570797"/>
            <a:ext cx="6858000" cy="1716405"/>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7315200" y="274638"/>
            <a:ext cx="1447800" cy="5851525"/>
          </a:xfrm>
        </p:spPr>
        <p:txBody>
          <a:bodyPr vert="eaVert" anchor="b"/>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457199" y="274638"/>
            <a:ext cx="6353175"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5EA8D149-2518-4789-89C5-A1E2CEAD5E4E}" type="datetimeFigureOut">
              <a:rPr lang="it-IT" smtClean="0">
                <a:solidFill>
                  <a:srgbClr val="575F6D"/>
                </a:solidFill>
              </a:rPr>
              <a:pPr/>
              <a:t>20/09/16</a:t>
            </a:fld>
            <a:endParaRPr lang="it-IT">
              <a:solidFill>
                <a:srgbClr val="575F6D"/>
              </a:solidFill>
            </a:endParaRPr>
          </a:p>
        </p:txBody>
      </p:sp>
      <p:sp>
        <p:nvSpPr>
          <p:cNvPr id="5" name="Footer Placeholder 4"/>
          <p:cNvSpPr>
            <a:spLocks noGrp="1"/>
          </p:cNvSpPr>
          <p:nvPr>
            <p:ph type="ftr" sz="quarter" idx="11"/>
          </p:nvPr>
        </p:nvSpPr>
        <p:spPr/>
        <p:txBody>
          <a:bodyPr/>
          <a:lstStyle/>
          <a:p>
            <a:endParaRPr lang="it-IT">
              <a:solidFill>
                <a:srgbClr val="575F6D"/>
              </a:solidFill>
            </a:endParaRPr>
          </a:p>
        </p:txBody>
      </p:sp>
      <p:sp>
        <p:nvSpPr>
          <p:cNvPr id="6" name="Slide Number Placeholder 5"/>
          <p:cNvSpPr>
            <a:spLocks noGrp="1"/>
          </p:cNvSpPr>
          <p:nvPr>
            <p:ph type="sldNum" sz="quarter" idx="12"/>
          </p:nvPr>
        </p:nvSpPr>
        <p:spPr>
          <a:xfrm>
            <a:off x="6096000" y="6356350"/>
            <a:ext cx="762000" cy="365125"/>
          </a:xfrm>
        </p:spPr>
        <p:txBody>
          <a:bodyPr/>
          <a:lstStyle/>
          <a:p>
            <a:fld id="{0A386075-F398-4FBC-A94D-E7EE427160B2}" type="slidenum">
              <a:rPr lang="it-IT" smtClean="0">
                <a:solidFill>
                  <a:srgbClr val="575F6D"/>
                </a:solidFill>
              </a:rPr>
              <a:pPr/>
              <a:t>‹n.›</a:t>
            </a:fld>
            <a:endParaRPr lang="it-IT">
              <a:solidFill>
                <a:srgbClr val="575F6D"/>
              </a:solidFill>
            </a:endParaRPr>
          </a:p>
        </p:txBody>
      </p:sp>
      <p:sp>
        <p:nvSpPr>
          <p:cNvPr id="9" name="Rectangle 8"/>
          <p:cNvSpPr/>
          <p:nvPr/>
        </p:nvSpPr>
        <p:spPr>
          <a:xfrm rot="5400000">
            <a:off x="3681476" y="3354324"/>
            <a:ext cx="6858000" cy="149352"/>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5EA8D149-2518-4789-89C5-A1E2CEAD5E4E}" type="datetimeFigureOut">
              <a:rPr lang="it-IT" smtClean="0">
                <a:solidFill>
                  <a:srgbClr val="575F6D"/>
                </a:solidFill>
              </a:rPr>
              <a:pPr/>
              <a:t>20/09/16</a:t>
            </a:fld>
            <a:endParaRPr lang="it-IT">
              <a:solidFill>
                <a:srgbClr val="575F6D"/>
              </a:solidFill>
            </a:endParaRPr>
          </a:p>
        </p:txBody>
      </p:sp>
      <p:sp>
        <p:nvSpPr>
          <p:cNvPr id="5" name="Footer Placeholder 4"/>
          <p:cNvSpPr>
            <a:spLocks noGrp="1"/>
          </p:cNvSpPr>
          <p:nvPr>
            <p:ph type="ftr" sz="quarter" idx="11"/>
          </p:nvPr>
        </p:nvSpPr>
        <p:spPr/>
        <p:txBody>
          <a:bodyPr/>
          <a:lstStyle/>
          <a:p>
            <a:endParaRPr lang="it-IT">
              <a:solidFill>
                <a:srgbClr val="575F6D"/>
              </a:solidFill>
            </a:endParaRPr>
          </a:p>
        </p:txBody>
      </p:sp>
      <p:sp>
        <p:nvSpPr>
          <p:cNvPr id="6" name="Slide Number Placeholder 5"/>
          <p:cNvSpPr>
            <a:spLocks noGrp="1"/>
          </p:cNvSpPr>
          <p:nvPr>
            <p:ph type="sldNum" sz="quarter" idx="12"/>
          </p:nvPr>
        </p:nvSpPr>
        <p:spPr/>
        <p:txBody>
          <a:bodyPr/>
          <a:lstStyle/>
          <a:p>
            <a:fld id="{0A386075-F398-4FBC-A94D-E7EE427160B2}" type="slidenum">
              <a:rPr lang="it-IT" smtClean="0">
                <a:solidFill>
                  <a:srgbClr val="575F6D"/>
                </a:solidFill>
              </a:rPr>
              <a:pPr/>
              <a:t>‹n.›</a:t>
            </a:fld>
            <a:endParaRPr lang="it-IT">
              <a:solidFill>
                <a:srgbClr val="575F6D"/>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7" name="Rectangle 6"/>
          <p:cNvSpPr/>
          <p:nvPr/>
        </p:nvSpPr>
        <p:spPr>
          <a:xfrm>
            <a:off x="-1" y="2545080"/>
            <a:ext cx="9144000" cy="3255264"/>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 y="2667000"/>
            <a:ext cx="9144000" cy="2739571"/>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 y="5479143"/>
            <a:ext cx="9144000" cy="235857"/>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599" y="2819400"/>
            <a:ext cx="8686800" cy="1463040"/>
          </a:xfrm>
        </p:spPr>
        <p:txBody>
          <a:bodyPr anchor="b" anchorCtr="0">
            <a:noAutofit/>
          </a:bodyPr>
          <a:lstStyle>
            <a:lvl1pPr algn="ctr">
              <a:defRPr sz="7200" b="0" cap="none" baseline="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571499" y="4800600"/>
            <a:ext cx="8001000" cy="548640"/>
          </a:xfrm>
        </p:spPr>
        <p:txBody>
          <a:bodyPr anchor="b"/>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5EA8D149-2518-4789-89C5-A1E2CEAD5E4E}" type="datetimeFigureOut">
              <a:rPr lang="it-IT" smtClean="0">
                <a:solidFill>
                  <a:srgbClr val="FFF39D"/>
                </a:solidFill>
              </a:rPr>
              <a:pPr/>
              <a:t>20/09/16</a:t>
            </a:fld>
            <a:endParaRPr lang="it-IT">
              <a:solidFill>
                <a:srgbClr val="FFF39D"/>
              </a:solidFill>
            </a:endParaRPr>
          </a:p>
        </p:txBody>
      </p:sp>
      <p:sp>
        <p:nvSpPr>
          <p:cNvPr id="5" name="Footer Placeholder 4"/>
          <p:cNvSpPr>
            <a:spLocks noGrp="1"/>
          </p:cNvSpPr>
          <p:nvPr>
            <p:ph type="ftr" sz="quarter" idx="11"/>
          </p:nvPr>
        </p:nvSpPr>
        <p:spPr>
          <a:xfrm>
            <a:off x="5791200" y="6356350"/>
            <a:ext cx="2895600" cy="365125"/>
          </a:xfrm>
        </p:spPr>
        <p:txBody>
          <a:bodyPr/>
          <a:lstStyle/>
          <a:p>
            <a:endParaRPr lang="it-IT">
              <a:solidFill>
                <a:srgbClr val="FFF39D"/>
              </a:solidFill>
            </a:endParaRPr>
          </a:p>
        </p:txBody>
      </p:sp>
      <p:sp>
        <p:nvSpPr>
          <p:cNvPr id="6" name="Slide Number Placeholder 5"/>
          <p:cNvSpPr>
            <a:spLocks noGrp="1"/>
          </p:cNvSpPr>
          <p:nvPr>
            <p:ph type="sldNum" sz="quarter" idx="12"/>
          </p:nvPr>
        </p:nvSpPr>
        <p:spPr>
          <a:xfrm>
            <a:off x="3959352" y="4389120"/>
            <a:ext cx="1216152" cy="365125"/>
          </a:xfrm>
        </p:spPr>
        <p:txBody>
          <a:bodyPr/>
          <a:lstStyle>
            <a:lvl1pPr algn="ctr">
              <a:defRPr sz="2400">
                <a:solidFill>
                  <a:srgbClr val="FFFFFF"/>
                </a:solidFill>
              </a:defRPr>
            </a:lvl1pPr>
          </a:lstStyle>
          <a:p>
            <a:fld id="{0A386075-F398-4FBC-A94D-E7EE427160B2}" type="slidenum">
              <a:rPr lang="it-IT" smtClean="0">
                <a:solidFill>
                  <a:srgbClr val="FFF39D"/>
                </a:solidFill>
              </a:rPr>
              <a:pPr/>
              <a:t>‹n.›</a:t>
            </a:fld>
            <a:endParaRPr lang="it-IT">
              <a:solidFill>
                <a:srgbClr val="FFF39D"/>
              </a:solidFill>
            </a:endParaRPr>
          </a:p>
        </p:txBody>
      </p:sp>
      <p:sp>
        <p:nvSpPr>
          <p:cNvPr id="11" name="TextBox 10"/>
          <p:cNvSpPr txBox="1"/>
          <p:nvPr/>
        </p:nvSpPr>
        <p:spPr>
          <a:xfrm>
            <a:off x="4818888" y="4261104"/>
            <a:ext cx="1219200" cy="584775"/>
          </a:xfrm>
          <a:prstGeom prst="rect">
            <a:avLst/>
          </a:prstGeom>
          <a:noFill/>
        </p:spPr>
        <p:txBody>
          <a:bodyPr wrap="square" rtlCol="0">
            <a:spAutoFit/>
          </a:bodyPr>
          <a:lstStyle/>
          <a:p>
            <a:pPr algn="l"/>
            <a:r>
              <a:rPr lang="en-US" sz="3200" spc="150" dirty="0" smtClean="0">
                <a:solidFill>
                  <a:srgbClr val="FFFFFF"/>
                </a:solidFill>
                <a:sym typeface="Wingdings"/>
              </a:rPr>
              <a:t></a:t>
            </a:r>
            <a:endParaRPr lang="en-US" sz="3200" spc="150" dirty="0">
              <a:solidFill>
                <a:srgbClr val="FFFFFF"/>
              </a:solidFill>
            </a:endParaRPr>
          </a:p>
        </p:txBody>
      </p:sp>
      <p:sp>
        <p:nvSpPr>
          <p:cNvPr id="12" name="TextBox 11"/>
          <p:cNvSpPr txBox="1"/>
          <p:nvPr/>
        </p:nvSpPr>
        <p:spPr>
          <a:xfrm>
            <a:off x="3148584" y="4261104"/>
            <a:ext cx="1219200" cy="584775"/>
          </a:xfrm>
          <a:prstGeom prst="rect">
            <a:avLst/>
          </a:prstGeom>
          <a:noFill/>
        </p:spPr>
        <p:txBody>
          <a:bodyPr wrap="square" rtlCol="0">
            <a:spAutoFit/>
          </a:bodyPr>
          <a:lstStyle/>
          <a:p>
            <a:pPr algn="r"/>
            <a:r>
              <a:rPr lang="en-US" sz="3200" spc="150" dirty="0" smtClean="0">
                <a:solidFill>
                  <a:srgbClr val="FFFFFF"/>
                </a:solidFill>
                <a:sym typeface="Wingdings"/>
              </a:rPr>
              <a:t></a:t>
            </a:r>
            <a:endParaRPr lang="en-US" sz="3200" spc="150" dirty="0">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Date Placeholder 4"/>
          <p:cNvSpPr>
            <a:spLocks noGrp="1"/>
          </p:cNvSpPr>
          <p:nvPr>
            <p:ph type="dt" sz="half" idx="10"/>
          </p:nvPr>
        </p:nvSpPr>
        <p:spPr/>
        <p:txBody>
          <a:bodyPr/>
          <a:lstStyle/>
          <a:p>
            <a:fld id="{5EA8D149-2518-4789-89C5-A1E2CEAD5E4E}" type="datetimeFigureOut">
              <a:rPr lang="it-IT" smtClean="0">
                <a:solidFill>
                  <a:srgbClr val="575F6D"/>
                </a:solidFill>
              </a:rPr>
              <a:pPr/>
              <a:t>20/09/16</a:t>
            </a:fld>
            <a:endParaRPr lang="it-IT">
              <a:solidFill>
                <a:srgbClr val="575F6D"/>
              </a:solidFill>
            </a:endParaRPr>
          </a:p>
        </p:txBody>
      </p:sp>
      <p:sp>
        <p:nvSpPr>
          <p:cNvPr id="6" name="Footer Placeholder 5"/>
          <p:cNvSpPr>
            <a:spLocks noGrp="1"/>
          </p:cNvSpPr>
          <p:nvPr>
            <p:ph type="ftr" sz="quarter" idx="11"/>
          </p:nvPr>
        </p:nvSpPr>
        <p:spPr/>
        <p:txBody>
          <a:bodyPr/>
          <a:lstStyle/>
          <a:p>
            <a:endParaRPr lang="it-IT">
              <a:solidFill>
                <a:srgbClr val="575F6D"/>
              </a:solidFill>
            </a:endParaRPr>
          </a:p>
        </p:txBody>
      </p:sp>
      <p:sp>
        <p:nvSpPr>
          <p:cNvPr id="7" name="Slide Number Placeholder 6"/>
          <p:cNvSpPr>
            <a:spLocks noGrp="1"/>
          </p:cNvSpPr>
          <p:nvPr>
            <p:ph type="sldNum" sz="quarter" idx="12"/>
          </p:nvPr>
        </p:nvSpPr>
        <p:spPr/>
        <p:txBody>
          <a:bodyPr/>
          <a:lstStyle/>
          <a:p>
            <a:fld id="{0A386075-F398-4FBC-A94D-E7EE427160B2}" type="slidenum">
              <a:rPr lang="it-IT" smtClean="0">
                <a:solidFill>
                  <a:srgbClr val="575F6D"/>
                </a:solidFill>
              </a:rPr>
              <a:pPr/>
              <a:t>‹n.›</a:t>
            </a:fld>
            <a:endParaRPr lang="it-IT">
              <a:solidFill>
                <a:srgbClr val="575F6D"/>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Date Placeholder 6"/>
          <p:cNvSpPr>
            <a:spLocks noGrp="1"/>
          </p:cNvSpPr>
          <p:nvPr>
            <p:ph type="dt" sz="half" idx="10"/>
          </p:nvPr>
        </p:nvSpPr>
        <p:spPr/>
        <p:txBody>
          <a:bodyPr/>
          <a:lstStyle/>
          <a:p>
            <a:fld id="{5EA8D149-2518-4789-89C5-A1E2CEAD5E4E}" type="datetimeFigureOut">
              <a:rPr lang="it-IT" smtClean="0">
                <a:solidFill>
                  <a:srgbClr val="575F6D"/>
                </a:solidFill>
              </a:rPr>
              <a:pPr/>
              <a:t>20/09/16</a:t>
            </a:fld>
            <a:endParaRPr lang="it-IT">
              <a:solidFill>
                <a:srgbClr val="575F6D"/>
              </a:solidFill>
            </a:endParaRPr>
          </a:p>
        </p:txBody>
      </p:sp>
      <p:sp>
        <p:nvSpPr>
          <p:cNvPr id="8" name="Footer Placeholder 7"/>
          <p:cNvSpPr>
            <a:spLocks noGrp="1"/>
          </p:cNvSpPr>
          <p:nvPr>
            <p:ph type="ftr" sz="quarter" idx="11"/>
          </p:nvPr>
        </p:nvSpPr>
        <p:spPr/>
        <p:txBody>
          <a:bodyPr/>
          <a:lstStyle/>
          <a:p>
            <a:endParaRPr lang="it-IT">
              <a:solidFill>
                <a:srgbClr val="575F6D"/>
              </a:solidFill>
            </a:endParaRPr>
          </a:p>
        </p:txBody>
      </p:sp>
      <p:sp>
        <p:nvSpPr>
          <p:cNvPr id="9" name="Slide Number Placeholder 8"/>
          <p:cNvSpPr>
            <a:spLocks noGrp="1"/>
          </p:cNvSpPr>
          <p:nvPr>
            <p:ph type="sldNum" sz="quarter" idx="12"/>
          </p:nvPr>
        </p:nvSpPr>
        <p:spPr/>
        <p:txBody>
          <a:bodyPr/>
          <a:lstStyle/>
          <a:p>
            <a:fld id="{0A386075-F398-4FBC-A94D-E7EE427160B2}" type="slidenum">
              <a:rPr lang="it-IT" smtClean="0">
                <a:solidFill>
                  <a:srgbClr val="575F6D"/>
                </a:solidFill>
              </a:rPr>
              <a:pPr/>
              <a:t>‹n.›</a:t>
            </a:fld>
            <a:endParaRPr lang="it-IT">
              <a:solidFill>
                <a:srgbClr val="575F6D"/>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a:p>
        </p:txBody>
      </p:sp>
      <p:sp>
        <p:nvSpPr>
          <p:cNvPr id="3" name="Date Placeholder 2"/>
          <p:cNvSpPr>
            <a:spLocks noGrp="1"/>
          </p:cNvSpPr>
          <p:nvPr>
            <p:ph type="dt" sz="half" idx="10"/>
          </p:nvPr>
        </p:nvSpPr>
        <p:spPr/>
        <p:txBody>
          <a:bodyPr/>
          <a:lstStyle/>
          <a:p>
            <a:fld id="{5EA8D149-2518-4789-89C5-A1E2CEAD5E4E}" type="datetimeFigureOut">
              <a:rPr lang="it-IT" smtClean="0">
                <a:solidFill>
                  <a:srgbClr val="575F6D"/>
                </a:solidFill>
              </a:rPr>
              <a:pPr/>
              <a:t>20/09/16</a:t>
            </a:fld>
            <a:endParaRPr lang="it-IT">
              <a:solidFill>
                <a:srgbClr val="575F6D"/>
              </a:solidFill>
            </a:endParaRPr>
          </a:p>
        </p:txBody>
      </p:sp>
      <p:sp>
        <p:nvSpPr>
          <p:cNvPr id="4" name="Footer Placeholder 3"/>
          <p:cNvSpPr>
            <a:spLocks noGrp="1"/>
          </p:cNvSpPr>
          <p:nvPr>
            <p:ph type="ftr" sz="quarter" idx="11"/>
          </p:nvPr>
        </p:nvSpPr>
        <p:spPr/>
        <p:txBody>
          <a:bodyPr/>
          <a:lstStyle/>
          <a:p>
            <a:endParaRPr lang="it-IT">
              <a:solidFill>
                <a:srgbClr val="575F6D"/>
              </a:solidFill>
            </a:endParaRPr>
          </a:p>
        </p:txBody>
      </p:sp>
      <p:sp>
        <p:nvSpPr>
          <p:cNvPr id="5" name="Slide Number Placeholder 4"/>
          <p:cNvSpPr>
            <a:spLocks noGrp="1"/>
          </p:cNvSpPr>
          <p:nvPr>
            <p:ph type="sldNum" sz="quarter" idx="12"/>
          </p:nvPr>
        </p:nvSpPr>
        <p:spPr/>
        <p:txBody>
          <a:bodyPr/>
          <a:lstStyle/>
          <a:p>
            <a:fld id="{0A386075-F398-4FBC-A94D-E7EE427160B2}" type="slidenum">
              <a:rPr lang="it-IT" smtClean="0">
                <a:solidFill>
                  <a:srgbClr val="575F6D"/>
                </a:solidFill>
              </a:rPr>
              <a:pPr/>
              <a:t>‹n.›</a:t>
            </a:fld>
            <a:endParaRPr lang="it-IT">
              <a:solidFill>
                <a:srgbClr val="575F6D"/>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A8D149-2518-4789-89C5-A1E2CEAD5E4E}" type="datetimeFigureOut">
              <a:rPr lang="it-IT" smtClean="0">
                <a:solidFill>
                  <a:srgbClr val="575F6D"/>
                </a:solidFill>
              </a:rPr>
              <a:pPr/>
              <a:t>20/09/16</a:t>
            </a:fld>
            <a:endParaRPr lang="it-IT">
              <a:solidFill>
                <a:srgbClr val="575F6D"/>
              </a:solidFill>
            </a:endParaRPr>
          </a:p>
        </p:txBody>
      </p:sp>
      <p:sp>
        <p:nvSpPr>
          <p:cNvPr id="3" name="Footer Placeholder 2"/>
          <p:cNvSpPr>
            <a:spLocks noGrp="1"/>
          </p:cNvSpPr>
          <p:nvPr>
            <p:ph type="ftr" sz="quarter" idx="11"/>
          </p:nvPr>
        </p:nvSpPr>
        <p:spPr/>
        <p:txBody>
          <a:bodyPr/>
          <a:lstStyle/>
          <a:p>
            <a:endParaRPr lang="it-IT">
              <a:solidFill>
                <a:srgbClr val="575F6D"/>
              </a:solidFill>
            </a:endParaRPr>
          </a:p>
        </p:txBody>
      </p:sp>
      <p:sp>
        <p:nvSpPr>
          <p:cNvPr id="4" name="Slide Number Placeholder 3"/>
          <p:cNvSpPr>
            <a:spLocks noGrp="1"/>
          </p:cNvSpPr>
          <p:nvPr>
            <p:ph type="sldNum" sz="quarter" idx="12"/>
          </p:nvPr>
        </p:nvSpPr>
        <p:spPr/>
        <p:txBody>
          <a:bodyPr/>
          <a:lstStyle/>
          <a:p>
            <a:fld id="{0A386075-F398-4FBC-A94D-E7EE427160B2}" type="slidenum">
              <a:rPr lang="it-IT" smtClean="0">
                <a:solidFill>
                  <a:srgbClr val="575F6D"/>
                </a:solidFill>
              </a:rPr>
              <a:pPr/>
              <a:t>‹n.›</a:t>
            </a:fld>
            <a:endParaRPr lang="it-IT">
              <a:solidFill>
                <a:srgbClr val="575F6D"/>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5638800" cy="946150"/>
          </a:xfrm>
        </p:spPr>
        <p:txBody>
          <a:bodyPr anchor="ctr">
            <a:noAutofit/>
          </a:bodyPr>
          <a:lstStyle>
            <a:lvl1pPr algn="l">
              <a:defRPr sz="4000" b="0"/>
            </a:lvl1pPr>
          </a:lstStyle>
          <a:p>
            <a:r>
              <a:rPr lang="it-IT" smtClean="0"/>
              <a:t>Fare clic per modificare lo stile del titolo</a:t>
            </a:r>
            <a:endParaRPr lang="en-US" dirty="0"/>
          </a:p>
        </p:txBody>
      </p:sp>
      <p:sp>
        <p:nvSpPr>
          <p:cNvPr id="3" name="Content Placeholder 2"/>
          <p:cNvSpPr>
            <a:spLocks noGrp="1"/>
          </p:cNvSpPr>
          <p:nvPr>
            <p:ph idx="1"/>
          </p:nvPr>
        </p:nvSpPr>
        <p:spPr>
          <a:xfrm>
            <a:off x="438912" y="1719072"/>
            <a:ext cx="8247888" cy="45354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5EA8D149-2518-4789-89C5-A1E2CEAD5E4E}" type="datetimeFigureOut">
              <a:rPr lang="it-IT" smtClean="0">
                <a:solidFill>
                  <a:srgbClr val="575F6D"/>
                </a:solidFill>
              </a:rPr>
              <a:pPr/>
              <a:t>20/09/16</a:t>
            </a:fld>
            <a:endParaRPr lang="it-IT">
              <a:solidFill>
                <a:srgbClr val="575F6D"/>
              </a:solidFill>
            </a:endParaRPr>
          </a:p>
        </p:txBody>
      </p:sp>
      <p:sp>
        <p:nvSpPr>
          <p:cNvPr id="6" name="Footer Placeholder 5"/>
          <p:cNvSpPr>
            <a:spLocks noGrp="1"/>
          </p:cNvSpPr>
          <p:nvPr>
            <p:ph type="ftr" sz="quarter" idx="11"/>
          </p:nvPr>
        </p:nvSpPr>
        <p:spPr/>
        <p:txBody>
          <a:bodyPr/>
          <a:lstStyle/>
          <a:p>
            <a:endParaRPr lang="it-IT">
              <a:solidFill>
                <a:srgbClr val="575F6D"/>
              </a:solidFill>
            </a:endParaRPr>
          </a:p>
        </p:txBody>
      </p:sp>
      <p:sp>
        <p:nvSpPr>
          <p:cNvPr id="7" name="Slide Number Placeholder 6"/>
          <p:cNvSpPr>
            <a:spLocks noGrp="1"/>
          </p:cNvSpPr>
          <p:nvPr>
            <p:ph type="sldNum" sz="quarter" idx="12"/>
          </p:nvPr>
        </p:nvSpPr>
        <p:spPr/>
        <p:txBody>
          <a:bodyPr/>
          <a:lstStyle/>
          <a:p>
            <a:fld id="{0A386075-F398-4FBC-A94D-E7EE427160B2}" type="slidenum">
              <a:rPr lang="it-IT" smtClean="0">
                <a:solidFill>
                  <a:srgbClr val="575F6D"/>
                </a:solidFill>
              </a:rPr>
              <a:pPr/>
              <a:t>‹n.›</a:t>
            </a:fld>
            <a:endParaRPr lang="it-IT">
              <a:solidFill>
                <a:srgbClr val="575F6D"/>
              </a:solidFill>
            </a:endParaRPr>
          </a:p>
        </p:txBody>
      </p:sp>
      <p:sp>
        <p:nvSpPr>
          <p:cNvPr id="8" name="Rectangle 7"/>
          <p:cNvSpPr/>
          <p:nvPr/>
        </p:nvSpPr>
        <p:spPr>
          <a:xfrm>
            <a:off x="6172200" y="161544"/>
            <a:ext cx="2971800" cy="11521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6248400" y="274320"/>
            <a:ext cx="2743200" cy="944880"/>
          </a:xfrm>
        </p:spPr>
        <p:txBody>
          <a:bodyPr anchor="ctr">
            <a:normAutofit/>
          </a:bodyPr>
          <a:lstStyle>
            <a:lvl1pPr marL="0" indent="0">
              <a:buNone/>
              <a:defRPr sz="16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9" name="Rectangle 8"/>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36880" y="1717040"/>
            <a:ext cx="8249920" cy="4531360"/>
          </a:xfrm>
          <a:solidFill>
            <a:schemeClr val="bg2">
              <a:lumMod val="60000"/>
              <a:lumOff val="40000"/>
            </a:schemeClr>
          </a:solidFill>
          <a:effectLst>
            <a:outerShdw blurRad="76200" dist="38100" dir="3600000" algn="ctr" rotWithShape="0">
              <a:srgbClr val="000000">
                <a:alpha val="50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5" name="Date Placeholder 4"/>
          <p:cNvSpPr>
            <a:spLocks noGrp="1"/>
          </p:cNvSpPr>
          <p:nvPr>
            <p:ph type="dt" sz="half" idx="10"/>
          </p:nvPr>
        </p:nvSpPr>
        <p:spPr/>
        <p:txBody>
          <a:bodyPr/>
          <a:lstStyle/>
          <a:p>
            <a:fld id="{5EA8D149-2518-4789-89C5-A1E2CEAD5E4E}" type="datetimeFigureOut">
              <a:rPr lang="it-IT" smtClean="0">
                <a:solidFill>
                  <a:srgbClr val="FFF39D"/>
                </a:solidFill>
              </a:rPr>
              <a:pPr/>
              <a:t>20/09/16</a:t>
            </a:fld>
            <a:endParaRPr lang="it-IT">
              <a:solidFill>
                <a:srgbClr val="FFF39D"/>
              </a:solidFill>
            </a:endParaRPr>
          </a:p>
        </p:txBody>
      </p:sp>
      <p:sp>
        <p:nvSpPr>
          <p:cNvPr id="6" name="Footer Placeholder 5"/>
          <p:cNvSpPr>
            <a:spLocks noGrp="1"/>
          </p:cNvSpPr>
          <p:nvPr>
            <p:ph type="ftr" sz="quarter" idx="11"/>
          </p:nvPr>
        </p:nvSpPr>
        <p:spPr/>
        <p:txBody>
          <a:bodyPr/>
          <a:lstStyle/>
          <a:p>
            <a:endParaRPr lang="it-IT">
              <a:solidFill>
                <a:srgbClr val="FFF39D"/>
              </a:solidFill>
            </a:endParaRPr>
          </a:p>
        </p:txBody>
      </p:sp>
      <p:sp>
        <p:nvSpPr>
          <p:cNvPr id="7" name="Slide Number Placeholder 6"/>
          <p:cNvSpPr>
            <a:spLocks noGrp="1"/>
          </p:cNvSpPr>
          <p:nvPr>
            <p:ph type="sldNum" sz="quarter" idx="12"/>
          </p:nvPr>
        </p:nvSpPr>
        <p:spPr/>
        <p:txBody>
          <a:bodyPr/>
          <a:lstStyle/>
          <a:p>
            <a:fld id="{0A386075-F398-4FBC-A94D-E7EE427160B2}" type="slidenum">
              <a:rPr lang="it-IT" smtClean="0">
                <a:solidFill>
                  <a:srgbClr val="FFF39D"/>
                </a:solidFill>
              </a:rPr>
              <a:pPr/>
              <a:t>‹n.›</a:t>
            </a:fld>
            <a:endParaRPr lang="it-IT">
              <a:solidFill>
                <a:srgbClr val="FFF39D"/>
              </a:solidFill>
            </a:endParaRPr>
          </a:p>
        </p:txBody>
      </p:sp>
      <p:sp>
        <p:nvSpPr>
          <p:cNvPr id="8" name="Rectangle 7"/>
          <p:cNvSpPr/>
          <p:nvPr/>
        </p:nvSpPr>
        <p:spPr>
          <a:xfrm>
            <a:off x="6172200" y="161544"/>
            <a:ext cx="2971800" cy="11521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Rectangle 8"/>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228600"/>
            <a:ext cx="5638800" cy="1005840"/>
          </a:xfrm>
        </p:spPr>
        <p:txBody>
          <a:bodyPr anchor="ctr">
            <a:noAutofit/>
          </a:bodyPr>
          <a:lstStyle>
            <a:lvl1pPr algn="l">
              <a:defRPr sz="4000" b="0"/>
            </a:lvl1pPr>
          </a:lstStyle>
          <a:p>
            <a:r>
              <a:rPr lang="it-IT" smtClean="0"/>
              <a:t>Fare clic per modificare lo stile del titolo</a:t>
            </a:r>
            <a:endParaRPr lang="en-US" dirty="0"/>
          </a:p>
        </p:txBody>
      </p:sp>
      <p:sp>
        <p:nvSpPr>
          <p:cNvPr id="4" name="Text Placeholder 3"/>
          <p:cNvSpPr>
            <a:spLocks noGrp="1"/>
          </p:cNvSpPr>
          <p:nvPr>
            <p:ph type="body" sz="half" idx="2"/>
          </p:nvPr>
        </p:nvSpPr>
        <p:spPr>
          <a:xfrm>
            <a:off x="6248400" y="228600"/>
            <a:ext cx="2819400" cy="1005840"/>
          </a:xfrm>
        </p:spPr>
        <p:txBody>
          <a:bodyPr anchor="ctr">
            <a:normAutofit/>
          </a:bodyPr>
          <a:lstStyle>
            <a:lvl1pPr marL="0" indent="0">
              <a:buNone/>
              <a:defRPr sz="16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11" name="Rectangle 10"/>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00584"/>
            <a:ext cx="9144000" cy="1453896"/>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167641"/>
            <a:ext cx="9144000" cy="1154314"/>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182880"/>
            <a:ext cx="8229600" cy="1111664"/>
          </a:xfrm>
          <a:prstGeom prst="rect">
            <a:avLst/>
          </a:prstGeom>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5EA8D149-2518-4789-89C5-A1E2CEAD5E4E}" type="datetimeFigureOut">
              <a:rPr lang="it-IT" smtClean="0">
                <a:solidFill>
                  <a:srgbClr val="575F6D"/>
                </a:solidFill>
              </a:rPr>
              <a:pPr/>
              <a:t>20/09/16</a:t>
            </a:fld>
            <a:endParaRPr lang="it-IT">
              <a:solidFill>
                <a:srgbClr val="575F6D"/>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it-IT">
              <a:solidFill>
                <a:srgbClr val="575F6D"/>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0A386075-F398-4FBC-A94D-E7EE427160B2}" type="slidenum">
              <a:rPr lang="it-IT" smtClean="0">
                <a:solidFill>
                  <a:srgbClr val="575F6D"/>
                </a:solidFill>
              </a:rPr>
              <a:pPr/>
              <a:t>‹n.›</a:t>
            </a:fld>
            <a:endParaRPr lang="it-IT">
              <a:solidFill>
                <a:srgbClr val="575F6D"/>
              </a:solidFill>
            </a:endParaRPr>
          </a:p>
        </p:txBody>
      </p:sp>
      <p:sp>
        <p:nvSpPr>
          <p:cNvPr id="9" name="Rectangle 8"/>
          <p:cNvSpPr/>
          <p:nvPr/>
        </p:nvSpPr>
        <p:spPr>
          <a:xfrm>
            <a:off x="0" y="1368552"/>
            <a:ext cx="9144000" cy="149352"/>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5400" b="0" kern="1200" cap="none" spc="0">
          <a:ln w="13970"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defRPr>
      </a:lvl1pPr>
    </p:titleStyle>
    <p:bodyStyle>
      <a:lvl1pPr marL="342900" indent="-342900" algn="l" defTabSz="914400" rtl="0" eaLnBrk="1" latinLnBrk="0" hangingPunct="1">
        <a:spcBef>
          <a:spcPct val="20000"/>
        </a:spcBef>
        <a:buClr>
          <a:schemeClr val="accent1"/>
        </a:buClr>
        <a:buSzPct val="75000"/>
        <a:buFont typeface="Wingdings" pitchFamily="2" charset="2"/>
        <a:buChar char=""/>
        <a:defRPr sz="2400" kern="1200">
          <a:solidFill>
            <a:schemeClr val="tx2"/>
          </a:solidFill>
          <a:latin typeface="+mn-lt"/>
          <a:ea typeface="+mn-ea"/>
          <a:cs typeface="+mn-cs"/>
        </a:defRPr>
      </a:lvl1pPr>
      <a:lvl2pPr marL="742950" indent="-285750" algn="l" defTabSz="914400" rtl="0" eaLnBrk="1" latinLnBrk="0" hangingPunct="1">
        <a:spcBef>
          <a:spcPct val="20000"/>
        </a:spcBef>
        <a:buClr>
          <a:schemeClr val="accent2"/>
        </a:buClr>
        <a:buSzPct val="85000"/>
        <a:buFont typeface="Courier New" pitchFamily="49" charset="0"/>
        <a:buChar char="o"/>
        <a:defRPr sz="2000" kern="1200">
          <a:solidFill>
            <a:schemeClr val="tx2"/>
          </a:solidFill>
          <a:latin typeface="+mn-lt"/>
          <a:ea typeface="+mn-ea"/>
          <a:cs typeface="+mn-cs"/>
        </a:defRPr>
      </a:lvl2pPr>
      <a:lvl3pPr marL="11430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60020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2057400" indent="-228600" algn="l" defTabSz="914400" rtl="0" eaLnBrk="1" latinLnBrk="0" hangingPunct="1">
        <a:spcBef>
          <a:spcPct val="20000"/>
        </a:spcBef>
        <a:buClr>
          <a:schemeClr val="accent5"/>
        </a:buClr>
        <a:buFont typeface="Arial" pitchFamily="34" charset="0"/>
        <a:buChar char="•"/>
        <a:defRPr sz="1400" kern="1200" baseline="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png"/><Relationship Id="rId6" Type="http://schemas.microsoft.com/office/2007/relationships/hdphoto" Target="../media/hdphoto1.wdp"/><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4" Type="http://schemas.microsoft.com/office/2007/relationships/hdphoto" Target="../media/hdphoto10.wdp"/><Relationship Id="rId5" Type="http://schemas.openxmlformats.org/officeDocument/2006/relationships/image" Target="../media/image34.jpeg"/><Relationship Id="rId6" Type="http://schemas.microsoft.com/office/2007/relationships/hdphoto" Target="../media/hdphoto11.wdp"/><Relationship Id="rId7" Type="http://schemas.openxmlformats.org/officeDocument/2006/relationships/image" Target="../media/image35.jpeg"/><Relationship Id="rId8" Type="http://schemas.microsoft.com/office/2007/relationships/hdphoto" Target="../media/hdphoto12.wdp"/><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4" Type="http://schemas.microsoft.com/office/2007/relationships/hdphoto" Target="../media/hdphoto13.wdp"/><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png"/><Relationship Id="rId6" Type="http://schemas.microsoft.com/office/2007/relationships/hdphoto" Target="../media/hdphoto14.wdp"/><Relationship Id="rId7" Type="http://schemas.openxmlformats.org/officeDocument/2006/relationships/image" Target="../media/image40.png"/><Relationship Id="rId8" Type="http://schemas.microsoft.com/office/2007/relationships/hdphoto" Target="../media/hdphoto15.wdp"/><Relationship Id="rId9" Type="http://schemas.openxmlformats.org/officeDocument/2006/relationships/image" Target="../media/image41.jpeg"/><Relationship Id="rId10" Type="http://schemas.openxmlformats.org/officeDocument/2006/relationships/image" Target="../media/image42.jpeg"/><Relationship Id="rId11" Type="http://schemas.openxmlformats.org/officeDocument/2006/relationships/image" Target="../media/image43.jpe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4" Type="http://schemas.microsoft.com/office/2007/relationships/hdphoto" Target="../media/hdphoto16.wdp"/><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4" Type="http://schemas.microsoft.com/office/2007/relationships/hdphoto" Target="../media/hdphoto17.wdp"/><Relationship Id="rId5" Type="http://schemas.openxmlformats.org/officeDocument/2006/relationships/image" Target="../media/image46.png"/><Relationship Id="rId6" Type="http://schemas.microsoft.com/office/2007/relationships/hdphoto" Target="../media/hdphoto18.wdp"/><Relationship Id="rId7" Type="http://schemas.openxmlformats.org/officeDocument/2006/relationships/image" Target="../media/image47.jpeg"/><Relationship Id="rId8" Type="http://schemas.microsoft.com/office/2007/relationships/hdphoto" Target="../media/hdphoto19.wdp"/><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jpe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 Id="rId3"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4" Type="http://schemas.microsoft.com/office/2007/relationships/hdphoto" Target="../media/hdphoto20.wdp"/><Relationship Id="rId5" Type="http://schemas.openxmlformats.org/officeDocument/2006/relationships/image" Target="../media/image52.png"/><Relationship Id="rId6" Type="http://schemas.microsoft.com/office/2007/relationships/hdphoto" Target="../media/hdphoto21.wdp"/><Relationship Id="rId7" Type="http://schemas.openxmlformats.org/officeDocument/2006/relationships/image" Target="../media/image53.png"/><Relationship Id="rId8" Type="http://schemas.microsoft.com/office/2007/relationships/hdphoto" Target="../media/hdphoto22.wdp"/><Relationship Id="rId9" Type="http://schemas.openxmlformats.org/officeDocument/2006/relationships/image" Target="../media/image54.jpeg"/><Relationship Id="rId10" Type="http://schemas.microsoft.com/office/2007/relationships/hdphoto" Target="../media/hdphoto23.wdp"/><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wmf"/><Relationship Id="rId7" Type="http://schemas.openxmlformats.org/officeDocument/2006/relationships/image" Target="../media/image60.jpe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4" Type="http://schemas.microsoft.com/office/2007/relationships/hdphoto" Target="../media/hdphoto24.wdp"/><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5" Type="http://schemas.microsoft.com/office/2007/relationships/hdphoto" Target="../media/hdphoto25.wdp"/><Relationship Id="rId6" Type="http://schemas.openxmlformats.org/officeDocument/2006/relationships/image" Target="../media/image64.png"/><Relationship Id="rId7" Type="http://schemas.microsoft.com/office/2007/relationships/hdphoto" Target="../media/hdphoto26.wdp"/><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wmf"/><Relationship Id="rId3" Type="http://schemas.openxmlformats.org/officeDocument/2006/relationships/image" Target="../media/image66.JPG"/></Relationships>
</file>

<file path=ppt/slides/_rels/slide25.xml.rels><?xml version="1.0" encoding="UTF-8" standalone="yes"?>
<Relationships xmlns="http://schemas.openxmlformats.org/package/2006/relationships"><Relationship Id="rId3" Type="http://schemas.openxmlformats.org/officeDocument/2006/relationships/image" Target="../media/image67.jpeg"/><Relationship Id="rId4" Type="http://schemas.microsoft.com/office/2007/relationships/hdphoto" Target="../media/hdphoto27.wdp"/><Relationship Id="rId5" Type="http://schemas.openxmlformats.org/officeDocument/2006/relationships/image" Target="../media/image68.png"/><Relationship Id="rId6" Type="http://schemas.microsoft.com/office/2007/relationships/hdphoto" Target="../media/hdphoto28.wdp"/><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4" Type="http://schemas.microsoft.com/office/2007/relationships/hdphoto" Target="../media/hdphoto29.wdp"/><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4" Type="http://schemas.microsoft.com/office/2007/relationships/hdphoto" Target="../media/hdphoto30.wdp"/><Relationship Id="rId5" Type="http://schemas.openxmlformats.org/officeDocument/2006/relationships/image" Target="../media/image73.png"/><Relationship Id="rId6" Type="http://schemas.microsoft.com/office/2007/relationships/hdphoto" Target="../media/hdphoto31.wdp"/><Relationship Id="rId7" Type="http://schemas.openxmlformats.org/officeDocument/2006/relationships/image" Target="../media/image74.png"/><Relationship Id="rId8" Type="http://schemas.microsoft.com/office/2007/relationships/hdphoto" Target="../media/hdphoto32.wdp"/><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4" Type="http://schemas.microsoft.com/office/2007/relationships/hdphoto" Target="../media/hdphoto33.wdp"/><Relationship Id="rId5" Type="http://schemas.openxmlformats.org/officeDocument/2006/relationships/image" Target="../media/image67.jpeg"/><Relationship Id="rId6" Type="http://schemas.microsoft.com/office/2007/relationships/hdphoto" Target="../media/hdphoto27.wdp"/><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4" Type="http://schemas.microsoft.com/office/2007/relationships/hdphoto" Target="../media/hdphoto34.wdp"/><Relationship Id="rId5" Type="http://schemas.openxmlformats.org/officeDocument/2006/relationships/image" Target="../media/image77.gif"/><Relationship Id="rId6" Type="http://schemas.openxmlformats.org/officeDocument/2006/relationships/image" Target="../media/image78.png"/><Relationship Id="rId7" Type="http://schemas.openxmlformats.org/officeDocument/2006/relationships/image" Target="../media/image79.png"/><Relationship Id="rId8" Type="http://schemas.microsoft.com/office/2007/relationships/hdphoto" Target="../media/hdphoto35.wdp"/><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4" Type="http://schemas.microsoft.com/office/2007/relationships/hdphoto" Target="../media/hdphoto36.wdp"/><Relationship Id="rId5" Type="http://schemas.openxmlformats.org/officeDocument/2006/relationships/image" Target="../media/image81.png"/><Relationship Id="rId6" Type="http://schemas.openxmlformats.org/officeDocument/2006/relationships/image" Target="../media/image82.png"/><Relationship Id="rId7" Type="http://schemas.microsoft.com/office/2007/relationships/hdphoto" Target="../media/hdphoto37.wdp"/><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microsoft.com/office/2007/relationships/hdphoto" Target="../media/hdphoto38.wdp"/><Relationship Id="rId8" Type="http://schemas.openxmlformats.org/officeDocument/2006/relationships/image" Target="../media/image87.jpeg"/><Relationship Id="rId9" Type="http://schemas.microsoft.com/office/2007/relationships/hdphoto" Target="../media/hdphoto39.wdp"/><Relationship Id="rId10" Type="http://schemas.openxmlformats.org/officeDocument/2006/relationships/image" Target="../media/image88.JP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3" Type="http://schemas.openxmlformats.org/officeDocument/2006/relationships/image" Target="../media/image89.png"/><Relationship Id="rId4" Type="http://schemas.microsoft.com/office/2007/relationships/hdphoto" Target="../media/hdphoto40.wdp"/><Relationship Id="rId5" Type="http://schemas.openxmlformats.org/officeDocument/2006/relationships/image" Target="../media/image90.jpeg"/><Relationship Id="rId6" Type="http://schemas.openxmlformats.org/officeDocument/2006/relationships/image" Target="../media/image91.jpeg"/><Relationship Id="rId7" Type="http://schemas.openxmlformats.org/officeDocument/2006/relationships/image" Target="../media/image92.png"/><Relationship Id="rId8" Type="http://schemas.microsoft.com/office/2007/relationships/hdphoto" Target="../media/hdphoto1.wdp"/><Relationship Id="rId9" Type="http://schemas.openxmlformats.org/officeDocument/2006/relationships/image" Target="../media/image93.JP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4.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jpeg"/><Relationship Id="rId5" Type="http://schemas.openxmlformats.org/officeDocument/2006/relationships/image" Target="../media/image15.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 Id="rId3"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4" Type="http://schemas.microsoft.com/office/2007/relationships/hdphoto" Target="../media/hdphoto2.wdp"/><Relationship Id="rId5" Type="http://schemas.openxmlformats.org/officeDocument/2006/relationships/image" Target="../media/image19.png"/><Relationship Id="rId6" Type="http://schemas.openxmlformats.org/officeDocument/2006/relationships/image" Target="../media/image20.png"/><Relationship Id="rId7" Type="http://schemas.microsoft.com/office/2007/relationships/hdphoto" Target="../media/hdphoto3.wdp"/><Relationship Id="rId8"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5" Type="http://schemas.microsoft.com/office/2007/relationships/hdphoto" Target="../media/hdphoto4.wdp"/><Relationship Id="rId6" Type="http://schemas.openxmlformats.org/officeDocument/2006/relationships/image" Target="../media/image24.png"/><Relationship Id="rId7" Type="http://schemas.microsoft.com/office/2007/relationships/hdphoto" Target="../media/hdphoto5.wdp"/><Relationship Id="rId8" Type="http://schemas.openxmlformats.org/officeDocument/2006/relationships/image" Target="../media/image25.png"/><Relationship Id="rId9" Type="http://schemas.microsoft.com/office/2007/relationships/hdphoto" Target="../media/hdphoto6.wdp"/><Relationship Id="rId10"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4" Type="http://schemas.microsoft.com/office/2007/relationships/hdphoto" Target="../media/hdphoto7.wdp"/><Relationship Id="rId5" Type="http://schemas.openxmlformats.org/officeDocument/2006/relationships/image" Target="../media/image28.jpeg"/><Relationship Id="rId6" Type="http://schemas.microsoft.com/office/2007/relationships/hdphoto" Target="../media/hdphoto8.wdp"/><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4" Type="http://schemas.microsoft.com/office/2007/relationships/hdphoto" Target="../media/hdphoto9.wdp"/><Relationship Id="rId5" Type="http://schemas.openxmlformats.org/officeDocument/2006/relationships/image" Target="../media/image30.png"/><Relationship Id="rId6" Type="http://schemas.openxmlformats.org/officeDocument/2006/relationships/image" Target="../media/image26.png"/><Relationship Id="rId7"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noAutofit/>
          </a:bodyPr>
          <a:lstStyle/>
          <a:p>
            <a:r>
              <a:rPr lang="it-IT" sz="4000" dirty="0" smtClean="0">
                <a:solidFill>
                  <a:schemeClr val="bg1"/>
                </a:solidFill>
              </a:rPr>
              <a:t>L’igiene </a:t>
            </a:r>
            <a:r>
              <a:rPr lang="it-IT" sz="4000" dirty="0">
                <a:solidFill>
                  <a:schemeClr val="bg1"/>
                </a:solidFill>
              </a:rPr>
              <a:t>ambientale </a:t>
            </a:r>
            <a:r>
              <a:rPr lang="it-IT" sz="4000" dirty="0" smtClean="0">
                <a:solidFill>
                  <a:schemeClr val="bg1"/>
                </a:solidFill>
              </a:rPr>
              <a:t>nei luoghi di cura: il … “rigore” da non sbagliare !</a:t>
            </a:r>
            <a:endParaRPr lang="it-IT" sz="4000" dirty="0">
              <a:solidFill>
                <a:schemeClr val="bg1"/>
              </a:solidFill>
            </a:endParaRPr>
          </a:p>
        </p:txBody>
      </p:sp>
      <p:sp>
        <p:nvSpPr>
          <p:cNvPr id="4" name="Sottotitolo 3"/>
          <p:cNvSpPr>
            <a:spLocks noGrp="1"/>
          </p:cNvSpPr>
          <p:nvPr>
            <p:ph type="subTitle" idx="1"/>
          </p:nvPr>
        </p:nvSpPr>
        <p:spPr>
          <a:xfrm>
            <a:off x="611560" y="4725144"/>
            <a:ext cx="8001000" cy="792088"/>
          </a:xfrm>
        </p:spPr>
        <p:txBody>
          <a:bodyPr>
            <a:noAutofit/>
          </a:bodyPr>
          <a:lstStyle/>
          <a:p>
            <a:r>
              <a:rPr lang="it-IT" sz="1800" i="1" dirty="0" smtClean="0">
                <a:solidFill>
                  <a:srgbClr val="002060"/>
                </a:solidFill>
              </a:rPr>
              <a:t>Dott. Luigi Toma</a:t>
            </a:r>
          </a:p>
          <a:p>
            <a:r>
              <a:rPr lang="it-IT" sz="1800" i="1" dirty="0" smtClean="0">
                <a:solidFill>
                  <a:srgbClr val="002060"/>
                </a:solidFill>
              </a:rPr>
              <a:t>Regina Elena  -  Istituto </a:t>
            </a:r>
            <a:r>
              <a:rPr lang="it-IT" sz="1800" i="1" dirty="0">
                <a:solidFill>
                  <a:srgbClr val="002060"/>
                </a:solidFill>
              </a:rPr>
              <a:t>N</a:t>
            </a:r>
            <a:r>
              <a:rPr lang="it-IT" sz="1800" i="1" dirty="0" smtClean="0">
                <a:solidFill>
                  <a:srgbClr val="002060"/>
                </a:solidFill>
              </a:rPr>
              <a:t>azionale Tumori -  Roma</a:t>
            </a:r>
            <a:endParaRPr lang="it-IT" sz="1800" i="1" dirty="0">
              <a:solidFill>
                <a:srgbClr val="002060"/>
              </a:solidFill>
            </a:endParaRPr>
          </a:p>
        </p:txBody>
      </p:sp>
      <p:pic>
        <p:nvPicPr>
          <p:cNvPr id="3074" name="Picture 2" descr="C:\Users\Lorella\Desktop\simpios 2012\headerbann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1" y="5688633"/>
            <a:ext cx="9071993" cy="1123151"/>
          </a:xfrm>
          <a:prstGeom prst="rect">
            <a:avLst/>
          </a:prstGeom>
          <a:ln>
            <a:noFill/>
          </a:ln>
          <a:effectLst>
            <a:outerShdw blurRad="292100" dist="139700" dir="2700000" algn="tl" rotWithShape="0">
              <a:srgbClr val="333333">
                <a:alpha val="65000"/>
              </a:srgbClr>
            </a:outerShdw>
          </a:effectLs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7617" y="160780"/>
            <a:ext cx="3384376" cy="2404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1520" y="188640"/>
            <a:ext cx="2088232" cy="23005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9792" y="188640"/>
            <a:ext cx="2736304" cy="23640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6560856" y="6473230"/>
            <a:ext cx="2297424" cy="338554"/>
          </a:xfrm>
          <a:prstGeom prst="rect">
            <a:avLst/>
          </a:prstGeom>
        </p:spPr>
        <p:txBody>
          <a:bodyPr wrap="none">
            <a:spAutoFit/>
          </a:bodyPr>
          <a:lstStyle/>
          <a:p>
            <a:r>
              <a:rPr lang="it-IT" sz="1600" i="1" dirty="0"/>
              <a:t>Roma </a:t>
            </a:r>
            <a:r>
              <a:rPr lang="it-IT" sz="1600" i="1" dirty="0" smtClean="0"/>
              <a:t> 21 settembre 2016</a:t>
            </a:r>
            <a:endParaRPr lang="it-IT" sz="1600" dirty="0"/>
          </a:p>
        </p:txBody>
      </p:sp>
      <p:pic>
        <p:nvPicPr>
          <p:cNvPr id="10" name="Immagin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67544" y="4276657"/>
            <a:ext cx="957371" cy="652541"/>
          </a:xfrm>
          <a:prstGeom prst="rect">
            <a:avLst/>
          </a:prstGeom>
          <a:solidFill>
            <a:srgbClr val="FFFFFF"/>
          </a:solidFill>
          <a:ln>
            <a:solidFill>
              <a:srgbClr val="FFFFFF"/>
            </a:solidFill>
          </a:ln>
        </p:spPr>
      </p:pic>
      <p:sp>
        <p:nvSpPr>
          <p:cNvPr id="11" name="Rettangolo 10"/>
          <p:cNvSpPr/>
          <p:nvPr/>
        </p:nvSpPr>
        <p:spPr>
          <a:xfrm>
            <a:off x="-32" y="4941168"/>
            <a:ext cx="1979744" cy="400110"/>
          </a:xfrm>
          <a:prstGeom prst="rect">
            <a:avLst/>
          </a:prstGeom>
          <a:solidFill>
            <a:srgbClr val="FFFFFF"/>
          </a:solidFill>
          <a:ln>
            <a:solidFill>
              <a:srgbClr val="FFFFFF"/>
            </a:solidFill>
          </a:ln>
        </p:spPr>
        <p:txBody>
          <a:bodyPr wrap="square">
            <a:spAutoFit/>
          </a:bodyPr>
          <a:lstStyle/>
          <a:p>
            <a:pPr algn="ctr"/>
            <a:r>
              <a:rPr lang="it-IT" sz="1000" dirty="0" smtClean="0">
                <a:solidFill>
                  <a:srgbClr val="558ED5"/>
                </a:solidFill>
              </a:rPr>
              <a:t>Associazione Nazionale Contro le Infezioni Ospedaliere</a:t>
            </a:r>
          </a:p>
        </p:txBody>
      </p:sp>
      <p:pic>
        <p:nvPicPr>
          <p:cNvPr id="6" name="Picture 2"/>
          <p:cNvPicPr>
            <a:picLocks noChangeAspect="1" noChangeArrowheads="1"/>
          </p:cNvPicPr>
          <p:nvPr/>
        </p:nvPicPr>
        <p:blipFill>
          <a:blip r:embed="rId9"/>
          <a:srcRect/>
          <a:stretch>
            <a:fillRect/>
          </a:stretch>
        </p:blipFill>
        <p:spPr bwMode="auto">
          <a:xfrm>
            <a:off x="5429256" y="5709036"/>
            <a:ext cx="1143008" cy="1077550"/>
          </a:xfrm>
          <a:prstGeom prst="rect">
            <a:avLst/>
          </a:prstGeom>
          <a:noFill/>
          <a:ln w="9525">
            <a:noFill/>
            <a:miter lim="800000"/>
            <a:headEnd/>
            <a:tailEnd/>
          </a:ln>
          <a:effectLst/>
        </p:spPr>
      </p:pic>
      <p:pic>
        <p:nvPicPr>
          <p:cNvPr id="13" name="Immagine 2"/>
          <p:cNvPicPr>
            <a:picLocks noChangeAspect="1"/>
          </p:cNvPicPr>
          <p:nvPr/>
        </p:nvPicPr>
        <p:blipFill>
          <a:blip r:embed="rId10">
            <a:extLst>
              <a:ext uri="{28A0092B-C50C-407E-A947-70E740481C1C}">
                <a14:useLocalDpi xmlns:a14="http://schemas.microsoft.com/office/drawing/2010/main" val="0"/>
              </a:ext>
            </a:extLst>
          </a:blip>
          <a:srcRect t="17358"/>
          <a:stretch>
            <a:fillRect/>
          </a:stretch>
        </p:blipFill>
        <p:spPr bwMode="auto">
          <a:xfrm>
            <a:off x="5883019" y="4286256"/>
            <a:ext cx="3261013" cy="798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182583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6159" y="192150"/>
            <a:ext cx="2027841" cy="1580666"/>
          </a:xfrm>
          <a:prstGeom prst="cloudCallou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Titolo 5"/>
          <p:cNvSpPr>
            <a:spLocks noGrp="1"/>
          </p:cNvSpPr>
          <p:nvPr>
            <p:ph type="title"/>
          </p:nvPr>
        </p:nvSpPr>
        <p:spPr>
          <a:xfrm>
            <a:off x="35496" y="182880"/>
            <a:ext cx="8229600" cy="1111664"/>
          </a:xfrm>
        </p:spPr>
        <p:txBody>
          <a:bodyPr>
            <a:noAutofit/>
          </a:bodyPr>
          <a:lstStyle/>
          <a:p>
            <a:pPr algn="l"/>
            <a:r>
              <a:rPr lang="it-IT" sz="2800" dirty="0" err="1" smtClean="0"/>
              <a:t>Tracking</a:t>
            </a:r>
            <a:r>
              <a:rPr lang="it-IT" sz="2800" dirty="0" smtClean="0"/>
              <a:t> A Hospital </a:t>
            </a:r>
            <a:r>
              <a:rPr lang="it-IT" sz="2800" dirty="0" err="1" smtClean="0"/>
              <a:t>Outbreak</a:t>
            </a:r>
            <a:r>
              <a:rPr lang="it-IT" sz="2800" dirty="0" smtClean="0"/>
              <a:t> Of </a:t>
            </a:r>
            <a:r>
              <a:rPr lang="it-IT" sz="2800" dirty="0" err="1" smtClean="0"/>
              <a:t>Carbapenem-resistant</a:t>
            </a:r>
            <a:r>
              <a:rPr lang="it-IT" sz="2800" dirty="0" smtClean="0"/>
              <a:t> </a:t>
            </a:r>
            <a:r>
              <a:rPr lang="it-IT" sz="2800" i="1" dirty="0" err="1" smtClean="0"/>
              <a:t>Klebsiella</a:t>
            </a:r>
            <a:r>
              <a:rPr lang="it-IT" sz="2800" i="1" dirty="0" smtClean="0"/>
              <a:t> </a:t>
            </a:r>
            <a:r>
              <a:rPr lang="it-IT" sz="2800" i="1" dirty="0" err="1"/>
              <a:t>p</a:t>
            </a:r>
            <a:r>
              <a:rPr lang="it-IT" sz="2800" i="1" dirty="0" err="1" smtClean="0"/>
              <a:t>neumoniae</a:t>
            </a:r>
            <a:r>
              <a:rPr lang="it-IT" sz="2800" i="1" dirty="0" smtClean="0"/>
              <a:t>  </a:t>
            </a:r>
            <a:r>
              <a:rPr lang="it-IT" sz="2800" dirty="0" smtClean="0"/>
              <a:t>with Whole- </a:t>
            </a:r>
            <a:r>
              <a:rPr lang="it-IT" sz="2800" dirty="0" err="1" smtClean="0"/>
              <a:t>Genome</a:t>
            </a:r>
            <a:r>
              <a:rPr lang="it-IT" sz="2800" dirty="0" smtClean="0"/>
              <a:t> </a:t>
            </a:r>
            <a:r>
              <a:rPr lang="it-IT" sz="2800" dirty="0" err="1" smtClean="0"/>
              <a:t>Sequencing</a:t>
            </a:r>
            <a:endParaRPr lang="it-IT" sz="2800" dirty="0"/>
          </a:p>
        </p:txBody>
      </p:sp>
      <p:sp>
        <p:nvSpPr>
          <p:cNvPr id="9" name="CasellaDiTesto 8"/>
          <p:cNvSpPr txBox="1"/>
          <p:nvPr/>
        </p:nvSpPr>
        <p:spPr>
          <a:xfrm>
            <a:off x="107504" y="1738551"/>
            <a:ext cx="8856984" cy="255454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a:t>The finding that the </a:t>
            </a:r>
            <a:r>
              <a:rPr lang="en-US" sz="2000" dirty="0" smtClean="0"/>
              <a:t>outbreak likely </a:t>
            </a:r>
            <a:r>
              <a:rPr lang="en-US" sz="2000" dirty="0"/>
              <a:t>stemmed from an index patient who left the hospital 3 </a:t>
            </a:r>
            <a:r>
              <a:rPr lang="en-US" sz="2000" dirty="0" smtClean="0"/>
              <a:t>weeks before </a:t>
            </a:r>
            <a:r>
              <a:rPr lang="en-US" sz="2000" dirty="0"/>
              <a:t>the strain was isolated from another patient provides direct </a:t>
            </a:r>
            <a:r>
              <a:rPr lang="en-US" sz="2000" dirty="0" smtClean="0"/>
              <a:t>evidence that </a:t>
            </a:r>
            <a:r>
              <a:rPr lang="en-US" sz="2000" dirty="0"/>
              <a:t>K. </a:t>
            </a:r>
            <a:r>
              <a:rPr lang="en-US" sz="2000" dirty="0" err="1"/>
              <a:t>pneumoniae’s</a:t>
            </a:r>
            <a:r>
              <a:rPr lang="en-US" sz="2000" dirty="0"/>
              <a:t> ability to silently colonize patients </a:t>
            </a:r>
            <a:r>
              <a:rPr lang="en-US" sz="2000" dirty="0" smtClean="0"/>
              <a:t>allows an </a:t>
            </a:r>
            <a:r>
              <a:rPr lang="en-US" sz="2000" dirty="0"/>
              <a:t>outbreak to develop stealthily over an extended period of </a:t>
            </a:r>
            <a:r>
              <a:rPr lang="en-US" sz="2000" dirty="0" smtClean="0"/>
              <a:t>time. </a:t>
            </a:r>
            <a:endParaRPr lang="en-US" sz="2000" dirty="0"/>
          </a:p>
          <a:p>
            <a:r>
              <a:rPr lang="en-US" sz="2000" dirty="0" smtClean="0"/>
              <a:t>The </a:t>
            </a:r>
            <a:r>
              <a:rPr lang="en-US" sz="2000" dirty="0"/>
              <a:t>potential for undetected transmission provides support for extensive</a:t>
            </a:r>
          </a:p>
          <a:p>
            <a:r>
              <a:rPr lang="en-US" sz="2000" dirty="0"/>
              <a:t>and frequent surveillance during and after discharge of a </a:t>
            </a:r>
            <a:r>
              <a:rPr lang="en-US" sz="2000" dirty="0" err="1" smtClean="0"/>
              <a:t>carbapenem</a:t>
            </a:r>
            <a:r>
              <a:rPr lang="en-US" sz="2000" dirty="0" smtClean="0"/>
              <a:t> </a:t>
            </a:r>
            <a:r>
              <a:rPr lang="en-US" sz="2000" dirty="0" smtClean="0"/>
              <a:t>resistant</a:t>
            </a:r>
            <a:r>
              <a:rPr lang="en-US" sz="2000" dirty="0"/>
              <a:t> </a:t>
            </a:r>
            <a:r>
              <a:rPr lang="en-US" sz="2000" dirty="0" smtClean="0"/>
              <a:t>K</a:t>
            </a:r>
            <a:r>
              <a:rPr lang="en-US" sz="2000" dirty="0"/>
              <a:t>. </a:t>
            </a:r>
            <a:r>
              <a:rPr lang="en-US" sz="2000" dirty="0" err="1"/>
              <a:t>pneumoniae</a:t>
            </a:r>
            <a:r>
              <a:rPr lang="en-US" sz="2000" dirty="0"/>
              <a:t>–colonized </a:t>
            </a:r>
            <a:r>
              <a:rPr lang="en-US" sz="2000" dirty="0" smtClean="0"/>
              <a:t>patient</a:t>
            </a:r>
            <a:endParaRPr lang="it-IT" sz="2000" dirty="0"/>
          </a:p>
        </p:txBody>
      </p:sp>
      <p:sp>
        <p:nvSpPr>
          <p:cNvPr id="10" name="CasellaDiTesto 9"/>
          <p:cNvSpPr txBox="1"/>
          <p:nvPr/>
        </p:nvSpPr>
        <p:spPr>
          <a:xfrm>
            <a:off x="107504" y="4437112"/>
            <a:ext cx="8712968" cy="1754326"/>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dirty="0"/>
              <a:t>Second, we think it is </a:t>
            </a:r>
            <a:r>
              <a:rPr lang="en-US" dirty="0" smtClean="0"/>
              <a:t>likely that </a:t>
            </a:r>
            <a:r>
              <a:rPr lang="en-US" dirty="0"/>
              <a:t>groin and throat surveillance cultures performed on patients </a:t>
            </a:r>
            <a:r>
              <a:rPr lang="en-US" dirty="0" smtClean="0"/>
              <a:t>residing in </a:t>
            </a:r>
            <a:r>
              <a:rPr lang="en-US" dirty="0"/>
              <a:t>the ICU concurrent with the index patient failed to detect that</a:t>
            </a:r>
          </a:p>
          <a:p>
            <a:r>
              <a:rPr lang="en-US" dirty="0" smtClean="0"/>
              <a:t>one </a:t>
            </a:r>
            <a:r>
              <a:rPr lang="en-US" dirty="0"/>
              <a:t>or more of these patients had indeed become colonized. </a:t>
            </a:r>
            <a:r>
              <a:rPr lang="en-US" dirty="0" smtClean="0"/>
              <a:t>Whether these </a:t>
            </a:r>
            <a:r>
              <a:rPr lang="en-US" dirty="0"/>
              <a:t>early cultures were ineffective because of the site of </a:t>
            </a:r>
            <a:r>
              <a:rPr lang="en-US" dirty="0" smtClean="0"/>
              <a:t>culturing</a:t>
            </a:r>
            <a:r>
              <a:rPr lang="en-US" dirty="0"/>
              <a:t>(groin and throat instead of rectum) or because of less sensitive </a:t>
            </a:r>
            <a:r>
              <a:rPr lang="en-US" dirty="0" smtClean="0"/>
              <a:t>culturing techniques </a:t>
            </a:r>
            <a:r>
              <a:rPr lang="en-US" dirty="0"/>
              <a:t>used early in the outbreak (</a:t>
            </a:r>
            <a:r>
              <a:rPr lang="en-US" dirty="0" err="1"/>
              <a:t>MacConkey</a:t>
            </a:r>
            <a:r>
              <a:rPr lang="en-US" dirty="0"/>
              <a:t> agar instead </a:t>
            </a:r>
            <a:r>
              <a:rPr lang="en-US" dirty="0" err="1" smtClean="0"/>
              <a:t>ofCHROM</a:t>
            </a:r>
            <a:r>
              <a:rPr lang="en-US" dirty="0" smtClean="0"/>
              <a:t> agar</a:t>
            </a:r>
            <a:r>
              <a:rPr lang="en-US" dirty="0"/>
              <a:t>) is </a:t>
            </a:r>
            <a:r>
              <a:rPr lang="en-US" dirty="0" smtClean="0"/>
              <a:t>unclear.</a:t>
            </a:r>
            <a:endParaRPr lang="it-IT" dirty="0"/>
          </a:p>
        </p:txBody>
      </p:sp>
    </p:spTree>
    <p:extLst>
      <p:ext uri="{BB962C8B-B14F-4D97-AF65-F5344CB8AC3E}">
        <p14:creationId xmlns:p14="http://schemas.microsoft.com/office/powerpoint/2010/main" val="86597786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a:noAutofit/>
          </a:bodyPr>
          <a:lstStyle/>
          <a:p>
            <a:pPr algn="l"/>
            <a:r>
              <a:rPr lang="it-IT" sz="2800" dirty="0" err="1" smtClean="0"/>
              <a:t>Tracking</a:t>
            </a:r>
            <a:r>
              <a:rPr lang="it-IT" sz="2800" dirty="0" smtClean="0"/>
              <a:t> A Hospital </a:t>
            </a:r>
            <a:r>
              <a:rPr lang="it-IT" sz="2800" dirty="0" err="1" smtClean="0"/>
              <a:t>Outbreak</a:t>
            </a:r>
            <a:r>
              <a:rPr lang="it-IT" sz="2800" dirty="0" smtClean="0"/>
              <a:t> Of </a:t>
            </a:r>
            <a:r>
              <a:rPr lang="it-IT" sz="2800" dirty="0" err="1" smtClean="0"/>
              <a:t>Carbapenem-resistant</a:t>
            </a:r>
            <a:r>
              <a:rPr lang="it-IT" sz="2800" dirty="0" smtClean="0"/>
              <a:t> </a:t>
            </a:r>
            <a:r>
              <a:rPr lang="it-IT" sz="2800" i="1" dirty="0" err="1" smtClean="0"/>
              <a:t>Klebsiella</a:t>
            </a:r>
            <a:r>
              <a:rPr lang="it-IT" sz="2800" i="1" dirty="0" smtClean="0"/>
              <a:t> </a:t>
            </a:r>
            <a:r>
              <a:rPr lang="it-IT" sz="2800" i="1" dirty="0" err="1"/>
              <a:t>p</a:t>
            </a:r>
            <a:r>
              <a:rPr lang="it-IT" sz="2800" i="1" dirty="0" err="1" smtClean="0"/>
              <a:t>neumoniae</a:t>
            </a:r>
            <a:r>
              <a:rPr lang="it-IT" sz="2800" i="1" dirty="0" smtClean="0"/>
              <a:t>  </a:t>
            </a:r>
            <a:r>
              <a:rPr lang="it-IT" sz="2800" dirty="0" smtClean="0"/>
              <a:t>with Whole- </a:t>
            </a:r>
            <a:r>
              <a:rPr lang="it-IT" sz="2800" dirty="0" err="1" smtClean="0"/>
              <a:t>Genome</a:t>
            </a:r>
            <a:r>
              <a:rPr lang="it-IT" sz="2800" dirty="0" smtClean="0"/>
              <a:t> </a:t>
            </a:r>
            <a:r>
              <a:rPr lang="it-IT" sz="2800" dirty="0" err="1" smtClean="0"/>
              <a:t>Sequencing</a:t>
            </a:r>
            <a:endParaRPr lang="it-IT" sz="2800" dirty="0"/>
          </a:p>
        </p:txBody>
      </p:sp>
      <p:sp>
        <p:nvSpPr>
          <p:cNvPr id="7" name="Segnaposto contenuto 6"/>
          <p:cNvSpPr txBox="1">
            <a:spLocks noGrp="1"/>
          </p:cNvSpPr>
          <p:nvPr>
            <p:ph idx="1"/>
          </p:nvPr>
        </p:nvSpPr>
        <p:spPr>
          <a:xfrm>
            <a:off x="457200" y="1927373"/>
            <a:ext cx="8229600" cy="4525963"/>
          </a:xfrm>
          <a:prstGeom prst="rect">
            <a:avLst/>
          </a:prstGeom>
        </p:spPr>
        <p:style>
          <a:lnRef idx="0">
            <a:scrgbClr r="0" g="0" b="0"/>
          </a:lnRef>
          <a:fillRef idx="1002">
            <a:schemeClr val="lt2"/>
          </a:fillRef>
          <a:effectRef idx="0">
            <a:scrgbClr r="0" g="0" b="0"/>
          </a:effectRef>
          <a:fontRef idx="major"/>
        </p:style>
        <p:txBody>
          <a:bodyPr wrap="square" rtlCol="0">
            <a:spAutoFit/>
          </a:bodyPr>
          <a:lstStyle/>
          <a:p>
            <a:r>
              <a:rPr lang="en-US" sz="3200" dirty="0">
                <a:solidFill>
                  <a:srgbClr val="002060"/>
                </a:solidFill>
                <a:effectLst>
                  <a:outerShdw blurRad="38100" dist="38100" dir="2700000" algn="tl">
                    <a:srgbClr val="000000">
                      <a:alpha val="43137"/>
                    </a:srgbClr>
                  </a:outerShdw>
                </a:effectLst>
              </a:rPr>
              <a:t>Third, the finding that </a:t>
            </a:r>
            <a:r>
              <a:rPr lang="en-US" sz="3200" i="1" dirty="0">
                <a:solidFill>
                  <a:srgbClr val="002060"/>
                </a:solidFill>
                <a:effectLst>
                  <a:outerShdw blurRad="38100" dist="38100" dir="2700000" algn="tl">
                    <a:srgbClr val="000000">
                      <a:alpha val="43137"/>
                    </a:srgbClr>
                  </a:outerShdw>
                </a:effectLst>
              </a:rPr>
              <a:t>K. </a:t>
            </a:r>
            <a:r>
              <a:rPr lang="en-US" sz="3200" i="1" dirty="0" err="1">
                <a:solidFill>
                  <a:srgbClr val="002060"/>
                </a:solidFill>
                <a:effectLst>
                  <a:outerShdw blurRad="38100" dist="38100" dir="2700000" algn="tl">
                    <a:srgbClr val="000000">
                      <a:alpha val="43137"/>
                    </a:srgbClr>
                  </a:outerShdw>
                </a:effectLst>
              </a:rPr>
              <a:t>pneumoniae</a:t>
            </a:r>
            <a:r>
              <a:rPr lang="en-US" sz="3200" i="1" dirty="0">
                <a:solidFill>
                  <a:srgbClr val="002060"/>
                </a:solidFill>
                <a:effectLst>
                  <a:outerShdw blurRad="38100" dist="38100" dir="2700000" algn="tl">
                    <a:srgbClr val="000000">
                      <a:alpha val="43137"/>
                    </a:srgbClr>
                  </a:outerShdw>
                </a:effectLst>
              </a:rPr>
              <a:t> </a:t>
            </a:r>
            <a:r>
              <a:rPr lang="en-US" sz="3200" i="1" dirty="0" smtClean="0">
                <a:solidFill>
                  <a:srgbClr val="002060"/>
                </a:solidFill>
                <a:effectLst>
                  <a:outerShdw blurRad="38100" dist="38100" dir="2700000" algn="tl">
                    <a:srgbClr val="000000">
                      <a:alpha val="43137"/>
                    </a:srgbClr>
                  </a:outerShdw>
                </a:effectLst>
              </a:rPr>
              <a:t> </a:t>
            </a:r>
            <a:r>
              <a:rPr lang="en-US" sz="3200" dirty="0" smtClean="0">
                <a:solidFill>
                  <a:srgbClr val="002060"/>
                </a:solidFill>
                <a:effectLst>
                  <a:outerShdw blurRad="38100" dist="38100" dir="2700000" algn="tl">
                    <a:srgbClr val="000000">
                      <a:alpha val="43137"/>
                    </a:srgbClr>
                  </a:outerShdw>
                </a:effectLst>
              </a:rPr>
              <a:t>could survive </a:t>
            </a:r>
            <a:r>
              <a:rPr lang="en-US" sz="3200" dirty="0">
                <a:solidFill>
                  <a:srgbClr val="002060"/>
                </a:solidFill>
                <a:effectLst>
                  <a:outerShdw blurRad="38100" dist="38100" dir="2700000" algn="tl">
                    <a:srgbClr val="000000">
                      <a:alpha val="43137"/>
                    </a:srgbClr>
                  </a:outerShdw>
                </a:effectLst>
              </a:rPr>
              <a:t>on hospital equipment that had undergone rigorous </a:t>
            </a:r>
            <a:r>
              <a:rPr lang="en-US" sz="3200" dirty="0" smtClean="0">
                <a:solidFill>
                  <a:srgbClr val="002060"/>
                </a:solidFill>
                <a:effectLst>
                  <a:outerShdw blurRad="38100" dist="38100" dir="2700000" algn="tl">
                    <a:srgbClr val="000000">
                      <a:alpha val="43137"/>
                    </a:srgbClr>
                  </a:outerShdw>
                </a:effectLst>
              </a:rPr>
              <a:t>cleaning suggests </a:t>
            </a:r>
            <a:r>
              <a:rPr lang="en-US" sz="3200" dirty="0">
                <a:solidFill>
                  <a:srgbClr val="002060"/>
                </a:solidFill>
                <a:effectLst>
                  <a:outerShdw blurRad="38100" dist="38100" dir="2700000" algn="tl">
                    <a:srgbClr val="000000">
                      <a:alpha val="43137"/>
                    </a:srgbClr>
                  </a:outerShdw>
                </a:effectLst>
              </a:rPr>
              <a:t>that </a:t>
            </a:r>
            <a:r>
              <a:rPr lang="en-US" sz="3200" i="1" dirty="0">
                <a:solidFill>
                  <a:srgbClr val="002060"/>
                </a:solidFill>
                <a:effectLst>
                  <a:outerShdw blurRad="38100" dist="38100" dir="2700000" algn="tl">
                    <a:srgbClr val="000000">
                      <a:alpha val="43137"/>
                    </a:srgbClr>
                  </a:outerShdw>
                </a:effectLst>
              </a:rPr>
              <a:t>K.</a:t>
            </a:r>
            <a:r>
              <a:rPr lang="en-US" sz="3200" dirty="0">
                <a:solidFill>
                  <a:srgbClr val="002060"/>
                </a:solidFill>
                <a:effectLst>
                  <a:outerShdw blurRad="38100" dist="38100" dir="2700000" algn="tl">
                    <a:srgbClr val="000000">
                      <a:alpha val="43137"/>
                    </a:srgbClr>
                  </a:outerShdw>
                </a:effectLst>
              </a:rPr>
              <a:t> </a:t>
            </a:r>
            <a:r>
              <a:rPr lang="en-US" sz="3200" i="1" dirty="0" err="1">
                <a:solidFill>
                  <a:srgbClr val="002060"/>
                </a:solidFill>
                <a:effectLst>
                  <a:outerShdw blurRad="38100" dist="38100" dir="2700000" algn="tl">
                    <a:srgbClr val="000000">
                      <a:alpha val="43137"/>
                    </a:srgbClr>
                  </a:outerShdw>
                </a:effectLst>
              </a:rPr>
              <a:t>pneumoniae</a:t>
            </a:r>
            <a:r>
              <a:rPr lang="en-US" sz="3200" dirty="0">
                <a:solidFill>
                  <a:srgbClr val="002060"/>
                </a:solidFill>
                <a:effectLst>
                  <a:outerShdw blurRad="38100" dist="38100" dir="2700000" algn="tl">
                    <a:srgbClr val="000000">
                      <a:alpha val="43137"/>
                    </a:srgbClr>
                  </a:outerShdw>
                </a:effectLst>
              </a:rPr>
              <a:t> has a high degree of environmental </a:t>
            </a:r>
            <a:r>
              <a:rPr lang="en-US" sz="3200" dirty="0" smtClean="0">
                <a:solidFill>
                  <a:srgbClr val="002060"/>
                </a:solidFill>
                <a:effectLst>
                  <a:outerShdw blurRad="38100" dist="38100" dir="2700000" algn="tl">
                    <a:srgbClr val="000000">
                      <a:alpha val="43137"/>
                    </a:srgbClr>
                  </a:outerShdw>
                </a:effectLst>
              </a:rPr>
              <a:t>stability under </a:t>
            </a:r>
            <a:r>
              <a:rPr lang="en-US" sz="3200" dirty="0">
                <a:solidFill>
                  <a:srgbClr val="002060"/>
                </a:solidFill>
                <a:effectLst>
                  <a:outerShdw blurRad="38100" dist="38100" dir="2700000" algn="tl">
                    <a:srgbClr val="000000">
                      <a:alpha val="43137"/>
                    </a:srgbClr>
                  </a:outerShdw>
                </a:effectLst>
              </a:rPr>
              <a:t>some circumstances </a:t>
            </a:r>
            <a:r>
              <a:rPr lang="en-US" sz="3200" dirty="0" smtClean="0">
                <a:solidFill>
                  <a:srgbClr val="002060"/>
                </a:solidFill>
                <a:effectLst>
                  <a:outerShdw blurRad="38100" dist="38100" dir="2700000" algn="tl">
                    <a:srgbClr val="000000">
                      <a:alpha val="43137"/>
                    </a:srgbClr>
                  </a:outerShdw>
                </a:effectLst>
              </a:rPr>
              <a:t>and </a:t>
            </a:r>
            <a:r>
              <a:rPr lang="en-US" sz="3200" dirty="0">
                <a:solidFill>
                  <a:srgbClr val="002060"/>
                </a:solidFill>
                <a:effectLst>
                  <a:outerShdw blurRad="38100" dist="38100" dir="2700000" algn="tl">
                    <a:srgbClr val="000000">
                      <a:alpha val="43137"/>
                    </a:srgbClr>
                  </a:outerShdw>
                </a:effectLst>
              </a:rPr>
              <a:t>indicates that </a:t>
            </a:r>
            <a:r>
              <a:rPr lang="en-US" sz="3200" dirty="0" smtClean="0">
                <a:solidFill>
                  <a:srgbClr val="002060"/>
                </a:solidFill>
                <a:effectLst>
                  <a:outerShdw blurRad="38100" dist="38100" dir="2700000" algn="tl">
                    <a:srgbClr val="000000">
                      <a:alpha val="43137"/>
                    </a:srgbClr>
                  </a:outerShdw>
                </a:effectLst>
              </a:rPr>
              <a:t>decontamination should </a:t>
            </a:r>
            <a:r>
              <a:rPr lang="en-US" sz="3200" dirty="0">
                <a:solidFill>
                  <a:srgbClr val="002060"/>
                </a:solidFill>
                <a:effectLst>
                  <a:outerShdw blurRad="38100" dist="38100" dir="2700000" algn="tl">
                    <a:srgbClr val="000000">
                      <a:alpha val="43137"/>
                    </a:srgbClr>
                  </a:outerShdw>
                </a:effectLst>
              </a:rPr>
              <a:t>be verified after the cleaning </a:t>
            </a:r>
            <a:r>
              <a:rPr lang="en-US" sz="3200" dirty="0" smtClean="0">
                <a:solidFill>
                  <a:srgbClr val="002060"/>
                </a:solidFill>
                <a:effectLst>
                  <a:outerShdw blurRad="38100" dist="38100" dir="2700000" algn="tl">
                    <a:srgbClr val="000000">
                      <a:alpha val="43137"/>
                    </a:srgbClr>
                  </a:outerShdw>
                </a:effectLst>
              </a:rPr>
              <a:t>process</a:t>
            </a:r>
            <a:r>
              <a:rPr lang="en-US" sz="3200" dirty="0" smtClean="0">
                <a:solidFill>
                  <a:srgbClr val="002060"/>
                </a:solidFill>
                <a:effectLst>
                  <a:outerShdw blurRad="38100" dist="38100" dir="2700000" algn="tl">
                    <a:srgbClr val="000000">
                      <a:alpha val="43137"/>
                    </a:srgbClr>
                  </a:outerShdw>
                </a:effectLst>
              </a:rPr>
              <a:t>.</a:t>
            </a:r>
          </a:p>
          <a:p>
            <a:endParaRPr lang="it-IT" sz="3200"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553400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up)">
                                      <p:cBhvr>
                                        <p:cTn id="7" dur="1000"/>
                                        <p:tgtEl>
                                          <p:spTgt spid="7">
                                            <p:bg/>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wipe(up)">
                                      <p:cBhvr>
                                        <p:cTn id="10"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7200" dirty="0" smtClean="0"/>
              <a:t>A che punto siamo</a:t>
            </a:r>
            <a:endParaRPr lang="it-IT" sz="7200" dirty="0"/>
          </a:p>
        </p:txBody>
      </p:sp>
      <p:sp>
        <p:nvSpPr>
          <p:cNvPr id="4" name="Segnaposto contenuto 3"/>
          <p:cNvSpPr>
            <a:spLocks noGrp="1"/>
          </p:cNvSpPr>
          <p:nvPr>
            <p:ph sz="half" idx="1"/>
          </p:nvPr>
        </p:nvSpPr>
        <p:spPr/>
        <p:txBody>
          <a:bodyPr>
            <a:normAutofit lnSpcReduction="10000"/>
          </a:bodyPr>
          <a:lstStyle/>
          <a:p>
            <a:endParaRPr lang="it-IT"/>
          </a:p>
        </p:txBody>
      </p:sp>
      <p:sp>
        <p:nvSpPr>
          <p:cNvPr id="5" name="Segnaposto contenuto 4"/>
          <p:cNvSpPr>
            <a:spLocks noGrp="1"/>
          </p:cNvSpPr>
          <p:nvPr>
            <p:ph sz="half" idx="2"/>
          </p:nvPr>
        </p:nvSpPr>
        <p:spPr>
          <a:xfrm>
            <a:off x="4648200" y="1600200"/>
            <a:ext cx="4388296" cy="4525963"/>
          </a:xfrm>
        </p:spPr>
        <p:txBody>
          <a:bodyPr>
            <a:normAutofit lnSpcReduction="10000"/>
          </a:bodyPr>
          <a:lstStyle/>
          <a:p>
            <a:endParaRPr lang="it-IT" sz="2000" dirty="0" smtClean="0"/>
          </a:p>
          <a:p>
            <a:r>
              <a:rPr lang="it-IT" sz="2000" dirty="0" smtClean="0"/>
              <a:t>I patogeni sopravvivono nell’ambiente ospedaliero per settimane.</a:t>
            </a:r>
          </a:p>
          <a:p>
            <a:r>
              <a:rPr lang="it-IT" sz="2000" dirty="0" smtClean="0"/>
              <a:t>La contaminazione ambientale consente che attraverso le mani i patogeni possano essere trasportati.</a:t>
            </a:r>
          </a:p>
          <a:p>
            <a:r>
              <a:rPr lang="it-IT" sz="2000" dirty="0" smtClean="0"/>
              <a:t>C’è molta confusione sulla divisione delle responsabilità per quello che concerne la pulizia della zona paziente tra il personale addetto alle pulizie  e ciò che compete ad altro personale (infermieri, OTA, OSS..) </a:t>
            </a:r>
          </a:p>
          <a:p>
            <a:endParaRPr lang="it-IT" sz="2000" dirty="0" smtClean="0"/>
          </a:p>
          <a:p>
            <a:endParaRPr lang="it-IT" sz="2000" dirty="0"/>
          </a:p>
        </p:txBody>
      </p:sp>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5497" y="1484784"/>
            <a:ext cx="4609232" cy="53285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European Journal of Clinical Microbiology &amp; Infectious Diseases"/>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059832" y="1844824"/>
            <a:ext cx="1219200" cy="15906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 name="Picture 2" descr="https://encrypted-tbn2.gstatic.com/images?q=tbn:ANd9GcQMb77AWmZsxAVJvkNpdwRvVDywx1vCTwMbvu2qGxQgItQY113r"/>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794384" y="2060848"/>
            <a:ext cx="4026088" cy="38164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544814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81025" y="390525"/>
            <a:ext cx="7981950" cy="60769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543708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24290" y="4941168"/>
            <a:ext cx="1019709" cy="19172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3.jpg"/>
          <p:cNvPicPr>
            <a:picLocks noChangeAspect="1"/>
          </p:cNvPicPr>
          <p:nvPr/>
        </p:nvPicPr>
        <p:blipFill rotWithShape="1">
          <a:blip r:embed="rId4">
            <a:extLst>
              <a:ext uri="{28A0092B-C50C-407E-A947-70E740481C1C}">
                <a14:useLocalDpi xmlns:a14="http://schemas.microsoft.com/office/drawing/2010/main" val="0"/>
              </a:ext>
            </a:extLst>
          </a:blip>
          <a:srcRect l="21943" r="18553"/>
          <a:stretch/>
        </p:blipFill>
        <p:spPr bwMode="auto">
          <a:xfrm>
            <a:off x="465694" y="4229698"/>
            <a:ext cx="1370002" cy="251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5">
            <a:duotone>
              <a:prstClr val="black"/>
              <a:schemeClr val="accent5">
                <a:tint val="45000"/>
                <a:satMod val="400000"/>
              </a:schemeClr>
            </a:duotone>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411760" y="1556792"/>
            <a:ext cx="5832648" cy="35023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olo 1"/>
          <p:cNvSpPr>
            <a:spLocks noGrp="1"/>
          </p:cNvSpPr>
          <p:nvPr>
            <p:ph type="title"/>
          </p:nvPr>
        </p:nvSpPr>
        <p:spPr>
          <a:xfrm>
            <a:off x="107504" y="182880"/>
            <a:ext cx="8928992" cy="1111664"/>
          </a:xfrm>
        </p:spPr>
        <p:txBody>
          <a:bodyPr anchor="t">
            <a:noAutofit/>
          </a:bodyPr>
          <a:lstStyle/>
          <a:p>
            <a:r>
              <a:rPr lang="it-IT" sz="4000" dirty="0" smtClean="0"/>
              <a:t>Come misuriamo l’igiene ambientale?</a:t>
            </a:r>
            <a:endParaRPr lang="it-IT" sz="4000" dirty="0"/>
          </a:p>
        </p:txBody>
      </p:sp>
      <p:pic>
        <p:nvPicPr>
          <p:cNvPr id="7" name="Immagine 6"/>
          <p:cNvPicPr>
            <a:picLocks noChangeAspect="1"/>
          </p:cNvPicPr>
          <p:nvPr/>
        </p:nvPicPr>
        <p:blipFill>
          <a:blip r:embed="rId7">
            <a:extLst>
              <a:ext uri="{BEBA8EAE-BF5A-486C-A8C5-ECC9F3942E4B}">
                <a14:imgProps xmlns:a14="http://schemas.microsoft.com/office/drawing/2010/main">
                  <a14:imgLayer r:embed="rId8">
                    <a14:imgEffect>
                      <a14:colorTemperature colorTemp="88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411760" y="5229200"/>
            <a:ext cx="2781580" cy="1512168"/>
          </a:xfrm>
          <a:prstGeom prst="rect">
            <a:avLst/>
          </a:prstGeom>
          <a:ln>
            <a:noFill/>
          </a:ln>
          <a:effectLst>
            <a:outerShdw blurRad="292100" dist="139700" dir="2700000" algn="tl" rotWithShape="0">
              <a:srgbClr val="333333">
                <a:alpha val="65000"/>
              </a:srgbClr>
            </a:outerShdw>
          </a:effectLst>
        </p:spPr>
      </p:pic>
      <p:pic>
        <p:nvPicPr>
          <p:cNvPr id="8" name="Picture 11" descr="4.jpg"/>
          <p:cNvPicPr>
            <a:picLocks noChangeAspect="1"/>
          </p:cNvPicPr>
          <p:nvPr/>
        </p:nvPicPr>
        <p:blipFill rotWithShape="1">
          <a:blip r:embed="rId9">
            <a:extLst>
              <a:ext uri="{28A0092B-C50C-407E-A947-70E740481C1C}">
                <a14:useLocalDpi xmlns:a14="http://schemas.microsoft.com/office/drawing/2010/main" val="0"/>
              </a:ext>
            </a:extLst>
          </a:blip>
          <a:srcRect t="6680" b="3989"/>
          <a:stretch/>
        </p:blipFill>
        <p:spPr bwMode="auto">
          <a:xfrm>
            <a:off x="195003" y="1579758"/>
            <a:ext cx="2033460" cy="180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3" name="Freccia in giù 2"/>
          <p:cNvSpPr/>
          <p:nvPr/>
        </p:nvSpPr>
        <p:spPr>
          <a:xfrm>
            <a:off x="971600" y="3470740"/>
            <a:ext cx="360040" cy="678340"/>
          </a:xfrm>
          <a:prstGeom prst="down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Picture 9" descr="6.jpg"/>
          <p:cNvPicPr>
            <a:picLocks noChangeAspect="1"/>
          </p:cNvPicPr>
          <p:nvPr/>
        </p:nvPicPr>
        <p:blipFill rotWithShape="1">
          <a:blip r:embed="rId10">
            <a:extLst>
              <a:ext uri="{28A0092B-C50C-407E-A947-70E740481C1C}">
                <a14:useLocalDpi xmlns:a14="http://schemas.microsoft.com/office/drawing/2010/main" val="0"/>
              </a:ext>
            </a:extLst>
          </a:blip>
          <a:srcRect t="4733" r="10505"/>
          <a:stretch/>
        </p:blipFill>
        <p:spPr bwMode="auto">
          <a:xfrm>
            <a:off x="6372200" y="5179541"/>
            <a:ext cx="829252" cy="16114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tangolo 3"/>
          <p:cNvSpPr/>
          <p:nvPr/>
        </p:nvSpPr>
        <p:spPr>
          <a:xfrm>
            <a:off x="5508104" y="6402814"/>
            <a:ext cx="1071127" cy="338554"/>
          </a:xfrm>
          <a:prstGeom prst="rect">
            <a:avLst/>
          </a:prstGeom>
        </p:spPr>
        <p:txBody>
          <a:bodyPr wrap="none">
            <a:spAutoFit/>
          </a:bodyPr>
          <a:lstStyle/>
          <a:p>
            <a:pPr algn="ctr"/>
            <a:r>
              <a:rPr lang="en-GB" sz="1600" dirty="0"/>
              <a:t>45 </a:t>
            </a:r>
            <a:r>
              <a:rPr lang="en-GB" sz="1600" dirty="0" err="1"/>
              <a:t>cfu</a:t>
            </a:r>
            <a:r>
              <a:rPr lang="en-GB" sz="1600" dirty="0"/>
              <a:t>/cm</a:t>
            </a:r>
            <a:r>
              <a:rPr lang="en-GB" sz="1600" baseline="30000" dirty="0"/>
              <a:t>2</a:t>
            </a:r>
            <a:endParaRPr lang="en-GB" sz="1600" dirty="0"/>
          </a:p>
        </p:txBody>
      </p:sp>
      <p:sp>
        <p:nvSpPr>
          <p:cNvPr id="5" name="Rettangolo 4"/>
          <p:cNvSpPr/>
          <p:nvPr/>
        </p:nvSpPr>
        <p:spPr>
          <a:xfrm>
            <a:off x="7320073" y="6387425"/>
            <a:ext cx="968535" cy="338554"/>
          </a:xfrm>
          <a:prstGeom prst="rect">
            <a:avLst/>
          </a:prstGeom>
        </p:spPr>
        <p:txBody>
          <a:bodyPr wrap="none">
            <a:spAutoFit/>
          </a:bodyPr>
          <a:lstStyle/>
          <a:p>
            <a:pPr algn="ctr"/>
            <a:r>
              <a:rPr lang="en-GB" sz="1600" dirty="0"/>
              <a:t>5 </a:t>
            </a:r>
            <a:r>
              <a:rPr lang="en-GB" sz="1600" dirty="0" err="1"/>
              <a:t>cfu</a:t>
            </a:r>
            <a:r>
              <a:rPr lang="en-GB" sz="1600" dirty="0"/>
              <a:t>/cm</a:t>
            </a:r>
            <a:r>
              <a:rPr lang="en-GB" sz="1600" baseline="30000" dirty="0"/>
              <a:t>2</a:t>
            </a:r>
            <a:endParaRPr lang="en-GB" sz="1600" dirty="0"/>
          </a:p>
        </p:txBody>
      </p:sp>
      <p:pic>
        <p:nvPicPr>
          <p:cNvPr id="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92588" y="836712"/>
            <a:ext cx="681045" cy="401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021616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ChangeArrowheads="1"/>
          </p:cNvSpPr>
          <p:nvPr/>
        </p:nvSpPr>
        <p:spPr bwMode="auto">
          <a:xfrm>
            <a:off x="250825" y="0"/>
            <a:ext cx="86423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en-GB" sz="2400" b="1">
              <a:solidFill>
                <a:schemeClr val="accent2"/>
              </a:solidFill>
              <a:latin typeface="Arial" charset="0"/>
            </a:endParaRPr>
          </a:p>
        </p:txBody>
      </p:sp>
      <p:sp>
        <p:nvSpPr>
          <p:cNvPr id="6147" name="Rectangle 5"/>
          <p:cNvSpPr>
            <a:spLocks noChangeArrowheads="1"/>
          </p:cNvSpPr>
          <p:nvPr/>
        </p:nvSpPr>
        <p:spPr bwMode="auto">
          <a:xfrm>
            <a:off x="250825" y="1600200"/>
            <a:ext cx="8713788" cy="355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GB" sz="3200">
              <a:latin typeface="Arial" charset="0"/>
            </a:endParaRPr>
          </a:p>
        </p:txBody>
      </p:sp>
      <p:pic>
        <p:nvPicPr>
          <p:cNvPr id="6148" name="Picture 6" descr="normal"/>
          <p:cNvPicPr>
            <a:picLocks noChangeAspect="1" noChangeArrowheads="1"/>
          </p:cNvPicPr>
          <p:nvPr/>
        </p:nvPicPr>
        <p:blipFill>
          <a:blip r:embed="rId3">
            <a:duotone>
              <a:prstClr val="black"/>
              <a:schemeClr val="accent5">
                <a:tint val="45000"/>
                <a:satMod val="400000"/>
              </a:schemeClr>
            </a:duoton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0825" y="1553939"/>
            <a:ext cx="8713787" cy="4251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7"/>
          <p:cNvSpPr txBox="1">
            <a:spLocks noChangeArrowheads="1"/>
          </p:cNvSpPr>
          <p:nvPr/>
        </p:nvSpPr>
        <p:spPr bwMode="auto">
          <a:xfrm>
            <a:off x="6588125" y="6521450"/>
            <a:ext cx="23764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ea typeface="MS PGothic" pitchFamily="34" charset="-128"/>
              </a:defRPr>
            </a:lvl1pPr>
            <a:lvl2pPr marL="742950" indent="-285750" eaLnBrk="0" hangingPunct="0">
              <a:defRPr>
                <a:solidFill>
                  <a:schemeClr val="tx1"/>
                </a:solidFill>
                <a:latin typeface="Verdana" pitchFamily="34" charset="0"/>
                <a:ea typeface="MS PGothic" pitchFamily="34" charset="-128"/>
              </a:defRPr>
            </a:lvl2pPr>
            <a:lvl3pPr marL="1143000" indent="-228600" eaLnBrk="0" hangingPunct="0">
              <a:defRPr>
                <a:solidFill>
                  <a:schemeClr val="tx1"/>
                </a:solidFill>
                <a:latin typeface="Verdana" pitchFamily="34" charset="0"/>
                <a:ea typeface="MS PGothic" pitchFamily="34" charset="-128"/>
              </a:defRPr>
            </a:lvl3pPr>
            <a:lvl4pPr marL="1600200" indent="-228600" eaLnBrk="0" hangingPunct="0">
              <a:defRPr>
                <a:solidFill>
                  <a:schemeClr val="tx1"/>
                </a:solidFill>
                <a:latin typeface="Verdana" pitchFamily="34" charset="0"/>
                <a:ea typeface="MS PGothic" pitchFamily="34" charset="-128"/>
              </a:defRPr>
            </a:lvl4pPr>
            <a:lvl5pPr marL="2057400" indent="-228600" eaLnBrk="0" hangingPunct="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algn="r" eaLnBrk="1" hangingPunct="1"/>
            <a:r>
              <a:rPr lang="en-GB" sz="1200" i="1" dirty="0" err="1">
                <a:latin typeface="+mn-lt"/>
              </a:rPr>
              <a:t>Stiefel</a:t>
            </a:r>
            <a:r>
              <a:rPr lang="en-GB" sz="1200" i="1" dirty="0">
                <a:latin typeface="+mn-lt"/>
              </a:rPr>
              <a:t> et al, ICHE 2011</a:t>
            </a:r>
          </a:p>
        </p:txBody>
      </p:sp>
      <p:sp>
        <p:nvSpPr>
          <p:cNvPr id="6150" name="Text Box 8"/>
          <p:cNvSpPr txBox="1">
            <a:spLocks noChangeArrowheads="1"/>
          </p:cNvSpPr>
          <p:nvPr/>
        </p:nvSpPr>
        <p:spPr bwMode="auto">
          <a:xfrm>
            <a:off x="323850" y="5873168"/>
            <a:ext cx="85693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ea typeface="MS PGothic" pitchFamily="34" charset="-128"/>
              </a:defRPr>
            </a:lvl1pPr>
            <a:lvl2pPr marL="742950" indent="-285750" eaLnBrk="0" hangingPunct="0">
              <a:defRPr>
                <a:solidFill>
                  <a:schemeClr val="tx1"/>
                </a:solidFill>
                <a:latin typeface="Verdana" pitchFamily="34" charset="0"/>
                <a:ea typeface="MS PGothic" pitchFamily="34" charset="-128"/>
              </a:defRPr>
            </a:lvl2pPr>
            <a:lvl3pPr marL="1143000" indent="-228600" eaLnBrk="0" hangingPunct="0">
              <a:defRPr>
                <a:solidFill>
                  <a:schemeClr val="tx1"/>
                </a:solidFill>
                <a:latin typeface="Verdana" pitchFamily="34" charset="0"/>
                <a:ea typeface="MS PGothic" pitchFamily="34" charset="-128"/>
              </a:defRPr>
            </a:lvl3pPr>
            <a:lvl4pPr marL="1600200" indent="-228600" eaLnBrk="0" hangingPunct="0">
              <a:defRPr>
                <a:solidFill>
                  <a:schemeClr val="tx1"/>
                </a:solidFill>
                <a:latin typeface="Verdana" pitchFamily="34" charset="0"/>
                <a:ea typeface="MS PGothic" pitchFamily="34" charset="-128"/>
              </a:defRPr>
            </a:lvl4pPr>
            <a:lvl5pPr marL="2057400" indent="-228600" eaLnBrk="0" hangingPunct="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eaLnBrk="1" hangingPunct="1">
              <a:spcBef>
                <a:spcPct val="50000"/>
              </a:spcBef>
            </a:pPr>
            <a:r>
              <a:rPr lang="en-GB" sz="2000" dirty="0">
                <a:latin typeface="+mn-lt"/>
              </a:rPr>
              <a:t>Hand contamination with MRSA was similar after contact with patients’ skin and frequently touched environmental surfaces in patient rooms </a:t>
            </a:r>
          </a:p>
        </p:txBody>
      </p:sp>
      <p:sp>
        <p:nvSpPr>
          <p:cNvPr id="6151" name="Text Box 9"/>
          <p:cNvSpPr txBox="1">
            <a:spLocks noChangeArrowheads="1"/>
          </p:cNvSpPr>
          <p:nvPr/>
        </p:nvSpPr>
        <p:spPr bwMode="auto">
          <a:xfrm>
            <a:off x="468313" y="260350"/>
            <a:ext cx="835342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ea typeface="MS PGothic" pitchFamily="34" charset="-128"/>
              </a:defRPr>
            </a:lvl1pPr>
            <a:lvl2pPr marL="742950" indent="-285750" eaLnBrk="0" hangingPunct="0">
              <a:defRPr>
                <a:solidFill>
                  <a:schemeClr val="tx1"/>
                </a:solidFill>
                <a:latin typeface="Verdana" pitchFamily="34" charset="0"/>
                <a:ea typeface="MS PGothic" pitchFamily="34" charset="-128"/>
              </a:defRPr>
            </a:lvl2pPr>
            <a:lvl3pPr marL="1143000" indent="-228600" eaLnBrk="0" hangingPunct="0">
              <a:defRPr>
                <a:solidFill>
                  <a:schemeClr val="tx1"/>
                </a:solidFill>
                <a:latin typeface="Verdana" pitchFamily="34" charset="0"/>
                <a:ea typeface="MS PGothic" pitchFamily="34" charset="-128"/>
              </a:defRPr>
            </a:lvl3pPr>
            <a:lvl4pPr marL="1600200" indent="-228600" eaLnBrk="0" hangingPunct="0">
              <a:defRPr>
                <a:solidFill>
                  <a:schemeClr val="tx1"/>
                </a:solidFill>
                <a:latin typeface="Verdana" pitchFamily="34" charset="0"/>
                <a:ea typeface="MS PGothic" pitchFamily="34" charset="-128"/>
              </a:defRPr>
            </a:lvl4pPr>
            <a:lvl5pPr marL="2057400" indent="-228600" eaLnBrk="0" hangingPunct="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eaLnBrk="1" hangingPunct="1">
              <a:spcBef>
                <a:spcPct val="50000"/>
              </a:spcBef>
            </a:pPr>
            <a:r>
              <a:rPr lang="en-GB" sz="2400" b="1" i="1" dirty="0">
                <a:solidFill>
                  <a:schemeClr val="accent2"/>
                </a:solidFill>
                <a:latin typeface="Arial" charset="0"/>
              </a:rPr>
              <a:t>Do HCWs acquire pathogens from surfaces or patients?</a:t>
            </a:r>
            <a:endParaRPr lang="en-GB" sz="2400" b="1" dirty="0">
              <a:solidFill>
                <a:schemeClr val="accent2"/>
              </a:solidFill>
              <a:latin typeface="Arial" charset="0"/>
            </a:endParaRPr>
          </a:p>
          <a:p>
            <a:pPr eaLnBrk="1" hangingPunct="1">
              <a:spcBef>
                <a:spcPct val="50000"/>
              </a:spcBef>
            </a:pPr>
            <a:endParaRPr lang="en-GB" sz="2400" b="1" dirty="0">
              <a:solidFill>
                <a:schemeClr val="accent2"/>
              </a:solidFill>
              <a:latin typeface="Arial" charset="0"/>
            </a:endParaRPr>
          </a:p>
        </p:txBody>
      </p:sp>
      <p:sp>
        <p:nvSpPr>
          <p:cNvPr id="9" name="Titolo 8"/>
          <p:cNvSpPr>
            <a:spLocks noGrp="1"/>
          </p:cNvSpPr>
          <p:nvPr>
            <p:ph type="title"/>
          </p:nvPr>
        </p:nvSpPr>
        <p:spPr>
          <a:xfrm>
            <a:off x="1" y="137471"/>
            <a:ext cx="8964612" cy="1111664"/>
          </a:xfrm>
        </p:spPr>
        <p:txBody>
          <a:bodyPr>
            <a:noAutofit/>
          </a:bodyPr>
          <a:lstStyle/>
          <a:p>
            <a:r>
              <a:rPr lang="it-IT" sz="3200" dirty="0" smtClean="0"/>
              <a:t>Do </a:t>
            </a:r>
            <a:r>
              <a:rPr lang="it-IT" sz="3200" dirty="0" err="1" smtClean="0"/>
              <a:t>HCW’s</a:t>
            </a:r>
            <a:r>
              <a:rPr lang="it-IT" sz="3200" dirty="0" smtClean="0"/>
              <a:t> </a:t>
            </a:r>
            <a:r>
              <a:rPr lang="it-IT" sz="3200" dirty="0" err="1" smtClean="0"/>
              <a:t>acquire</a:t>
            </a:r>
            <a:r>
              <a:rPr lang="it-IT" sz="3200" dirty="0" smtClean="0"/>
              <a:t> </a:t>
            </a:r>
            <a:r>
              <a:rPr lang="it-IT" sz="3200" dirty="0" err="1" smtClean="0"/>
              <a:t>pathogens</a:t>
            </a:r>
            <a:r>
              <a:rPr lang="it-IT" sz="3200" dirty="0" smtClean="0"/>
              <a:t> from </a:t>
            </a:r>
            <a:r>
              <a:rPr lang="it-IT" sz="3200" dirty="0" err="1" smtClean="0"/>
              <a:t>surfaces</a:t>
            </a:r>
            <a:r>
              <a:rPr lang="it-IT" sz="3200" dirty="0" smtClean="0"/>
              <a:t> or </a:t>
            </a:r>
            <a:r>
              <a:rPr lang="it-IT" sz="3200" dirty="0" err="1" smtClean="0"/>
              <a:t>patients</a:t>
            </a:r>
            <a:endParaRPr lang="it-IT" sz="3200" dirty="0"/>
          </a:p>
        </p:txBody>
      </p:sp>
      <p:sp>
        <p:nvSpPr>
          <p:cNvPr id="5" name="Segnaposto testo 4"/>
          <p:cNvSpPr>
            <a:spLocks noGrp="1"/>
          </p:cNvSpPr>
          <p:nvPr>
            <p:ph idx="1"/>
          </p:nvPr>
        </p:nvSpPr>
        <p:spPr/>
        <p:txBody>
          <a:bodyPr/>
          <a:lstStyle/>
          <a:p>
            <a:pPr marL="0" indent="0">
              <a:buNone/>
            </a:pPr>
            <a:r>
              <a:rPr lang="it-IT" dirty="0" smtClean="0"/>
              <a:t> </a:t>
            </a:r>
            <a:endParaRPr lang="it-IT" dirty="0"/>
          </a:p>
        </p:txBody>
      </p:sp>
    </p:spTree>
    <p:extLst>
      <p:ext uri="{BB962C8B-B14F-4D97-AF65-F5344CB8AC3E}">
        <p14:creationId xmlns:p14="http://schemas.microsoft.com/office/powerpoint/2010/main" val="33266371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5496" y="260648"/>
            <a:ext cx="4752528" cy="63367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tangolo arrotondato 4"/>
          <p:cNvSpPr/>
          <p:nvPr/>
        </p:nvSpPr>
        <p:spPr>
          <a:xfrm>
            <a:off x="539552" y="6165304"/>
            <a:ext cx="3816424" cy="432048"/>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123"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788024" y="1720552"/>
            <a:ext cx="4320480" cy="4876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descr="C:\Users\Lorella\AppData\Local\Microsoft\Windows\Temporary Internet Files\Content.IE5\2J37EF56\MP900438690[1].jpg"/>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813148" y="148952"/>
            <a:ext cx="2143228" cy="14798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93045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Biofilm</a:t>
            </a:r>
            <a:r>
              <a:rPr lang="it-IT" dirty="0"/>
              <a:t>, City of </a:t>
            </a:r>
            <a:r>
              <a:rPr lang="it-IT" dirty="0" err="1"/>
              <a:t>Microbes</a:t>
            </a:r>
            <a:endParaRPr lang="it-IT" dirty="0"/>
          </a:p>
        </p:txBody>
      </p:sp>
      <p:sp>
        <p:nvSpPr>
          <p:cNvPr id="3" name="Rettangolo 2"/>
          <p:cNvSpPr/>
          <p:nvPr/>
        </p:nvSpPr>
        <p:spPr>
          <a:xfrm>
            <a:off x="4427984" y="6165304"/>
            <a:ext cx="4572000" cy="430887"/>
          </a:xfrm>
          <a:prstGeom prst="rect">
            <a:avLst/>
          </a:prstGeom>
        </p:spPr>
        <p:txBody>
          <a:bodyPr>
            <a:spAutoFit/>
          </a:bodyPr>
          <a:lstStyle/>
          <a:p>
            <a:pPr algn="r"/>
            <a:r>
              <a:rPr lang="it-IT" sz="1100" i="1" dirty="0"/>
              <a:t>JOURNAL OF </a:t>
            </a:r>
            <a:r>
              <a:rPr lang="it-IT" sz="1100" i="1" dirty="0" smtClean="0"/>
              <a:t>BACTERIOLOGY</a:t>
            </a:r>
            <a:endParaRPr lang="it-IT" sz="1100" i="1" dirty="0"/>
          </a:p>
          <a:p>
            <a:pPr algn="r"/>
            <a:r>
              <a:rPr lang="it-IT" sz="1100" i="1" dirty="0" err="1"/>
              <a:t>May</a:t>
            </a:r>
            <a:r>
              <a:rPr lang="it-IT" sz="1100" i="1" dirty="0"/>
              <a:t> 2000, p. 2675–2679</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773977"/>
            <a:ext cx="4752528" cy="42761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http://www.awakeinmydreams.com/wp-content/uploads/2010/10/favela25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0677" y="2204864"/>
            <a:ext cx="2658757" cy="34563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76640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1" y="-188641"/>
            <a:ext cx="9144000" cy="6858001"/>
          </a:xfrm>
          <a:prstGeom prst="rect">
            <a:avLst/>
          </a:prstGeom>
          <a:noFill/>
          <a:ln w="9525">
            <a:noFill/>
            <a:miter lim="800000"/>
            <a:headEnd/>
            <a:tailEnd/>
          </a:ln>
          <a:effectLst/>
        </p:spPr>
      </p:pic>
      <p:pic>
        <p:nvPicPr>
          <p:cNvPr id="3" name="Immagine 2" descr="World AMR.JPG"/>
          <p:cNvPicPr>
            <a:picLocks noChangeAspect="1"/>
          </p:cNvPicPr>
          <p:nvPr/>
        </p:nvPicPr>
        <p:blipFill rotWithShape="1">
          <a:blip r:embed="rId3" cstate="print"/>
          <a:srcRect l="1389" t="6250" r="13889" b="40405"/>
          <a:stretch/>
        </p:blipFill>
        <p:spPr>
          <a:xfrm>
            <a:off x="4427985" y="4653136"/>
            <a:ext cx="2573154" cy="2160240"/>
          </a:xfrm>
          <a:prstGeom prst="rect">
            <a:avLst/>
          </a:prstGeom>
        </p:spPr>
      </p:pic>
    </p:spTree>
    <p:extLst>
      <p:ext uri="{BB962C8B-B14F-4D97-AF65-F5344CB8AC3E}">
        <p14:creationId xmlns:p14="http://schemas.microsoft.com/office/powerpoint/2010/main" val="222123238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9512" y="404664"/>
            <a:ext cx="4464496" cy="61206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4788024" y="3228962"/>
            <a:ext cx="4061873" cy="3224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199710" y="504812"/>
            <a:ext cx="3238500" cy="27241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http://ars.els-cdn.com/content/image/1-s2.0-S1388248108003767-gr3.jpg"/>
          <p:cNvPicPr>
            <a:picLocks noChangeAspect="1" noChangeArrowheads="1"/>
          </p:cNvPicPr>
          <p:nvPr/>
        </p:nvPicPr>
        <p:blipFill rotWithShape="1">
          <a:blip r:embed="rId9">
            <a:extLst>
              <a:ext uri="{BEBA8EAE-BF5A-486C-A8C5-ECC9F3942E4B}">
                <a14:imgProps xmlns:a14="http://schemas.microsoft.com/office/drawing/2010/main">
                  <a14:imgLayer r:embed="rId10">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50000" t="6867"/>
          <a:stretch/>
        </p:blipFill>
        <p:spPr bwMode="auto">
          <a:xfrm>
            <a:off x="5076056" y="304653"/>
            <a:ext cx="3509201" cy="2764307"/>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65100" prst="coolSlant"/>
          </a:sp3d>
          <a:extLst/>
        </p:spPr>
      </p:pic>
    </p:spTree>
    <p:extLst>
      <p:ext uri="{BB962C8B-B14F-4D97-AF65-F5344CB8AC3E}">
        <p14:creationId xmlns:p14="http://schemas.microsoft.com/office/powerpoint/2010/main" val="3653033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wipe(up)">
                                      <p:cBhvr>
                                        <p:cTn id="7" dur="500"/>
                                        <p:tgtEl>
                                          <p:spTgt spid="5123"/>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Gandh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5" y="1628800"/>
            <a:ext cx="6135082" cy="5112568"/>
          </a:xfrm>
          <a:prstGeom prst="rect">
            <a:avLst/>
          </a:prstGeom>
        </p:spPr>
      </p:pic>
      <p:sp>
        <p:nvSpPr>
          <p:cNvPr id="3" name="CasellaDiTesto 2"/>
          <p:cNvSpPr txBox="1"/>
          <p:nvPr/>
        </p:nvSpPr>
        <p:spPr>
          <a:xfrm>
            <a:off x="467544" y="591071"/>
            <a:ext cx="8316416" cy="461665"/>
          </a:xfrm>
          <a:prstGeom prst="rect">
            <a:avLst/>
          </a:prstGeom>
          <a:noFill/>
        </p:spPr>
        <p:txBody>
          <a:bodyPr wrap="square" rtlCol="0">
            <a:spAutoFit/>
          </a:bodyPr>
          <a:lstStyle/>
          <a:p>
            <a:r>
              <a:rPr lang="it-IT" sz="2400" b="1" dirty="0" smtClean="0"/>
              <a:t>“L’igiene è più importante dell’indipendenza” (1923) !!!</a:t>
            </a:r>
            <a:endParaRPr lang="it-IT" sz="2400" b="1" dirty="0"/>
          </a:p>
        </p:txBody>
      </p:sp>
    </p:spTree>
    <p:extLst>
      <p:ext uri="{BB962C8B-B14F-4D97-AF65-F5344CB8AC3E}">
        <p14:creationId xmlns:p14="http://schemas.microsoft.com/office/powerpoint/2010/main" val="99673086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srcRect/>
          <a:stretch>
            <a:fillRect/>
          </a:stretch>
        </p:blipFill>
        <p:spPr bwMode="auto">
          <a:xfrm>
            <a:off x="6310966" y="188637"/>
            <a:ext cx="2792376" cy="2539217"/>
          </a:xfrm>
          <a:prstGeom prst="roundRect">
            <a:avLst>
              <a:gd name="adj" fmla="val 8594"/>
            </a:avLst>
          </a:prstGeom>
          <a:solidFill>
            <a:srgbClr val="FFFFFF">
              <a:shade val="85000"/>
            </a:srgbClr>
          </a:solidFill>
          <a:ln>
            <a:noFill/>
          </a:ln>
          <a:effectLst/>
        </p:spPr>
      </p:pic>
      <p:sp>
        <p:nvSpPr>
          <p:cNvPr id="6" name="Titolo 5"/>
          <p:cNvSpPr>
            <a:spLocks noGrp="1"/>
          </p:cNvSpPr>
          <p:nvPr>
            <p:ph type="title"/>
          </p:nvPr>
        </p:nvSpPr>
        <p:spPr>
          <a:xfrm>
            <a:off x="0" y="200295"/>
            <a:ext cx="8229600" cy="1111664"/>
          </a:xfrm>
        </p:spPr>
        <p:txBody>
          <a:bodyPr anchor="ctr">
            <a:normAutofit/>
          </a:bodyPr>
          <a:lstStyle/>
          <a:p>
            <a:pPr algn="l"/>
            <a:r>
              <a:rPr lang="it-IT" sz="4000" b="1" dirty="0" smtClean="0">
                <a:solidFill>
                  <a:schemeClr val="bg1"/>
                </a:solidFill>
                <a:effectLst/>
                <a:latin typeface="+mj-lt"/>
              </a:rPr>
              <a:t>La sanificazione ambientale</a:t>
            </a:r>
            <a:endParaRPr lang="it-IT" sz="4000" b="1" dirty="0">
              <a:solidFill>
                <a:schemeClr val="bg1"/>
              </a:solidFill>
              <a:effectLst/>
              <a:latin typeface="+mj-lt"/>
            </a:endParaRPr>
          </a:p>
        </p:txBody>
      </p:sp>
      <p:graphicFrame>
        <p:nvGraphicFramePr>
          <p:cNvPr id="7" name="Segnaposto contenuto 6"/>
          <p:cNvGraphicFramePr>
            <a:graphicFrameLocks noGrp="1"/>
          </p:cNvGraphicFramePr>
          <p:nvPr>
            <p:ph idx="1"/>
            <p:extLst>
              <p:ext uri="{D42A27DB-BD31-4B8C-83A1-F6EECF244321}">
                <p14:modId xmlns:p14="http://schemas.microsoft.com/office/powerpoint/2010/main" val="2415994128"/>
              </p:ext>
            </p:extLst>
          </p:nvPr>
        </p:nvGraphicFramePr>
        <p:xfrm>
          <a:off x="8650" y="2071389"/>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0525392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3" cstate="print"/>
          <a:srcRect/>
          <a:stretch>
            <a:fillRect/>
          </a:stretch>
        </p:blipFill>
        <p:spPr bwMode="auto">
          <a:xfrm>
            <a:off x="4716016" y="1556792"/>
            <a:ext cx="3332102" cy="2232248"/>
          </a:xfrm>
          <a:prstGeom prst="rect">
            <a:avLst/>
          </a:prstGeom>
          <a:ln>
            <a:noFill/>
          </a:ln>
          <a:effectLst>
            <a:softEdge rad="112500"/>
          </a:effectLst>
        </p:spPr>
      </p:pic>
      <p:pic>
        <p:nvPicPr>
          <p:cNvPr id="13313" name="Picture 1"/>
          <p:cNvPicPr>
            <a:picLocks noChangeAspect="1" noChangeArrowheads="1"/>
          </p:cNvPicPr>
          <p:nvPr/>
        </p:nvPicPr>
        <p:blipFill>
          <a:blip r:embed="rId4" cstate="print"/>
          <a:srcRect/>
          <a:stretch>
            <a:fillRect/>
          </a:stretch>
        </p:blipFill>
        <p:spPr bwMode="auto">
          <a:xfrm>
            <a:off x="323528" y="1988840"/>
            <a:ext cx="2759043" cy="4032448"/>
          </a:xfrm>
          <a:prstGeom prst="rect">
            <a:avLst/>
          </a:prstGeom>
          <a:ln>
            <a:noFill/>
          </a:ln>
          <a:effectLst>
            <a:softEdge rad="112500"/>
          </a:effectLst>
        </p:spPr>
      </p:pic>
      <p:sp>
        <p:nvSpPr>
          <p:cNvPr id="2" name="Titolo 1"/>
          <p:cNvSpPr>
            <a:spLocks noGrp="1"/>
          </p:cNvSpPr>
          <p:nvPr>
            <p:ph type="title"/>
          </p:nvPr>
        </p:nvSpPr>
        <p:spPr>
          <a:xfrm>
            <a:off x="467544" y="0"/>
            <a:ext cx="8229600" cy="1143000"/>
          </a:xfrm>
        </p:spPr>
        <p:txBody>
          <a:bodyPr anchor="b">
            <a:normAutofit/>
          </a:bodyPr>
          <a:lstStyle/>
          <a:p>
            <a:pPr algn="ctr"/>
            <a:r>
              <a:rPr lang="it-IT" sz="4800" b="1" dirty="0" smtClean="0">
                <a:solidFill>
                  <a:schemeClr val="bg1"/>
                </a:solidFill>
                <a:effectLst/>
              </a:rPr>
              <a:t>Chi  pulisce in ospedale?</a:t>
            </a:r>
            <a:endParaRPr lang="it-IT" sz="4800" b="1" dirty="0">
              <a:solidFill>
                <a:schemeClr val="bg1"/>
              </a:solidFill>
              <a:effectLst/>
            </a:endParaRPr>
          </a:p>
        </p:txBody>
      </p:sp>
      <p:pic>
        <p:nvPicPr>
          <p:cNvPr id="13315" name="Picture 3"/>
          <p:cNvPicPr>
            <a:picLocks noChangeAspect="1" noChangeArrowheads="1"/>
          </p:cNvPicPr>
          <p:nvPr/>
        </p:nvPicPr>
        <p:blipFill>
          <a:blip r:embed="rId5" cstate="print"/>
          <a:srcRect/>
          <a:stretch>
            <a:fillRect/>
          </a:stretch>
        </p:blipFill>
        <p:spPr bwMode="auto">
          <a:xfrm>
            <a:off x="6516216" y="4338222"/>
            <a:ext cx="2421435" cy="1827082"/>
          </a:xfrm>
          <a:prstGeom prst="rect">
            <a:avLst/>
          </a:prstGeom>
          <a:ln>
            <a:noFill/>
          </a:ln>
          <a:effectLst>
            <a:outerShdw blurRad="292100" dist="139700" dir="2700000" algn="tl" rotWithShape="0">
              <a:srgbClr val="333333">
                <a:alpha val="65000"/>
              </a:srgbClr>
            </a:outerShdw>
          </a:effectLst>
        </p:spPr>
      </p:pic>
      <p:sp>
        <p:nvSpPr>
          <p:cNvPr id="10" name="Freccia a destra con strisce 9"/>
          <p:cNvSpPr/>
          <p:nvPr/>
        </p:nvSpPr>
        <p:spPr>
          <a:xfrm>
            <a:off x="5796136" y="2492896"/>
            <a:ext cx="720080" cy="288032"/>
          </a:xfrm>
          <a:prstGeom prst="stripedRightArrow">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318" name="Picture 6" descr="C:\Documents and Settings\Dott.ssa Pelagalli\Impostazioni locali\Temporary Internet Files\Content.IE5\1GPUPMO2\MC900239657[1].wmf"/>
          <p:cNvPicPr>
            <a:picLocks noChangeAspect="1" noChangeArrowheads="1"/>
          </p:cNvPicPr>
          <p:nvPr/>
        </p:nvPicPr>
        <p:blipFill>
          <a:blip r:embed="rId6" cstate="print"/>
          <a:srcRect/>
          <a:stretch>
            <a:fillRect/>
          </a:stretch>
        </p:blipFill>
        <p:spPr bwMode="auto">
          <a:xfrm>
            <a:off x="7164288" y="4221088"/>
            <a:ext cx="1122945" cy="872017"/>
          </a:xfrm>
          <a:prstGeom prst="rect">
            <a:avLst/>
          </a:prstGeom>
          <a:ln>
            <a:noFill/>
          </a:ln>
          <a:effectLst>
            <a:outerShdw blurRad="292100" dist="139700" dir="2700000" algn="tl" rotWithShape="0">
              <a:srgbClr val="333333">
                <a:alpha val="65000"/>
              </a:srgbClr>
            </a:outerShdw>
          </a:effectLst>
        </p:spPr>
      </p:pic>
      <p:pic>
        <p:nvPicPr>
          <p:cNvPr id="8" name="Immagine 7" descr="pompe infusionali.jpg"/>
          <p:cNvPicPr>
            <a:picLocks noChangeAspect="1"/>
          </p:cNvPicPr>
          <p:nvPr/>
        </p:nvPicPr>
        <p:blipFill>
          <a:blip r:embed="rId7" cstate="print"/>
          <a:stretch>
            <a:fillRect/>
          </a:stretch>
        </p:blipFill>
        <p:spPr>
          <a:xfrm>
            <a:off x="3419872" y="4293096"/>
            <a:ext cx="2819324" cy="1872208"/>
          </a:xfrm>
          <a:prstGeom prst="roundRect">
            <a:avLst>
              <a:gd name="adj" fmla="val 8594"/>
            </a:avLst>
          </a:prstGeom>
          <a:solidFill>
            <a:srgbClr val="FFFFFF">
              <a:shade val="85000"/>
            </a:srgbClr>
          </a:solidFill>
          <a:ln>
            <a:noFill/>
          </a:ln>
          <a:effectLst/>
        </p:spPr>
      </p:pic>
      <p:sp>
        <p:nvSpPr>
          <p:cNvPr id="9" name="Ovale 8"/>
          <p:cNvSpPr/>
          <p:nvPr/>
        </p:nvSpPr>
        <p:spPr>
          <a:xfrm>
            <a:off x="4355976" y="4581128"/>
            <a:ext cx="936104" cy="10801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50388456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7" descr="4.jp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3250" y="1879600"/>
            <a:ext cx="7937500" cy="3835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4"/>
          <p:cNvSpPr txBox="1">
            <a:spLocks noChangeArrowheads="1"/>
          </p:cNvSpPr>
          <p:nvPr/>
        </p:nvSpPr>
        <p:spPr bwMode="auto">
          <a:xfrm>
            <a:off x="684213" y="1125538"/>
            <a:ext cx="80295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ea typeface="MS PGothic" pitchFamily="34" charset="-128"/>
              </a:defRPr>
            </a:lvl1pPr>
            <a:lvl2pPr marL="742950" indent="-285750" eaLnBrk="0" hangingPunct="0">
              <a:defRPr>
                <a:solidFill>
                  <a:schemeClr val="tx1"/>
                </a:solidFill>
                <a:latin typeface="Verdana" pitchFamily="34" charset="0"/>
                <a:ea typeface="MS PGothic" pitchFamily="34" charset="-128"/>
              </a:defRPr>
            </a:lvl2pPr>
            <a:lvl3pPr marL="1143000" indent="-228600" eaLnBrk="0" hangingPunct="0">
              <a:defRPr>
                <a:solidFill>
                  <a:schemeClr val="tx1"/>
                </a:solidFill>
                <a:latin typeface="Verdana" pitchFamily="34" charset="0"/>
                <a:ea typeface="MS PGothic" pitchFamily="34" charset="-128"/>
              </a:defRPr>
            </a:lvl3pPr>
            <a:lvl4pPr marL="1600200" indent="-228600" eaLnBrk="0" hangingPunct="0">
              <a:defRPr>
                <a:solidFill>
                  <a:schemeClr val="tx1"/>
                </a:solidFill>
                <a:latin typeface="Verdana" pitchFamily="34" charset="0"/>
                <a:ea typeface="MS PGothic" pitchFamily="34" charset="-128"/>
              </a:defRPr>
            </a:lvl4pPr>
            <a:lvl5pPr marL="2057400" indent="-228600" eaLnBrk="0" hangingPunct="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eaLnBrk="1" hangingPunct="1"/>
            <a:r>
              <a:rPr lang="en-GB" sz="2000" b="1">
                <a:latin typeface="Arial" charset="0"/>
              </a:rPr>
              <a:t>Contact plates from patient locker surface</a:t>
            </a:r>
          </a:p>
          <a:p>
            <a:pPr eaLnBrk="1" hangingPunct="1"/>
            <a:r>
              <a:rPr lang="en-GB" sz="2000" b="1" i="1">
                <a:latin typeface="Arial" charset="0"/>
              </a:rPr>
              <a:t>Left to right: Pre clean, 1 hour, 2 hour, 3 hour assessment</a:t>
            </a:r>
            <a:r>
              <a:rPr lang="en-GB" sz="1600" b="1" i="1">
                <a:latin typeface="Arial" charset="0"/>
              </a:rPr>
              <a:t>                                                    </a:t>
            </a:r>
            <a:endParaRPr lang="en-GB" sz="1600" b="1" i="1">
              <a:solidFill>
                <a:schemeClr val="accent2"/>
              </a:solidFill>
              <a:latin typeface="Arial" charset="0"/>
            </a:endParaRPr>
          </a:p>
        </p:txBody>
      </p:sp>
      <p:sp>
        <p:nvSpPr>
          <p:cNvPr id="43012" name="Text Box 5"/>
          <p:cNvSpPr txBox="1">
            <a:spLocks noChangeArrowheads="1"/>
          </p:cNvSpPr>
          <p:nvPr/>
        </p:nvSpPr>
        <p:spPr bwMode="auto">
          <a:xfrm>
            <a:off x="684213" y="5876925"/>
            <a:ext cx="7632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ea typeface="MS PGothic" pitchFamily="34" charset="-128"/>
              </a:defRPr>
            </a:lvl1pPr>
            <a:lvl2pPr marL="742950" indent="-285750" eaLnBrk="0" hangingPunct="0">
              <a:defRPr>
                <a:solidFill>
                  <a:schemeClr val="tx1"/>
                </a:solidFill>
                <a:latin typeface="Verdana" pitchFamily="34" charset="0"/>
                <a:ea typeface="MS PGothic" pitchFamily="34" charset="-128"/>
              </a:defRPr>
            </a:lvl2pPr>
            <a:lvl3pPr marL="1143000" indent="-228600" eaLnBrk="0" hangingPunct="0">
              <a:defRPr>
                <a:solidFill>
                  <a:schemeClr val="tx1"/>
                </a:solidFill>
                <a:latin typeface="Verdana" pitchFamily="34" charset="0"/>
                <a:ea typeface="MS PGothic" pitchFamily="34" charset="-128"/>
              </a:defRPr>
            </a:lvl3pPr>
            <a:lvl4pPr marL="1600200" indent="-228600" eaLnBrk="0" hangingPunct="0">
              <a:defRPr>
                <a:solidFill>
                  <a:schemeClr val="tx1"/>
                </a:solidFill>
                <a:latin typeface="Verdana" pitchFamily="34" charset="0"/>
                <a:ea typeface="MS PGothic" pitchFamily="34" charset="-128"/>
              </a:defRPr>
            </a:lvl4pPr>
            <a:lvl5pPr marL="2057400" indent="-228600" eaLnBrk="0" hangingPunct="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eaLnBrk="1" hangingPunct="1">
              <a:spcBef>
                <a:spcPct val="50000"/>
              </a:spcBef>
            </a:pPr>
            <a:r>
              <a:rPr lang="en-GB" sz="2000" b="1" i="1">
                <a:latin typeface="Arial" charset="0"/>
              </a:rPr>
              <a:t>MRSA rapidly recontaminates high-touch sites after cleaning</a:t>
            </a:r>
          </a:p>
        </p:txBody>
      </p:sp>
      <p:sp>
        <p:nvSpPr>
          <p:cNvPr id="43013" name="Text Box 6"/>
          <p:cNvSpPr txBox="1">
            <a:spLocks noChangeArrowheads="1"/>
          </p:cNvSpPr>
          <p:nvPr/>
        </p:nvSpPr>
        <p:spPr bwMode="auto">
          <a:xfrm>
            <a:off x="6372225" y="6381750"/>
            <a:ext cx="2555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ea typeface="MS PGothic" pitchFamily="34" charset="-128"/>
              </a:defRPr>
            </a:lvl1pPr>
            <a:lvl2pPr marL="742950" indent="-285750" eaLnBrk="0" hangingPunct="0">
              <a:defRPr>
                <a:solidFill>
                  <a:schemeClr val="tx1"/>
                </a:solidFill>
                <a:latin typeface="Verdana" pitchFamily="34" charset="0"/>
                <a:ea typeface="MS PGothic" pitchFamily="34" charset="-128"/>
              </a:defRPr>
            </a:lvl2pPr>
            <a:lvl3pPr marL="1143000" indent="-228600" eaLnBrk="0" hangingPunct="0">
              <a:defRPr>
                <a:solidFill>
                  <a:schemeClr val="tx1"/>
                </a:solidFill>
                <a:latin typeface="Verdana" pitchFamily="34" charset="0"/>
                <a:ea typeface="MS PGothic" pitchFamily="34" charset="-128"/>
              </a:defRPr>
            </a:lvl3pPr>
            <a:lvl4pPr marL="1600200" indent="-228600" eaLnBrk="0" hangingPunct="0">
              <a:defRPr>
                <a:solidFill>
                  <a:schemeClr val="tx1"/>
                </a:solidFill>
                <a:latin typeface="Verdana" pitchFamily="34" charset="0"/>
                <a:ea typeface="MS PGothic" pitchFamily="34" charset="-128"/>
              </a:defRPr>
            </a:lvl4pPr>
            <a:lvl5pPr marL="2057400" indent="-228600" eaLnBrk="0" hangingPunct="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eaLnBrk="1" hangingPunct="1">
              <a:spcBef>
                <a:spcPct val="50000"/>
              </a:spcBef>
            </a:pPr>
            <a:r>
              <a:rPr lang="en-GB" sz="1600" b="1" i="1">
                <a:solidFill>
                  <a:schemeClr val="accent2"/>
                </a:solidFill>
                <a:latin typeface="Arial" charset="0"/>
              </a:rPr>
              <a:t>Hardy KJ et al, JHI 2007</a:t>
            </a:r>
            <a:r>
              <a:rPr lang="en-US" sz="1600" b="1" i="1">
                <a:latin typeface="Arial" charset="0"/>
              </a:rPr>
              <a:t> </a:t>
            </a:r>
          </a:p>
        </p:txBody>
      </p:sp>
      <p:sp>
        <p:nvSpPr>
          <p:cNvPr id="43014" name="Text Box 8"/>
          <p:cNvSpPr txBox="1">
            <a:spLocks noChangeArrowheads="1"/>
          </p:cNvSpPr>
          <p:nvPr/>
        </p:nvSpPr>
        <p:spPr bwMode="auto">
          <a:xfrm>
            <a:off x="5435600" y="5084763"/>
            <a:ext cx="2232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ea typeface="MS PGothic" pitchFamily="34" charset="-128"/>
              </a:defRPr>
            </a:lvl1pPr>
            <a:lvl2pPr marL="742950" indent="-285750" eaLnBrk="0" hangingPunct="0">
              <a:defRPr>
                <a:solidFill>
                  <a:schemeClr val="tx1"/>
                </a:solidFill>
                <a:latin typeface="Verdana" pitchFamily="34" charset="0"/>
                <a:ea typeface="MS PGothic" pitchFamily="34" charset="-128"/>
              </a:defRPr>
            </a:lvl2pPr>
            <a:lvl3pPr marL="1143000" indent="-228600" eaLnBrk="0" hangingPunct="0">
              <a:defRPr>
                <a:solidFill>
                  <a:schemeClr val="tx1"/>
                </a:solidFill>
                <a:latin typeface="Verdana" pitchFamily="34" charset="0"/>
                <a:ea typeface="MS PGothic" pitchFamily="34" charset="-128"/>
              </a:defRPr>
            </a:lvl3pPr>
            <a:lvl4pPr marL="1600200" indent="-228600" eaLnBrk="0" hangingPunct="0">
              <a:defRPr>
                <a:solidFill>
                  <a:schemeClr val="tx1"/>
                </a:solidFill>
                <a:latin typeface="Verdana" pitchFamily="34" charset="0"/>
                <a:ea typeface="MS PGothic" pitchFamily="34" charset="-128"/>
              </a:defRPr>
            </a:lvl4pPr>
            <a:lvl5pPr marL="2057400" indent="-228600" eaLnBrk="0" hangingPunct="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eaLnBrk="1" hangingPunct="1"/>
            <a:r>
              <a:rPr lang="en-GB" sz="1600" b="1" i="1">
                <a:latin typeface="Arial" charset="0"/>
              </a:rPr>
              <a:t>Mike Rollins, Osprey</a:t>
            </a:r>
            <a:endParaRPr lang="en-GB">
              <a:latin typeface="Arial" charset="0"/>
            </a:endParaRPr>
          </a:p>
        </p:txBody>
      </p:sp>
      <p:sp>
        <p:nvSpPr>
          <p:cNvPr id="43015" name="Rectangle 9"/>
          <p:cNvSpPr>
            <a:spLocks noChangeArrowheads="1"/>
          </p:cNvSpPr>
          <p:nvPr/>
        </p:nvSpPr>
        <p:spPr bwMode="auto">
          <a:xfrm>
            <a:off x="683568" y="116632"/>
            <a:ext cx="7776863" cy="1008112"/>
          </a:xfrm>
          <a:prstGeom prst="rect">
            <a:avLst/>
          </a:prstGeom>
          <a:solidFill>
            <a:schemeClr val="accent1"/>
          </a:solidFill>
          <a:ln w="9525">
            <a:solidFill>
              <a:schemeClr val="tx1"/>
            </a:solidFill>
            <a:miter lim="800000"/>
            <a:headEnd/>
            <a:tailEnd/>
          </a:ln>
        </p:spPr>
        <p:txBody>
          <a:bodyPr wrap="none" anchor="ctr"/>
          <a:lstStyle/>
          <a:p>
            <a:pPr algn="ctr"/>
            <a:r>
              <a:rPr lang="en-GB" sz="3200" b="1" dirty="0">
                <a:solidFill>
                  <a:schemeClr val="bg1"/>
                </a:solidFill>
                <a:latin typeface="+mj-lt"/>
              </a:rPr>
              <a:t>Is the frequency of cleaning important?</a:t>
            </a:r>
          </a:p>
        </p:txBody>
      </p:sp>
    </p:spTree>
    <p:extLst>
      <p:ext uri="{BB962C8B-B14F-4D97-AF65-F5344CB8AC3E}">
        <p14:creationId xmlns:p14="http://schemas.microsoft.com/office/powerpoint/2010/main" val="10871464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The </a:t>
            </a:r>
            <a:r>
              <a:rPr lang="it-IT" dirty="0" err="1" smtClean="0">
                <a:solidFill>
                  <a:schemeClr val="bg1"/>
                </a:solidFill>
              </a:rPr>
              <a:t>Hand-Touch</a:t>
            </a:r>
            <a:r>
              <a:rPr lang="it-IT" dirty="0" smtClean="0"/>
              <a:t> </a:t>
            </a:r>
            <a:r>
              <a:rPr lang="it-IT" dirty="0" err="1" smtClean="0"/>
              <a:t>equation</a:t>
            </a:r>
            <a:endParaRPr lang="it-IT" dirty="0"/>
          </a:p>
        </p:txBody>
      </p:sp>
      <p:pic>
        <p:nvPicPr>
          <p:cNvPr id="1028" name="Picture 4" descr="C:\Users\Lorella\AppData\Local\Microsoft\Windows\Temporary Internet Files\Content.IE5\G7IF4BYC\MP90043056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3407848"/>
            <a:ext cx="2736304" cy="1821352"/>
          </a:xfrm>
          <a:prstGeom prst="roundRect">
            <a:avLst>
              <a:gd name="adj" fmla="val 8594"/>
            </a:avLst>
          </a:prstGeom>
          <a:solidFill>
            <a:srgbClr val="FFFFFF">
              <a:shade val="85000"/>
            </a:srgbClr>
          </a:solidFill>
          <a:ln>
            <a:noFill/>
          </a:ln>
          <a:effectLst>
            <a:outerShdw blurRad="50800" dist="38100" algn="l" rotWithShape="0">
              <a:prstClr val="black">
                <a:alpha val="40000"/>
              </a:prstClr>
            </a:outerShdw>
          </a:effectLst>
          <a:scene3d>
            <a:camera prst="orthographicFront"/>
            <a:lightRig rig="threePt" dir="t"/>
          </a:scene3d>
          <a:sp3d>
            <a:bevelT/>
          </a:sp3d>
          <a:extLst/>
        </p:spPr>
      </p:pic>
      <p:pic>
        <p:nvPicPr>
          <p:cNvPr id="1032" name="Picture 8" descr="http://globedia.com/imagenes/usuarios/noticias/18718/1262486379.jpg"/>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3203848" y="1788140"/>
            <a:ext cx="5572964" cy="45931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6">
            <a:duotone>
              <a:prstClr val="black"/>
              <a:schemeClr val="accent5">
                <a:tint val="45000"/>
                <a:satMod val="400000"/>
              </a:schemeClr>
            </a:duotone>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8032" y="2231840"/>
            <a:ext cx="8676456" cy="42935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87752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srcRect/>
          <a:stretch>
            <a:fillRect/>
          </a:stretch>
        </p:blipFill>
        <p:spPr bwMode="auto">
          <a:xfrm>
            <a:off x="179512" y="1469050"/>
            <a:ext cx="5544616" cy="5272318"/>
          </a:xfrm>
          <a:prstGeom prst="rect">
            <a:avLst/>
          </a:prstGeom>
          <a:noFill/>
          <a:ln w="9525">
            <a:noFill/>
            <a:miter lim="800000"/>
            <a:headEnd/>
            <a:tailEnd/>
          </a:ln>
        </p:spPr>
      </p:pic>
      <p:pic>
        <p:nvPicPr>
          <p:cNvPr id="3" name="Immagine 2" descr="NY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9392" y="288032"/>
            <a:ext cx="3025096" cy="623731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virtrue.us/images/multi-site-login-hand-touch.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11560" y="3429000"/>
            <a:ext cx="2736304" cy="21890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0" name="Titolo 9"/>
          <p:cNvSpPr>
            <a:spLocks noGrp="1"/>
          </p:cNvSpPr>
          <p:nvPr>
            <p:ph type="title"/>
          </p:nvPr>
        </p:nvSpPr>
        <p:spPr/>
        <p:txBody>
          <a:bodyPr/>
          <a:lstStyle/>
          <a:p>
            <a:r>
              <a:rPr lang="it-IT" dirty="0" smtClean="0"/>
              <a:t>High </a:t>
            </a:r>
            <a:r>
              <a:rPr lang="it-IT" dirty="0" err="1"/>
              <a:t>T</a:t>
            </a:r>
            <a:r>
              <a:rPr lang="it-IT" dirty="0" err="1" smtClean="0"/>
              <a:t>ouch</a:t>
            </a:r>
            <a:r>
              <a:rPr lang="it-IT" dirty="0" smtClean="0"/>
              <a:t> </a:t>
            </a:r>
            <a:r>
              <a:rPr lang="it-IT" dirty="0"/>
              <a:t>O</a:t>
            </a:r>
            <a:r>
              <a:rPr lang="it-IT" dirty="0" smtClean="0"/>
              <a:t>bjects (HTO)</a:t>
            </a:r>
            <a:endParaRPr lang="it-IT" dirty="0"/>
          </a:p>
        </p:txBody>
      </p:sp>
      <p:sp>
        <p:nvSpPr>
          <p:cNvPr id="3" name="Segnaposto contenuto 2"/>
          <p:cNvSpPr>
            <a:spLocks noGrp="1"/>
          </p:cNvSpPr>
          <p:nvPr>
            <p:ph sz="half" idx="2"/>
          </p:nvPr>
        </p:nvSpPr>
        <p:spPr>
          <a:xfrm>
            <a:off x="4601344" y="4221088"/>
            <a:ext cx="4038600" cy="1473027"/>
          </a:xfrm>
        </p:spPr>
        <p:txBody>
          <a:bodyPr/>
          <a:lstStyle/>
          <a:p>
            <a:r>
              <a:rPr lang="it-IT" dirty="0" smtClean="0"/>
              <a:t>I siti più ad alto rischio sono quelli vicino al paziente.</a:t>
            </a:r>
            <a:endParaRPr lang="it-IT" dirty="0"/>
          </a:p>
        </p:txBody>
      </p:sp>
      <p:pic>
        <p:nvPicPr>
          <p:cNvPr id="4" name="Picture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71472" y="1643050"/>
            <a:ext cx="8028384" cy="227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731307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nchor="b">
            <a:noAutofit/>
          </a:bodyPr>
          <a:lstStyle/>
          <a:p>
            <a:pPr algn="ctr"/>
            <a:r>
              <a:rPr lang="it-IT" sz="4000" dirty="0" smtClean="0">
                <a:solidFill>
                  <a:srgbClr val="002060"/>
                </a:solidFill>
                <a:effectLst/>
              </a:rPr>
              <a:t>Quando si dimette il paziente :</a:t>
            </a:r>
            <a:br>
              <a:rPr lang="it-IT" sz="4000" dirty="0" smtClean="0">
                <a:solidFill>
                  <a:srgbClr val="002060"/>
                </a:solidFill>
                <a:effectLst/>
              </a:rPr>
            </a:br>
            <a:r>
              <a:rPr lang="it-IT" sz="4000" dirty="0" smtClean="0">
                <a:solidFill>
                  <a:srgbClr val="002060"/>
                </a:solidFill>
                <a:effectLst/>
              </a:rPr>
              <a:t> la disinfezione della stanza</a:t>
            </a:r>
            <a:endParaRPr lang="it-IT" sz="4000" dirty="0">
              <a:solidFill>
                <a:srgbClr val="002060"/>
              </a:solidFill>
              <a:effectLst/>
            </a:endParaRPr>
          </a:p>
        </p:txBody>
      </p:sp>
      <p:pic>
        <p:nvPicPr>
          <p:cNvPr id="3" name="Picture 2"/>
          <p:cNvPicPr>
            <a:picLocks noChangeAspect="1" noChangeArrowheads="1"/>
          </p:cNvPicPr>
          <p:nvPr/>
        </p:nvPicPr>
        <p:blipFill>
          <a:blip r:embed="rId3" cstate="print"/>
          <a:srcRect/>
          <a:stretch>
            <a:fillRect/>
          </a:stretch>
        </p:blipFill>
        <p:spPr bwMode="auto">
          <a:xfrm>
            <a:off x="373212" y="278432"/>
            <a:ext cx="8496944" cy="1947914"/>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a:off x="755576" y="2234186"/>
            <a:ext cx="1990725" cy="142875"/>
          </a:xfrm>
          <a:prstGeom prst="rect">
            <a:avLst/>
          </a:prstGeom>
          <a:noFill/>
          <a:ln w="9525">
            <a:noFill/>
            <a:miter lim="800000"/>
            <a:headEnd/>
            <a:tailEnd/>
          </a:ln>
        </p:spPr>
      </p:pic>
    </p:spTree>
    <p:extLst>
      <p:ext uri="{BB962C8B-B14F-4D97-AF65-F5344CB8AC3E}">
        <p14:creationId xmlns:p14="http://schemas.microsoft.com/office/powerpoint/2010/main" val="231427005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nchor="t">
            <a:noAutofit/>
          </a:bodyPr>
          <a:lstStyle/>
          <a:p>
            <a:pPr lvl="0">
              <a:spcBef>
                <a:spcPts val="0"/>
              </a:spcBef>
            </a:pPr>
            <a:r>
              <a:rPr lang="it-IT" sz="3600" dirty="0" smtClean="0">
                <a:ea typeface="+mn-ea"/>
                <a:cs typeface="+mn-cs"/>
              </a:rPr>
              <a:t>Fattori </a:t>
            </a:r>
            <a:r>
              <a:rPr lang="it-IT" sz="3600" dirty="0">
                <a:ea typeface="+mn-ea"/>
                <a:cs typeface="+mn-cs"/>
              </a:rPr>
              <a:t>predittivi indipendenti di rischio di acquisizione di VRE:</a:t>
            </a:r>
            <a:br>
              <a:rPr lang="it-IT" sz="3600" dirty="0">
                <a:ea typeface="+mn-ea"/>
                <a:cs typeface="+mn-cs"/>
              </a:rPr>
            </a:br>
            <a:endParaRPr lang="it-IT" sz="2400" dirty="0"/>
          </a:p>
        </p:txBody>
      </p:sp>
      <p:sp>
        <p:nvSpPr>
          <p:cNvPr id="6" name="Segnaposto testo 5"/>
          <p:cNvSpPr>
            <a:spLocks noGrp="1"/>
          </p:cNvSpPr>
          <p:nvPr>
            <p:ph type="body" sz="half" idx="4294967295"/>
          </p:nvPr>
        </p:nvSpPr>
        <p:spPr>
          <a:xfrm>
            <a:off x="0" y="1484313"/>
            <a:ext cx="8229600" cy="1584325"/>
          </a:xfrm>
        </p:spPr>
        <p:txBody>
          <a:bodyPr anchor="t">
            <a:noAutofit/>
          </a:bodyPr>
          <a:lstStyle/>
          <a:p>
            <a:r>
              <a:rPr lang="it-IT" sz="2000" dirty="0">
                <a:effectLst>
                  <a:outerShdw blurRad="38100" dist="38100" dir="2700000" algn="tl">
                    <a:srgbClr val="000000">
                      <a:alpha val="43137"/>
                    </a:srgbClr>
                  </a:outerShdw>
                </a:effectLst>
              </a:rPr>
              <a:t>Precedente presenza nella stanza di un paziente colonizzato</a:t>
            </a:r>
          </a:p>
          <a:p>
            <a:r>
              <a:rPr lang="it-IT" sz="2000" dirty="0">
                <a:effectLst>
                  <a:outerShdw blurRad="38100" dist="38100" dir="2700000" algn="tl">
                    <a:srgbClr val="000000">
                      <a:alpha val="43137"/>
                    </a:srgbClr>
                  </a:outerShdw>
                </a:effectLst>
              </a:rPr>
              <a:t>Occupante colonizzato da VRE nelle 2 settimane precedenti il ricovero</a:t>
            </a:r>
          </a:p>
          <a:p>
            <a:r>
              <a:rPr lang="it-IT" sz="2000" dirty="0">
                <a:effectLst>
                  <a:outerShdw blurRad="38100" dist="38100" dir="2700000" algn="tl">
                    <a:srgbClr val="000000">
                      <a:alpha val="43137"/>
                    </a:srgbClr>
                  </a:outerShdw>
                </a:effectLst>
              </a:rPr>
              <a:t>Isolamento di VRE dalla stanza dopo la </a:t>
            </a:r>
            <a:r>
              <a:rPr lang="it-IT" sz="2000" dirty="0" smtClean="0">
                <a:effectLst>
                  <a:outerShdw blurRad="38100" dist="38100" dir="2700000" algn="tl">
                    <a:srgbClr val="000000">
                      <a:alpha val="43137"/>
                    </a:srgbClr>
                  </a:outerShdw>
                </a:effectLst>
              </a:rPr>
              <a:t>disinfezione. </a:t>
            </a:r>
            <a:endParaRPr lang="it-IT" sz="2000" dirty="0">
              <a:effectLst>
                <a:outerShdw blurRad="38100" dist="38100" dir="2700000" algn="tl">
                  <a:srgbClr val="000000">
                    <a:alpha val="43137"/>
                  </a:srgbClr>
                </a:outerShdw>
              </a:effectLst>
            </a:endParaRPr>
          </a:p>
          <a:p>
            <a:endParaRPr lang="it-IT" sz="1600" dirty="0"/>
          </a:p>
        </p:txBody>
      </p:sp>
      <p:pic>
        <p:nvPicPr>
          <p:cNvPr id="9"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colorTemperature colorTemp="5300"/>
                    </a14:imgEffect>
                  </a14:imgLayer>
                </a14:imgProps>
              </a:ext>
            </a:extLst>
          </a:blip>
          <a:srcRect/>
          <a:stretch>
            <a:fillRect/>
          </a:stretch>
        </p:blipFill>
        <p:spPr bwMode="auto">
          <a:xfrm>
            <a:off x="1835696" y="2852936"/>
            <a:ext cx="5616624" cy="37597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1680654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576" y="188640"/>
            <a:ext cx="8229600" cy="1111664"/>
          </a:xfrm>
        </p:spPr>
        <p:txBody>
          <a:bodyPr>
            <a:normAutofit fontScale="90000"/>
          </a:bodyPr>
          <a:lstStyle/>
          <a:p>
            <a:r>
              <a:rPr lang="it-IT" dirty="0"/>
              <a:t> </a:t>
            </a:r>
            <a:r>
              <a:rPr lang="it-IT" dirty="0" smtClean="0"/>
              <a:t>  ..</a:t>
            </a:r>
            <a:r>
              <a:rPr lang="it-IT" dirty="0" err="1" smtClean="0"/>
              <a:t>what</a:t>
            </a:r>
            <a:r>
              <a:rPr lang="it-IT" dirty="0" smtClean="0"/>
              <a:t> </a:t>
            </a:r>
            <a:r>
              <a:rPr lang="it-IT" dirty="0" err="1" smtClean="0"/>
              <a:t>about</a:t>
            </a:r>
            <a:r>
              <a:rPr lang="it-IT" dirty="0" smtClean="0"/>
              <a:t> MDR GNB?</a:t>
            </a:r>
            <a:endParaRPr lang="it-IT" dirty="0"/>
          </a:p>
        </p:txBody>
      </p:sp>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7504" y="1591158"/>
            <a:ext cx="4608512" cy="5006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descr="C:\Users\Lorella\Desktop\cover.gif"/>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07504" y="44624"/>
            <a:ext cx="1136848" cy="14745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170"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4860032" y="2924944"/>
            <a:ext cx="4176464" cy="28240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913164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noAutofit/>
          </a:bodyPr>
          <a:lstStyle/>
          <a:p>
            <a:pPr algn="ctr"/>
            <a:r>
              <a:rPr lang="it-IT" sz="3600" dirty="0" smtClean="0">
                <a:solidFill>
                  <a:schemeClr val="bg1"/>
                </a:solidFill>
              </a:rPr>
              <a:t>Raccomandazioni per la sanificazione ambientale dopo la dimissione</a:t>
            </a:r>
            <a:endParaRPr lang="it-IT" sz="3600" dirty="0">
              <a:solidFill>
                <a:schemeClr val="bg1"/>
              </a:solidFill>
            </a:endParaRPr>
          </a:p>
        </p:txBody>
      </p:sp>
      <p:graphicFrame>
        <p:nvGraphicFramePr>
          <p:cNvPr id="7" name="Segnaposto contenuto 6"/>
          <p:cNvGraphicFramePr>
            <a:graphicFrameLocks noGrp="1"/>
          </p:cNvGraphicFramePr>
          <p:nvPr>
            <p:ph idx="1"/>
            <p:extLst>
              <p:ext uri="{D42A27DB-BD31-4B8C-83A1-F6EECF244321}">
                <p14:modId xmlns:p14="http://schemas.microsoft.com/office/powerpoint/2010/main" val="505305616"/>
              </p:ext>
            </p:extLst>
          </p:nvPr>
        </p:nvGraphicFramePr>
        <p:xfrm>
          <a:off x="467544" y="1844824"/>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5102637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Giornata Mondiale Sepsi.png"/>
          <p:cNvPicPr>
            <a:picLocks noChangeAspect="1"/>
          </p:cNvPicPr>
          <p:nvPr/>
        </p:nvPicPr>
        <p:blipFill>
          <a:blip r:embed="rId2"/>
          <a:stretch>
            <a:fillRect/>
          </a:stretch>
        </p:blipFill>
        <p:spPr>
          <a:xfrm>
            <a:off x="0" y="71414"/>
            <a:ext cx="9144000" cy="1106129"/>
          </a:xfrm>
          <a:prstGeom prst="rect">
            <a:avLst/>
          </a:prstGeom>
        </p:spPr>
      </p:pic>
      <p:pic>
        <p:nvPicPr>
          <p:cNvPr id="3" name="Immagine 2" descr="World AMR.JPG"/>
          <p:cNvPicPr>
            <a:picLocks noChangeAspect="1"/>
          </p:cNvPicPr>
          <p:nvPr/>
        </p:nvPicPr>
        <p:blipFill>
          <a:blip r:embed="rId3" cstate="print"/>
          <a:srcRect l="1389" t="6250" r="13889" b="14583"/>
          <a:stretch>
            <a:fillRect/>
          </a:stretch>
        </p:blipFill>
        <p:spPr>
          <a:xfrm>
            <a:off x="-32" y="1714488"/>
            <a:ext cx="3554980" cy="4429156"/>
          </a:xfrm>
          <a:prstGeom prst="rect">
            <a:avLst/>
          </a:prstGeom>
        </p:spPr>
      </p:pic>
      <p:pic>
        <p:nvPicPr>
          <p:cNvPr id="4" name="Immagine 3" descr="IMG_3664.JPG"/>
          <p:cNvPicPr>
            <a:picLocks noChangeAspect="1"/>
          </p:cNvPicPr>
          <p:nvPr/>
        </p:nvPicPr>
        <p:blipFill>
          <a:blip r:embed="rId4"/>
          <a:stretch>
            <a:fillRect/>
          </a:stretch>
        </p:blipFill>
        <p:spPr>
          <a:xfrm>
            <a:off x="3556022" y="1857364"/>
            <a:ext cx="5588010" cy="419100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466" t="1947" r="2574"/>
          <a:stretch/>
        </p:blipFill>
        <p:spPr bwMode="auto">
          <a:xfrm>
            <a:off x="225773" y="188640"/>
            <a:ext cx="4706267" cy="65399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http://www.virtrue.us/images/multi-site-login-hand-touch.jpg"/>
          <p:cNvPicPr>
            <a:picLocks noChangeAspect="1" noChangeArrowheads="1"/>
          </p:cNvPicPr>
          <p:nvPr/>
        </p:nvPicPr>
        <p:blipFill>
          <a:blip r:embed="rId5">
            <a:duotone>
              <a:prstClr val="black"/>
              <a:schemeClr val="accent4">
                <a:tint val="45000"/>
                <a:satMod val="400000"/>
              </a:schemeClr>
            </a:duotone>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76056" y="1916832"/>
            <a:ext cx="3888432" cy="25922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03617084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Success stories</a:t>
            </a:r>
            <a:endParaRPr lang="it-IT" dirty="0"/>
          </a:p>
        </p:txBody>
      </p:sp>
      <p:sp>
        <p:nvSpPr>
          <p:cNvPr id="3" name="Segnaposto contenuto 2"/>
          <p:cNvSpPr>
            <a:spLocks noGrp="1"/>
          </p:cNvSpPr>
          <p:nvPr>
            <p:ph sz="half" idx="1"/>
          </p:nvPr>
        </p:nvSpPr>
        <p:spPr/>
        <p:txBody>
          <a:bodyPr>
            <a:normAutofit fontScale="77500" lnSpcReduction="20000"/>
          </a:bodyPr>
          <a:lstStyle/>
          <a:p>
            <a:r>
              <a:rPr lang="it-IT" dirty="0" smtClean="0"/>
              <a:t> </a:t>
            </a:r>
            <a:endParaRPr lang="it-IT" dirty="0"/>
          </a:p>
        </p:txBody>
      </p:sp>
      <p:sp>
        <p:nvSpPr>
          <p:cNvPr id="4" name="Segnaposto contenuto 3"/>
          <p:cNvSpPr>
            <a:spLocks noGrp="1"/>
          </p:cNvSpPr>
          <p:nvPr>
            <p:ph sz="half" idx="2"/>
          </p:nvPr>
        </p:nvSpPr>
        <p:spPr>
          <a:xfrm>
            <a:off x="4427984" y="1600200"/>
            <a:ext cx="4608512" cy="4853136"/>
          </a:xfrm>
        </p:spPr>
        <p:txBody>
          <a:bodyPr>
            <a:normAutofit fontScale="77500" lnSpcReduction="20000"/>
          </a:bodyPr>
          <a:lstStyle/>
          <a:p>
            <a:endParaRPr lang="it-IT" dirty="0" smtClean="0"/>
          </a:p>
          <a:p>
            <a:r>
              <a:rPr lang="it-IT" dirty="0" smtClean="0"/>
              <a:t>Colture di sorveglianza attiva  </a:t>
            </a:r>
          </a:p>
          <a:p>
            <a:r>
              <a:rPr lang="it-IT" dirty="0" err="1" smtClean="0"/>
              <a:t>Tracing</a:t>
            </a:r>
            <a:r>
              <a:rPr lang="it-IT" dirty="0" smtClean="0"/>
              <a:t> dei pazienti colonizzati/infetti.</a:t>
            </a:r>
          </a:p>
          <a:p>
            <a:r>
              <a:rPr lang="it-IT" dirty="0" smtClean="0"/>
              <a:t>Isolamento e </a:t>
            </a:r>
            <a:r>
              <a:rPr lang="it-IT" dirty="0" err="1" smtClean="0"/>
              <a:t>cohorting</a:t>
            </a:r>
            <a:r>
              <a:rPr lang="it-IT" dirty="0" smtClean="0"/>
              <a:t> dei pazienti colonizzati/infetti.</a:t>
            </a:r>
          </a:p>
          <a:p>
            <a:r>
              <a:rPr lang="it-IT" dirty="0" smtClean="0"/>
              <a:t>Precauzioni da contatto.</a:t>
            </a:r>
          </a:p>
          <a:p>
            <a:r>
              <a:rPr lang="it-IT" dirty="0" smtClean="0"/>
              <a:t>Bagni giornalieri con </a:t>
            </a:r>
            <a:r>
              <a:rPr lang="it-IT" dirty="0" err="1" smtClean="0"/>
              <a:t>clorexidina</a:t>
            </a:r>
            <a:r>
              <a:rPr lang="it-IT" dirty="0" smtClean="0"/>
              <a:t>.</a:t>
            </a:r>
          </a:p>
          <a:p>
            <a:r>
              <a:rPr lang="it-IT" dirty="0" smtClean="0"/>
              <a:t>Prelievo di campioni ambientali.</a:t>
            </a:r>
          </a:p>
          <a:p>
            <a:r>
              <a:rPr lang="it-IT" dirty="0" smtClean="0"/>
              <a:t>Implementazione delle pulizie ambientali e valutazione dell’efficacia.</a:t>
            </a:r>
          </a:p>
          <a:p>
            <a:r>
              <a:rPr lang="it-IT" dirty="0" smtClean="0"/>
              <a:t>Personale sanitario e  addetti alle pulizie dedicato.</a:t>
            </a:r>
          </a:p>
          <a:p>
            <a:r>
              <a:rPr lang="it-IT" dirty="0" smtClean="0"/>
              <a:t>Audit educazionali</a:t>
            </a:r>
            <a:endParaRPr lang="it-IT" dirty="0"/>
          </a:p>
        </p:txBody>
      </p:sp>
      <p:pic>
        <p:nvPicPr>
          <p:cNvPr id="102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val="0"/>
              </a:ext>
            </a:extLst>
          </a:blip>
          <a:srcRect b="74597"/>
          <a:stretch/>
        </p:blipFill>
        <p:spPr bwMode="auto">
          <a:xfrm>
            <a:off x="35496" y="1556792"/>
            <a:ext cx="4286214" cy="131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Current Issue 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4509120"/>
            <a:ext cx="1539656" cy="206266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61073" y="2970238"/>
            <a:ext cx="4150888" cy="1385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123728" y="5085556"/>
            <a:ext cx="1143000" cy="647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751815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5496" y="116632"/>
            <a:ext cx="5040560" cy="64087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1159" y="2745843"/>
            <a:ext cx="3360373" cy="25202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6">
            <a:duotone>
              <a:prstClr val="black"/>
              <a:schemeClr val="accent5">
                <a:tint val="45000"/>
                <a:satMod val="400000"/>
              </a:schemeClr>
            </a:duotone>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794418" y="157038"/>
            <a:ext cx="4349582" cy="6584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97847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Back to </a:t>
            </a:r>
            <a:r>
              <a:rPr lang="it-IT" dirty="0" err="1" smtClean="0"/>
              <a:t>cleanliness</a:t>
            </a:r>
            <a:endParaRPr lang="it-IT" dirty="0"/>
          </a:p>
        </p:txBody>
      </p:sp>
      <p:pic>
        <p:nvPicPr>
          <p:cNvPr id="5122" name="Picture 2" descr="strada senza usci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348880"/>
            <a:ext cx="4119241" cy="29523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546" y="332656"/>
            <a:ext cx="136207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4529" y="476672"/>
            <a:ext cx="1323975"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4361225" y="3737198"/>
            <a:ext cx="4531255" cy="300417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descr="http://www.circulturaledonberetta.it/mostra_scarpati/immagini/Foto_Scarpati%20%28035%29.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l="8679" r="9218"/>
          <a:stretch/>
        </p:blipFill>
        <p:spPr bwMode="auto">
          <a:xfrm>
            <a:off x="146546" y="1628800"/>
            <a:ext cx="3777382" cy="5123312"/>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descr="NYC 5 Av.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24536" y="1350150"/>
            <a:ext cx="3635896" cy="2726922"/>
          </a:xfrm>
          <a:prstGeom prst="rect">
            <a:avLst/>
          </a:prstGeom>
        </p:spPr>
      </p:pic>
    </p:spTree>
    <p:extLst>
      <p:ext uri="{BB962C8B-B14F-4D97-AF65-F5344CB8AC3E}">
        <p14:creationId xmlns:p14="http://schemas.microsoft.com/office/powerpoint/2010/main" val="6463671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9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6512" y="203343"/>
            <a:ext cx="2619261" cy="34923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descr="https://encrypted-tbn1.gstatic.com/images?q=tbn:ANd9GcT4aH6j1RZi8kUYIvL1VEmqpYZuy7cB3DXrz9K5zag4gOwprO0QR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784" y="836711"/>
            <a:ext cx="3425207" cy="24780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100" name="Picture 4" descr="http://www.strangecosmos.com/images/content/17499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0152" y="1098884"/>
            <a:ext cx="3389782" cy="225810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Immagine 5" descr="IMG_2049.jpg"/>
          <p:cNvPicPr>
            <a:picLocks noChangeAspect="1"/>
          </p:cNvPicPr>
          <p:nvPr/>
        </p:nvPicPr>
        <p:blipFill rotWithShape="1">
          <a:blip r:embed="rId7">
            <a:alphaModFix/>
            <a:extLst>
              <a:ext uri="{BEBA8EAE-BF5A-486C-A8C5-ECC9F3942E4B}">
                <a14:imgProps xmlns:a14="http://schemas.microsoft.com/office/drawing/2010/main">
                  <a14:imgLayer r:embed="rId8">
                    <a14:imgEffect>
                      <a14:sharpenSoften amount="65000"/>
                    </a14:imgEffect>
                    <a14:imgEffect>
                      <a14:brightnessContrast bright="30000" contrast="1000"/>
                    </a14:imgEffect>
                  </a14:imgLayer>
                </a14:imgProps>
              </a:ext>
              <a:ext uri="{28A0092B-C50C-407E-A947-70E740481C1C}">
                <a14:useLocalDpi xmlns:a14="http://schemas.microsoft.com/office/drawing/2010/main" val="0"/>
              </a:ext>
            </a:extLst>
          </a:blip>
          <a:srcRect l="71134" t="39406" r="12372" b="39622"/>
          <a:stretch/>
        </p:blipFill>
        <p:spPr>
          <a:xfrm>
            <a:off x="2997404" y="3477133"/>
            <a:ext cx="2510700" cy="3192227"/>
          </a:xfrm>
          <a:prstGeom prst="rect">
            <a:avLst/>
          </a:prstGeom>
          <a:ln>
            <a:noFill/>
          </a:ln>
          <a:effectLst>
            <a:outerShdw blurRad="292100" dist="139700" dir="2700000" algn="tl" rotWithShape="0">
              <a:srgbClr val="333333">
                <a:alpha val="65000"/>
              </a:srgbClr>
            </a:outerShdw>
          </a:effectLst>
        </p:spPr>
      </p:pic>
      <p:pic>
        <p:nvPicPr>
          <p:cNvPr id="2" name="Immagine 1" descr="LORELLA.JPG"/>
          <p:cNvPicPr>
            <a:picLocks noChangeAspect="1"/>
          </p:cNvPicPr>
          <p:nvPr/>
        </p:nvPicPr>
        <p:blipFill rotWithShape="1">
          <a:blip r:embed="rId9">
            <a:extLst>
              <a:ext uri="{28A0092B-C50C-407E-A947-70E740481C1C}">
                <a14:useLocalDpi xmlns:a14="http://schemas.microsoft.com/office/drawing/2010/main" val="0"/>
              </a:ext>
            </a:extLst>
          </a:blip>
          <a:srcRect t="20987" b="20370"/>
          <a:stretch/>
        </p:blipFill>
        <p:spPr>
          <a:xfrm>
            <a:off x="6013276" y="3447550"/>
            <a:ext cx="3095228" cy="3221809"/>
          </a:xfrm>
          <a:prstGeom prst="rect">
            <a:avLst/>
          </a:prstGeom>
        </p:spPr>
      </p:pic>
      <p:sp>
        <p:nvSpPr>
          <p:cNvPr id="3" name="Rettangolo 2"/>
          <p:cNvSpPr/>
          <p:nvPr/>
        </p:nvSpPr>
        <p:spPr>
          <a:xfrm>
            <a:off x="-180528" y="4809926"/>
            <a:ext cx="3240359" cy="923330"/>
          </a:xfrm>
          <a:prstGeom prst="rect">
            <a:avLst/>
          </a:prstGeom>
          <a:noFill/>
        </p:spPr>
        <p:txBody>
          <a:bodyPr wrap="square" lIns="91440" tIns="45720" rIns="91440" bIns="45720">
            <a:spAutoFit/>
            <a:scene3d>
              <a:camera prst="orthographicFront">
                <a:rot lat="0" lon="0" rev="222000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it-IT"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GRAZIE !</a:t>
            </a:r>
            <a:endParaRPr lang="it-IT"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3032326233"/>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2"/>
          <p:cNvSpPr txBox="1">
            <a:spLocks noChangeArrowheads="1"/>
          </p:cNvSpPr>
          <p:nvPr/>
        </p:nvSpPr>
        <p:spPr bwMode="auto">
          <a:xfrm>
            <a:off x="4067175" y="260350"/>
            <a:ext cx="4327525" cy="457200"/>
          </a:xfrm>
          <a:prstGeom prst="rect">
            <a:avLst/>
          </a:prstGeom>
          <a:noFill/>
          <a:ln w="9525">
            <a:noFill/>
            <a:miter lim="800000"/>
            <a:headEnd/>
            <a:tailEnd/>
          </a:ln>
        </p:spPr>
        <p:txBody>
          <a:bodyPr wrap="none">
            <a:spAutoFit/>
          </a:bodyPr>
          <a:lstStyle/>
          <a:p>
            <a:r>
              <a:rPr lang="it-IT" sz="2400" b="1">
                <a:solidFill>
                  <a:srgbClr val="000099"/>
                </a:solidFill>
                <a:latin typeface="Calibri" pitchFamily="34" charset="0"/>
              </a:rPr>
              <a:t>Infezioni post-operatorie in Italia</a:t>
            </a:r>
          </a:p>
        </p:txBody>
      </p:sp>
      <p:sp>
        <p:nvSpPr>
          <p:cNvPr id="5124" name="Text Box 3"/>
          <p:cNvSpPr txBox="1">
            <a:spLocks noChangeArrowheads="1"/>
          </p:cNvSpPr>
          <p:nvPr/>
        </p:nvSpPr>
        <p:spPr bwMode="auto">
          <a:xfrm>
            <a:off x="4248150" y="692150"/>
            <a:ext cx="4895850" cy="366713"/>
          </a:xfrm>
          <a:prstGeom prst="rect">
            <a:avLst/>
          </a:prstGeom>
          <a:noFill/>
          <a:ln w="9525">
            <a:noFill/>
            <a:miter lim="800000"/>
            <a:headEnd/>
            <a:tailEnd/>
          </a:ln>
        </p:spPr>
        <p:txBody>
          <a:bodyPr wrap="none">
            <a:spAutoFit/>
          </a:bodyPr>
          <a:lstStyle/>
          <a:p>
            <a:r>
              <a:rPr lang="it-IT">
                <a:latin typeface="Calibri" pitchFamily="34" charset="0"/>
              </a:rPr>
              <a:t>Petrosillo N et al BMC Infect Dis 2008; 7;8:34. </a:t>
            </a:r>
          </a:p>
        </p:txBody>
      </p:sp>
      <p:sp>
        <p:nvSpPr>
          <p:cNvPr id="5125" name="Text Box 4"/>
          <p:cNvSpPr txBox="1">
            <a:spLocks noChangeArrowheads="1"/>
          </p:cNvSpPr>
          <p:nvPr/>
        </p:nvSpPr>
        <p:spPr bwMode="auto">
          <a:xfrm>
            <a:off x="4624388" y="1574800"/>
            <a:ext cx="3986212" cy="457200"/>
          </a:xfrm>
          <a:prstGeom prst="rect">
            <a:avLst/>
          </a:prstGeom>
          <a:noFill/>
          <a:ln w="9525">
            <a:noFill/>
            <a:miter lim="800000"/>
            <a:headEnd/>
            <a:tailEnd/>
          </a:ln>
        </p:spPr>
        <p:txBody>
          <a:bodyPr wrap="none">
            <a:spAutoFit/>
          </a:bodyPr>
          <a:lstStyle/>
          <a:p>
            <a:r>
              <a:rPr lang="it-IT" sz="2400" b="1">
                <a:latin typeface="Calibri" pitchFamily="34" charset="0"/>
              </a:rPr>
              <a:t>4665 interventi in 48 chirurgie</a:t>
            </a:r>
          </a:p>
        </p:txBody>
      </p:sp>
      <p:sp>
        <p:nvSpPr>
          <p:cNvPr id="24581" name="Text Box 5"/>
          <p:cNvSpPr txBox="1">
            <a:spLocks noChangeArrowheads="1"/>
          </p:cNvSpPr>
          <p:nvPr/>
        </p:nvSpPr>
        <p:spPr bwMode="auto">
          <a:xfrm>
            <a:off x="2032000" y="2800350"/>
            <a:ext cx="4738688" cy="457200"/>
          </a:xfrm>
          <a:prstGeom prst="rect">
            <a:avLst/>
          </a:prstGeom>
          <a:noFill/>
          <a:ln w="9525">
            <a:noFill/>
            <a:miter lim="800000"/>
            <a:headEnd/>
            <a:tailEnd/>
          </a:ln>
        </p:spPr>
        <p:txBody>
          <a:bodyPr wrap="none">
            <a:spAutoFit/>
          </a:bodyPr>
          <a:lstStyle/>
          <a:p>
            <a:r>
              <a:rPr lang="en-GB" sz="2400" b="1">
                <a:latin typeface="Calibri" pitchFamily="34" charset="0"/>
              </a:rPr>
              <a:t>316 infezioni (6,8 per 100 interventi)</a:t>
            </a:r>
            <a:endParaRPr lang="it-IT" sz="2400" b="1">
              <a:latin typeface="Calibri" pitchFamily="34" charset="0"/>
            </a:endParaRPr>
          </a:p>
        </p:txBody>
      </p:sp>
      <p:sp>
        <p:nvSpPr>
          <p:cNvPr id="24582" name="Line 6"/>
          <p:cNvSpPr>
            <a:spLocks noChangeShapeType="1"/>
          </p:cNvSpPr>
          <p:nvPr/>
        </p:nvSpPr>
        <p:spPr bwMode="auto">
          <a:xfrm flipH="1">
            <a:off x="4716463" y="2060575"/>
            <a:ext cx="1943100" cy="792163"/>
          </a:xfrm>
          <a:prstGeom prst="line">
            <a:avLst/>
          </a:prstGeom>
          <a:noFill/>
          <a:ln w="57150">
            <a:solidFill>
              <a:schemeClr val="tx1"/>
            </a:solidFill>
            <a:round/>
            <a:headEnd/>
            <a:tailEnd type="triangle" w="med" len="med"/>
          </a:ln>
        </p:spPr>
        <p:txBody>
          <a:bodyPr/>
          <a:lstStyle/>
          <a:p>
            <a:endParaRPr lang="it-IT"/>
          </a:p>
        </p:txBody>
      </p:sp>
      <p:pic>
        <p:nvPicPr>
          <p:cNvPr id="24583" name="Object 7"/>
          <p:cNvPicPr>
            <a:picLocks noGrp="1" noChangeAspect="1" noChangeArrowheads="1"/>
          </p:cNvPicPr>
          <p:nvPr>
            <p:ph sz="half" idx="4294967295"/>
          </p:nvPr>
        </p:nvPicPr>
        <p:blipFill>
          <a:blip r:embed="rId3"/>
          <a:srcRect/>
          <a:stretch>
            <a:fillRect/>
          </a:stretch>
        </p:blipFill>
        <p:spPr>
          <a:xfrm>
            <a:off x="539750" y="3933825"/>
            <a:ext cx="4033838" cy="2690813"/>
          </a:xfrm>
        </p:spPr>
      </p:pic>
      <p:sp>
        <p:nvSpPr>
          <p:cNvPr id="24584" name="Line 8"/>
          <p:cNvSpPr>
            <a:spLocks noChangeShapeType="1"/>
          </p:cNvSpPr>
          <p:nvPr/>
        </p:nvSpPr>
        <p:spPr bwMode="auto">
          <a:xfrm flipH="1">
            <a:off x="2555875" y="3429000"/>
            <a:ext cx="1511300" cy="863600"/>
          </a:xfrm>
          <a:prstGeom prst="line">
            <a:avLst/>
          </a:prstGeom>
          <a:noFill/>
          <a:ln w="38100">
            <a:solidFill>
              <a:schemeClr val="tx1"/>
            </a:solidFill>
            <a:round/>
            <a:headEnd/>
            <a:tailEnd type="triangle" w="med" len="med"/>
          </a:ln>
        </p:spPr>
        <p:txBody>
          <a:bodyPr/>
          <a:lstStyle/>
          <a:p>
            <a:endParaRPr lang="it-IT"/>
          </a:p>
        </p:txBody>
      </p:sp>
      <p:sp>
        <p:nvSpPr>
          <p:cNvPr id="24585" name="Text Box 9"/>
          <p:cNvSpPr txBox="1">
            <a:spLocks noChangeArrowheads="1"/>
          </p:cNvSpPr>
          <p:nvPr/>
        </p:nvSpPr>
        <p:spPr bwMode="auto">
          <a:xfrm>
            <a:off x="1403350" y="5229225"/>
            <a:ext cx="627063" cy="366713"/>
          </a:xfrm>
          <a:prstGeom prst="rect">
            <a:avLst/>
          </a:prstGeom>
          <a:solidFill>
            <a:srgbClr val="FFFF00"/>
          </a:solidFill>
          <a:ln w="9525">
            <a:noFill/>
            <a:miter lim="800000"/>
            <a:headEnd/>
            <a:tailEnd/>
          </a:ln>
        </p:spPr>
        <p:txBody>
          <a:bodyPr wrap="none">
            <a:spAutoFit/>
          </a:bodyPr>
          <a:lstStyle/>
          <a:p>
            <a:r>
              <a:rPr lang="it-IT">
                <a:latin typeface="Calibri" pitchFamily="34" charset="0"/>
              </a:rPr>
              <a:t>5,4%</a:t>
            </a:r>
          </a:p>
        </p:txBody>
      </p:sp>
      <p:sp>
        <p:nvSpPr>
          <p:cNvPr id="24586" name="Text Box 10"/>
          <p:cNvSpPr txBox="1">
            <a:spLocks noChangeArrowheads="1"/>
          </p:cNvSpPr>
          <p:nvPr/>
        </p:nvSpPr>
        <p:spPr bwMode="auto">
          <a:xfrm>
            <a:off x="1476375" y="4005263"/>
            <a:ext cx="625475" cy="366712"/>
          </a:xfrm>
          <a:prstGeom prst="rect">
            <a:avLst/>
          </a:prstGeom>
          <a:solidFill>
            <a:srgbClr val="FFFF00"/>
          </a:solidFill>
          <a:ln w="9525">
            <a:noFill/>
            <a:miter lim="800000"/>
            <a:headEnd/>
            <a:tailEnd/>
          </a:ln>
        </p:spPr>
        <p:txBody>
          <a:bodyPr wrap="none">
            <a:spAutoFit/>
          </a:bodyPr>
          <a:lstStyle/>
          <a:p>
            <a:r>
              <a:rPr lang="it-IT">
                <a:latin typeface="Calibri" pitchFamily="34" charset="0"/>
              </a:rPr>
              <a:t>0,8%</a:t>
            </a:r>
          </a:p>
        </p:txBody>
      </p:sp>
      <p:sp>
        <p:nvSpPr>
          <p:cNvPr id="24587" name="Text Box 11"/>
          <p:cNvSpPr txBox="1">
            <a:spLocks noChangeArrowheads="1"/>
          </p:cNvSpPr>
          <p:nvPr/>
        </p:nvSpPr>
        <p:spPr bwMode="auto">
          <a:xfrm>
            <a:off x="2771775" y="4076700"/>
            <a:ext cx="625475" cy="366713"/>
          </a:xfrm>
          <a:prstGeom prst="rect">
            <a:avLst/>
          </a:prstGeom>
          <a:solidFill>
            <a:srgbClr val="FFFF00"/>
          </a:solidFill>
          <a:ln w="9525">
            <a:noFill/>
            <a:miter lim="800000"/>
            <a:headEnd/>
            <a:tailEnd/>
          </a:ln>
        </p:spPr>
        <p:txBody>
          <a:bodyPr wrap="none">
            <a:spAutoFit/>
          </a:bodyPr>
          <a:lstStyle/>
          <a:p>
            <a:r>
              <a:rPr lang="it-IT">
                <a:latin typeface="Calibri" pitchFamily="34" charset="0"/>
              </a:rPr>
              <a:t>0,5%</a:t>
            </a:r>
          </a:p>
        </p:txBody>
      </p:sp>
      <p:pic>
        <p:nvPicPr>
          <p:cNvPr id="5132" name="Picture 13" descr="chirurgia1"/>
          <p:cNvPicPr>
            <a:picLocks noChangeAspect="1" noChangeArrowheads="1"/>
          </p:cNvPicPr>
          <p:nvPr/>
        </p:nvPicPr>
        <p:blipFill>
          <a:blip r:embed="rId4"/>
          <a:srcRect/>
          <a:stretch>
            <a:fillRect/>
          </a:stretch>
        </p:blipFill>
        <p:spPr bwMode="auto">
          <a:xfrm>
            <a:off x="412750" y="333375"/>
            <a:ext cx="2751138" cy="2322513"/>
          </a:xfrm>
          <a:prstGeom prst="rect">
            <a:avLst/>
          </a:prstGeom>
          <a:noFill/>
          <a:ln w="9525">
            <a:noFill/>
            <a:miter lim="800000"/>
            <a:headEnd/>
            <a:tailEnd/>
          </a:ln>
        </p:spPr>
      </p:pic>
      <p:pic>
        <p:nvPicPr>
          <p:cNvPr id="5133" name="Picture 14" descr="chirurgia01"/>
          <p:cNvPicPr>
            <a:picLocks noChangeAspect="1" noChangeArrowheads="1"/>
          </p:cNvPicPr>
          <p:nvPr/>
        </p:nvPicPr>
        <p:blipFill>
          <a:blip r:embed="rId5"/>
          <a:srcRect/>
          <a:stretch>
            <a:fillRect/>
          </a:stretch>
        </p:blipFill>
        <p:spPr bwMode="auto">
          <a:xfrm>
            <a:off x="6556375" y="4000500"/>
            <a:ext cx="2124075" cy="2857500"/>
          </a:xfrm>
          <a:prstGeom prst="rect">
            <a:avLst/>
          </a:prstGeom>
          <a:noFill/>
          <a:ln w="9525">
            <a:noFill/>
            <a:miter lim="800000"/>
            <a:headEnd/>
            <a:tailEnd/>
          </a:ln>
        </p:spPr>
      </p:pic>
      <p:sp>
        <p:nvSpPr>
          <p:cNvPr id="24591" name="Line 15"/>
          <p:cNvSpPr>
            <a:spLocks noChangeShapeType="1"/>
          </p:cNvSpPr>
          <p:nvPr/>
        </p:nvSpPr>
        <p:spPr bwMode="auto">
          <a:xfrm>
            <a:off x="3563938" y="5949950"/>
            <a:ext cx="1152525" cy="287338"/>
          </a:xfrm>
          <a:prstGeom prst="line">
            <a:avLst/>
          </a:prstGeom>
          <a:noFill/>
          <a:ln w="38100">
            <a:solidFill>
              <a:schemeClr val="tx1"/>
            </a:solidFill>
            <a:round/>
            <a:headEnd/>
            <a:tailEnd type="triangle" w="med" len="med"/>
          </a:ln>
        </p:spPr>
        <p:txBody>
          <a:bodyPr/>
          <a:lstStyle/>
          <a:p>
            <a:endParaRPr lang="it-IT"/>
          </a:p>
        </p:txBody>
      </p:sp>
      <p:sp>
        <p:nvSpPr>
          <p:cNvPr id="24592" name="Text Box 16"/>
          <p:cNvSpPr txBox="1">
            <a:spLocks noChangeArrowheads="1"/>
          </p:cNvSpPr>
          <p:nvPr/>
        </p:nvSpPr>
        <p:spPr bwMode="auto">
          <a:xfrm>
            <a:off x="4716463" y="5734050"/>
            <a:ext cx="1631950" cy="915988"/>
          </a:xfrm>
          <a:prstGeom prst="rect">
            <a:avLst/>
          </a:prstGeom>
          <a:noFill/>
          <a:ln w="9525">
            <a:noFill/>
            <a:miter lim="800000"/>
            <a:headEnd/>
            <a:tailEnd/>
          </a:ln>
        </p:spPr>
        <p:txBody>
          <a:bodyPr wrap="none">
            <a:spAutoFit/>
          </a:bodyPr>
          <a:lstStyle/>
          <a:p>
            <a:r>
              <a:rPr lang="it-IT" b="1">
                <a:latin typeface="Calibri" pitchFamily="34" charset="0"/>
              </a:rPr>
              <a:t>Circa la </a:t>
            </a:r>
          </a:p>
          <a:p>
            <a:r>
              <a:rPr lang="it-IT" b="1">
                <a:latin typeface="Calibri" pitchFamily="34" charset="0"/>
              </a:rPr>
              <a:t>metà dopo</a:t>
            </a:r>
          </a:p>
          <a:p>
            <a:r>
              <a:rPr lang="it-IT" b="1">
                <a:latin typeface="Calibri" pitchFamily="34" charset="0"/>
              </a:rPr>
              <a:t>la dimissione</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581"/>
                                        </p:tgtEl>
                                        <p:attrNameLst>
                                          <p:attrName>style.visibility</p:attrName>
                                        </p:attrNameLst>
                                      </p:cBhvr>
                                      <p:to>
                                        <p:strVal val="visible"/>
                                      </p:to>
                                    </p:set>
                                    <p:anim calcmode="lin" valueType="num">
                                      <p:cBhvr additive="base">
                                        <p:cTn id="7" dur="500" fill="hold"/>
                                        <p:tgtEl>
                                          <p:spTgt spid="24581"/>
                                        </p:tgtEl>
                                        <p:attrNameLst>
                                          <p:attrName>ppt_x</p:attrName>
                                        </p:attrNameLst>
                                      </p:cBhvr>
                                      <p:tavLst>
                                        <p:tav tm="0">
                                          <p:val>
                                            <p:strVal val="#ppt_x"/>
                                          </p:val>
                                        </p:tav>
                                        <p:tav tm="100000">
                                          <p:val>
                                            <p:strVal val="#ppt_x"/>
                                          </p:val>
                                        </p:tav>
                                      </p:tavLst>
                                    </p:anim>
                                    <p:anim calcmode="lin" valueType="num">
                                      <p:cBhvr additive="base">
                                        <p:cTn id="8" dur="500" fill="hold"/>
                                        <p:tgtEl>
                                          <p:spTgt spid="2458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582"/>
                                        </p:tgtEl>
                                        <p:attrNameLst>
                                          <p:attrName>style.visibility</p:attrName>
                                        </p:attrNameLst>
                                      </p:cBhvr>
                                      <p:to>
                                        <p:strVal val="visible"/>
                                      </p:to>
                                    </p:set>
                                    <p:anim calcmode="lin" valueType="num">
                                      <p:cBhvr additive="base">
                                        <p:cTn id="11" dur="500" fill="hold"/>
                                        <p:tgtEl>
                                          <p:spTgt spid="24582"/>
                                        </p:tgtEl>
                                        <p:attrNameLst>
                                          <p:attrName>ppt_x</p:attrName>
                                        </p:attrNameLst>
                                      </p:cBhvr>
                                      <p:tavLst>
                                        <p:tav tm="0">
                                          <p:val>
                                            <p:strVal val="#ppt_x"/>
                                          </p:val>
                                        </p:tav>
                                        <p:tav tm="100000">
                                          <p:val>
                                            <p:strVal val="#ppt_x"/>
                                          </p:val>
                                        </p:tav>
                                      </p:tavLst>
                                    </p:anim>
                                    <p:anim calcmode="lin" valueType="num">
                                      <p:cBhvr additive="base">
                                        <p:cTn id="12" dur="500" fill="hold"/>
                                        <p:tgtEl>
                                          <p:spTgt spid="2458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583"/>
                                        </p:tgtEl>
                                        <p:attrNameLst>
                                          <p:attrName>style.visibility</p:attrName>
                                        </p:attrNameLst>
                                      </p:cBhvr>
                                      <p:to>
                                        <p:strVal val="visible"/>
                                      </p:to>
                                    </p:set>
                                    <p:anim calcmode="lin" valueType="num">
                                      <p:cBhvr additive="base">
                                        <p:cTn id="17" dur="500" fill="hold"/>
                                        <p:tgtEl>
                                          <p:spTgt spid="24583"/>
                                        </p:tgtEl>
                                        <p:attrNameLst>
                                          <p:attrName>ppt_x</p:attrName>
                                        </p:attrNameLst>
                                      </p:cBhvr>
                                      <p:tavLst>
                                        <p:tav tm="0">
                                          <p:val>
                                            <p:strVal val="#ppt_x"/>
                                          </p:val>
                                        </p:tav>
                                        <p:tav tm="100000">
                                          <p:val>
                                            <p:strVal val="#ppt_x"/>
                                          </p:val>
                                        </p:tav>
                                      </p:tavLst>
                                    </p:anim>
                                    <p:anim calcmode="lin" valueType="num">
                                      <p:cBhvr additive="base">
                                        <p:cTn id="18" dur="500" fill="hold"/>
                                        <p:tgtEl>
                                          <p:spTgt spid="2458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4584"/>
                                        </p:tgtEl>
                                        <p:attrNameLst>
                                          <p:attrName>style.visibility</p:attrName>
                                        </p:attrNameLst>
                                      </p:cBhvr>
                                      <p:to>
                                        <p:strVal val="visible"/>
                                      </p:to>
                                    </p:set>
                                    <p:anim calcmode="lin" valueType="num">
                                      <p:cBhvr additive="base">
                                        <p:cTn id="21" dur="500" fill="hold"/>
                                        <p:tgtEl>
                                          <p:spTgt spid="24584"/>
                                        </p:tgtEl>
                                        <p:attrNameLst>
                                          <p:attrName>ppt_x</p:attrName>
                                        </p:attrNameLst>
                                      </p:cBhvr>
                                      <p:tavLst>
                                        <p:tav tm="0">
                                          <p:val>
                                            <p:strVal val="#ppt_x"/>
                                          </p:val>
                                        </p:tav>
                                        <p:tav tm="100000">
                                          <p:val>
                                            <p:strVal val="#ppt_x"/>
                                          </p:val>
                                        </p:tav>
                                      </p:tavLst>
                                    </p:anim>
                                    <p:anim calcmode="lin" valueType="num">
                                      <p:cBhvr additive="base">
                                        <p:cTn id="22" dur="500" fill="hold"/>
                                        <p:tgtEl>
                                          <p:spTgt spid="2458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4585"/>
                                        </p:tgtEl>
                                        <p:attrNameLst>
                                          <p:attrName>style.visibility</p:attrName>
                                        </p:attrNameLst>
                                      </p:cBhvr>
                                      <p:to>
                                        <p:strVal val="visible"/>
                                      </p:to>
                                    </p:set>
                                    <p:anim calcmode="lin" valueType="num">
                                      <p:cBhvr additive="base">
                                        <p:cTn id="25" dur="500" fill="hold"/>
                                        <p:tgtEl>
                                          <p:spTgt spid="24585"/>
                                        </p:tgtEl>
                                        <p:attrNameLst>
                                          <p:attrName>ppt_x</p:attrName>
                                        </p:attrNameLst>
                                      </p:cBhvr>
                                      <p:tavLst>
                                        <p:tav tm="0">
                                          <p:val>
                                            <p:strVal val="#ppt_x"/>
                                          </p:val>
                                        </p:tav>
                                        <p:tav tm="100000">
                                          <p:val>
                                            <p:strVal val="#ppt_x"/>
                                          </p:val>
                                        </p:tav>
                                      </p:tavLst>
                                    </p:anim>
                                    <p:anim calcmode="lin" valueType="num">
                                      <p:cBhvr additive="base">
                                        <p:cTn id="26" dur="500" fill="hold"/>
                                        <p:tgtEl>
                                          <p:spTgt spid="2458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4586"/>
                                        </p:tgtEl>
                                        <p:attrNameLst>
                                          <p:attrName>style.visibility</p:attrName>
                                        </p:attrNameLst>
                                      </p:cBhvr>
                                      <p:to>
                                        <p:strVal val="visible"/>
                                      </p:to>
                                    </p:set>
                                    <p:anim calcmode="lin" valueType="num">
                                      <p:cBhvr additive="base">
                                        <p:cTn id="29" dur="500" fill="hold"/>
                                        <p:tgtEl>
                                          <p:spTgt spid="24586"/>
                                        </p:tgtEl>
                                        <p:attrNameLst>
                                          <p:attrName>ppt_x</p:attrName>
                                        </p:attrNameLst>
                                      </p:cBhvr>
                                      <p:tavLst>
                                        <p:tav tm="0">
                                          <p:val>
                                            <p:strVal val="#ppt_x"/>
                                          </p:val>
                                        </p:tav>
                                        <p:tav tm="100000">
                                          <p:val>
                                            <p:strVal val="#ppt_x"/>
                                          </p:val>
                                        </p:tav>
                                      </p:tavLst>
                                    </p:anim>
                                    <p:anim calcmode="lin" valueType="num">
                                      <p:cBhvr additive="base">
                                        <p:cTn id="30" dur="500" fill="hold"/>
                                        <p:tgtEl>
                                          <p:spTgt spid="2458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4587"/>
                                        </p:tgtEl>
                                        <p:attrNameLst>
                                          <p:attrName>style.visibility</p:attrName>
                                        </p:attrNameLst>
                                      </p:cBhvr>
                                      <p:to>
                                        <p:strVal val="visible"/>
                                      </p:to>
                                    </p:set>
                                    <p:anim calcmode="lin" valueType="num">
                                      <p:cBhvr additive="base">
                                        <p:cTn id="33" dur="500" fill="hold"/>
                                        <p:tgtEl>
                                          <p:spTgt spid="24587"/>
                                        </p:tgtEl>
                                        <p:attrNameLst>
                                          <p:attrName>ppt_x</p:attrName>
                                        </p:attrNameLst>
                                      </p:cBhvr>
                                      <p:tavLst>
                                        <p:tav tm="0">
                                          <p:val>
                                            <p:strVal val="#ppt_x"/>
                                          </p:val>
                                        </p:tav>
                                        <p:tav tm="100000">
                                          <p:val>
                                            <p:strVal val="#ppt_x"/>
                                          </p:val>
                                        </p:tav>
                                      </p:tavLst>
                                    </p:anim>
                                    <p:anim calcmode="lin" valueType="num">
                                      <p:cBhvr additive="base">
                                        <p:cTn id="34" dur="500" fill="hold"/>
                                        <p:tgtEl>
                                          <p:spTgt spid="2458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24591"/>
                                        </p:tgtEl>
                                        <p:attrNameLst>
                                          <p:attrName>style.visibility</p:attrName>
                                        </p:attrNameLst>
                                      </p:cBhvr>
                                      <p:to>
                                        <p:strVal val="visible"/>
                                      </p:to>
                                    </p:set>
                                    <p:animEffect transition="in" filter="slide(fromBottom)">
                                      <p:cBhvr>
                                        <p:cTn id="39" dur="500"/>
                                        <p:tgtEl>
                                          <p:spTgt spid="24591"/>
                                        </p:tgtEl>
                                      </p:cBhvr>
                                    </p:animEffect>
                                  </p:childTnLst>
                                </p:cTn>
                              </p:par>
                              <p:par>
                                <p:cTn id="40" presetID="12" presetClass="entr" presetSubtype="4" fill="hold" grpId="0" nodeType="withEffect">
                                  <p:stCondLst>
                                    <p:cond delay="0"/>
                                  </p:stCondLst>
                                  <p:childTnLst>
                                    <p:set>
                                      <p:cBhvr>
                                        <p:cTn id="41" dur="1" fill="hold">
                                          <p:stCondLst>
                                            <p:cond delay="0"/>
                                          </p:stCondLst>
                                        </p:cTn>
                                        <p:tgtEl>
                                          <p:spTgt spid="24592"/>
                                        </p:tgtEl>
                                        <p:attrNameLst>
                                          <p:attrName>style.visibility</p:attrName>
                                        </p:attrNameLst>
                                      </p:cBhvr>
                                      <p:to>
                                        <p:strVal val="visible"/>
                                      </p:to>
                                    </p:set>
                                    <p:animEffect transition="in" filter="slide(fromBottom)">
                                      <p:cBhvr>
                                        <p:cTn id="42" dur="500"/>
                                        <p:tgtEl>
                                          <p:spTgt spid="24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p:bldP spid="24582" grpId="0" animBg="1"/>
      <p:bldOleChart spid="24583" grpId="0"/>
      <p:bldP spid="24584" grpId="0" animBg="1"/>
      <p:bldP spid="24585" grpId="0" animBg="1"/>
      <p:bldP spid="24586" grpId="0" animBg="1"/>
      <p:bldP spid="24587" grpId="0" animBg="1"/>
      <p:bldP spid="24591" grpId="0" animBg="1"/>
      <p:bldP spid="2459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ZAZA.jpg"/>
          <p:cNvPicPr>
            <a:picLocks noChangeAspect="1"/>
          </p:cNvPicPr>
          <p:nvPr/>
        </p:nvPicPr>
        <p:blipFill>
          <a:blip r:embed="rId2"/>
          <a:stretch>
            <a:fillRect/>
          </a:stretch>
        </p:blipFill>
        <p:spPr>
          <a:xfrm>
            <a:off x="2000232" y="142852"/>
            <a:ext cx="5265671" cy="3024203"/>
          </a:xfrm>
          <a:prstGeom prst="rect">
            <a:avLst/>
          </a:prstGeom>
        </p:spPr>
      </p:pic>
      <p:pic>
        <p:nvPicPr>
          <p:cNvPr id="3" name="Immagine 2" descr="PELLE.jpg"/>
          <p:cNvPicPr>
            <a:picLocks noChangeAspect="1"/>
          </p:cNvPicPr>
          <p:nvPr/>
        </p:nvPicPr>
        <p:blipFill>
          <a:blip r:embed="rId3"/>
          <a:stretch>
            <a:fillRect/>
          </a:stretch>
        </p:blipFill>
        <p:spPr>
          <a:xfrm>
            <a:off x="2000232" y="3357562"/>
            <a:ext cx="5270849" cy="335758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Lorella\Desktop\simpios 2012\washington post.PN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79512" y="404664"/>
            <a:ext cx="3446733" cy="25810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1" name="Picture 3" descr="C:\Users\Lorella\Desktop\simpios 2012\segre nih\ni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429000"/>
            <a:ext cx="3631363" cy="26981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995936" y="116631"/>
            <a:ext cx="5014554" cy="6608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http://www.toscana.cri.it/flex/images/2/b/4/D.d84b74398ccb45795f09/logo_segugio_2011.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260" t="29439"/>
          <a:stretch/>
        </p:blipFill>
        <p:spPr bwMode="auto">
          <a:xfrm>
            <a:off x="2051720" y="5529264"/>
            <a:ext cx="1644934" cy="1195857"/>
          </a:xfrm>
          <a:prstGeom prst="arc">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26687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688" y="692696"/>
            <a:ext cx="2551112" cy="1769141"/>
          </a:xfrm>
          <a:prstGeom prst="rect">
            <a:avLst/>
          </a:prstGeom>
        </p:spPr>
      </p:pic>
      <p:pic>
        <p:nvPicPr>
          <p:cNvPr id="4098" name="Picture 2"/>
          <p:cNvPicPr>
            <a:picLocks noChangeAspect="1" noChangeArrowheads="1"/>
          </p:cNvPicPr>
          <p:nvPr/>
        </p:nvPicPr>
        <p:blipFill>
          <a:blip r:embed="rId4">
            <a:duotone>
              <a:prstClr val="black"/>
              <a:schemeClr val="accent4">
                <a:tint val="45000"/>
                <a:satMod val="400000"/>
              </a:schemeClr>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90250" y="5733256"/>
            <a:ext cx="8358214" cy="95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Esplosione 1 3"/>
          <p:cNvSpPr/>
          <p:nvPr/>
        </p:nvSpPr>
        <p:spPr>
          <a:xfrm>
            <a:off x="323528" y="6237312"/>
            <a:ext cx="1152128" cy="603562"/>
          </a:xfrm>
          <a:prstGeom prst="irregularSeal1">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099"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95536" y="2974057"/>
            <a:ext cx="8352928" cy="2543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347864" y="764704"/>
            <a:ext cx="5391150" cy="15121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86464" y="2974057"/>
            <a:ext cx="7620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002986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b="28433"/>
          <a:stretch/>
        </p:blipFill>
        <p:spPr bwMode="auto">
          <a:xfrm>
            <a:off x="185391" y="1578885"/>
            <a:ext cx="4674641" cy="422637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olo 1"/>
          <p:cNvSpPr>
            <a:spLocks noGrp="1"/>
          </p:cNvSpPr>
          <p:nvPr>
            <p:ph type="title"/>
          </p:nvPr>
        </p:nvSpPr>
        <p:spPr/>
        <p:txBody>
          <a:bodyPr>
            <a:noAutofit/>
          </a:bodyPr>
          <a:lstStyle/>
          <a:p>
            <a:r>
              <a:rPr lang="it-IT" sz="4400" dirty="0" smtClean="0"/>
              <a:t>Ipotetica mappa di trasmissione</a:t>
            </a:r>
            <a:endParaRPr lang="it-IT" sz="4400" dirty="0"/>
          </a:p>
        </p:txBody>
      </p:sp>
      <p:pic>
        <p:nvPicPr>
          <p:cNvPr id="9" name="Picture 2" descr="C:\Users\Lorella\Desktop\simpios 2012\segre nih\chain of trasmissione.jpg"/>
          <p:cNvPicPr>
            <a:picLocks noChangeAspect="1" noChangeArrowheads="1"/>
          </p:cNvPicPr>
          <p:nvPr/>
        </p:nvPicPr>
        <p:blipFill>
          <a:blip r:embed="rId5">
            <a:grayscl/>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148064" y="1681470"/>
            <a:ext cx="3744416" cy="4143820"/>
          </a:xfrm>
          <a:prstGeom prst="rect">
            <a:avLst/>
          </a:prstGeom>
          <a:ln w="76200">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85543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82880"/>
            <a:ext cx="9144000" cy="1111664"/>
          </a:xfrm>
        </p:spPr>
        <p:txBody>
          <a:bodyPr>
            <a:noAutofit/>
          </a:bodyPr>
          <a:lstStyle/>
          <a:p>
            <a:r>
              <a:rPr lang="it-IT" sz="2800" dirty="0" err="1"/>
              <a:t>Tracking</a:t>
            </a:r>
            <a:r>
              <a:rPr lang="it-IT" sz="2800" dirty="0"/>
              <a:t> A Hospital </a:t>
            </a:r>
            <a:r>
              <a:rPr lang="it-IT" sz="2800" dirty="0" err="1"/>
              <a:t>Outbreak</a:t>
            </a:r>
            <a:r>
              <a:rPr lang="it-IT" sz="2800" dirty="0"/>
              <a:t> Of </a:t>
            </a:r>
            <a:r>
              <a:rPr lang="it-IT" sz="2800" dirty="0" err="1"/>
              <a:t>Carbapenem-resistant</a:t>
            </a:r>
            <a:r>
              <a:rPr lang="it-IT" sz="2800" dirty="0"/>
              <a:t> </a:t>
            </a:r>
            <a:r>
              <a:rPr lang="it-IT" sz="2800" i="1" dirty="0" err="1"/>
              <a:t>Klebsiella</a:t>
            </a:r>
            <a:r>
              <a:rPr lang="it-IT" sz="2800" i="1" dirty="0"/>
              <a:t> </a:t>
            </a:r>
            <a:r>
              <a:rPr lang="it-IT" sz="2800" i="1" dirty="0" err="1"/>
              <a:t>pneumoniae</a:t>
            </a:r>
            <a:r>
              <a:rPr lang="it-IT" sz="2800" i="1" dirty="0"/>
              <a:t>  </a:t>
            </a:r>
            <a:r>
              <a:rPr lang="it-IT" sz="2800" dirty="0"/>
              <a:t>with Whole- </a:t>
            </a:r>
            <a:r>
              <a:rPr lang="it-IT" sz="2800" dirty="0" err="1"/>
              <a:t>Genome</a:t>
            </a:r>
            <a:r>
              <a:rPr lang="it-IT" sz="2800" dirty="0"/>
              <a:t> </a:t>
            </a:r>
            <a:r>
              <a:rPr lang="it-IT" sz="2800" dirty="0" err="1"/>
              <a:t>Sequencing</a:t>
            </a:r>
            <a:endParaRPr lang="it-IT" sz="2800" dirty="0"/>
          </a:p>
        </p:txBody>
      </p: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107504" y="3290177"/>
            <a:ext cx="6464746" cy="3307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6" y="1412776"/>
            <a:ext cx="7128792" cy="1551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5213" y="3344537"/>
            <a:ext cx="7620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descr="https://encrypted-tbn1.gstatic.com/images?q=tbn:ANd9GcSgsVQ2YnC5nzhWIg7zRHDivYa6dgKBUASLgiFBqvskcElYWah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74738" y="3650849"/>
            <a:ext cx="2382870" cy="16503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949905"/>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catur">
  <a:themeElements>
    <a:clrScheme name="Decatur">
      <a:dk1>
        <a:sysClr val="windowText" lastClr="000000"/>
      </a:dk1>
      <a:lt1>
        <a:sysClr val="window" lastClr="FFFFFF"/>
      </a:lt1>
      <a:dk2>
        <a:srgbClr val="55554A"/>
      </a:dk2>
      <a:lt2>
        <a:srgbClr val="D7DAE1"/>
      </a:lt2>
      <a:accent1>
        <a:srgbClr val="F4680B"/>
      </a:accent1>
      <a:accent2>
        <a:srgbClr val="ABB19F"/>
      </a:accent2>
      <a:accent3>
        <a:srgbClr val="948774"/>
      </a:accent3>
      <a:accent4>
        <a:srgbClr val="7EB8E7"/>
      </a:accent4>
      <a:accent5>
        <a:srgbClr val="E3B651"/>
      </a:accent5>
      <a:accent6>
        <a:srgbClr val="96756C"/>
      </a:accent6>
      <a:hlink>
        <a:srgbClr val="66AACD"/>
      </a:hlink>
      <a:folHlink>
        <a:srgbClr val="809DB3"/>
      </a:folHlink>
    </a:clrScheme>
    <a:fontScheme name="Personalizzato 4">
      <a:majorFont>
        <a:latin typeface="Berlin Sans FB Demi"/>
        <a:ea typeface=""/>
        <a:cs typeface=""/>
      </a:majorFont>
      <a:minorFont>
        <a:latin typeface="Berlin Sans FB"/>
        <a:ea typeface=""/>
        <a:cs typeface=""/>
      </a:minorFont>
    </a:fontScheme>
    <a:fmtScheme name="Decatur">
      <a:fillStyleLst>
        <a:solidFill>
          <a:schemeClr val="phClr"/>
        </a:solidFill>
        <a:gradFill rotWithShape="1">
          <a:gsLst>
            <a:gs pos="0">
              <a:schemeClr val="phClr">
                <a:tint val="90000"/>
                <a:satMod val="110000"/>
              </a:schemeClr>
            </a:gs>
            <a:gs pos="47500">
              <a:schemeClr val="phClr">
                <a:tint val="53000"/>
                <a:satMod val="120000"/>
              </a:schemeClr>
            </a:gs>
            <a:gs pos="58500">
              <a:schemeClr val="phClr">
                <a:tint val="53000"/>
                <a:satMod val="120000"/>
              </a:schemeClr>
            </a:gs>
            <a:gs pos="100000">
              <a:schemeClr val="phClr">
                <a:tint val="90000"/>
                <a:satMod val="110000"/>
              </a:schemeClr>
            </a:gs>
          </a:gsLst>
          <a:lin ang="3600000" scaled="1"/>
        </a:gradFill>
        <a:gradFill rotWithShape="1">
          <a:gsLst>
            <a:gs pos="0">
              <a:schemeClr val="phClr">
                <a:shade val="54000"/>
                <a:satMod val="105000"/>
              </a:schemeClr>
            </a:gs>
            <a:gs pos="47500">
              <a:schemeClr val="phClr">
                <a:shade val="88000"/>
                <a:satMod val="105000"/>
              </a:schemeClr>
            </a:gs>
            <a:gs pos="58500">
              <a:schemeClr val="phClr">
                <a:shade val="88000"/>
                <a:satMod val="105000"/>
              </a:schemeClr>
            </a:gs>
            <a:gs pos="100000">
              <a:schemeClr val="phClr">
                <a:shade val="54000"/>
                <a:satMod val="105000"/>
              </a:schemeClr>
            </a:gs>
          </a:gsLst>
          <a:lin ang="3600000" scaled="1"/>
        </a:gradFill>
      </a:fillStyleLst>
      <a:lnStyleLst>
        <a:ln w="10000" cap="flat" cmpd="sng" algn="ctr">
          <a:solidFill>
            <a:schemeClr val="phClr"/>
          </a:solidFill>
          <a:prstDash val="solid"/>
        </a:ln>
        <a:ln w="2825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3600000" algn="r" rotWithShape="0">
              <a:srgbClr val="000000">
                <a:alpha val="30000"/>
              </a:srgbClr>
            </a:outerShdw>
          </a:effectLst>
        </a:effectStyle>
        <a:effectStyle>
          <a:effectLst>
            <a:outerShdw blurRad="63500" dist="25400" dir="3600000" algn="r" rotWithShape="0">
              <a:srgbClr val="000000">
                <a:alpha val="36000"/>
              </a:srgbClr>
            </a:outerShdw>
          </a:effectLst>
          <a:scene3d>
            <a:camera prst="orthographicFront">
              <a:rot lat="0" lon="0" rev="0"/>
            </a:camera>
            <a:lightRig rig="harsh" dir="tl">
              <a:rot lat="0" lon="0" rev="9000000"/>
            </a:lightRig>
          </a:scene3d>
          <a:sp3d prstMaterial="flat">
            <a:bevelT w="38100" h="50800" prst="softRound"/>
          </a:sp3d>
        </a:effectStyle>
        <a:effectStyle>
          <a:effectLst>
            <a:outerShdw blurRad="76200" dist="38100" dir="3600000" algn="r" rotWithShape="0">
              <a:srgbClr val="000000">
                <a:alpha val="60000"/>
              </a:srgbClr>
            </a:outerShdw>
          </a:effectLst>
          <a:scene3d>
            <a:camera prst="orthographicFront">
              <a:rot lat="0" lon="0" rev="0"/>
            </a:camera>
            <a:lightRig rig="harsh" dir="tl">
              <a:rot lat="0" lon="0" rev="9000000"/>
            </a:lightRig>
          </a:scene3d>
          <a:sp3d contourW="44450" prstMaterial="flat">
            <a:bevelT w="38100" h="50800" prst="softRound"/>
            <a:contourClr>
              <a:schemeClr val="phClr">
                <a:tint val="5"/>
                <a:satMod val="130000"/>
              </a:schemeClr>
            </a:contourClr>
          </a:sp3d>
        </a:effectStyle>
      </a:effectStyleLst>
      <a:bgFillStyleLst>
        <a:solidFill>
          <a:schemeClr val="phClr"/>
        </a:solidFill>
        <a:gradFill rotWithShape="1">
          <a:gsLst>
            <a:gs pos="0">
              <a:schemeClr val="phClr">
                <a:tint val="100000"/>
                <a:shade val="52000"/>
                <a:satMod val="105000"/>
              </a:schemeClr>
            </a:gs>
            <a:gs pos="47500">
              <a:schemeClr val="phClr">
                <a:tint val="90000"/>
                <a:shade val="89000"/>
                <a:satMod val="105000"/>
              </a:schemeClr>
            </a:gs>
            <a:gs pos="58500">
              <a:schemeClr val="phClr">
                <a:tint val="85000"/>
                <a:shade val="89000"/>
                <a:satMod val="105000"/>
              </a:schemeClr>
            </a:gs>
            <a:gs pos="100000">
              <a:schemeClr val="phClr">
                <a:tint val="100000"/>
                <a:shade val="52000"/>
                <a:satMod val="105000"/>
              </a:schemeClr>
            </a:gs>
          </a:gsLst>
          <a:lin ang="3600000" scaled="0"/>
        </a:gradFill>
        <a:blipFill rotWithShape="1">
          <a:blip xmlns:r="http://schemas.openxmlformats.org/officeDocument/2006/relationships" r:embed="rId1">
            <a:duotone>
              <a:schemeClr val="phClr">
                <a:tint val="98000"/>
              </a:schemeClr>
              <a:schemeClr val="phClr">
                <a:shade val="85000"/>
                <a:satMod val="120000"/>
              </a:schemeClr>
            </a:duotone>
          </a:blip>
          <a:tile tx="0" ty="0" sx="52000" sy="52000" flip="none" algn="tl"/>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Decatur</Template>
  <TotalTime>3518</TotalTime>
  <Words>1780</Words>
  <Application>Microsoft Macintosh PowerPoint</Application>
  <PresentationFormat>Presentazione su schermo (4:3)</PresentationFormat>
  <Paragraphs>139</Paragraphs>
  <Slides>34</Slides>
  <Notes>28</Notes>
  <HiddenSlides>0</HiddenSlides>
  <MMClips>0</MMClips>
  <ScaleCrop>false</ScaleCrop>
  <HeadingPairs>
    <vt:vector size="4" baseType="variant">
      <vt:variant>
        <vt:lpstr>Tema</vt:lpstr>
      </vt:variant>
      <vt:variant>
        <vt:i4>1</vt:i4>
      </vt:variant>
      <vt:variant>
        <vt:lpstr>Titoli diapositive</vt:lpstr>
      </vt:variant>
      <vt:variant>
        <vt:i4>34</vt:i4>
      </vt:variant>
    </vt:vector>
  </HeadingPairs>
  <TitlesOfParts>
    <vt:vector size="35" baseType="lpstr">
      <vt:lpstr>Decatur</vt:lpstr>
      <vt:lpstr>L’igiene ambientale nei luoghi di cura: il … “rigore” da non sbagliare !</vt:lpstr>
      <vt:lpstr>Presentazione di PowerPoint</vt:lpstr>
      <vt:lpstr>Presentazione di PowerPoint</vt:lpstr>
      <vt:lpstr>Presentazione di PowerPoint</vt:lpstr>
      <vt:lpstr>Presentazione di PowerPoint</vt:lpstr>
      <vt:lpstr>Presentazione di PowerPoint</vt:lpstr>
      <vt:lpstr>Presentazione di PowerPoint</vt:lpstr>
      <vt:lpstr>Ipotetica mappa di trasmissione</vt:lpstr>
      <vt:lpstr>Tracking A Hospital Outbreak Of Carbapenem-resistant Klebsiella pneumoniae  with Whole- Genome Sequencing</vt:lpstr>
      <vt:lpstr>Tracking A Hospital Outbreak Of Carbapenem-resistant Klebsiella pneumoniae  with Whole- Genome Sequencing</vt:lpstr>
      <vt:lpstr>Tracking A Hospital Outbreak Of Carbapenem-resistant Klebsiella pneumoniae  with Whole- Genome Sequencing</vt:lpstr>
      <vt:lpstr>A che punto siamo</vt:lpstr>
      <vt:lpstr>Presentazione di PowerPoint</vt:lpstr>
      <vt:lpstr>Come misuriamo l’igiene ambientale?</vt:lpstr>
      <vt:lpstr>Do HCW’s acquire pathogens from surfaces or patients</vt:lpstr>
      <vt:lpstr>Presentazione di PowerPoint</vt:lpstr>
      <vt:lpstr>Biofilm, City of Microbes</vt:lpstr>
      <vt:lpstr>Presentazione di PowerPoint</vt:lpstr>
      <vt:lpstr>Presentazione di PowerPoint</vt:lpstr>
      <vt:lpstr>La sanificazione ambientale</vt:lpstr>
      <vt:lpstr>Chi  pulisce in ospedale?</vt:lpstr>
      <vt:lpstr>Presentazione di PowerPoint</vt:lpstr>
      <vt:lpstr>The Hand-Touch equation</vt:lpstr>
      <vt:lpstr>Presentazione di PowerPoint</vt:lpstr>
      <vt:lpstr>High Touch Objects (HTO)</vt:lpstr>
      <vt:lpstr>Quando si dimette il paziente :  la disinfezione della stanza</vt:lpstr>
      <vt:lpstr>Fattori predittivi indipendenti di rischio di acquisizione di VRE: </vt:lpstr>
      <vt:lpstr>   ..what about MDR GNB?</vt:lpstr>
      <vt:lpstr>Raccomandazioni per la sanificazione ambientale dopo la dimissione</vt:lpstr>
      <vt:lpstr>Presentazione di PowerPoint</vt:lpstr>
      <vt:lpstr>Success stories</vt:lpstr>
      <vt:lpstr>Presentazione di PowerPoint</vt:lpstr>
      <vt:lpstr>Back to cleanliness</vt:lpstr>
      <vt:lpstr>Presentazione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Lorella</dc:creator>
  <cp:lastModifiedBy>Luigi Toma</cp:lastModifiedBy>
  <cp:revision>159</cp:revision>
  <dcterms:created xsi:type="dcterms:W3CDTF">2012-09-19T08:07:55Z</dcterms:created>
  <dcterms:modified xsi:type="dcterms:W3CDTF">2016-09-21T04:11:28Z</dcterms:modified>
</cp:coreProperties>
</file>