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8" r:id="rId2"/>
    <p:sldId id="281" r:id="rId3"/>
    <p:sldId id="323" r:id="rId4"/>
    <p:sldId id="291" r:id="rId5"/>
    <p:sldId id="282" r:id="rId6"/>
    <p:sldId id="288" r:id="rId7"/>
    <p:sldId id="295" r:id="rId8"/>
    <p:sldId id="311" r:id="rId9"/>
    <p:sldId id="312" r:id="rId10"/>
    <p:sldId id="313" r:id="rId11"/>
    <p:sldId id="314" r:id="rId12"/>
    <p:sldId id="315" r:id="rId13"/>
    <p:sldId id="300" r:id="rId14"/>
    <p:sldId id="301" r:id="rId15"/>
    <p:sldId id="302" r:id="rId16"/>
    <p:sldId id="303" r:id="rId17"/>
    <p:sldId id="328" r:id="rId18"/>
    <p:sldId id="332" r:id="rId19"/>
    <p:sldId id="307" r:id="rId20"/>
    <p:sldId id="326" r:id="rId21"/>
    <p:sldId id="308" r:id="rId22"/>
    <p:sldId id="333" r:id="rId23"/>
    <p:sldId id="309" r:id="rId24"/>
    <p:sldId id="292" r:id="rId25"/>
    <p:sldId id="317" r:id="rId26"/>
    <p:sldId id="318" r:id="rId27"/>
    <p:sldId id="320" r:id="rId28"/>
    <p:sldId id="321" r:id="rId29"/>
    <p:sldId id="324" r:id="rId30"/>
    <p:sldId id="325" r:id="rId31"/>
    <p:sldId id="327" r:id="rId32"/>
    <p:sldId id="329" r:id="rId33"/>
    <p:sldId id="330" r:id="rId34"/>
    <p:sldId id="331" r:id="rId3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3F53"/>
    <a:srgbClr val="FFFFFF"/>
    <a:srgbClr val="5095C1"/>
    <a:srgbClr val="578EB1"/>
    <a:srgbClr val="5594BA"/>
    <a:srgbClr val="7A919F"/>
    <a:srgbClr val="66FFFF"/>
    <a:srgbClr val="BFF1FD"/>
    <a:srgbClr val="FFCC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879" autoAdjust="0"/>
  </p:normalViewPr>
  <p:slideViewPr>
    <p:cSldViewPr snapToGrid="0">
      <p:cViewPr varScale="1">
        <p:scale>
          <a:sx n="115" d="100"/>
          <a:sy n="115" d="100"/>
        </p:scale>
        <p:origin x="-384" y="-96"/>
      </p:cViewPr>
      <p:guideLst>
        <p:guide orient="horz" pos="2160"/>
        <p:guide pos="3840"/>
      </p:guideLst>
    </p:cSldViewPr>
  </p:slideViewPr>
  <p:notesTextViewPr>
    <p:cViewPr>
      <p:scale>
        <a:sx n="1" d="1"/>
        <a:sy n="1" d="1"/>
      </p:scale>
      <p:origin x="0" y="0"/>
    </p:cViewPr>
  </p:notesTextViewPr>
  <p:sorterViewPr>
    <p:cViewPr>
      <p:scale>
        <a:sx n="100" d="100"/>
        <a:sy n="100" d="100"/>
      </p:scale>
      <p:origin x="0" y="-341"/>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0FA493-1734-4102-8F70-844A1C8AD86F}" type="doc">
      <dgm:prSet loTypeId="urn:microsoft.com/office/officeart/2005/8/layout/chart3" loCatId="relationship" qsTypeId="urn:microsoft.com/office/officeart/2005/8/quickstyle/3d2" qsCatId="3D" csTypeId="urn:microsoft.com/office/officeart/2005/8/colors/colorful5" csCatId="colorful" phldr="1"/>
      <dgm:spPr/>
      <dgm:t>
        <a:bodyPr/>
        <a:lstStyle/>
        <a:p>
          <a:endParaRPr lang="it-IT"/>
        </a:p>
      </dgm:t>
    </dgm:pt>
    <dgm:pt modelId="{4744D0B3-E1EC-4850-BCEE-16F19643D9FF}">
      <dgm:prSet phldrT="[Testo]"/>
      <dgm:spPr>
        <a:solidFill>
          <a:srgbClr val="FF5050"/>
        </a:solidFill>
      </dgm:spPr>
      <dgm:t>
        <a:bodyPr/>
        <a:lstStyle/>
        <a:p>
          <a:r>
            <a:rPr lang="it-IT" dirty="0" smtClean="0"/>
            <a:t>VETERINARIO</a:t>
          </a:r>
          <a:endParaRPr lang="it-IT" dirty="0"/>
        </a:p>
      </dgm:t>
    </dgm:pt>
    <dgm:pt modelId="{5D68EF16-94FA-4F9F-A7CA-40D88EAB5B36}" type="parTrans" cxnId="{408B5009-4BB3-4941-AAD9-90072A6E9B81}">
      <dgm:prSet/>
      <dgm:spPr/>
      <dgm:t>
        <a:bodyPr/>
        <a:lstStyle/>
        <a:p>
          <a:endParaRPr lang="it-IT"/>
        </a:p>
      </dgm:t>
    </dgm:pt>
    <dgm:pt modelId="{080E0BAA-2E51-4792-8925-DA8F83086F72}" type="sibTrans" cxnId="{408B5009-4BB3-4941-AAD9-90072A6E9B81}">
      <dgm:prSet/>
      <dgm:spPr/>
      <dgm:t>
        <a:bodyPr/>
        <a:lstStyle/>
        <a:p>
          <a:endParaRPr lang="it-IT"/>
        </a:p>
      </dgm:t>
    </dgm:pt>
    <dgm:pt modelId="{B4A43A8B-2C64-47EC-883A-82DCC31D64E8}">
      <dgm:prSet phldrT="[Testo]"/>
      <dgm:spPr>
        <a:solidFill>
          <a:srgbClr val="9966FF"/>
        </a:solidFill>
      </dgm:spPr>
      <dgm:t>
        <a:bodyPr/>
        <a:lstStyle/>
        <a:p>
          <a:r>
            <a:rPr lang="it-IT" dirty="0" smtClean="0"/>
            <a:t>AMBIENTALE</a:t>
          </a:r>
          <a:endParaRPr lang="it-IT" dirty="0"/>
        </a:p>
      </dgm:t>
    </dgm:pt>
    <dgm:pt modelId="{84F46C65-A9D8-4255-858F-1349448397D3}" type="parTrans" cxnId="{EDD12651-3D5C-4F64-B4A0-7E194D8E860F}">
      <dgm:prSet/>
      <dgm:spPr/>
      <dgm:t>
        <a:bodyPr/>
        <a:lstStyle/>
        <a:p>
          <a:endParaRPr lang="it-IT"/>
        </a:p>
      </dgm:t>
    </dgm:pt>
    <dgm:pt modelId="{A573F65E-6AC2-4F3E-8528-106984E54731}" type="sibTrans" cxnId="{EDD12651-3D5C-4F64-B4A0-7E194D8E860F}">
      <dgm:prSet/>
      <dgm:spPr/>
      <dgm:t>
        <a:bodyPr/>
        <a:lstStyle/>
        <a:p>
          <a:endParaRPr lang="it-IT"/>
        </a:p>
      </dgm:t>
    </dgm:pt>
    <dgm:pt modelId="{93A3AD55-7AAB-464C-92D6-5BFB09B9AE62}">
      <dgm:prSet phldrT="[Testo]"/>
      <dgm:spPr>
        <a:solidFill>
          <a:srgbClr val="00B050"/>
        </a:solidFill>
      </dgm:spPr>
      <dgm:t>
        <a:bodyPr/>
        <a:lstStyle/>
        <a:p>
          <a:r>
            <a:rPr lang="it-IT" dirty="0" smtClean="0"/>
            <a:t>SANITA’</a:t>
          </a:r>
          <a:endParaRPr lang="it-IT" dirty="0"/>
        </a:p>
      </dgm:t>
    </dgm:pt>
    <dgm:pt modelId="{930595C1-7298-451B-8551-FB6EB009799B}" type="parTrans" cxnId="{D2132CFC-A4AF-4B57-9DFE-083B43236A6F}">
      <dgm:prSet/>
      <dgm:spPr/>
      <dgm:t>
        <a:bodyPr/>
        <a:lstStyle/>
        <a:p>
          <a:endParaRPr lang="it-IT"/>
        </a:p>
      </dgm:t>
    </dgm:pt>
    <dgm:pt modelId="{2CD6B6C8-E552-4EF8-AE69-609C4E498F75}" type="sibTrans" cxnId="{D2132CFC-A4AF-4B57-9DFE-083B43236A6F}">
      <dgm:prSet/>
      <dgm:spPr/>
      <dgm:t>
        <a:bodyPr/>
        <a:lstStyle/>
        <a:p>
          <a:endParaRPr lang="it-IT"/>
        </a:p>
      </dgm:t>
    </dgm:pt>
    <dgm:pt modelId="{BADC8C9A-FF60-442A-B147-E5B79A20A3D4}">
      <dgm:prSet phldrT="[Testo]"/>
      <dgm:spPr>
        <a:solidFill>
          <a:srgbClr val="7030A0"/>
        </a:solidFill>
      </dgm:spPr>
      <dgm:t>
        <a:bodyPr/>
        <a:lstStyle/>
        <a:p>
          <a:r>
            <a:rPr lang="it-IT" dirty="0" smtClean="0"/>
            <a:t>ALIMENTARE</a:t>
          </a:r>
          <a:endParaRPr lang="it-IT" dirty="0"/>
        </a:p>
      </dgm:t>
    </dgm:pt>
    <dgm:pt modelId="{6BA3B07A-2F23-4374-B923-AED6832155F6}" type="parTrans" cxnId="{ED1BE847-634D-4D77-B70D-FB8B2813D2DE}">
      <dgm:prSet/>
      <dgm:spPr/>
      <dgm:t>
        <a:bodyPr/>
        <a:lstStyle/>
        <a:p>
          <a:endParaRPr lang="it-IT"/>
        </a:p>
      </dgm:t>
    </dgm:pt>
    <dgm:pt modelId="{19CB9B9B-1B70-466D-8B8C-E4FF67980598}" type="sibTrans" cxnId="{ED1BE847-634D-4D77-B70D-FB8B2813D2DE}">
      <dgm:prSet/>
      <dgm:spPr/>
      <dgm:t>
        <a:bodyPr/>
        <a:lstStyle/>
        <a:p>
          <a:endParaRPr lang="it-IT"/>
        </a:p>
      </dgm:t>
    </dgm:pt>
    <dgm:pt modelId="{F61C9F05-FDBC-4416-B4CF-AADB951ADCE6}">
      <dgm:prSet phldrT="[Testo]"/>
      <dgm:spPr>
        <a:solidFill>
          <a:srgbClr val="00B050"/>
        </a:solidFill>
      </dgm:spPr>
      <dgm:t>
        <a:bodyPr/>
        <a:lstStyle/>
        <a:p>
          <a:r>
            <a:rPr lang="it-IT" dirty="0" smtClean="0"/>
            <a:t>FARMACEUTICO</a:t>
          </a:r>
        </a:p>
        <a:p>
          <a:r>
            <a:rPr lang="it-IT" dirty="0" smtClean="0"/>
            <a:t>/RICERCA</a:t>
          </a:r>
          <a:endParaRPr lang="it-IT" dirty="0"/>
        </a:p>
      </dgm:t>
    </dgm:pt>
    <dgm:pt modelId="{A78E1B65-99C0-4D5D-B9B5-D6731E164CA7}" type="parTrans" cxnId="{80AAD9C1-3FBE-41AD-B8D4-4B732330420F}">
      <dgm:prSet/>
      <dgm:spPr/>
      <dgm:t>
        <a:bodyPr/>
        <a:lstStyle/>
        <a:p>
          <a:endParaRPr lang="it-IT"/>
        </a:p>
      </dgm:t>
    </dgm:pt>
    <dgm:pt modelId="{63C2BF28-AE0E-4EC8-A345-2FE69A89BF0F}" type="sibTrans" cxnId="{80AAD9C1-3FBE-41AD-B8D4-4B732330420F}">
      <dgm:prSet/>
      <dgm:spPr/>
      <dgm:t>
        <a:bodyPr/>
        <a:lstStyle/>
        <a:p>
          <a:endParaRPr lang="it-IT"/>
        </a:p>
      </dgm:t>
    </dgm:pt>
    <dgm:pt modelId="{0CBE9AD0-7D69-439B-BD8A-1186F76F1C3C}" type="pres">
      <dgm:prSet presAssocID="{580FA493-1734-4102-8F70-844A1C8AD86F}" presName="compositeShape" presStyleCnt="0">
        <dgm:presLayoutVars>
          <dgm:chMax val="7"/>
          <dgm:dir/>
          <dgm:resizeHandles val="exact"/>
        </dgm:presLayoutVars>
      </dgm:prSet>
      <dgm:spPr/>
      <dgm:t>
        <a:bodyPr/>
        <a:lstStyle/>
        <a:p>
          <a:endParaRPr lang="it-IT"/>
        </a:p>
      </dgm:t>
    </dgm:pt>
    <dgm:pt modelId="{FE4E3CF9-4717-4956-BC9E-57F577A826BC}" type="pres">
      <dgm:prSet presAssocID="{580FA493-1734-4102-8F70-844A1C8AD86F}" presName="wedge1" presStyleLbl="node1" presStyleIdx="0" presStyleCnt="5" custLinFactNeighborX="-223" custLinFactNeighborY="8482"/>
      <dgm:spPr/>
      <dgm:t>
        <a:bodyPr/>
        <a:lstStyle/>
        <a:p>
          <a:endParaRPr lang="it-IT"/>
        </a:p>
      </dgm:t>
    </dgm:pt>
    <dgm:pt modelId="{A5DD2D1E-5002-4925-8454-0DD5ECFC864E}" type="pres">
      <dgm:prSet presAssocID="{580FA493-1734-4102-8F70-844A1C8AD86F}" presName="wedge1Tx" presStyleLbl="node1" presStyleIdx="0" presStyleCnt="5">
        <dgm:presLayoutVars>
          <dgm:chMax val="0"/>
          <dgm:chPref val="0"/>
          <dgm:bulletEnabled val="1"/>
        </dgm:presLayoutVars>
      </dgm:prSet>
      <dgm:spPr/>
      <dgm:t>
        <a:bodyPr/>
        <a:lstStyle/>
        <a:p>
          <a:endParaRPr lang="it-IT"/>
        </a:p>
      </dgm:t>
    </dgm:pt>
    <dgm:pt modelId="{2CF57187-3F80-4243-A689-71265D4803E5}" type="pres">
      <dgm:prSet presAssocID="{580FA493-1734-4102-8F70-844A1C8AD86F}" presName="wedge2" presStyleLbl="node1" presStyleIdx="1" presStyleCnt="5" custLinFactNeighborX="3394" custLinFactNeighborY="4363"/>
      <dgm:spPr/>
      <dgm:t>
        <a:bodyPr/>
        <a:lstStyle/>
        <a:p>
          <a:endParaRPr lang="it-IT"/>
        </a:p>
      </dgm:t>
    </dgm:pt>
    <dgm:pt modelId="{95190257-9504-4D02-832E-5F525A2A0224}" type="pres">
      <dgm:prSet presAssocID="{580FA493-1734-4102-8F70-844A1C8AD86F}" presName="wedge2Tx" presStyleLbl="node1" presStyleIdx="1" presStyleCnt="5">
        <dgm:presLayoutVars>
          <dgm:chMax val="0"/>
          <dgm:chPref val="0"/>
          <dgm:bulletEnabled val="1"/>
        </dgm:presLayoutVars>
      </dgm:prSet>
      <dgm:spPr/>
      <dgm:t>
        <a:bodyPr/>
        <a:lstStyle/>
        <a:p>
          <a:endParaRPr lang="it-IT"/>
        </a:p>
      </dgm:t>
    </dgm:pt>
    <dgm:pt modelId="{B17B104A-BF83-4BEC-9769-0986CC6C032C}" type="pres">
      <dgm:prSet presAssocID="{580FA493-1734-4102-8F70-844A1C8AD86F}" presName="wedge3" presStyleLbl="node1" presStyleIdx="2" presStyleCnt="5" custLinFactNeighborX="3298" custLinFactNeighborY="4903"/>
      <dgm:spPr/>
      <dgm:t>
        <a:bodyPr/>
        <a:lstStyle/>
        <a:p>
          <a:endParaRPr lang="it-IT"/>
        </a:p>
      </dgm:t>
    </dgm:pt>
    <dgm:pt modelId="{C6CAACC2-70A5-4284-9152-90DAF2D66267}" type="pres">
      <dgm:prSet presAssocID="{580FA493-1734-4102-8F70-844A1C8AD86F}" presName="wedge3Tx" presStyleLbl="node1" presStyleIdx="2" presStyleCnt="5">
        <dgm:presLayoutVars>
          <dgm:chMax val="0"/>
          <dgm:chPref val="0"/>
          <dgm:bulletEnabled val="1"/>
        </dgm:presLayoutVars>
      </dgm:prSet>
      <dgm:spPr/>
      <dgm:t>
        <a:bodyPr/>
        <a:lstStyle/>
        <a:p>
          <a:endParaRPr lang="it-IT"/>
        </a:p>
      </dgm:t>
    </dgm:pt>
    <dgm:pt modelId="{EFAE7E8D-3BA3-4776-AAF6-777AABD6416C}" type="pres">
      <dgm:prSet presAssocID="{580FA493-1734-4102-8F70-844A1C8AD86F}" presName="wedge4" presStyleLbl="node1" presStyleIdx="3" presStyleCnt="5" custLinFactNeighborX="2581" custLinFactNeighborY="4903"/>
      <dgm:spPr/>
      <dgm:t>
        <a:bodyPr/>
        <a:lstStyle/>
        <a:p>
          <a:endParaRPr lang="it-IT"/>
        </a:p>
      </dgm:t>
    </dgm:pt>
    <dgm:pt modelId="{7F688B10-BA74-42AC-BD6A-6943E29C8372}" type="pres">
      <dgm:prSet presAssocID="{580FA493-1734-4102-8F70-844A1C8AD86F}" presName="wedge4Tx" presStyleLbl="node1" presStyleIdx="3" presStyleCnt="5">
        <dgm:presLayoutVars>
          <dgm:chMax val="0"/>
          <dgm:chPref val="0"/>
          <dgm:bulletEnabled val="1"/>
        </dgm:presLayoutVars>
      </dgm:prSet>
      <dgm:spPr/>
      <dgm:t>
        <a:bodyPr/>
        <a:lstStyle/>
        <a:p>
          <a:endParaRPr lang="it-IT"/>
        </a:p>
      </dgm:t>
    </dgm:pt>
    <dgm:pt modelId="{0CD859EF-700B-46A5-9CF1-70A9C84E3D69}" type="pres">
      <dgm:prSet presAssocID="{580FA493-1734-4102-8F70-844A1C8AD86F}" presName="wedge5" presStyleLbl="node1" presStyleIdx="4" presStyleCnt="5" custLinFactNeighborX="2455" custLinFactNeighborY="4018"/>
      <dgm:spPr>
        <a:solidFill>
          <a:srgbClr val="FF0000"/>
        </a:solidFill>
      </dgm:spPr>
      <dgm:t>
        <a:bodyPr/>
        <a:lstStyle/>
        <a:p>
          <a:endParaRPr lang="it-IT"/>
        </a:p>
      </dgm:t>
    </dgm:pt>
    <dgm:pt modelId="{8F005385-1450-4C00-8E3F-02CC060C642D}" type="pres">
      <dgm:prSet presAssocID="{580FA493-1734-4102-8F70-844A1C8AD86F}" presName="wedge5Tx" presStyleLbl="node1" presStyleIdx="4" presStyleCnt="5">
        <dgm:presLayoutVars>
          <dgm:chMax val="0"/>
          <dgm:chPref val="0"/>
          <dgm:bulletEnabled val="1"/>
        </dgm:presLayoutVars>
      </dgm:prSet>
      <dgm:spPr/>
      <dgm:t>
        <a:bodyPr/>
        <a:lstStyle/>
        <a:p>
          <a:endParaRPr lang="it-IT"/>
        </a:p>
      </dgm:t>
    </dgm:pt>
  </dgm:ptLst>
  <dgm:cxnLst>
    <dgm:cxn modelId="{80AAD9C1-3FBE-41AD-B8D4-4B732330420F}" srcId="{580FA493-1734-4102-8F70-844A1C8AD86F}" destId="{F61C9F05-FDBC-4416-B4CF-AADB951ADCE6}" srcOrd="3" destOrd="0" parTransId="{A78E1B65-99C0-4D5D-B9B5-D6731E164CA7}" sibTransId="{63C2BF28-AE0E-4EC8-A345-2FE69A89BF0F}"/>
    <dgm:cxn modelId="{822180EC-7EB7-9846-A234-02B628E32E06}" type="presOf" srcId="{4744D0B3-E1EC-4850-BCEE-16F19643D9FF}" destId="{A5DD2D1E-5002-4925-8454-0DD5ECFC864E}" srcOrd="1" destOrd="0" presId="urn:microsoft.com/office/officeart/2005/8/layout/chart3"/>
    <dgm:cxn modelId="{B66E5E46-AE4B-E24F-83E4-BC855CBC0C79}" type="presOf" srcId="{BADC8C9A-FF60-442A-B147-E5B79A20A3D4}" destId="{C6CAACC2-70A5-4284-9152-90DAF2D66267}" srcOrd="1" destOrd="0" presId="urn:microsoft.com/office/officeart/2005/8/layout/chart3"/>
    <dgm:cxn modelId="{0F0D9FF4-6CBC-F54D-B39B-EF7BF910E169}" type="presOf" srcId="{BADC8C9A-FF60-442A-B147-E5B79A20A3D4}" destId="{B17B104A-BF83-4BEC-9769-0986CC6C032C}" srcOrd="0" destOrd="0" presId="urn:microsoft.com/office/officeart/2005/8/layout/chart3"/>
    <dgm:cxn modelId="{CBD555B6-7DA4-A74C-A683-52979CD23012}" type="presOf" srcId="{580FA493-1734-4102-8F70-844A1C8AD86F}" destId="{0CBE9AD0-7D69-439B-BD8A-1186F76F1C3C}" srcOrd="0" destOrd="0" presId="urn:microsoft.com/office/officeart/2005/8/layout/chart3"/>
    <dgm:cxn modelId="{6C73C6C4-9E73-0E41-8AE6-50534949EBDE}" type="presOf" srcId="{F61C9F05-FDBC-4416-B4CF-AADB951ADCE6}" destId="{7F688B10-BA74-42AC-BD6A-6943E29C8372}" srcOrd="1" destOrd="0" presId="urn:microsoft.com/office/officeart/2005/8/layout/chart3"/>
    <dgm:cxn modelId="{ED1BE847-634D-4D77-B70D-FB8B2813D2DE}" srcId="{580FA493-1734-4102-8F70-844A1C8AD86F}" destId="{BADC8C9A-FF60-442A-B147-E5B79A20A3D4}" srcOrd="2" destOrd="0" parTransId="{6BA3B07A-2F23-4374-B923-AED6832155F6}" sibTransId="{19CB9B9B-1B70-466D-8B8C-E4FF67980598}"/>
    <dgm:cxn modelId="{5E34B765-EC8D-D04D-A87A-BB8DD2BDDDF4}" type="presOf" srcId="{B4A43A8B-2C64-47EC-883A-82DCC31D64E8}" destId="{2CF57187-3F80-4243-A689-71265D4803E5}" srcOrd="0" destOrd="0" presId="urn:microsoft.com/office/officeart/2005/8/layout/chart3"/>
    <dgm:cxn modelId="{E46BBAF5-3D07-9E47-82C9-4CF067223C9C}" type="presOf" srcId="{4744D0B3-E1EC-4850-BCEE-16F19643D9FF}" destId="{FE4E3CF9-4717-4956-BC9E-57F577A826BC}" srcOrd="0" destOrd="0" presId="urn:microsoft.com/office/officeart/2005/8/layout/chart3"/>
    <dgm:cxn modelId="{81F97964-692D-EF48-BEC2-997EB4133A4B}" type="presOf" srcId="{93A3AD55-7AAB-464C-92D6-5BFB09B9AE62}" destId="{0CD859EF-700B-46A5-9CF1-70A9C84E3D69}" srcOrd="0" destOrd="0" presId="urn:microsoft.com/office/officeart/2005/8/layout/chart3"/>
    <dgm:cxn modelId="{63B45092-022A-5B49-87C8-E20E5959C331}" type="presOf" srcId="{F61C9F05-FDBC-4416-B4CF-AADB951ADCE6}" destId="{EFAE7E8D-3BA3-4776-AAF6-777AABD6416C}" srcOrd="0" destOrd="0" presId="urn:microsoft.com/office/officeart/2005/8/layout/chart3"/>
    <dgm:cxn modelId="{EDD12651-3D5C-4F64-B4A0-7E194D8E860F}" srcId="{580FA493-1734-4102-8F70-844A1C8AD86F}" destId="{B4A43A8B-2C64-47EC-883A-82DCC31D64E8}" srcOrd="1" destOrd="0" parTransId="{84F46C65-A9D8-4255-858F-1349448397D3}" sibTransId="{A573F65E-6AC2-4F3E-8528-106984E54731}"/>
    <dgm:cxn modelId="{408B5009-4BB3-4941-AAD9-90072A6E9B81}" srcId="{580FA493-1734-4102-8F70-844A1C8AD86F}" destId="{4744D0B3-E1EC-4850-BCEE-16F19643D9FF}" srcOrd="0" destOrd="0" parTransId="{5D68EF16-94FA-4F9F-A7CA-40D88EAB5B36}" sibTransId="{080E0BAA-2E51-4792-8925-DA8F83086F72}"/>
    <dgm:cxn modelId="{F9DAE6F4-629F-D54C-9446-B48F2C1CFDD0}" type="presOf" srcId="{B4A43A8B-2C64-47EC-883A-82DCC31D64E8}" destId="{95190257-9504-4D02-832E-5F525A2A0224}" srcOrd="1" destOrd="0" presId="urn:microsoft.com/office/officeart/2005/8/layout/chart3"/>
    <dgm:cxn modelId="{05EAB7D7-51DD-3740-AB93-5E9C8F5B4B08}" type="presOf" srcId="{93A3AD55-7AAB-464C-92D6-5BFB09B9AE62}" destId="{8F005385-1450-4C00-8E3F-02CC060C642D}" srcOrd="1" destOrd="0" presId="urn:microsoft.com/office/officeart/2005/8/layout/chart3"/>
    <dgm:cxn modelId="{D2132CFC-A4AF-4B57-9DFE-083B43236A6F}" srcId="{580FA493-1734-4102-8F70-844A1C8AD86F}" destId="{93A3AD55-7AAB-464C-92D6-5BFB09B9AE62}" srcOrd="4" destOrd="0" parTransId="{930595C1-7298-451B-8551-FB6EB009799B}" sibTransId="{2CD6B6C8-E552-4EF8-AE69-609C4E498F75}"/>
    <dgm:cxn modelId="{D148BCF3-7B5E-F346-B7A2-9205A03BDBFF}" type="presParOf" srcId="{0CBE9AD0-7D69-439B-BD8A-1186F76F1C3C}" destId="{FE4E3CF9-4717-4956-BC9E-57F577A826BC}" srcOrd="0" destOrd="0" presId="urn:microsoft.com/office/officeart/2005/8/layout/chart3"/>
    <dgm:cxn modelId="{4BEDC90B-CA6B-234E-B39D-13ACDDC99CAB}" type="presParOf" srcId="{0CBE9AD0-7D69-439B-BD8A-1186F76F1C3C}" destId="{A5DD2D1E-5002-4925-8454-0DD5ECFC864E}" srcOrd="1" destOrd="0" presId="urn:microsoft.com/office/officeart/2005/8/layout/chart3"/>
    <dgm:cxn modelId="{012A4870-62BE-734D-A91F-1BCEFC41941B}" type="presParOf" srcId="{0CBE9AD0-7D69-439B-BD8A-1186F76F1C3C}" destId="{2CF57187-3F80-4243-A689-71265D4803E5}" srcOrd="2" destOrd="0" presId="urn:microsoft.com/office/officeart/2005/8/layout/chart3"/>
    <dgm:cxn modelId="{ABBBB221-5770-844D-AD35-58B29DA3F8B8}" type="presParOf" srcId="{0CBE9AD0-7D69-439B-BD8A-1186F76F1C3C}" destId="{95190257-9504-4D02-832E-5F525A2A0224}" srcOrd="3" destOrd="0" presId="urn:microsoft.com/office/officeart/2005/8/layout/chart3"/>
    <dgm:cxn modelId="{995A837C-B076-6E43-8586-22B58A2C31DE}" type="presParOf" srcId="{0CBE9AD0-7D69-439B-BD8A-1186F76F1C3C}" destId="{B17B104A-BF83-4BEC-9769-0986CC6C032C}" srcOrd="4" destOrd="0" presId="urn:microsoft.com/office/officeart/2005/8/layout/chart3"/>
    <dgm:cxn modelId="{3F447A02-7044-524C-BD2A-8BA9874ACE7A}" type="presParOf" srcId="{0CBE9AD0-7D69-439B-BD8A-1186F76F1C3C}" destId="{C6CAACC2-70A5-4284-9152-90DAF2D66267}" srcOrd="5" destOrd="0" presId="urn:microsoft.com/office/officeart/2005/8/layout/chart3"/>
    <dgm:cxn modelId="{0FC68E4A-32B2-4F4F-B290-F1886CA9A9ED}" type="presParOf" srcId="{0CBE9AD0-7D69-439B-BD8A-1186F76F1C3C}" destId="{EFAE7E8D-3BA3-4776-AAF6-777AABD6416C}" srcOrd="6" destOrd="0" presId="urn:microsoft.com/office/officeart/2005/8/layout/chart3"/>
    <dgm:cxn modelId="{6FBE9757-275F-6A42-9111-454C1F2BB643}" type="presParOf" srcId="{0CBE9AD0-7D69-439B-BD8A-1186F76F1C3C}" destId="{7F688B10-BA74-42AC-BD6A-6943E29C8372}" srcOrd="7" destOrd="0" presId="urn:microsoft.com/office/officeart/2005/8/layout/chart3"/>
    <dgm:cxn modelId="{48A07140-A035-4C4F-A054-52C3EAAAB78F}" type="presParOf" srcId="{0CBE9AD0-7D69-439B-BD8A-1186F76F1C3C}" destId="{0CD859EF-700B-46A5-9CF1-70A9C84E3D69}" srcOrd="8" destOrd="0" presId="urn:microsoft.com/office/officeart/2005/8/layout/chart3"/>
    <dgm:cxn modelId="{76E8BCEC-5733-6443-9435-0D8D6F97486E}" type="presParOf" srcId="{0CBE9AD0-7D69-439B-BD8A-1186F76F1C3C}" destId="{8F005385-1450-4C00-8E3F-02CC060C642D}"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0FA493-1734-4102-8F70-844A1C8AD86F}" type="doc">
      <dgm:prSet loTypeId="urn:microsoft.com/office/officeart/2005/8/layout/chart3" loCatId="relationship" qsTypeId="urn:microsoft.com/office/officeart/2005/8/quickstyle/3d2" qsCatId="3D" csTypeId="urn:microsoft.com/office/officeart/2005/8/colors/colorful5" csCatId="colorful" phldr="1"/>
      <dgm:spPr/>
      <dgm:t>
        <a:bodyPr/>
        <a:lstStyle/>
        <a:p>
          <a:endParaRPr lang="it-IT"/>
        </a:p>
      </dgm:t>
    </dgm:pt>
    <dgm:pt modelId="{4744D0B3-E1EC-4850-BCEE-16F19643D9FF}">
      <dgm:prSet phldrT="[Testo]"/>
      <dgm:spPr>
        <a:solidFill>
          <a:srgbClr val="FF5050"/>
        </a:solidFill>
      </dgm:spPr>
      <dgm:t>
        <a:bodyPr/>
        <a:lstStyle/>
        <a:p>
          <a:r>
            <a:rPr lang="it-IT" dirty="0" smtClean="0"/>
            <a:t>VETERINARIO</a:t>
          </a:r>
          <a:endParaRPr lang="it-IT" dirty="0"/>
        </a:p>
      </dgm:t>
    </dgm:pt>
    <dgm:pt modelId="{5D68EF16-94FA-4F9F-A7CA-40D88EAB5B36}" type="parTrans" cxnId="{408B5009-4BB3-4941-AAD9-90072A6E9B81}">
      <dgm:prSet/>
      <dgm:spPr/>
      <dgm:t>
        <a:bodyPr/>
        <a:lstStyle/>
        <a:p>
          <a:endParaRPr lang="it-IT"/>
        </a:p>
      </dgm:t>
    </dgm:pt>
    <dgm:pt modelId="{080E0BAA-2E51-4792-8925-DA8F83086F72}" type="sibTrans" cxnId="{408B5009-4BB3-4941-AAD9-90072A6E9B81}">
      <dgm:prSet/>
      <dgm:spPr/>
      <dgm:t>
        <a:bodyPr/>
        <a:lstStyle/>
        <a:p>
          <a:endParaRPr lang="it-IT"/>
        </a:p>
      </dgm:t>
    </dgm:pt>
    <dgm:pt modelId="{B4A43A8B-2C64-47EC-883A-82DCC31D64E8}">
      <dgm:prSet phldrT="[Testo]"/>
      <dgm:spPr>
        <a:solidFill>
          <a:srgbClr val="9966FF"/>
        </a:solidFill>
      </dgm:spPr>
      <dgm:t>
        <a:bodyPr/>
        <a:lstStyle/>
        <a:p>
          <a:r>
            <a:rPr lang="it-IT" dirty="0" smtClean="0"/>
            <a:t>AMBIENTALE</a:t>
          </a:r>
          <a:endParaRPr lang="it-IT" dirty="0"/>
        </a:p>
      </dgm:t>
    </dgm:pt>
    <dgm:pt modelId="{84F46C65-A9D8-4255-858F-1349448397D3}" type="parTrans" cxnId="{EDD12651-3D5C-4F64-B4A0-7E194D8E860F}">
      <dgm:prSet/>
      <dgm:spPr/>
      <dgm:t>
        <a:bodyPr/>
        <a:lstStyle/>
        <a:p>
          <a:endParaRPr lang="it-IT"/>
        </a:p>
      </dgm:t>
    </dgm:pt>
    <dgm:pt modelId="{A573F65E-6AC2-4F3E-8528-106984E54731}" type="sibTrans" cxnId="{EDD12651-3D5C-4F64-B4A0-7E194D8E860F}">
      <dgm:prSet/>
      <dgm:spPr/>
      <dgm:t>
        <a:bodyPr/>
        <a:lstStyle/>
        <a:p>
          <a:endParaRPr lang="it-IT"/>
        </a:p>
      </dgm:t>
    </dgm:pt>
    <dgm:pt modelId="{93A3AD55-7AAB-464C-92D6-5BFB09B9AE62}">
      <dgm:prSet phldrT="[Testo]"/>
      <dgm:spPr>
        <a:solidFill>
          <a:srgbClr val="00B050"/>
        </a:solidFill>
      </dgm:spPr>
      <dgm:t>
        <a:bodyPr/>
        <a:lstStyle/>
        <a:p>
          <a:r>
            <a:rPr lang="it-IT" dirty="0" smtClean="0"/>
            <a:t>SANITA’</a:t>
          </a:r>
          <a:endParaRPr lang="it-IT" dirty="0"/>
        </a:p>
      </dgm:t>
    </dgm:pt>
    <dgm:pt modelId="{930595C1-7298-451B-8551-FB6EB009799B}" type="parTrans" cxnId="{D2132CFC-A4AF-4B57-9DFE-083B43236A6F}">
      <dgm:prSet/>
      <dgm:spPr/>
      <dgm:t>
        <a:bodyPr/>
        <a:lstStyle/>
        <a:p>
          <a:endParaRPr lang="it-IT"/>
        </a:p>
      </dgm:t>
    </dgm:pt>
    <dgm:pt modelId="{2CD6B6C8-E552-4EF8-AE69-609C4E498F75}" type="sibTrans" cxnId="{D2132CFC-A4AF-4B57-9DFE-083B43236A6F}">
      <dgm:prSet/>
      <dgm:spPr/>
      <dgm:t>
        <a:bodyPr/>
        <a:lstStyle/>
        <a:p>
          <a:endParaRPr lang="it-IT"/>
        </a:p>
      </dgm:t>
    </dgm:pt>
    <dgm:pt modelId="{BADC8C9A-FF60-442A-B147-E5B79A20A3D4}">
      <dgm:prSet phldrT="[Testo]"/>
      <dgm:spPr>
        <a:solidFill>
          <a:srgbClr val="7030A0"/>
        </a:solidFill>
      </dgm:spPr>
      <dgm:t>
        <a:bodyPr/>
        <a:lstStyle/>
        <a:p>
          <a:r>
            <a:rPr lang="it-IT" dirty="0" smtClean="0"/>
            <a:t>ALIMENTARE</a:t>
          </a:r>
          <a:endParaRPr lang="it-IT" dirty="0"/>
        </a:p>
      </dgm:t>
    </dgm:pt>
    <dgm:pt modelId="{6BA3B07A-2F23-4374-B923-AED6832155F6}" type="parTrans" cxnId="{ED1BE847-634D-4D77-B70D-FB8B2813D2DE}">
      <dgm:prSet/>
      <dgm:spPr/>
      <dgm:t>
        <a:bodyPr/>
        <a:lstStyle/>
        <a:p>
          <a:endParaRPr lang="it-IT"/>
        </a:p>
      </dgm:t>
    </dgm:pt>
    <dgm:pt modelId="{19CB9B9B-1B70-466D-8B8C-E4FF67980598}" type="sibTrans" cxnId="{ED1BE847-634D-4D77-B70D-FB8B2813D2DE}">
      <dgm:prSet/>
      <dgm:spPr/>
      <dgm:t>
        <a:bodyPr/>
        <a:lstStyle/>
        <a:p>
          <a:endParaRPr lang="it-IT"/>
        </a:p>
      </dgm:t>
    </dgm:pt>
    <dgm:pt modelId="{F61C9F05-FDBC-4416-B4CF-AADB951ADCE6}">
      <dgm:prSet phldrT="[Testo]"/>
      <dgm:spPr>
        <a:solidFill>
          <a:srgbClr val="00B050"/>
        </a:solidFill>
      </dgm:spPr>
      <dgm:t>
        <a:bodyPr/>
        <a:lstStyle/>
        <a:p>
          <a:r>
            <a:rPr lang="it-IT" dirty="0" smtClean="0"/>
            <a:t>FARMACEUTICO</a:t>
          </a:r>
        </a:p>
        <a:p>
          <a:r>
            <a:rPr lang="it-IT" dirty="0" smtClean="0"/>
            <a:t>/RICERCA</a:t>
          </a:r>
          <a:endParaRPr lang="it-IT" dirty="0"/>
        </a:p>
      </dgm:t>
    </dgm:pt>
    <dgm:pt modelId="{A78E1B65-99C0-4D5D-B9B5-D6731E164CA7}" type="parTrans" cxnId="{80AAD9C1-3FBE-41AD-B8D4-4B732330420F}">
      <dgm:prSet/>
      <dgm:spPr/>
      <dgm:t>
        <a:bodyPr/>
        <a:lstStyle/>
        <a:p>
          <a:endParaRPr lang="it-IT"/>
        </a:p>
      </dgm:t>
    </dgm:pt>
    <dgm:pt modelId="{63C2BF28-AE0E-4EC8-A345-2FE69A89BF0F}" type="sibTrans" cxnId="{80AAD9C1-3FBE-41AD-B8D4-4B732330420F}">
      <dgm:prSet/>
      <dgm:spPr/>
      <dgm:t>
        <a:bodyPr/>
        <a:lstStyle/>
        <a:p>
          <a:endParaRPr lang="it-IT"/>
        </a:p>
      </dgm:t>
    </dgm:pt>
    <dgm:pt modelId="{0CBE9AD0-7D69-439B-BD8A-1186F76F1C3C}" type="pres">
      <dgm:prSet presAssocID="{580FA493-1734-4102-8F70-844A1C8AD86F}" presName="compositeShape" presStyleCnt="0">
        <dgm:presLayoutVars>
          <dgm:chMax val="7"/>
          <dgm:dir/>
          <dgm:resizeHandles val="exact"/>
        </dgm:presLayoutVars>
      </dgm:prSet>
      <dgm:spPr/>
      <dgm:t>
        <a:bodyPr/>
        <a:lstStyle/>
        <a:p>
          <a:endParaRPr lang="it-IT"/>
        </a:p>
      </dgm:t>
    </dgm:pt>
    <dgm:pt modelId="{FE4E3CF9-4717-4956-BC9E-57F577A826BC}" type="pres">
      <dgm:prSet presAssocID="{580FA493-1734-4102-8F70-844A1C8AD86F}" presName="wedge1" presStyleLbl="node1" presStyleIdx="0" presStyleCnt="5" custLinFactNeighborX="-223" custLinFactNeighborY="8482"/>
      <dgm:spPr/>
      <dgm:t>
        <a:bodyPr/>
        <a:lstStyle/>
        <a:p>
          <a:endParaRPr lang="it-IT"/>
        </a:p>
      </dgm:t>
    </dgm:pt>
    <dgm:pt modelId="{A5DD2D1E-5002-4925-8454-0DD5ECFC864E}" type="pres">
      <dgm:prSet presAssocID="{580FA493-1734-4102-8F70-844A1C8AD86F}" presName="wedge1Tx" presStyleLbl="node1" presStyleIdx="0" presStyleCnt="5">
        <dgm:presLayoutVars>
          <dgm:chMax val="0"/>
          <dgm:chPref val="0"/>
          <dgm:bulletEnabled val="1"/>
        </dgm:presLayoutVars>
      </dgm:prSet>
      <dgm:spPr/>
      <dgm:t>
        <a:bodyPr/>
        <a:lstStyle/>
        <a:p>
          <a:endParaRPr lang="it-IT"/>
        </a:p>
      </dgm:t>
    </dgm:pt>
    <dgm:pt modelId="{2CF57187-3F80-4243-A689-71265D4803E5}" type="pres">
      <dgm:prSet presAssocID="{580FA493-1734-4102-8F70-844A1C8AD86F}" presName="wedge2" presStyleLbl="node1" presStyleIdx="1" presStyleCnt="5" custLinFactNeighborX="3394" custLinFactNeighborY="4363"/>
      <dgm:spPr/>
      <dgm:t>
        <a:bodyPr/>
        <a:lstStyle/>
        <a:p>
          <a:endParaRPr lang="it-IT"/>
        </a:p>
      </dgm:t>
    </dgm:pt>
    <dgm:pt modelId="{95190257-9504-4D02-832E-5F525A2A0224}" type="pres">
      <dgm:prSet presAssocID="{580FA493-1734-4102-8F70-844A1C8AD86F}" presName="wedge2Tx" presStyleLbl="node1" presStyleIdx="1" presStyleCnt="5">
        <dgm:presLayoutVars>
          <dgm:chMax val="0"/>
          <dgm:chPref val="0"/>
          <dgm:bulletEnabled val="1"/>
        </dgm:presLayoutVars>
      </dgm:prSet>
      <dgm:spPr/>
      <dgm:t>
        <a:bodyPr/>
        <a:lstStyle/>
        <a:p>
          <a:endParaRPr lang="it-IT"/>
        </a:p>
      </dgm:t>
    </dgm:pt>
    <dgm:pt modelId="{B17B104A-BF83-4BEC-9769-0986CC6C032C}" type="pres">
      <dgm:prSet presAssocID="{580FA493-1734-4102-8F70-844A1C8AD86F}" presName="wedge3" presStyleLbl="node1" presStyleIdx="2" presStyleCnt="5" custLinFactNeighborX="3298" custLinFactNeighborY="4903"/>
      <dgm:spPr/>
      <dgm:t>
        <a:bodyPr/>
        <a:lstStyle/>
        <a:p>
          <a:endParaRPr lang="it-IT"/>
        </a:p>
      </dgm:t>
    </dgm:pt>
    <dgm:pt modelId="{C6CAACC2-70A5-4284-9152-90DAF2D66267}" type="pres">
      <dgm:prSet presAssocID="{580FA493-1734-4102-8F70-844A1C8AD86F}" presName="wedge3Tx" presStyleLbl="node1" presStyleIdx="2" presStyleCnt="5">
        <dgm:presLayoutVars>
          <dgm:chMax val="0"/>
          <dgm:chPref val="0"/>
          <dgm:bulletEnabled val="1"/>
        </dgm:presLayoutVars>
      </dgm:prSet>
      <dgm:spPr/>
      <dgm:t>
        <a:bodyPr/>
        <a:lstStyle/>
        <a:p>
          <a:endParaRPr lang="it-IT"/>
        </a:p>
      </dgm:t>
    </dgm:pt>
    <dgm:pt modelId="{EFAE7E8D-3BA3-4776-AAF6-777AABD6416C}" type="pres">
      <dgm:prSet presAssocID="{580FA493-1734-4102-8F70-844A1C8AD86F}" presName="wedge4" presStyleLbl="node1" presStyleIdx="3" presStyleCnt="5" custLinFactNeighborX="2581" custLinFactNeighborY="4903"/>
      <dgm:spPr/>
      <dgm:t>
        <a:bodyPr/>
        <a:lstStyle/>
        <a:p>
          <a:endParaRPr lang="it-IT"/>
        </a:p>
      </dgm:t>
    </dgm:pt>
    <dgm:pt modelId="{7F688B10-BA74-42AC-BD6A-6943E29C8372}" type="pres">
      <dgm:prSet presAssocID="{580FA493-1734-4102-8F70-844A1C8AD86F}" presName="wedge4Tx" presStyleLbl="node1" presStyleIdx="3" presStyleCnt="5">
        <dgm:presLayoutVars>
          <dgm:chMax val="0"/>
          <dgm:chPref val="0"/>
          <dgm:bulletEnabled val="1"/>
        </dgm:presLayoutVars>
      </dgm:prSet>
      <dgm:spPr/>
      <dgm:t>
        <a:bodyPr/>
        <a:lstStyle/>
        <a:p>
          <a:endParaRPr lang="it-IT"/>
        </a:p>
      </dgm:t>
    </dgm:pt>
    <dgm:pt modelId="{0CD859EF-700B-46A5-9CF1-70A9C84E3D69}" type="pres">
      <dgm:prSet presAssocID="{580FA493-1734-4102-8F70-844A1C8AD86F}" presName="wedge5" presStyleLbl="node1" presStyleIdx="4" presStyleCnt="5" custLinFactNeighborX="2455" custLinFactNeighborY="4018"/>
      <dgm:spPr>
        <a:solidFill>
          <a:srgbClr val="FF0000"/>
        </a:solidFill>
      </dgm:spPr>
      <dgm:t>
        <a:bodyPr/>
        <a:lstStyle/>
        <a:p>
          <a:endParaRPr lang="it-IT"/>
        </a:p>
      </dgm:t>
    </dgm:pt>
    <dgm:pt modelId="{8F005385-1450-4C00-8E3F-02CC060C642D}" type="pres">
      <dgm:prSet presAssocID="{580FA493-1734-4102-8F70-844A1C8AD86F}" presName="wedge5Tx" presStyleLbl="node1" presStyleIdx="4" presStyleCnt="5">
        <dgm:presLayoutVars>
          <dgm:chMax val="0"/>
          <dgm:chPref val="0"/>
          <dgm:bulletEnabled val="1"/>
        </dgm:presLayoutVars>
      </dgm:prSet>
      <dgm:spPr/>
      <dgm:t>
        <a:bodyPr/>
        <a:lstStyle/>
        <a:p>
          <a:endParaRPr lang="it-IT"/>
        </a:p>
      </dgm:t>
    </dgm:pt>
  </dgm:ptLst>
  <dgm:cxnLst>
    <dgm:cxn modelId="{7FF33BCD-0FD6-4727-9615-64A4295AF203}" type="presOf" srcId="{BADC8C9A-FF60-442A-B147-E5B79A20A3D4}" destId="{B17B104A-BF83-4BEC-9769-0986CC6C032C}" srcOrd="0" destOrd="0" presId="urn:microsoft.com/office/officeart/2005/8/layout/chart3"/>
    <dgm:cxn modelId="{BAEE9D23-FB90-470D-8262-4CA295F7E667}" type="presOf" srcId="{93A3AD55-7AAB-464C-92D6-5BFB09B9AE62}" destId="{0CD859EF-700B-46A5-9CF1-70A9C84E3D69}" srcOrd="0" destOrd="0" presId="urn:microsoft.com/office/officeart/2005/8/layout/chart3"/>
    <dgm:cxn modelId="{14A09B32-560D-483E-839E-BFAD7911A338}" type="presOf" srcId="{F61C9F05-FDBC-4416-B4CF-AADB951ADCE6}" destId="{EFAE7E8D-3BA3-4776-AAF6-777AABD6416C}" srcOrd="0" destOrd="0" presId="urn:microsoft.com/office/officeart/2005/8/layout/chart3"/>
    <dgm:cxn modelId="{C36AFC0C-A261-44D1-B399-E0B21F3028B3}" type="presOf" srcId="{B4A43A8B-2C64-47EC-883A-82DCC31D64E8}" destId="{95190257-9504-4D02-832E-5F525A2A0224}" srcOrd="1" destOrd="0" presId="urn:microsoft.com/office/officeart/2005/8/layout/chart3"/>
    <dgm:cxn modelId="{3B25E842-9EA5-4039-8F5F-3D496317FF0F}" type="presOf" srcId="{BADC8C9A-FF60-442A-B147-E5B79A20A3D4}" destId="{C6CAACC2-70A5-4284-9152-90DAF2D66267}" srcOrd="1" destOrd="0" presId="urn:microsoft.com/office/officeart/2005/8/layout/chart3"/>
    <dgm:cxn modelId="{ED1BE847-634D-4D77-B70D-FB8B2813D2DE}" srcId="{580FA493-1734-4102-8F70-844A1C8AD86F}" destId="{BADC8C9A-FF60-442A-B147-E5B79A20A3D4}" srcOrd="2" destOrd="0" parTransId="{6BA3B07A-2F23-4374-B923-AED6832155F6}" sibTransId="{19CB9B9B-1B70-466D-8B8C-E4FF67980598}"/>
    <dgm:cxn modelId="{600E111B-C510-4C4B-95E9-6038BBBEA2E9}" type="presOf" srcId="{580FA493-1734-4102-8F70-844A1C8AD86F}" destId="{0CBE9AD0-7D69-439B-BD8A-1186F76F1C3C}" srcOrd="0" destOrd="0" presId="urn:microsoft.com/office/officeart/2005/8/layout/chart3"/>
    <dgm:cxn modelId="{80AAD9C1-3FBE-41AD-B8D4-4B732330420F}" srcId="{580FA493-1734-4102-8F70-844A1C8AD86F}" destId="{F61C9F05-FDBC-4416-B4CF-AADB951ADCE6}" srcOrd="3" destOrd="0" parTransId="{A78E1B65-99C0-4D5D-B9B5-D6731E164CA7}" sibTransId="{63C2BF28-AE0E-4EC8-A345-2FE69A89BF0F}"/>
    <dgm:cxn modelId="{EDD12651-3D5C-4F64-B4A0-7E194D8E860F}" srcId="{580FA493-1734-4102-8F70-844A1C8AD86F}" destId="{B4A43A8B-2C64-47EC-883A-82DCC31D64E8}" srcOrd="1" destOrd="0" parTransId="{84F46C65-A9D8-4255-858F-1349448397D3}" sibTransId="{A573F65E-6AC2-4F3E-8528-106984E54731}"/>
    <dgm:cxn modelId="{D2132CFC-A4AF-4B57-9DFE-083B43236A6F}" srcId="{580FA493-1734-4102-8F70-844A1C8AD86F}" destId="{93A3AD55-7AAB-464C-92D6-5BFB09B9AE62}" srcOrd="4" destOrd="0" parTransId="{930595C1-7298-451B-8551-FB6EB009799B}" sibTransId="{2CD6B6C8-E552-4EF8-AE69-609C4E498F75}"/>
    <dgm:cxn modelId="{408B5009-4BB3-4941-AAD9-90072A6E9B81}" srcId="{580FA493-1734-4102-8F70-844A1C8AD86F}" destId="{4744D0B3-E1EC-4850-BCEE-16F19643D9FF}" srcOrd="0" destOrd="0" parTransId="{5D68EF16-94FA-4F9F-A7CA-40D88EAB5B36}" sibTransId="{080E0BAA-2E51-4792-8925-DA8F83086F72}"/>
    <dgm:cxn modelId="{86018599-FC48-40AF-8A29-A3416A68D9BA}" type="presOf" srcId="{4744D0B3-E1EC-4850-BCEE-16F19643D9FF}" destId="{A5DD2D1E-5002-4925-8454-0DD5ECFC864E}" srcOrd="1" destOrd="0" presId="urn:microsoft.com/office/officeart/2005/8/layout/chart3"/>
    <dgm:cxn modelId="{E2926CDA-98F2-400B-97E9-2445E846BEF1}" type="presOf" srcId="{4744D0B3-E1EC-4850-BCEE-16F19643D9FF}" destId="{FE4E3CF9-4717-4956-BC9E-57F577A826BC}" srcOrd="0" destOrd="0" presId="urn:microsoft.com/office/officeart/2005/8/layout/chart3"/>
    <dgm:cxn modelId="{5B7705CC-80BC-4E7E-83FB-652E45D9E586}" type="presOf" srcId="{B4A43A8B-2C64-47EC-883A-82DCC31D64E8}" destId="{2CF57187-3F80-4243-A689-71265D4803E5}" srcOrd="0" destOrd="0" presId="urn:microsoft.com/office/officeart/2005/8/layout/chart3"/>
    <dgm:cxn modelId="{038CBFDE-047D-43FE-909A-62C0D17A70FC}" type="presOf" srcId="{93A3AD55-7AAB-464C-92D6-5BFB09B9AE62}" destId="{8F005385-1450-4C00-8E3F-02CC060C642D}" srcOrd="1" destOrd="0" presId="urn:microsoft.com/office/officeart/2005/8/layout/chart3"/>
    <dgm:cxn modelId="{3BE0EC5A-F201-4BAA-8A5B-FF5BDA08A6E9}" type="presOf" srcId="{F61C9F05-FDBC-4416-B4CF-AADB951ADCE6}" destId="{7F688B10-BA74-42AC-BD6A-6943E29C8372}" srcOrd="1" destOrd="0" presId="urn:microsoft.com/office/officeart/2005/8/layout/chart3"/>
    <dgm:cxn modelId="{B92224D5-AF18-4B47-ABF8-5002DBDAFEB4}" type="presParOf" srcId="{0CBE9AD0-7D69-439B-BD8A-1186F76F1C3C}" destId="{FE4E3CF9-4717-4956-BC9E-57F577A826BC}" srcOrd="0" destOrd="0" presId="urn:microsoft.com/office/officeart/2005/8/layout/chart3"/>
    <dgm:cxn modelId="{1499004C-DA18-445D-B788-35E8216408AA}" type="presParOf" srcId="{0CBE9AD0-7D69-439B-BD8A-1186F76F1C3C}" destId="{A5DD2D1E-5002-4925-8454-0DD5ECFC864E}" srcOrd="1" destOrd="0" presId="urn:microsoft.com/office/officeart/2005/8/layout/chart3"/>
    <dgm:cxn modelId="{442A1CD0-98F0-472F-B80D-FB98BCD02F95}" type="presParOf" srcId="{0CBE9AD0-7D69-439B-BD8A-1186F76F1C3C}" destId="{2CF57187-3F80-4243-A689-71265D4803E5}" srcOrd="2" destOrd="0" presId="urn:microsoft.com/office/officeart/2005/8/layout/chart3"/>
    <dgm:cxn modelId="{D85A9BE1-AC3D-45BD-A8F6-EE8993D22A01}" type="presParOf" srcId="{0CBE9AD0-7D69-439B-BD8A-1186F76F1C3C}" destId="{95190257-9504-4D02-832E-5F525A2A0224}" srcOrd="3" destOrd="0" presId="urn:microsoft.com/office/officeart/2005/8/layout/chart3"/>
    <dgm:cxn modelId="{E23245B9-7EB0-471F-A58D-AD2EEC621831}" type="presParOf" srcId="{0CBE9AD0-7D69-439B-BD8A-1186F76F1C3C}" destId="{B17B104A-BF83-4BEC-9769-0986CC6C032C}" srcOrd="4" destOrd="0" presId="urn:microsoft.com/office/officeart/2005/8/layout/chart3"/>
    <dgm:cxn modelId="{EC070E36-E549-4B26-A65D-CD71DC50DA6E}" type="presParOf" srcId="{0CBE9AD0-7D69-439B-BD8A-1186F76F1C3C}" destId="{C6CAACC2-70A5-4284-9152-90DAF2D66267}" srcOrd="5" destOrd="0" presId="urn:microsoft.com/office/officeart/2005/8/layout/chart3"/>
    <dgm:cxn modelId="{C0B33E05-D721-4A3C-B861-759B9D5E220C}" type="presParOf" srcId="{0CBE9AD0-7D69-439B-BD8A-1186F76F1C3C}" destId="{EFAE7E8D-3BA3-4776-AAF6-777AABD6416C}" srcOrd="6" destOrd="0" presId="urn:microsoft.com/office/officeart/2005/8/layout/chart3"/>
    <dgm:cxn modelId="{226A631E-93D4-4027-8A73-27E8B377E1D7}" type="presParOf" srcId="{0CBE9AD0-7D69-439B-BD8A-1186F76F1C3C}" destId="{7F688B10-BA74-42AC-BD6A-6943E29C8372}" srcOrd="7" destOrd="0" presId="urn:microsoft.com/office/officeart/2005/8/layout/chart3"/>
    <dgm:cxn modelId="{FE290996-EAD5-4C5E-94DC-71ED44F656AA}" type="presParOf" srcId="{0CBE9AD0-7D69-439B-BD8A-1186F76F1C3C}" destId="{0CD859EF-700B-46A5-9CF1-70A9C84E3D69}" srcOrd="8" destOrd="0" presId="urn:microsoft.com/office/officeart/2005/8/layout/chart3"/>
    <dgm:cxn modelId="{4FEB1F08-690C-42C2-8A67-E7D411F7047C}" type="presParOf" srcId="{0CBE9AD0-7D69-439B-BD8A-1186F76F1C3C}" destId="{8F005385-1450-4C00-8E3F-02CC060C642D}" srcOrd="9"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B9A691-4982-4464-AC5B-F2511CF01691}" type="doc">
      <dgm:prSet loTypeId="urn:microsoft.com/office/officeart/2005/8/layout/cycle8" loCatId="cycle" qsTypeId="urn:microsoft.com/office/officeart/2005/8/quickstyle/simple1" qsCatId="simple" csTypeId="urn:microsoft.com/office/officeart/2005/8/colors/colorful4" csCatId="colorful" phldr="1"/>
      <dgm:spPr/>
    </dgm:pt>
    <dgm:pt modelId="{CB3B77CC-8D55-4892-AED2-37A9486B8F3F}">
      <dgm:prSet phldrT="[Testo]"/>
      <dgm:spPr/>
      <dgm:t>
        <a:bodyPr/>
        <a:lstStyle/>
        <a:p>
          <a:r>
            <a:rPr lang="it-IT" dirty="0" smtClean="0"/>
            <a:t>ANIMALE</a:t>
          </a:r>
          <a:endParaRPr lang="it-IT" dirty="0"/>
        </a:p>
      </dgm:t>
    </dgm:pt>
    <dgm:pt modelId="{35EBDCCC-3810-4E30-8E10-6E0B199C0965}" type="parTrans" cxnId="{C6C6200B-2368-4270-9F2D-202DEFCD3D42}">
      <dgm:prSet/>
      <dgm:spPr/>
      <dgm:t>
        <a:bodyPr/>
        <a:lstStyle/>
        <a:p>
          <a:endParaRPr lang="it-IT"/>
        </a:p>
      </dgm:t>
    </dgm:pt>
    <dgm:pt modelId="{9A9C5231-FB50-42F6-92AC-59E71D8FF20A}" type="sibTrans" cxnId="{C6C6200B-2368-4270-9F2D-202DEFCD3D42}">
      <dgm:prSet/>
      <dgm:spPr/>
      <dgm:t>
        <a:bodyPr/>
        <a:lstStyle/>
        <a:p>
          <a:endParaRPr lang="it-IT"/>
        </a:p>
      </dgm:t>
    </dgm:pt>
    <dgm:pt modelId="{6A2EE17D-9332-4C87-B500-6C27FDC63AFA}">
      <dgm:prSet phldrT="[Testo]"/>
      <dgm:spPr/>
      <dgm:t>
        <a:bodyPr/>
        <a:lstStyle/>
        <a:p>
          <a:r>
            <a:rPr lang="it-IT" dirty="0" smtClean="0"/>
            <a:t>PIANETA</a:t>
          </a:r>
          <a:endParaRPr lang="it-IT" dirty="0"/>
        </a:p>
      </dgm:t>
    </dgm:pt>
    <dgm:pt modelId="{80AC3819-795F-431F-ACC6-57E571BAFE47}" type="parTrans" cxnId="{9466D58D-E957-48BE-81D4-F13CD8C286B6}">
      <dgm:prSet/>
      <dgm:spPr/>
      <dgm:t>
        <a:bodyPr/>
        <a:lstStyle/>
        <a:p>
          <a:endParaRPr lang="it-IT"/>
        </a:p>
      </dgm:t>
    </dgm:pt>
    <dgm:pt modelId="{E5BB10D6-8158-4BFC-9EE8-10D4A3C41247}" type="sibTrans" cxnId="{9466D58D-E957-48BE-81D4-F13CD8C286B6}">
      <dgm:prSet/>
      <dgm:spPr/>
      <dgm:t>
        <a:bodyPr/>
        <a:lstStyle/>
        <a:p>
          <a:endParaRPr lang="it-IT"/>
        </a:p>
      </dgm:t>
    </dgm:pt>
    <dgm:pt modelId="{1E3FECD4-89E1-44D5-A1DE-A01F0339CCC0}">
      <dgm:prSet phldrT="[Testo]"/>
      <dgm:spPr/>
      <dgm:t>
        <a:bodyPr/>
        <a:lstStyle/>
        <a:p>
          <a:r>
            <a:rPr lang="it-IT" dirty="0" smtClean="0"/>
            <a:t>UOMO</a:t>
          </a:r>
          <a:endParaRPr lang="it-IT" dirty="0"/>
        </a:p>
      </dgm:t>
    </dgm:pt>
    <dgm:pt modelId="{75308E88-4766-44F2-9577-BEAEB1D37E5F}" type="parTrans" cxnId="{849C2848-1167-415F-BB64-745BDAC992A0}">
      <dgm:prSet/>
      <dgm:spPr/>
      <dgm:t>
        <a:bodyPr/>
        <a:lstStyle/>
        <a:p>
          <a:endParaRPr lang="it-IT"/>
        </a:p>
      </dgm:t>
    </dgm:pt>
    <dgm:pt modelId="{E3703B36-BAC7-4045-8950-DF984B0FC176}" type="sibTrans" cxnId="{849C2848-1167-415F-BB64-745BDAC992A0}">
      <dgm:prSet/>
      <dgm:spPr/>
      <dgm:t>
        <a:bodyPr/>
        <a:lstStyle/>
        <a:p>
          <a:endParaRPr lang="it-IT"/>
        </a:p>
      </dgm:t>
    </dgm:pt>
    <dgm:pt modelId="{C63C51A0-D76C-4DC5-8E3D-AA678F2B32CF}" type="pres">
      <dgm:prSet presAssocID="{79B9A691-4982-4464-AC5B-F2511CF01691}" presName="compositeShape" presStyleCnt="0">
        <dgm:presLayoutVars>
          <dgm:chMax val="7"/>
          <dgm:dir/>
          <dgm:resizeHandles val="exact"/>
        </dgm:presLayoutVars>
      </dgm:prSet>
      <dgm:spPr/>
    </dgm:pt>
    <dgm:pt modelId="{4D64F566-5BE4-40F9-9E0B-6C29B430693A}" type="pres">
      <dgm:prSet presAssocID="{79B9A691-4982-4464-AC5B-F2511CF01691}" presName="wedge1" presStyleLbl="node1" presStyleIdx="0" presStyleCnt="3" custLinFactNeighborX="-757"/>
      <dgm:spPr/>
      <dgm:t>
        <a:bodyPr/>
        <a:lstStyle/>
        <a:p>
          <a:endParaRPr lang="it-IT"/>
        </a:p>
      </dgm:t>
    </dgm:pt>
    <dgm:pt modelId="{2410E294-D8CD-4C3C-BB4C-8856137EE32D}" type="pres">
      <dgm:prSet presAssocID="{79B9A691-4982-4464-AC5B-F2511CF01691}" presName="dummy1a" presStyleCnt="0"/>
      <dgm:spPr/>
    </dgm:pt>
    <dgm:pt modelId="{41F1AE83-BA86-40B0-AEBD-AD6FB7869921}" type="pres">
      <dgm:prSet presAssocID="{79B9A691-4982-4464-AC5B-F2511CF01691}" presName="dummy1b" presStyleCnt="0"/>
      <dgm:spPr/>
    </dgm:pt>
    <dgm:pt modelId="{F108F674-994C-4422-968A-8ABC5EA3D698}" type="pres">
      <dgm:prSet presAssocID="{79B9A691-4982-4464-AC5B-F2511CF01691}" presName="wedge1Tx" presStyleLbl="node1" presStyleIdx="0" presStyleCnt="3">
        <dgm:presLayoutVars>
          <dgm:chMax val="0"/>
          <dgm:chPref val="0"/>
          <dgm:bulletEnabled val="1"/>
        </dgm:presLayoutVars>
      </dgm:prSet>
      <dgm:spPr/>
      <dgm:t>
        <a:bodyPr/>
        <a:lstStyle/>
        <a:p>
          <a:endParaRPr lang="it-IT"/>
        </a:p>
      </dgm:t>
    </dgm:pt>
    <dgm:pt modelId="{4EF2221B-FB8D-4B0B-A4C7-828C40B6F5EE}" type="pres">
      <dgm:prSet presAssocID="{79B9A691-4982-4464-AC5B-F2511CF01691}" presName="wedge2" presStyleLbl="node1" presStyleIdx="1" presStyleCnt="3"/>
      <dgm:spPr/>
      <dgm:t>
        <a:bodyPr/>
        <a:lstStyle/>
        <a:p>
          <a:endParaRPr lang="it-IT"/>
        </a:p>
      </dgm:t>
    </dgm:pt>
    <dgm:pt modelId="{8A4AAABF-03EC-4B71-BA9F-B94AA0641F8E}" type="pres">
      <dgm:prSet presAssocID="{79B9A691-4982-4464-AC5B-F2511CF01691}" presName="dummy2a" presStyleCnt="0"/>
      <dgm:spPr/>
    </dgm:pt>
    <dgm:pt modelId="{3EFA3A23-DAA7-4A38-AF70-58CBD3719141}" type="pres">
      <dgm:prSet presAssocID="{79B9A691-4982-4464-AC5B-F2511CF01691}" presName="dummy2b" presStyleCnt="0"/>
      <dgm:spPr/>
    </dgm:pt>
    <dgm:pt modelId="{C25B787B-11EF-4948-9EFB-D1C02C6A3BD5}" type="pres">
      <dgm:prSet presAssocID="{79B9A691-4982-4464-AC5B-F2511CF01691}" presName="wedge2Tx" presStyleLbl="node1" presStyleIdx="1" presStyleCnt="3">
        <dgm:presLayoutVars>
          <dgm:chMax val="0"/>
          <dgm:chPref val="0"/>
          <dgm:bulletEnabled val="1"/>
        </dgm:presLayoutVars>
      </dgm:prSet>
      <dgm:spPr/>
      <dgm:t>
        <a:bodyPr/>
        <a:lstStyle/>
        <a:p>
          <a:endParaRPr lang="it-IT"/>
        </a:p>
      </dgm:t>
    </dgm:pt>
    <dgm:pt modelId="{176353A5-23CD-4A1B-A10F-66A149BD8E85}" type="pres">
      <dgm:prSet presAssocID="{79B9A691-4982-4464-AC5B-F2511CF01691}" presName="wedge3" presStyleLbl="node1" presStyleIdx="2" presStyleCnt="3"/>
      <dgm:spPr/>
      <dgm:t>
        <a:bodyPr/>
        <a:lstStyle/>
        <a:p>
          <a:endParaRPr lang="it-IT"/>
        </a:p>
      </dgm:t>
    </dgm:pt>
    <dgm:pt modelId="{3616F13E-88B5-4695-961F-FCEFC253B143}" type="pres">
      <dgm:prSet presAssocID="{79B9A691-4982-4464-AC5B-F2511CF01691}" presName="dummy3a" presStyleCnt="0"/>
      <dgm:spPr/>
    </dgm:pt>
    <dgm:pt modelId="{9C924DE1-6E7C-4920-BFF4-DE3DAA027C37}" type="pres">
      <dgm:prSet presAssocID="{79B9A691-4982-4464-AC5B-F2511CF01691}" presName="dummy3b" presStyleCnt="0"/>
      <dgm:spPr/>
    </dgm:pt>
    <dgm:pt modelId="{93A8359F-77C5-46A9-A2E1-454F28172EEB}" type="pres">
      <dgm:prSet presAssocID="{79B9A691-4982-4464-AC5B-F2511CF01691}" presName="wedge3Tx" presStyleLbl="node1" presStyleIdx="2" presStyleCnt="3">
        <dgm:presLayoutVars>
          <dgm:chMax val="0"/>
          <dgm:chPref val="0"/>
          <dgm:bulletEnabled val="1"/>
        </dgm:presLayoutVars>
      </dgm:prSet>
      <dgm:spPr/>
      <dgm:t>
        <a:bodyPr/>
        <a:lstStyle/>
        <a:p>
          <a:endParaRPr lang="it-IT"/>
        </a:p>
      </dgm:t>
    </dgm:pt>
    <dgm:pt modelId="{346B954C-A5D6-4953-AB12-7C1ADF8A30F0}" type="pres">
      <dgm:prSet presAssocID="{9A9C5231-FB50-42F6-92AC-59E71D8FF20A}" presName="arrowWedge1" presStyleLbl="fgSibTrans2D1" presStyleIdx="0" presStyleCnt="3" custLinFactNeighborX="5853" custLinFactNeighborY="3347"/>
      <dgm:spPr/>
    </dgm:pt>
    <dgm:pt modelId="{20830E84-EC78-4AE0-9D82-672367462E80}" type="pres">
      <dgm:prSet presAssocID="{E5BB10D6-8158-4BFC-9EE8-10D4A3C41247}" presName="arrowWedge2" presStyleLbl="fgSibTrans2D1" presStyleIdx="1" presStyleCnt="3" custLinFactNeighborX="-7836" custLinFactNeighborY="4183"/>
      <dgm:spPr/>
    </dgm:pt>
    <dgm:pt modelId="{997A43E0-7381-4D03-8773-A6A8ECAB4CF0}" type="pres">
      <dgm:prSet presAssocID="{E3703B36-BAC7-4045-8950-DF984B0FC176}" presName="arrowWedge3" presStyleLbl="fgSibTrans2D1" presStyleIdx="2" presStyleCnt="3" custLinFactNeighborX="158" custLinFactNeighborY="-6066"/>
      <dgm:spPr/>
    </dgm:pt>
  </dgm:ptLst>
  <dgm:cxnLst>
    <dgm:cxn modelId="{8211DA7F-1670-494D-8D77-90188EB71318}" type="presOf" srcId="{CB3B77CC-8D55-4892-AED2-37A9486B8F3F}" destId="{F108F674-994C-4422-968A-8ABC5EA3D698}" srcOrd="1" destOrd="0" presId="urn:microsoft.com/office/officeart/2005/8/layout/cycle8"/>
    <dgm:cxn modelId="{C6C6200B-2368-4270-9F2D-202DEFCD3D42}" srcId="{79B9A691-4982-4464-AC5B-F2511CF01691}" destId="{CB3B77CC-8D55-4892-AED2-37A9486B8F3F}" srcOrd="0" destOrd="0" parTransId="{35EBDCCC-3810-4E30-8E10-6E0B199C0965}" sibTransId="{9A9C5231-FB50-42F6-92AC-59E71D8FF20A}"/>
    <dgm:cxn modelId="{849C2848-1167-415F-BB64-745BDAC992A0}" srcId="{79B9A691-4982-4464-AC5B-F2511CF01691}" destId="{1E3FECD4-89E1-44D5-A1DE-A01F0339CCC0}" srcOrd="2" destOrd="0" parTransId="{75308E88-4766-44F2-9577-BEAEB1D37E5F}" sibTransId="{E3703B36-BAC7-4045-8950-DF984B0FC176}"/>
    <dgm:cxn modelId="{9466D58D-E957-48BE-81D4-F13CD8C286B6}" srcId="{79B9A691-4982-4464-AC5B-F2511CF01691}" destId="{6A2EE17D-9332-4C87-B500-6C27FDC63AFA}" srcOrd="1" destOrd="0" parTransId="{80AC3819-795F-431F-ACC6-57E571BAFE47}" sibTransId="{E5BB10D6-8158-4BFC-9EE8-10D4A3C41247}"/>
    <dgm:cxn modelId="{1525C195-2A54-084E-9EA2-0C51088C153F}" type="presOf" srcId="{CB3B77CC-8D55-4892-AED2-37A9486B8F3F}" destId="{4D64F566-5BE4-40F9-9E0B-6C29B430693A}" srcOrd="0" destOrd="0" presId="urn:microsoft.com/office/officeart/2005/8/layout/cycle8"/>
    <dgm:cxn modelId="{278B8794-C0E0-2847-9C6F-DB6002946DBA}" type="presOf" srcId="{6A2EE17D-9332-4C87-B500-6C27FDC63AFA}" destId="{C25B787B-11EF-4948-9EFB-D1C02C6A3BD5}" srcOrd="1" destOrd="0" presId="urn:microsoft.com/office/officeart/2005/8/layout/cycle8"/>
    <dgm:cxn modelId="{D10D0664-21D7-A745-A00E-B2D468AB354A}" type="presOf" srcId="{6A2EE17D-9332-4C87-B500-6C27FDC63AFA}" destId="{4EF2221B-FB8D-4B0B-A4C7-828C40B6F5EE}" srcOrd="0" destOrd="0" presId="urn:microsoft.com/office/officeart/2005/8/layout/cycle8"/>
    <dgm:cxn modelId="{E6997132-7816-0C49-88E6-940D1E0BB9B6}" type="presOf" srcId="{1E3FECD4-89E1-44D5-A1DE-A01F0339CCC0}" destId="{176353A5-23CD-4A1B-A10F-66A149BD8E85}" srcOrd="0" destOrd="0" presId="urn:microsoft.com/office/officeart/2005/8/layout/cycle8"/>
    <dgm:cxn modelId="{20DCB4EF-9558-1B40-AF7F-C9C3B77F8094}" type="presOf" srcId="{79B9A691-4982-4464-AC5B-F2511CF01691}" destId="{C63C51A0-D76C-4DC5-8E3D-AA678F2B32CF}" srcOrd="0" destOrd="0" presId="urn:microsoft.com/office/officeart/2005/8/layout/cycle8"/>
    <dgm:cxn modelId="{5CBA4C42-8827-1840-9725-3124CC535D29}" type="presOf" srcId="{1E3FECD4-89E1-44D5-A1DE-A01F0339CCC0}" destId="{93A8359F-77C5-46A9-A2E1-454F28172EEB}" srcOrd="1" destOrd="0" presId="urn:microsoft.com/office/officeart/2005/8/layout/cycle8"/>
    <dgm:cxn modelId="{E15C8B20-E0F3-E940-9420-F8968B8A3895}" type="presParOf" srcId="{C63C51A0-D76C-4DC5-8E3D-AA678F2B32CF}" destId="{4D64F566-5BE4-40F9-9E0B-6C29B430693A}" srcOrd="0" destOrd="0" presId="urn:microsoft.com/office/officeart/2005/8/layout/cycle8"/>
    <dgm:cxn modelId="{62049C6D-B6C6-EF46-AFAE-18BF1FD48662}" type="presParOf" srcId="{C63C51A0-D76C-4DC5-8E3D-AA678F2B32CF}" destId="{2410E294-D8CD-4C3C-BB4C-8856137EE32D}" srcOrd="1" destOrd="0" presId="urn:microsoft.com/office/officeart/2005/8/layout/cycle8"/>
    <dgm:cxn modelId="{8B8B2A79-4629-5146-A4A4-3A99A9490898}" type="presParOf" srcId="{C63C51A0-D76C-4DC5-8E3D-AA678F2B32CF}" destId="{41F1AE83-BA86-40B0-AEBD-AD6FB7869921}" srcOrd="2" destOrd="0" presId="urn:microsoft.com/office/officeart/2005/8/layout/cycle8"/>
    <dgm:cxn modelId="{DD883BDC-BB4C-1F47-830B-4C601DA7174B}" type="presParOf" srcId="{C63C51A0-D76C-4DC5-8E3D-AA678F2B32CF}" destId="{F108F674-994C-4422-968A-8ABC5EA3D698}" srcOrd="3" destOrd="0" presId="urn:microsoft.com/office/officeart/2005/8/layout/cycle8"/>
    <dgm:cxn modelId="{D7D25EA3-C571-CA4F-B9D6-3A494F05C019}" type="presParOf" srcId="{C63C51A0-D76C-4DC5-8E3D-AA678F2B32CF}" destId="{4EF2221B-FB8D-4B0B-A4C7-828C40B6F5EE}" srcOrd="4" destOrd="0" presId="urn:microsoft.com/office/officeart/2005/8/layout/cycle8"/>
    <dgm:cxn modelId="{66454C2B-FA0C-684B-8F8E-065F7AA00CDA}" type="presParOf" srcId="{C63C51A0-D76C-4DC5-8E3D-AA678F2B32CF}" destId="{8A4AAABF-03EC-4B71-BA9F-B94AA0641F8E}" srcOrd="5" destOrd="0" presId="urn:microsoft.com/office/officeart/2005/8/layout/cycle8"/>
    <dgm:cxn modelId="{B0832A8D-30D4-D84F-82B2-44F3FEFBC524}" type="presParOf" srcId="{C63C51A0-D76C-4DC5-8E3D-AA678F2B32CF}" destId="{3EFA3A23-DAA7-4A38-AF70-58CBD3719141}" srcOrd="6" destOrd="0" presId="urn:microsoft.com/office/officeart/2005/8/layout/cycle8"/>
    <dgm:cxn modelId="{3287D45B-DE03-E14E-A182-CC93C7C983FF}" type="presParOf" srcId="{C63C51A0-D76C-4DC5-8E3D-AA678F2B32CF}" destId="{C25B787B-11EF-4948-9EFB-D1C02C6A3BD5}" srcOrd="7" destOrd="0" presId="urn:microsoft.com/office/officeart/2005/8/layout/cycle8"/>
    <dgm:cxn modelId="{4D237A1F-7FA3-BF41-AFC9-F34D19AC6F3B}" type="presParOf" srcId="{C63C51A0-D76C-4DC5-8E3D-AA678F2B32CF}" destId="{176353A5-23CD-4A1B-A10F-66A149BD8E85}" srcOrd="8" destOrd="0" presId="urn:microsoft.com/office/officeart/2005/8/layout/cycle8"/>
    <dgm:cxn modelId="{6F4F2761-C567-2843-84B8-0C72CC883B36}" type="presParOf" srcId="{C63C51A0-D76C-4DC5-8E3D-AA678F2B32CF}" destId="{3616F13E-88B5-4695-961F-FCEFC253B143}" srcOrd="9" destOrd="0" presId="urn:microsoft.com/office/officeart/2005/8/layout/cycle8"/>
    <dgm:cxn modelId="{C9E029B9-0619-F24A-B52E-7E01CF1BEAA2}" type="presParOf" srcId="{C63C51A0-D76C-4DC5-8E3D-AA678F2B32CF}" destId="{9C924DE1-6E7C-4920-BFF4-DE3DAA027C37}" srcOrd="10" destOrd="0" presId="urn:microsoft.com/office/officeart/2005/8/layout/cycle8"/>
    <dgm:cxn modelId="{DBB141CB-76D5-7248-8E14-36C2622395B6}" type="presParOf" srcId="{C63C51A0-D76C-4DC5-8E3D-AA678F2B32CF}" destId="{93A8359F-77C5-46A9-A2E1-454F28172EEB}" srcOrd="11" destOrd="0" presId="urn:microsoft.com/office/officeart/2005/8/layout/cycle8"/>
    <dgm:cxn modelId="{E1B1312D-5865-A04D-BEFF-45F0BC523F00}" type="presParOf" srcId="{C63C51A0-D76C-4DC5-8E3D-AA678F2B32CF}" destId="{346B954C-A5D6-4953-AB12-7C1ADF8A30F0}" srcOrd="12" destOrd="0" presId="urn:microsoft.com/office/officeart/2005/8/layout/cycle8"/>
    <dgm:cxn modelId="{05EE441E-3504-F74E-8E7B-152BA721361C}" type="presParOf" srcId="{C63C51A0-D76C-4DC5-8E3D-AA678F2B32CF}" destId="{20830E84-EC78-4AE0-9D82-672367462E80}" srcOrd="13" destOrd="0" presId="urn:microsoft.com/office/officeart/2005/8/layout/cycle8"/>
    <dgm:cxn modelId="{6EA8EDBA-4C4D-A34A-BE13-C521246F7E9D}" type="presParOf" srcId="{C63C51A0-D76C-4DC5-8E3D-AA678F2B32CF}" destId="{997A43E0-7381-4D03-8773-A6A8ECAB4CF0}"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E3CF9-4717-4956-BC9E-57F577A826BC}">
      <dsp:nvSpPr>
        <dsp:cNvPr id="0" name=""/>
        <dsp:cNvSpPr/>
      </dsp:nvSpPr>
      <dsp:spPr>
        <a:xfrm>
          <a:off x="1857664" y="709838"/>
          <a:ext cx="4551680" cy="4551680"/>
        </a:xfrm>
        <a:prstGeom prst="pie">
          <a:avLst>
            <a:gd name="adj1" fmla="val 16200000"/>
            <a:gd name="adj2" fmla="val 20520000"/>
          </a:avLst>
        </a:prstGeom>
        <a:solidFill>
          <a:srgbClr val="FF5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it-IT" sz="1500" kern="1200" dirty="0" smtClean="0"/>
            <a:t>VETERINARIO</a:t>
          </a:r>
          <a:endParaRPr lang="it-IT" sz="1500" kern="1200" dirty="0"/>
        </a:p>
      </dsp:txBody>
      <dsp:txXfrm>
        <a:off x="4190942" y="1389881"/>
        <a:ext cx="1544320" cy="1056640"/>
      </dsp:txXfrm>
    </dsp:sp>
    <dsp:sp modelId="{2CF57187-3F80-4243-A689-71265D4803E5}">
      <dsp:nvSpPr>
        <dsp:cNvPr id="0" name=""/>
        <dsp:cNvSpPr/>
      </dsp:nvSpPr>
      <dsp:spPr>
        <a:xfrm>
          <a:off x="1862989" y="741811"/>
          <a:ext cx="4551680" cy="4551680"/>
        </a:xfrm>
        <a:prstGeom prst="pie">
          <a:avLst>
            <a:gd name="adj1" fmla="val 20520000"/>
            <a:gd name="adj2" fmla="val 3240000"/>
          </a:avLst>
        </a:prstGeom>
        <a:solidFill>
          <a:srgbClr val="9966FF"/>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it-IT" sz="1500" kern="1200" dirty="0" smtClean="0"/>
            <a:t>AMBIENTALE</a:t>
          </a:r>
          <a:endParaRPr lang="it-IT" sz="1500" kern="1200" dirty="0"/>
        </a:p>
      </dsp:txBody>
      <dsp:txXfrm>
        <a:off x="4837837" y="2800904"/>
        <a:ext cx="1354666" cy="1143338"/>
      </dsp:txXfrm>
    </dsp:sp>
    <dsp:sp modelId="{B17B104A-BF83-4BEC-9769-0986CC6C032C}">
      <dsp:nvSpPr>
        <dsp:cNvPr id="0" name=""/>
        <dsp:cNvSpPr/>
      </dsp:nvSpPr>
      <dsp:spPr>
        <a:xfrm>
          <a:off x="1858619" y="766390"/>
          <a:ext cx="4551680" cy="4551680"/>
        </a:xfrm>
        <a:prstGeom prst="pie">
          <a:avLst>
            <a:gd name="adj1" fmla="val 3240000"/>
            <a:gd name="adj2" fmla="val 7560000"/>
          </a:avLst>
        </a:prstGeom>
        <a:solidFill>
          <a:srgbClr val="7030A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it-IT" sz="1500" kern="1200" dirty="0" smtClean="0"/>
            <a:t>ALIMENTARE</a:t>
          </a:r>
          <a:endParaRPr lang="it-IT" sz="1500" kern="1200" dirty="0"/>
        </a:p>
      </dsp:txBody>
      <dsp:txXfrm>
        <a:off x="3321659" y="4180150"/>
        <a:ext cx="1625600" cy="975360"/>
      </dsp:txXfrm>
    </dsp:sp>
    <dsp:sp modelId="{EFAE7E8D-3BA3-4776-AAF6-777AABD6416C}">
      <dsp:nvSpPr>
        <dsp:cNvPr id="0" name=""/>
        <dsp:cNvSpPr/>
      </dsp:nvSpPr>
      <dsp:spPr>
        <a:xfrm>
          <a:off x="1825984" y="766390"/>
          <a:ext cx="4551680" cy="4551680"/>
        </a:xfrm>
        <a:prstGeom prst="pie">
          <a:avLst>
            <a:gd name="adj1" fmla="val 7560000"/>
            <a:gd name="adj2" fmla="val 11880000"/>
          </a:avLst>
        </a:prstGeom>
        <a:solidFill>
          <a:srgbClr val="00B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it-IT" sz="1500" kern="1200" dirty="0" smtClean="0"/>
            <a:t>FARMACEUTICO</a:t>
          </a:r>
        </a:p>
        <a:p>
          <a:pPr lvl="0" algn="ctr" defTabSz="666750">
            <a:lnSpc>
              <a:spcPct val="90000"/>
            </a:lnSpc>
            <a:spcBef>
              <a:spcPct val="0"/>
            </a:spcBef>
            <a:spcAft>
              <a:spcPct val="35000"/>
            </a:spcAft>
          </a:pPr>
          <a:r>
            <a:rPr lang="it-IT" sz="1500" kern="1200" dirty="0" smtClean="0"/>
            <a:t>/RICERCA</a:t>
          </a:r>
          <a:endParaRPr lang="it-IT" sz="1500" kern="1200" dirty="0"/>
        </a:p>
      </dsp:txBody>
      <dsp:txXfrm>
        <a:off x="2042731" y="2825483"/>
        <a:ext cx="1354666" cy="1143338"/>
      </dsp:txXfrm>
    </dsp:sp>
    <dsp:sp modelId="{0CD859EF-700B-46A5-9CF1-70A9C84E3D69}">
      <dsp:nvSpPr>
        <dsp:cNvPr id="0" name=""/>
        <dsp:cNvSpPr/>
      </dsp:nvSpPr>
      <dsp:spPr>
        <a:xfrm>
          <a:off x="1820249" y="726107"/>
          <a:ext cx="4551680" cy="4551680"/>
        </a:xfrm>
        <a:prstGeom prst="pie">
          <a:avLst>
            <a:gd name="adj1" fmla="val 11880000"/>
            <a:gd name="adj2" fmla="val 16200000"/>
          </a:avLst>
        </a:prstGeom>
        <a:solidFill>
          <a:srgbClr val="FF0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it-IT" sz="1500" kern="1200" dirty="0" smtClean="0"/>
            <a:t>SANITA’</a:t>
          </a:r>
          <a:endParaRPr lang="it-IT" sz="1500" kern="1200" dirty="0"/>
        </a:p>
      </dsp:txBody>
      <dsp:txXfrm>
        <a:off x="2484035" y="1419697"/>
        <a:ext cx="1544320" cy="10566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E3CF9-4717-4956-BC9E-57F577A826BC}">
      <dsp:nvSpPr>
        <dsp:cNvPr id="0" name=""/>
        <dsp:cNvSpPr/>
      </dsp:nvSpPr>
      <dsp:spPr>
        <a:xfrm>
          <a:off x="409619" y="274765"/>
          <a:ext cx="1761869" cy="1761869"/>
        </a:xfrm>
        <a:prstGeom prst="pie">
          <a:avLst>
            <a:gd name="adj1" fmla="val 16200000"/>
            <a:gd name="adj2" fmla="val 20520000"/>
          </a:avLst>
        </a:prstGeom>
        <a:solidFill>
          <a:srgbClr val="FF5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it-IT" sz="600" kern="1200" dirty="0" smtClean="0"/>
            <a:t>VETERINARIO</a:t>
          </a:r>
          <a:endParaRPr lang="it-IT" sz="600" kern="1200" dirty="0"/>
        </a:p>
      </dsp:txBody>
      <dsp:txXfrm>
        <a:off x="1312787" y="537996"/>
        <a:ext cx="597777" cy="409005"/>
      </dsp:txXfrm>
    </dsp:sp>
    <dsp:sp modelId="{2CF57187-3F80-4243-A689-71265D4803E5}">
      <dsp:nvSpPr>
        <dsp:cNvPr id="0" name=""/>
        <dsp:cNvSpPr/>
      </dsp:nvSpPr>
      <dsp:spPr>
        <a:xfrm>
          <a:off x="411680" y="287141"/>
          <a:ext cx="1761869" cy="1761869"/>
        </a:xfrm>
        <a:prstGeom prst="pie">
          <a:avLst>
            <a:gd name="adj1" fmla="val 20520000"/>
            <a:gd name="adj2" fmla="val 3240000"/>
          </a:avLst>
        </a:prstGeom>
        <a:solidFill>
          <a:srgbClr val="9966FF"/>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it-IT" sz="600" kern="1200" dirty="0" smtClean="0"/>
            <a:t>AMBIENTALE</a:t>
          </a:r>
          <a:endParaRPr lang="it-IT" sz="600" kern="1200" dirty="0"/>
        </a:p>
      </dsp:txBody>
      <dsp:txXfrm>
        <a:off x="1563188" y="1084177"/>
        <a:ext cx="524366" cy="442564"/>
      </dsp:txXfrm>
    </dsp:sp>
    <dsp:sp modelId="{B17B104A-BF83-4BEC-9769-0986CC6C032C}">
      <dsp:nvSpPr>
        <dsp:cNvPr id="0" name=""/>
        <dsp:cNvSpPr/>
      </dsp:nvSpPr>
      <dsp:spPr>
        <a:xfrm>
          <a:off x="409989" y="296655"/>
          <a:ext cx="1761869" cy="1761869"/>
        </a:xfrm>
        <a:prstGeom prst="pie">
          <a:avLst>
            <a:gd name="adj1" fmla="val 3240000"/>
            <a:gd name="adj2" fmla="val 7560000"/>
          </a:avLst>
        </a:prstGeom>
        <a:solidFill>
          <a:srgbClr val="7030A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it-IT" sz="600" kern="1200" dirty="0" smtClean="0"/>
            <a:t>ALIMENTARE</a:t>
          </a:r>
          <a:endParaRPr lang="it-IT" sz="600" kern="1200" dirty="0"/>
        </a:p>
      </dsp:txBody>
      <dsp:txXfrm>
        <a:off x="976304" y="1618057"/>
        <a:ext cx="629239" cy="377543"/>
      </dsp:txXfrm>
    </dsp:sp>
    <dsp:sp modelId="{EFAE7E8D-3BA3-4776-AAF6-777AABD6416C}">
      <dsp:nvSpPr>
        <dsp:cNvPr id="0" name=""/>
        <dsp:cNvSpPr/>
      </dsp:nvSpPr>
      <dsp:spPr>
        <a:xfrm>
          <a:off x="397356" y="296655"/>
          <a:ext cx="1761869" cy="1761869"/>
        </a:xfrm>
        <a:prstGeom prst="pie">
          <a:avLst>
            <a:gd name="adj1" fmla="val 7560000"/>
            <a:gd name="adj2" fmla="val 11880000"/>
          </a:avLst>
        </a:prstGeom>
        <a:solidFill>
          <a:srgbClr val="00B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it-IT" sz="600" kern="1200" dirty="0" smtClean="0"/>
            <a:t>FARMACEUTICO</a:t>
          </a:r>
        </a:p>
        <a:p>
          <a:pPr lvl="0" algn="ctr" defTabSz="266700">
            <a:lnSpc>
              <a:spcPct val="90000"/>
            </a:lnSpc>
            <a:spcBef>
              <a:spcPct val="0"/>
            </a:spcBef>
            <a:spcAft>
              <a:spcPct val="35000"/>
            </a:spcAft>
          </a:pPr>
          <a:r>
            <a:rPr lang="it-IT" sz="600" kern="1200" dirty="0" smtClean="0"/>
            <a:t>/RICERCA</a:t>
          </a:r>
          <a:endParaRPr lang="it-IT" sz="600" kern="1200" dirty="0"/>
        </a:p>
      </dsp:txBody>
      <dsp:txXfrm>
        <a:off x="481255" y="1093691"/>
        <a:ext cx="524366" cy="442564"/>
      </dsp:txXfrm>
    </dsp:sp>
    <dsp:sp modelId="{0CD859EF-700B-46A5-9CF1-70A9C84E3D69}">
      <dsp:nvSpPr>
        <dsp:cNvPr id="0" name=""/>
        <dsp:cNvSpPr/>
      </dsp:nvSpPr>
      <dsp:spPr>
        <a:xfrm>
          <a:off x="395136" y="281062"/>
          <a:ext cx="1761869" cy="1761869"/>
        </a:xfrm>
        <a:prstGeom prst="pie">
          <a:avLst>
            <a:gd name="adj1" fmla="val 11880000"/>
            <a:gd name="adj2" fmla="val 16200000"/>
          </a:avLst>
        </a:prstGeom>
        <a:solidFill>
          <a:srgbClr val="FF0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it-IT" sz="600" kern="1200" dirty="0" smtClean="0"/>
            <a:t>SANITA’</a:t>
          </a:r>
          <a:endParaRPr lang="it-IT" sz="600" kern="1200" dirty="0"/>
        </a:p>
      </dsp:txBody>
      <dsp:txXfrm>
        <a:off x="652076" y="549538"/>
        <a:ext cx="597777" cy="4090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4F566-5BE4-40F9-9E0B-6C29B430693A}">
      <dsp:nvSpPr>
        <dsp:cNvPr id="0" name=""/>
        <dsp:cNvSpPr/>
      </dsp:nvSpPr>
      <dsp:spPr>
        <a:xfrm>
          <a:off x="630089" y="256287"/>
          <a:ext cx="3312017" cy="3312017"/>
        </a:xfrm>
        <a:prstGeom prst="pie">
          <a:avLst>
            <a:gd name="adj1" fmla="val 16200000"/>
            <a:gd name="adj2" fmla="val 18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it-IT" sz="2300" kern="1200" dirty="0" smtClean="0"/>
            <a:t>ANIMALE</a:t>
          </a:r>
          <a:endParaRPr lang="it-IT" sz="2300" kern="1200" dirty="0"/>
        </a:p>
      </dsp:txBody>
      <dsp:txXfrm>
        <a:off x="2375601" y="958119"/>
        <a:ext cx="1182863" cy="985719"/>
      </dsp:txXfrm>
    </dsp:sp>
    <dsp:sp modelId="{4EF2221B-FB8D-4B0B-A4C7-828C40B6F5EE}">
      <dsp:nvSpPr>
        <dsp:cNvPr id="0" name=""/>
        <dsp:cNvSpPr/>
      </dsp:nvSpPr>
      <dsp:spPr>
        <a:xfrm>
          <a:off x="586949" y="374573"/>
          <a:ext cx="3312017" cy="3312017"/>
        </a:xfrm>
        <a:prstGeom prst="pie">
          <a:avLst>
            <a:gd name="adj1" fmla="val 1800000"/>
            <a:gd name="adj2" fmla="val 900000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it-IT" sz="2300" kern="1200" dirty="0" smtClean="0"/>
            <a:t>PIANETA</a:t>
          </a:r>
          <a:endParaRPr lang="it-IT" sz="2300" kern="1200" dirty="0"/>
        </a:p>
      </dsp:txBody>
      <dsp:txXfrm>
        <a:off x="1375524" y="2523441"/>
        <a:ext cx="1774295" cy="867433"/>
      </dsp:txXfrm>
    </dsp:sp>
    <dsp:sp modelId="{176353A5-23CD-4A1B-A10F-66A149BD8E85}">
      <dsp:nvSpPr>
        <dsp:cNvPr id="0" name=""/>
        <dsp:cNvSpPr/>
      </dsp:nvSpPr>
      <dsp:spPr>
        <a:xfrm>
          <a:off x="518737" y="256287"/>
          <a:ext cx="3312017" cy="3312017"/>
        </a:xfrm>
        <a:prstGeom prst="pie">
          <a:avLst>
            <a:gd name="adj1" fmla="val 9000000"/>
            <a:gd name="adj2" fmla="val 1620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it-IT" sz="2300" kern="1200" dirty="0" smtClean="0"/>
            <a:t>UOMO</a:t>
          </a:r>
          <a:endParaRPr lang="it-IT" sz="2300" kern="1200" dirty="0"/>
        </a:p>
      </dsp:txBody>
      <dsp:txXfrm>
        <a:off x="902379" y="958119"/>
        <a:ext cx="1182863" cy="985719"/>
      </dsp:txXfrm>
    </dsp:sp>
    <dsp:sp modelId="{346B954C-A5D6-4953-AB12-7C1ADF8A30F0}">
      <dsp:nvSpPr>
        <dsp:cNvPr id="0" name=""/>
        <dsp:cNvSpPr/>
      </dsp:nvSpPr>
      <dsp:spPr>
        <a:xfrm>
          <a:off x="643185" y="175835"/>
          <a:ext cx="3722076" cy="3722076"/>
        </a:xfrm>
        <a:prstGeom prst="circularArrow">
          <a:avLst>
            <a:gd name="adj1" fmla="val 5085"/>
            <a:gd name="adj2" fmla="val 327528"/>
            <a:gd name="adj3" fmla="val 1472472"/>
            <a:gd name="adj4" fmla="val 16199432"/>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830E84-EC78-4AE0-9D82-672367462E80}">
      <dsp:nvSpPr>
        <dsp:cNvPr id="0" name=""/>
        <dsp:cNvSpPr/>
      </dsp:nvSpPr>
      <dsp:spPr>
        <a:xfrm>
          <a:off x="90257" y="325028"/>
          <a:ext cx="3722076" cy="3722076"/>
        </a:xfrm>
        <a:prstGeom prst="circularArrow">
          <a:avLst>
            <a:gd name="adj1" fmla="val 5085"/>
            <a:gd name="adj2" fmla="val 327528"/>
            <a:gd name="adj3" fmla="val 8671970"/>
            <a:gd name="adj4" fmla="val 1800502"/>
            <a:gd name="adj5" fmla="val 5932"/>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7A43E0-7381-4D03-8773-A6A8ECAB4CF0}">
      <dsp:nvSpPr>
        <dsp:cNvPr id="0" name=""/>
        <dsp:cNvSpPr/>
      </dsp:nvSpPr>
      <dsp:spPr>
        <a:xfrm>
          <a:off x="319315" y="-174523"/>
          <a:ext cx="3722076" cy="3722076"/>
        </a:xfrm>
        <a:prstGeom prst="circularArrow">
          <a:avLst>
            <a:gd name="adj1" fmla="val 5085"/>
            <a:gd name="adj2" fmla="val 327528"/>
            <a:gd name="adj3" fmla="val 15873039"/>
            <a:gd name="adj4" fmla="val 9000000"/>
            <a:gd name="adj5" fmla="val 5932"/>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FF23CC-BF32-4D24-BD37-07B0D77392AB}" type="datetimeFigureOut">
              <a:rPr lang="it-IT" smtClean="0"/>
              <a:t>20/09/16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39A6C-BA7F-4100-99E3-B7EDBC1EC22C}" type="slidenum">
              <a:rPr lang="it-IT" smtClean="0"/>
              <a:t>‹n.›</a:t>
            </a:fld>
            <a:endParaRPr lang="it-IT"/>
          </a:p>
        </p:txBody>
      </p:sp>
    </p:spTree>
    <p:extLst>
      <p:ext uri="{BB962C8B-B14F-4D97-AF65-F5344CB8AC3E}">
        <p14:creationId xmlns:p14="http://schemas.microsoft.com/office/powerpoint/2010/main" val="1169844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image" Target="../media/image44.jpg"/></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www.who.int/mediacentre/events/2015/world-antibiotic-awareness-week/event/en/"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010E002E-DC75-45E0-ACE5-A7BCAFFBAA72}" type="slidenum">
              <a:rPr lang="en-GB" smtClean="0"/>
              <a:pPr/>
              <a:t>2</a:t>
            </a:fld>
            <a:endParaRPr lang="en-GB"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it-IT" dirty="0" smtClean="0"/>
              <a:t>1941, primo utilizzo nell’uomo-1943 prima produzione industriale</a:t>
            </a:r>
          </a:p>
          <a:p>
            <a:pPr eaLnBrk="1" hangingPunct="1"/>
            <a:r>
              <a:rPr lang="it-IT" dirty="0" smtClean="0"/>
              <a:t>Le resistenze batteriche agli antibiotici esistono da quando esistono gli antibiotici, anzi, anche da prima. L’uso degli antibiotici ha conferito un vantaggio selettivo ai microrganismi resistenti contribuendo alla diffusione di quelli “naturalmente resistenti” e all’acquisizione dei caratteri di resistenza  da parte di specie originariamente  sensibili. La storia delle resistenze inizia nel 1940, quando Abraham e </a:t>
            </a:r>
            <a:r>
              <a:rPr lang="it-IT" dirty="0" err="1" smtClean="0"/>
              <a:t>Chain</a:t>
            </a:r>
            <a:r>
              <a:rPr lang="it-IT" dirty="0" smtClean="0"/>
              <a:t>, in una famosa lettera a Nature, descrissero un enzima di </a:t>
            </a:r>
            <a:r>
              <a:rPr lang="it-IT" i="1" dirty="0" smtClean="0"/>
              <a:t>E. coli </a:t>
            </a:r>
            <a:r>
              <a:rPr lang="it-IT" dirty="0" smtClean="0"/>
              <a:t>capace di distruggere la penicillina (quella che noi oggi definiamo un’attività </a:t>
            </a:r>
            <a:r>
              <a:rPr lang="it-IT" dirty="0" err="1" smtClean="0"/>
              <a:t>beta-lattamasica</a:t>
            </a:r>
            <a:r>
              <a:rPr lang="it-IT" dirty="0" smtClean="0"/>
              <a:t>), con ciò riconoscendo per la prima volta uno specifico meccanismo di antibiotico-resistenza. </a:t>
            </a:r>
            <a:r>
              <a:rPr lang="it-IT" sz="1200" dirty="0" smtClean="0"/>
              <a:t>Oggi a distanza di più di 70 anni abbiamo visto e sperimentato resistenze praticamente a ogni sorta di farmaci antibatterici e soprattutto negli ultimi anni il problema delle AR è diventato uno dei più attuali e preoccupanti in relazione alla possibilità e alle prospettive del trattamento delle infezioni. </a:t>
            </a:r>
          </a:p>
          <a:p>
            <a:pPr eaLnBrk="1" hangingPunct="1"/>
            <a:r>
              <a:rPr lang="it-IT" sz="1200" kern="1200" dirty="0" smtClean="0">
                <a:solidFill>
                  <a:schemeClr val="tx1"/>
                </a:solidFill>
                <a:latin typeface="+mn-lt"/>
                <a:ea typeface="+mn-ea"/>
                <a:cs typeface="+mn-cs"/>
              </a:rPr>
              <a:t>Ernst Chain </a:t>
            </a:r>
            <a:r>
              <a:rPr lang="it-IT" sz="1200" kern="1200" dirty="0" err="1" smtClean="0">
                <a:solidFill>
                  <a:schemeClr val="tx1"/>
                </a:solidFill>
                <a:latin typeface="+mn-lt"/>
                <a:ea typeface="+mn-ea"/>
                <a:cs typeface="+mn-cs"/>
              </a:rPr>
              <a:t>was</a:t>
            </a:r>
            <a:r>
              <a:rPr lang="it-IT" sz="1200" kern="1200" dirty="0" smtClean="0">
                <a:solidFill>
                  <a:schemeClr val="tx1"/>
                </a:solidFill>
                <a:latin typeface="+mn-lt"/>
                <a:ea typeface="+mn-ea"/>
                <a:cs typeface="+mn-cs"/>
              </a:rPr>
              <a:t> the </a:t>
            </a:r>
            <a:r>
              <a:rPr lang="it-IT" sz="1200" kern="1200" dirty="0" err="1" smtClean="0">
                <a:solidFill>
                  <a:schemeClr val="tx1"/>
                </a:solidFill>
                <a:latin typeface="+mn-lt"/>
                <a:ea typeface="+mn-ea"/>
                <a:cs typeface="+mn-cs"/>
              </a:rPr>
              <a:t>driving</a:t>
            </a:r>
            <a:r>
              <a:rPr lang="it-IT" sz="1200" kern="1200" dirty="0" smtClean="0">
                <a:solidFill>
                  <a:schemeClr val="tx1"/>
                </a:solidFill>
                <a:latin typeface="+mn-lt"/>
                <a:ea typeface="+mn-ea"/>
                <a:cs typeface="+mn-cs"/>
              </a:rPr>
              <a:t> force </a:t>
            </a:r>
            <a:r>
              <a:rPr lang="it-IT" sz="1200" kern="1200" dirty="0" err="1" smtClean="0">
                <a:solidFill>
                  <a:schemeClr val="tx1"/>
                </a:solidFill>
                <a:latin typeface="+mn-lt"/>
                <a:ea typeface="+mn-ea"/>
                <a:cs typeface="+mn-cs"/>
              </a:rPr>
              <a:t>behind</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isolating</a:t>
            </a:r>
            <a:r>
              <a:rPr lang="it-IT" sz="1200" kern="1200" dirty="0" smtClean="0">
                <a:solidFill>
                  <a:schemeClr val="tx1"/>
                </a:solidFill>
                <a:latin typeface="+mn-lt"/>
                <a:ea typeface="+mn-ea"/>
                <a:cs typeface="+mn-cs"/>
              </a:rPr>
              <a:t> and </a:t>
            </a:r>
            <a:r>
              <a:rPr lang="it-IT" sz="1200" kern="1200" dirty="0" err="1" smtClean="0">
                <a:solidFill>
                  <a:schemeClr val="tx1"/>
                </a:solidFill>
                <a:latin typeface="+mn-lt"/>
                <a:ea typeface="+mn-ea"/>
                <a:cs typeface="+mn-cs"/>
              </a:rPr>
              <a:t>testing</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penicillin</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but</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when</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it</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came</a:t>
            </a:r>
            <a:r>
              <a:rPr lang="it-IT" sz="1200" kern="1200" dirty="0" smtClean="0">
                <a:solidFill>
                  <a:schemeClr val="tx1"/>
                </a:solidFill>
                <a:latin typeface="+mn-lt"/>
                <a:ea typeface="+mn-ea"/>
                <a:cs typeface="+mn-cs"/>
              </a:rPr>
              <a:t> to manufacturing on a large scale, </a:t>
            </a:r>
            <a:r>
              <a:rPr lang="it-IT" sz="1200" kern="1200" dirty="0" err="1" smtClean="0">
                <a:solidFill>
                  <a:schemeClr val="tx1"/>
                </a:solidFill>
                <a:latin typeface="+mn-lt"/>
                <a:ea typeface="+mn-ea"/>
                <a:cs typeface="+mn-cs"/>
              </a:rPr>
              <a:t>it</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was</a:t>
            </a:r>
            <a:r>
              <a:rPr lang="it-IT" sz="1200" kern="1200" dirty="0" smtClean="0">
                <a:solidFill>
                  <a:schemeClr val="tx1"/>
                </a:solidFill>
                <a:latin typeface="+mn-lt"/>
                <a:ea typeface="+mn-ea"/>
                <a:cs typeface="+mn-cs"/>
              </a:rPr>
              <a:t> Howard </a:t>
            </a:r>
            <a:r>
              <a:rPr lang="it-IT" sz="1200" kern="1200" dirty="0" err="1" smtClean="0">
                <a:solidFill>
                  <a:schemeClr val="tx1"/>
                </a:solidFill>
                <a:latin typeface="+mn-lt"/>
                <a:ea typeface="+mn-ea"/>
                <a:cs typeface="+mn-cs"/>
              </a:rPr>
              <a:t>Florey</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who</a:t>
            </a:r>
            <a:r>
              <a:rPr lang="it-IT" sz="1200" kern="1200" dirty="0" smtClean="0">
                <a:solidFill>
                  <a:schemeClr val="tx1"/>
                </a:solidFill>
                <a:latin typeface="+mn-lt"/>
                <a:ea typeface="+mn-ea"/>
                <a:cs typeface="+mn-cs"/>
              </a:rPr>
              <a:t> made more of a </a:t>
            </a:r>
            <a:r>
              <a:rPr lang="it-IT" sz="1200" kern="1200" dirty="0" err="1" smtClean="0">
                <a:solidFill>
                  <a:schemeClr val="tx1"/>
                </a:solidFill>
                <a:latin typeface="+mn-lt"/>
                <a:ea typeface="+mn-ea"/>
                <a:cs typeface="+mn-cs"/>
              </a:rPr>
              <a:t>contribution</a:t>
            </a:r>
            <a:r>
              <a:rPr lang="it-IT" sz="1200" kern="1200" dirty="0" smtClean="0">
                <a:solidFill>
                  <a:schemeClr val="tx1"/>
                </a:solidFill>
                <a:latin typeface="+mn-lt"/>
                <a:ea typeface="+mn-ea"/>
                <a:cs typeface="+mn-cs"/>
              </a:rPr>
              <a:t>, by </a:t>
            </a:r>
            <a:r>
              <a:rPr lang="it-IT" sz="1200" kern="1200" dirty="0" err="1" smtClean="0">
                <a:solidFill>
                  <a:schemeClr val="tx1"/>
                </a:solidFill>
                <a:latin typeface="+mn-lt"/>
                <a:ea typeface="+mn-ea"/>
                <a:cs typeface="+mn-cs"/>
              </a:rPr>
              <a:t>locating</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several</a:t>
            </a:r>
            <a:r>
              <a:rPr lang="it-IT" sz="1200" kern="1200" dirty="0" smtClean="0">
                <a:solidFill>
                  <a:schemeClr val="tx1"/>
                </a:solidFill>
                <a:latin typeface="+mn-lt"/>
                <a:ea typeface="+mn-ea"/>
                <a:cs typeface="+mn-cs"/>
              </a:rPr>
              <a:t> U.S. companies </a:t>
            </a:r>
            <a:r>
              <a:rPr lang="it-IT" sz="1200" kern="1200" dirty="0" err="1" smtClean="0">
                <a:solidFill>
                  <a:schemeClr val="tx1"/>
                </a:solidFill>
                <a:latin typeface="+mn-lt"/>
                <a:ea typeface="+mn-ea"/>
                <a:cs typeface="+mn-cs"/>
              </a:rPr>
              <a:t>which</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were</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willing</a:t>
            </a:r>
            <a:r>
              <a:rPr lang="it-IT" sz="1200" kern="1200" dirty="0" smtClean="0">
                <a:solidFill>
                  <a:schemeClr val="tx1"/>
                </a:solidFill>
                <a:latin typeface="+mn-lt"/>
                <a:ea typeface="+mn-ea"/>
                <a:cs typeface="+mn-cs"/>
              </a:rPr>
              <a:t> to </a:t>
            </a:r>
            <a:r>
              <a:rPr lang="it-IT" sz="1200" kern="1200" dirty="0" err="1" smtClean="0">
                <a:solidFill>
                  <a:schemeClr val="tx1"/>
                </a:solidFill>
                <a:latin typeface="+mn-lt"/>
                <a:ea typeface="+mn-ea"/>
                <a:cs typeface="+mn-cs"/>
              </a:rPr>
              <a:t>provide</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resources</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when</a:t>
            </a:r>
            <a:r>
              <a:rPr lang="it-IT" sz="1200" kern="1200" dirty="0" smtClean="0">
                <a:solidFill>
                  <a:schemeClr val="tx1"/>
                </a:solidFill>
                <a:latin typeface="+mn-lt"/>
                <a:ea typeface="+mn-ea"/>
                <a:cs typeface="+mn-cs"/>
              </a:rPr>
              <a:t> U.K. </a:t>
            </a:r>
            <a:r>
              <a:rPr lang="it-IT" sz="1200" kern="1200" dirty="0" err="1" smtClean="0">
                <a:solidFill>
                  <a:schemeClr val="tx1"/>
                </a:solidFill>
                <a:latin typeface="+mn-lt"/>
                <a:ea typeface="+mn-ea"/>
                <a:cs typeface="+mn-cs"/>
              </a:rPr>
              <a:t>factories</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were</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occupied</a:t>
            </a:r>
            <a:r>
              <a:rPr lang="it-IT" sz="1200" kern="1200" dirty="0" smtClean="0">
                <a:solidFill>
                  <a:schemeClr val="tx1"/>
                </a:solidFill>
                <a:latin typeface="+mn-lt"/>
                <a:ea typeface="+mn-ea"/>
                <a:cs typeface="+mn-cs"/>
              </a:rPr>
              <a:t> with the war </a:t>
            </a:r>
            <a:r>
              <a:rPr lang="it-IT" sz="1200" kern="1200" dirty="0" err="1" smtClean="0">
                <a:solidFill>
                  <a:schemeClr val="tx1"/>
                </a:solidFill>
                <a:latin typeface="+mn-lt"/>
                <a:ea typeface="+mn-ea"/>
                <a:cs typeface="+mn-cs"/>
              </a:rPr>
              <a:t>effort</a:t>
            </a:r>
            <a:r>
              <a:rPr lang="it-IT" sz="1200" kern="120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He </a:t>
            </a:r>
            <a:r>
              <a:rPr lang="it-IT" sz="1200" dirty="0" err="1" smtClean="0"/>
              <a:t>became</a:t>
            </a:r>
            <a:r>
              <a:rPr lang="it-IT" sz="1200" dirty="0" smtClean="0"/>
              <a:t> part of a </a:t>
            </a:r>
            <a:r>
              <a:rPr lang="it-IT" sz="1200" dirty="0" err="1" smtClean="0"/>
              <a:t>research</a:t>
            </a:r>
            <a:r>
              <a:rPr lang="it-IT" sz="1200" dirty="0" smtClean="0"/>
              <a:t> team led by Professor Howard </a:t>
            </a:r>
            <a:r>
              <a:rPr lang="it-IT" sz="1200" dirty="0" err="1" smtClean="0"/>
              <a:t>Florey</a:t>
            </a:r>
            <a:r>
              <a:rPr lang="it-IT" sz="1200" dirty="0" smtClean="0"/>
              <a:t> </a:t>
            </a:r>
            <a:r>
              <a:rPr lang="it-IT" sz="1200" dirty="0" err="1" smtClean="0"/>
              <a:t>responsible</a:t>
            </a:r>
            <a:r>
              <a:rPr lang="it-IT" sz="1200" dirty="0" smtClean="0"/>
              <a:t> for the </a:t>
            </a:r>
            <a:r>
              <a:rPr lang="it-IT" sz="1200" dirty="0" err="1" smtClean="0"/>
              <a:t>development</a:t>
            </a:r>
            <a:r>
              <a:rPr lang="it-IT" sz="1200" dirty="0" smtClean="0"/>
              <a:t> of </a:t>
            </a:r>
            <a:r>
              <a:rPr lang="it-IT" sz="1200" dirty="0" err="1" smtClean="0"/>
              <a:t>penicillin</a:t>
            </a:r>
            <a:r>
              <a:rPr lang="it-IT" sz="1200" dirty="0" smtClean="0"/>
              <a:t> and </a:t>
            </a:r>
            <a:r>
              <a:rPr lang="it-IT" sz="1200" dirty="0" err="1" smtClean="0"/>
              <a:t>its</a:t>
            </a:r>
            <a:r>
              <a:rPr lang="it-IT" sz="1200" dirty="0" smtClean="0"/>
              <a:t> </a:t>
            </a:r>
            <a:r>
              <a:rPr lang="it-IT" sz="1200" dirty="0" err="1" smtClean="0"/>
              <a:t>medical</a:t>
            </a:r>
            <a:r>
              <a:rPr lang="it-IT" sz="1200" dirty="0" smtClean="0"/>
              <a:t> </a:t>
            </a:r>
            <a:r>
              <a:rPr lang="it-IT" sz="1200" dirty="0" err="1" smtClean="0"/>
              <a:t>applications</a:t>
            </a:r>
            <a:r>
              <a:rPr lang="it-IT" sz="1200" dirty="0" smtClean="0"/>
              <a:t>. Sir Edward </a:t>
            </a:r>
            <a:r>
              <a:rPr lang="it-IT" sz="1200" dirty="0" err="1" smtClean="0"/>
              <a:t>was</a:t>
            </a:r>
            <a:r>
              <a:rPr lang="it-IT" sz="1200" dirty="0" smtClean="0"/>
              <a:t> </a:t>
            </a:r>
            <a:r>
              <a:rPr lang="it-IT" sz="1200" dirty="0" err="1" smtClean="0"/>
              <a:t>specifically</a:t>
            </a:r>
            <a:r>
              <a:rPr lang="it-IT" sz="1200" dirty="0" smtClean="0"/>
              <a:t> </a:t>
            </a:r>
            <a:r>
              <a:rPr lang="it-IT" sz="1200" dirty="0" err="1" smtClean="0"/>
              <a:t>involved</a:t>
            </a:r>
            <a:r>
              <a:rPr lang="it-IT" sz="1200" dirty="0" smtClean="0"/>
              <a:t> in the </a:t>
            </a:r>
            <a:r>
              <a:rPr lang="it-IT" sz="1200" dirty="0" err="1" smtClean="0"/>
              <a:t>purification</a:t>
            </a:r>
            <a:r>
              <a:rPr lang="it-IT" sz="1200" dirty="0" smtClean="0"/>
              <a:t> </a:t>
            </a:r>
            <a:r>
              <a:rPr lang="it-IT" sz="1200" dirty="0" err="1" smtClean="0"/>
              <a:t>process</a:t>
            </a:r>
            <a:r>
              <a:rPr lang="it-IT" sz="1200" dirty="0" smtClean="0"/>
              <a:t> and </a:t>
            </a:r>
            <a:r>
              <a:rPr lang="it-IT" sz="1200" dirty="0" err="1" smtClean="0"/>
              <a:t>determination</a:t>
            </a:r>
            <a:r>
              <a:rPr lang="it-IT" sz="1200" dirty="0" smtClean="0"/>
              <a:t> of </a:t>
            </a:r>
            <a:r>
              <a:rPr lang="it-IT" sz="1200" dirty="0" err="1" smtClean="0"/>
              <a:t>its</a:t>
            </a:r>
            <a:r>
              <a:rPr lang="it-IT" sz="1200" dirty="0" smtClean="0"/>
              <a:t> </a:t>
            </a:r>
            <a:r>
              <a:rPr lang="it-IT" sz="1200" dirty="0" err="1" smtClean="0"/>
              <a:t>chemical</a:t>
            </a:r>
            <a:r>
              <a:rPr lang="it-IT" sz="1200" dirty="0" smtClean="0"/>
              <a:t> </a:t>
            </a:r>
            <a:r>
              <a:rPr lang="it-IT" sz="1200" dirty="0" err="1" smtClean="0"/>
              <a:t>structure</a:t>
            </a:r>
            <a:r>
              <a:rPr lang="it-IT" sz="1200" dirty="0" smtClean="0"/>
              <a:t>. </a:t>
            </a:r>
            <a:r>
              <a:rPr lang="it-IT" sz="1200" dirty="0" err="1" smtClean="0"/>
              <a:t>Florey</a:t>
            </a:r>
            <a:r>
              <a:rPr lang="it-IT" sz="1200" dirty="0" smtClean="0"/>
              <a:t> </a:t>
            </a:r>
            <a:r>
              <a:rPr lang="it-IT" sz="1200" dirty="0" err="1" smtClean="0"/>
              <a:t>formally</a:t>
            </a:r>
            <a:r>
              <a:rPr lang="it-IT" sz="1200" dirty="0" smtClean="0"/>
              <a:t> </a:t>
            </a:r>
            <a:r>
              <a:rPr lang="it-IT" sz="1200" dirty="0" err="1" smtClean="0"/>
              <a:t>recognised</a:t>
            </a:r>
            <a:r>
              <a:rPr lang="it-IT" sz="1200" dirty="0" smtClean="0"/>
              <a:t> </a:t>
            </a:r>
            <a:r>
              <a:rPr lang="it-IT" sz="1200" dirty="0" err="1" smtClean="0"/>
              <a:t>Abraham’s</a:t>
            </a:r>
            <a:r>
              <a:rPr lang="it-IT" sz="1200" dirty="0" smtClean="0"/>
              <a:t> work in 1948 by </a:t>
            </a:r>
            <a:r>
              <a:rPr lang="it-IT" sz="1200" dirty="0" err="1" smtClean="0"/>
              <a:t>nominating</a:t>
            </a:r>
            <a:r>
              <a:rPr lang="it-IT" sz="1200" dirty="0" smtClean="0"/>
              <a:t> </a:t>
            </a:r>
            <a:r>
              <a:rPr lang="it-IT" sz="1200" dirty="0" err="1" smtClean="0"/>
              <a:t>him</a:t>
            </a:r>
            <a:r>
              <a:rPr lang="it-IT" sz="1200" dirty="0" smtClean="0"/>
              <a:t> to be </a:t>
            </a:r>
            <a:r>
              <a:rPr lang="it-IT" sz="1200" dirty="0" err="1" smtClean="0"/>
              <a:t>one</a:t>
            </a:r>
            <a:r>
              <a:rPr lang="it-IT" sz="1200" dirty="0" smtClean="0"/>
              <a:t> of the first </a:t>
            </a:r>
            <a:r>
              <a:rPr lang="it-IT" sz="1200" dirty="0" err="1" smtClean="0"/>
              <a:t>three</a:t>
            </a:r>
            <a:r>
              <a:rPr lang="it-IT" sz="1200" dirty="0" smtClean="0"/>
              <a:t> “</a:t>
            </a:r>
            <a:r>
              <a:rPr lang="it-IT" sz="1200" dirty="0" err="1" smtClean="0"/>
              <a:t>penicillin</a:t>
            </a:r>
            <a:r>
              <a:rPr lang="it-IT" sz="1200" dirty="0" smtClean="0"/>
              <a:t>” </a:t>
            </a:r>
            <a:r>
              <a:rPr lang="it-IT" sz="1200" dirty="0" err="1" smtClean="0"/>
              <a:t>research</a:t>
            </a:r>
            <a:r>
              <a:rPr lang="it-IT" sz="1200" dirty="0" smtClean="0"/>
              <a:t> </a:t>
            </a:r>
            <a:r>
              <a:rPr lang="it-IT" sz="1200" dirty="0" err="1" smtClean="0"/>
              <a:t>Fellows</a:t>
            </a:r>
            <a:r>
              <a:rPr lang="it-IT" sz="1200" dirty="0" smtClean="0"/>
              <a:t> </a:t>
            </a:r>
            <a:r>
              <a:rPr lang="it-IT" sz="1200" dirty="0" err="1" smtClean="0"/>
              <a:t>at</a:t>
            </a:r>
            <a:r>
              <a:rPr lang="it-IT" sz="1200" dirty="0" smtClean="0"/>
              <a:t> Lincoln College, Oxford.</a:t>
            </a:r>
            <a:endParaRPr lang="en-GB" sz="1200" dirty="0" smtClean="0"/>
          </a:p>
          <a:p>
            <a:pPr eaLnBrk="1" hangingPunct="1"/>
            <a:endParaRPr lang="en-GB" dirty="0" smtClean="0"/>
          </a:p>
          <a:p>
            <a:pPr eaLnBrk="1" hangingPunct="1"/>
            <a:endParaRPr lang="en-GB" dirty="0" smtClean="0"/>
          </a:p>
        </p:txBody>
      </p:sp>
    </p:spTree>
    <p:extLst>
      <p:ext uri="{BB962C8B-B14F-4D97-AF65-F5344CB8AC3E}">
        <p14:creationId xmlns:p14="http://schemas.microsoft.com/office/powerpoint/2010/main" val="1977561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1" dirty="0" smtClean="0"/>
              <a:t>Da equidi  non </a:t>
            </a:r>
            <a:r>
              <a:rPr lang="it-IT" b="1" dirty="0" err="1" smtClean="0"/>
              <a:t>D.P.A</a:t>
            </a:r>
            <a:r>
              <a:rPr lang="it-IT" b="1" dirty="0" smtClean="0"/>
              <a:t> </a:t>
            </a:r>
            <a:r>
              <a:rPr lang="it-IT" sz="1200" i="0" kern="1200" dirty="0" smtClean="0">
                <a:solidFill>
                  <a:schemeClr val="tx1"/>
                </a:solidFill>
                <a:latin typeface="+mn-lt"/>
                <a:ea typeface="+mn-ea"/>
                <a:cs typeface="+mn-cs"/>
              </a:rPr>
              <a:t>non </a:t>
            </a:r>
            <a:r>
              <a:rPr lang="it-IT" sz="1200" b="1" i="0" kern="1200" dirty="0" smtClean="0">
                <a:solidFill>
                  <a:schemeClr val="tx1"/>
                </a:solidFill>
                <a:latin typeface="+mn-lt"/>
                <a:ea typeface="+mn-ea"/>
                <a:cs typeface="+mn-cs"/>
              </a:rPr>
              <a:t>D</a:t>
            </a:r>
            <a:r>
              <a:rPr lang="it-IT" sz="1200" i="0" kern="1200" dirty="0" smtClean="0">
                <a:solidFill>
                  <a:schemeClr val="tx1"/>
                </a:solidFill>
                <a:latin typeface="+mn-lt"/>
                <a:ea typeface="+mn-ea"/>
                <a:cs typeface="+mn-cs"/>
              </a:rPr>
              <a:t>estinato alla </a:t>
            </a:r>
            <a:r>
              <a:rPr lang="it-IT" sz="1200" b="1" i="0" kern="1200" dirty="0" smtClean="0">
                <a:solidFill>
                  <a:schemeClr val="tx1"/>
                </a:solidFill>
                <a:latin typeface="+mn-lt"/>
                <a:ea typeface="+mn-ea"/>
                <a:cs typeface="+mn-cs"/>
              </a:rPr>
              <a:t>P</a:t>
            </a:r>
            <a:r>
              <a:rPr lang="it-IT" sz="1200" i="0" kern="1200" dirty="0" smtClean="0">
                <a:solidFill>
                  <a:schemeClr val="tx1"/>
                </a:solidFill>
                <a:latin typeface="+mn-lt"/>
                <a:ea typeface="+mn-ea"/>
                <a:cs typeface="+mn-cs"/>
              </a:rPr>
              <a:t>roduzione di </a:t>
            </a:r>
            <a:r>
              <a:rPr lang="it-IT" sz="1200" b="1" i="0" kern="1200" dirty="0" smtClean="0">
                <a:solidFill>
                  <a:schemeClr val="tx1"/>
                </a:solidFill>
                <a:latin typeface="+mn-lt"/>
                <a:ea typeface="+mn-ea"/>
                <a:cs typeface="+mn-cs"/>
              </a:rPr>
              <a:t>A</a:t>
            </a:r>
            <a:r>
              <a:rPr lang="it-IT" sz="1200" i="0" kern="1200" dirty="0" smtClean="0">
                <a:solidFill>
                  <a:schemeClr val="tx1"/>
                </a:solidFill>
                <a:latin typeface="+mn-lt"/>
                <a:ea typeface="+mn-ea"/>
                <a:cs typeface="+mn-cs"/>
              </a:rPr>
              <a:t>limenti per consumo umano, è un equide escluso a vita e in modo irreversibile dalla possibilità di essere macellato; questa scelta è vincolante anche per i proprietari successivi. Cavalli impegnati in attività sportiva.</a:t>
            </a:r>
            <a:endParaRPr lang="it-IT" dirty="0"/>
          </a:p>
        </p:txBody>
      </p:sp>
      <p:sp>
        <p:nvSpPr>
          <p:cNvPr id="4" name="Segnaposto numero diapositiva 3"/>
          <p:cNvSpPr>
            <a:spLocks noGrp="1"/>
          </p:cNvSpPr>
          <p:nvPr>
            <p:ph type="sldNum" sz="quarter" idx="10"/>
          </p:nvPr>
        </p:nvSpPr>
        <p:spPr/>
        <p:txBody>
          <a:bodyPr/>
          <a:lstStyle/>
          <a:p>
            <a:fld id="{17360CF7-C1FE-44BE-97C2-06C9458415C7}" type="slidenum">
              <a:rPr lang="it-IT" smtClean="0"/>
              <a:pPr/>
              <a:t>11</a:t>
            </a:fld>
            <a:endParaRPr lang="it-IT"/>
          </a:p>
        </p:txBody>
      </p:sp>
    </p:spTree>
    <p:extLst>
      <p:ext uri="{BB962C8B-B14F-4D97-AF65-F5344CB8AC3E}">
        <p14:creationId xmlns:p14="http://schemas.microsoft.com/office/powerpoint/2010/main" val="2925588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Generalmente somministrazione di antibiotici ad</a:t>
            </a:r>
            <a:r>
              <a:rPr lang="it-IT" baseline="0" dirty="0" smtClean="0"/>
              <a:t> ampio spettro senza ricorrere ad esame batteriologico con antibiogramma. Nei nostri esami abbiamo notato spesso resistenza ad antibiotici generalmente utilizzati, come </a:t>
            </a:r>
            <a:r>
              <a:rPr lang="it-IT" baseline="0" dirty="0" err="1" smtClean="0"/>
              <a:t>amoxicillina</a:t>
            </a:r>
            <a:r>
              <a:rPr lang="it-IT" baseline="0" dirty="0" smtClean="0"/>
              <a:t>-acido </a:t>
            </a:r>
            <a:r>
              <a:rPr lang="it-IT" baseline="0" dirty="0" err="1" smtClean="0"/>
              <a:t>clavulanico</a:t>
            </a:r>
            <a:r>
              <a:rPr lang="it-IT" baseline="0" dirty="0" smtClean="0"/>
              <a:t>, ampicillina, penicillina, tetraciclina, eritromicina,  </a:t>
            </a:r>
            <a:r>
              <a:rPr lang="it-IT" baseline="0" dirty="0" err="1" smtClean="0"/>
              <a:t>cefquinome</a:t>
            </a:r>
            <a:r>
              <a:rPr lang="it-IT" baseline="0" dirty="0" smtClean="0"/>
              <a:t>,… </a:t>
            </a:r>
          </a:p>
          <a:p>
            <a:r>
              <a:rPr lang="it-IT" baseline="0" dirty="0" smtClean="0"/>
              <a:t>La diarrea è importante solo nei cuccioli che può essere fatale danno economico, negli animali di grossa taglia si risolve da solo.</a:t>
            </a:r>
          </a:p>
          <a:p>
            <a:r>
              <a:rPr lang="it-IT" baseline="0" dirty="0" smtClean="0"/>
              <a:t>Sono riportati  i problemi di tipo economico.</a:t>
            </a:r>
          </a:p>
          <a:p>
            <a:endParaRPr lang="it-IT" baseline="0" dirty="0" smtClean="0"/>
          </a:p>
          <a:p>
            <a:endParaRPr lang="it-IT" dirty="0"/>
          </a:p>
        </p:txBody>
      </p:sp>
      <p:sp>
        <p:nvSpPr>
          <p:cNvPr id="4" name="Segnaposto numero diapositiva 3"/>
          <p:cNvSpPr>
            <a:spLocks noGrp="1"/>
          </p:cNvSpPr>
          <p:nvPr>
            <p:ph type="sldNum" sz="quarter" idx="10"/>
          </p:nvPr>
        </p:nvSpPr>
        <p:spPr/>
        <p:txBody>
          <a:bodyPr/>
          <a:lstStyle/>
          <a:p>
            <a:fld id="{17360CF7-C1FE-44BE-97C2-06C9458415C7}" type="slidenum">
              <a:rPr lang="it-IT" smtClean="0"/>
              <a:pPr/>
              <a:t>12</a:t>
            </a:fld>
            <a:endParaRPr lang="it-IT"/>
          </a:p>
        </p:txBody>
      </p:sp>
    </p:spTree>
    <p:extLst>
      <p:ext uri="{BB962C8B-B14F-4D97-AF65-F5344CB8AC3E}">
        <p14:creationId xmlns:p14="http://schemas.microsoft.com/office/powerpoint/2010/main" val="889438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Font typeface="Arial" panose="020B0604020202020204" pitchFamily="34" charset="0"/>
              <a:buChar char="•"/>
            </a:pPr>
            <a:r>
              <a:rPr lang="en-US" sz="1200" b="1" i="0" u="none" strike="noStrike" kern="1200" baseline="0" dirty="0" smtClean="0">
                <a:solidFill>
                  <a:srgbClr val="FF0000"/>
                </a:solidFill>
                <a:latin typeface="+mn-lt"/>
                <a:ea typeface="+mn-ea"/>
                <a:cs typeface="+mn-cs"/>
              </a:rPr>
              <a:t>WORLD ORGANISATION FOR ANIMAL HEALTH (OIE)</a:t>
            </a:r>
          </a:p>
          <a:p>
            <a:r>
              <a:rPr lang="it-IT" sz="1200" b="1" i="0" u="none" strike="noStrike" kern="1200" baseline="0" dirty="0" smtClean="0">
                <a:solidFill>
                  <a:srgbClr val="FF0000"/>
                </a:solidFill>
                <a:latin typeface="+mn-lt"/>
                <a:ea typeface="+mn-ea"/>
                <a:cs typeface="+mn-cs"/>
              </a:rPr>
              <a:t>FOOD AND </a:t>
            </a:r>
            <a:r>
              <a:rPr lang="en-US" sz="1200" b="1" i="0" u="none" strike="noStrike" kern="1200" baseline="0" dirty="0" smtClean="0">
                <a:solidFill>
                  <a:srgbClr val="FF0000"/>
                </a:solidFill>
                <a:latin typeface="+mn-lt"/>
                <a:ea typeface="+mn-ea"/>
                <a:cs typeface="+mn-cs"/>
              </a:rPr>
              <a:t>AGRICULTURE ORGANIZATION OF THE UNITED NATIONS (FAO) </a:t>
            </a:r>
          </a:p>
          <a:p>
            <a:r>
              <a:rPr lang="en-US" sz="1200" b="1" i="0" u="none" strike="noStrike" kern="1200" baseline="0" dirty="0" smtClean="0">
                <a:solidFill>
                  <a:srgbClr val="FF0000"/>
                </a:solidFill>
                <a:latin typeface="+mn-lt"/>
                <a:ea typeface="+mn-ea"/>
                <a:cs typeface="+mn-cs"/>
              </a:rPr>
              <a:t>WORLD HEALTH </a:t>
            </a:r>
            <a:r>
              <a:rPr lang="it-IT" sz="1200" b="1" i="0" u="none" strike="noStrike" kern="1200" baseline="0" dirty="0" smtClean="0">
                <a:solidFill>
                  <a:srgbClr val="FF0000"/>
                </a:solidFill>
                <a:latin typeface="+mn-lt"/>
                <a:ea typeface="+mn-ea"/>
                <a:cs typeface="+mn-cs"/>
              </a:rPr>
              <a:t>ORGANIZATION (WHO)</a:t>
            </a:r>
            <a:endParaRPr lang="it-IT" b="1" i="0" dirty="0" smtClean="0">
              <a:solidFill>
                <a:srgbClr val="FF0000"/>
              </a:solidFill>
              <a:effectLst/>
              <a:latin typeface="Calibri" panose="020F0502020204030204" pitchFamily="34" charset="0"/>
            </a:endParaRPr>
          </a:p>
          <a:p>
            <a:pPr>
              <a:buFont typeface="Arial" panose="020B0604020202020204" pitchFamily="34" charset="0"/>
              <a:buChar char="•"/>
            </a:pPr>
            <a:r>
              <a:rPr lang="it-IT" b="0" i="0" dirty="0" smtClean="0">
                <a:solidFill>
                  <a:srgbClr val="000000"/>
                </a:solidFill>
                <a:effectLst/>
                <a:latin typeface="Calibri" panose="020F0502020204030204" pitchFamily="34" charset="0"/>
              </a:rPr>
              <a:t>Nel settore </a:t>
            </a:r>
            <a:r>
              <a:rPr lang="it-IT" b="1" i="0" dirty="0" smtClean="0">
                <a:solidFill>
                  <a:srgbClr val="000000"/>
                </a:solidFill>
                <a:effectLst/>
                <a:latin typeface="Calibri" panose="020F0502020204030204" pitchFamily="34" charset="0"/>
              </a:rPr>
              <a:t>Sanità</a:t>
            </a:r>
            <a:r>
              <a:rPr lang="it-IT" b="0" i="0" dirty="0" smtClean="0">
                <a:solidFill>
                  <a:srgbClr val="000000"/>
                </a:solidFill>
                <a:effectLst/>
                <a:latin typeface="Calibri" panose="020F0502020204030204" pitchFamily="34" charset="0"/>
              </a:rPr>
              <a:t>. Riduzione dell’uso degli antibiotici. I medici a volte prescrivono antibiotici per le ragioni sbagliate. Queste prescrizioni non necessarie devono essere dimezzati entro cinque anni. Nel settore </a:t>
            </a:r>
            <a:r>
              <a:rPr lang="it-IT" b="1" i="0" dirty="0" smtClean="0">
                <a:solidFill>
                  <a:srgbClr val="000000"/>
                </a:solidFill>
                <a:effectLst/>
                <a:latin typeface="Calibri" panose="020F0502020204030204" pitchFamily="34" charset="0"/>
              </a:rPr>
              <a:t>zootecnico </a:t>
            </a:r>
            <a:r>
              <a:rPr lang="it-IT" b="0" i="0" dirty="0" smtClean="0">
                <a:solidFill>
                  <a:srgbClr val="000000"/>
                </a:solidFill>
                <a:effectLst/>
                <a:latin typeface="Calibri" panose="020F0502020204030204" pitchFamily="34" charset="0"/>
              </a:rPr>
              <a:t>Il governo, allevatori e veterinari hanno concordato regole severe per l'uso di antibiotici. L'obiettivo è quello di mantenere gli animali sani senza dare loro gli antibiotici se non assolutamente necessario.</a:t>
            </a:r>
          </a:p>
          <a:p>
            <a:pPr>
              <a:buFont typeface="Arial" panose="020B0604020202020204" pitchFamily="34" charset="0"/>
              <a:buChar char="•"/>
            </a:pPr>
            <a:r>
              <a:rPr lang="it-IT" b="0" i="0" dirty="0" smtClean="0">
                <a:solidFill>
                  <a:srgbClr val="000000"/>
                </a:solidFill>
                <a:effectLst/>
                <a:latin typeface="Calibri" panose="020F0502020204030204" pitchFamily="34" charset="0"/>
              </a:rPr>
              <a:t>Sviluppo di </a:t>
            </a:r>
            <a:r>
              <a:rPr lang="it-IT" b="1" i="0" dirty="0" smtClean="0">
                <a:solidFill>
                  <a:srgbClr val="000000"/>
                </a:solidFill>
                <a:effectLst/>
                <a:latin typeface="Calibri" panose="020F0502020204030204" pitchFamily="34" charset="0"/>
              </a:rPr>
              <a:t>nuovi antibiotici</a:t>
            </a:r>
            <a:r>
              <a:rPr lang="it-IT" b="0" i="0" dirty="0" smtClean="0">
                <a:solidFill>
                  <a:srgbClr val="000000"/>
                </a:solidFill>
                <a:effectLst/>
                <a:latin typeface="Calibri" panose="020F0502020204030204" pitchFamily="34" charset="0"/>
              </a:rPr>
              <a:t> e nuovi approcci, per poter sostituire gli antibiotici che non funzionano più.</a:t>
            </a:r>
          </a:p>
          <a:p>
            <a:pPr>
              <a:buFont typeface="Arial" panose="020B0604020202020204" pitchFamily="34" charset="0"/>
              <a:buChar char="•"/>
            </a:pPr>
            <a:r>
              <a:rPr lang="it-IT" b="1" i="0" dirty="0" smtClean="0">
                <a:solidFill>
                  <a:srgbClr val="000000"/>
                </a:solidFill>
                <a:effectLst/>
                <a:latin typeface="Calibri" panose="020F0502020204030204" pitchFamily="34" charset="0"/>
              </a:rPr>
              <a:t>Antibiotici e alimenti</a:t>
            </a:r>
            <a:r>
              <a:rPr lang="it-IT" b="0" i="0" dirty="0" smtClean="0">
                <a:solidFill>
                  <a:srgbClr val="000000"/>
                </a:solidFill>
                <a:effectLst/>
                <a:latin typeface="Calibri" panose="020F0502020204030204" pitchFamily="34" charset="0"/>
              </a:rPr>
              <a:t>. I ricercatori stanno studiando come i </a:t>
            </a:r>
            <a:r>
              <a:rPr lang="it-IT" b="0" i="0" dirty="0" err="1" smtClean="0">
                <a:solidFill>
                  <a:srgbClr val="000000"/>
                </a:solidFill>
                <a:effectLst/>
                <a:latin typeface="Calibri" panose="020F0502020204030204" pitchFamily="34" charset="0"/>
              </a:rPr>
              <a:t>sup</a:t>
            </a:r>
            <a:r>
              <a:rPr lang="it-IT" b="0" i="0" dirty="0" smtClean="0">
                <a:solidFill>
                  <a:srgbClr val="000000"/>
                </a:solidFill>
                <a:effectLst/>
                <a:latin typeface="Calibri" panose="020F0502020204030204" pitchFamily="34" charset="0"/>
              </a:rPr>
              <a:t> </a:t>
            </a:r>
            <a:r>
              <a:rPr lang="it-IT" b="0" i="0" dirty="0" err="1" smtClean="0">
                <a:solidFill>
                  <a:srgbClr val="000000"/>
                </a:solidFill>
                <a:effectLst/>
                <a:latin typeface="Calibri" panose="020F0502020204030204" pitchFamily="34" charset="0"/>
              </a:rPr>
              <a:t>erbatteri</a:t>
            </a:r>
            <a:r>
              <a:rPr lang="it-IT" b="0" i="0" dirty="0" smtClean="0">
                <a:solidFill>
                  <a:srgbClr val="000000"/>
                </a:solidFill>
                <a:effectLst/>
                <a:latin typeface="Calibri" panose="020F0502020204030204" pitchFamily="34" charset="0"/>
              </a:rPr>
              <a:t> dai prodotti alimentari possono essere trasmessi alle persone. Capire come funziona consentirà al governo di introdurre misure efficaci.</a:t>
            </a:r>
          </a:p>
          <a:p>
            <a:pPr>
              <a:buFont typeface="Arial" panose="020B0604020202020204" pitchFamily="34" charset="0"/>
              <a:buChar char="•"/>
            </a:pPr>
            <a:r>
              <a:rPr lang="it-IT" b="0" i="0" dirty="0" smtClean="0">
                <a:solidFill>
                  <a:srgbClr val="000000"/>
                </a:solidFill>
                <a:effectLst/>
                <a:latin typeface="Calibri" panose="020F0502020204030204" pitchFamily="34" charset="0"/>
              </a:rPr>
              <a:t>Antibiotici </a:t>
            </a:r>
            <a:r>
              <a:rPr lang="it-IT" b="1" i="0" dirty="0" smtClean="0">
                <a:solidFill>
                  <a:srgbClr val="000000"/>
                </a:solidFill>
                <a:effectLst/>
                <a:latin typeface="Calibri" panose="020F0502020204030204" pitchFamily="34" charset="0"/>
              </a:rPr>
              <a:t>nell’ambiente </a:t>
            </a:r>
            <a:r>
              <a:rPr lang="it-IT" b="0" i="0" dirty="0" smtClean="0">
                <a:solidFill>
                  <a:srgbClr val="000000"/>
                </a:solidFill>
                <a:effectLst/>
                <a:latin typeface="Calibri" panose="020F0502020204030204" pitchFamily="34" charset="0"/>
              </a:rPr>
              <a:t>E’ stato richiesto ai ricercatori di individuare come i </a:t>
            </a:r>
            <a:r>
              <a:rPr lang="it-IT" b="0" i="0" dirty="0" err="1" smtClean="0">
                <a:solidFill>
                  <a:srgbClr val="000000"/>
                </a:solidFill>
                <a:effectLst/>
                <a:latin typeface="Calibri" panose="020F0502020204030204" pitchFamily="34" charset="0"/>
              </a:rPr>
              <a:t>superbatteri</a:t>
            </a:r>
            <a:r>
              <a:rPr lang="it-IT" b="0" i="0" dirty="0" smtClean="0">
                <a:solidFill>
                  <a:srgbClr val="000000"/>
                </a:solidFill>
                <a:effectLst/>
                <a:latin typeface="Calibri" panose="020F0502020204030204" pitchFamily="34" charset="0"/>
              </a:rPr>
              <a:t> che si trovano nell'ambiente riescono ad aggredire l'uomo così da poter capire come fermarli </a:t>
            </a:r>
          </a:p>
          <a:p>
            <a:pPr>
              <a:buFont typeface="Arial" panose="020B0604020202020204" pitchFamily="34" charset="0"/>
              <a:buChar char="•"/>
            </a:pPr>
            <a:r>
              <a:rPr lang="it-IT" b="1" i="0" dirty="0" smtClean="0">
                <a:solidFill>
                  <a:srgbClr val="000000"/>
                </a:solidFill>
                <a:effectLst/>
                <a:latin typeface="Calibri" panose="020F0502020204030204" pitchFamily="34" charset="0"/>
              </a:rPr>
              <a:t>Cooperazione internazionale</a:t>
            </a:r>
            <a:r>
              <a:rPr lang="it-IT" b="0" i="0" dirty="0" smtClean="0">
                <a:solidFill>
                  <a:srgbClr val="000000"/>
                </a:solidFill>
                <a:effectLst/>
                <a:latin typeface="Calibri" panose="020F0502020204030204" pitchFamily="34" charset="0"/>
              </a:rPr>
              <a:t> La resistenza agli antibiotici è un problema crescente in tutto il mondo. Autorità olandesi stanno lavorando con altri paesi e organizzazioni internazionali per affrontare questo problema.</a:t>
            </a:r>
          </a:p>
          <a:p>
            <a:pPr marL="0" marR="0" indent="0" algn="l" defTabSz="914400" rtl="0" eaLnBrk="1" fontAlgn="auto" latinLnBrk="0" hangingPunct="1">
              <a:lnSpc>
                <a:spcPct val="100000"/>
              </a:lnSpc>
              <a:spcBef>
                <a:spcPts val="0"/>
              </a:spcBef>
              <a:spcAft>
                <a:spcPts val="0"/>
              </a:spcAft>
              <a:buClrTx/>
              <a:buSzTx/>
              <a:buFontTx/>
              <a:buNone/>
              <a:tabLst/>
              <a:defRPr/>
            </a:pPr>
            <a:endParaRPr lang="it-IT" b="0" i="0" dirty="0" smtClean="0">
              <a:solidFill>
                <a:srgbClr val="000000"/>
              </a:solidFill>
              <a:effectLst/>
              <a:latin typeface="Calibri" panose="020F0502020204030204" pitchFamily="34" charset="0"/>
            </a:endParaRPr>
          </a:p>
          <a:p>
            <a:endParaRPr lang="it-IT" dirty="0"/>
          </a:p>
        </p:txBody>
      </p:sp>
      <p:sp>
        <p:nvSpPr>
          <p:cNvPr id="4" name="Segnaposto numero diapositiva 3"/>
          <p:cNvSpPr>
            <a:spLocks noGrp="1"/>
          </p:cNvSpPr>
          <p:nvPr>
            <p:ph type="sldNum" sz="quarter" idx="10"/>
          </p:nvPr>
        </p:nvSpPr>
        <p:spPr/>
        <p:txBody>
          <a:bodyPr/>
          <a:lstStyle/>
          <a:p>
            <a:fld id="{CD139A6C-BA7F-4100-99E3-B7EDBC1EC22C}" type="slidenum">
              <a:rPr lang="it-IT" smtClean="0"/>
              <a:t>17</a:t>
            </a:fld>
            <a:endParaRPr lang="it-IT"/>
          </a:p>
        </p:txBody>
      </p:sp>
    </p:spTree>
    <p:extLst>
      <p:ext uri="{BB962C8B-B14F-4D97-AF65-F5344CB8AC3E}">
        <p14:creationId xmlns:p14="http://schemas.microsoft.com/office/powerpoint/2010/main" val="2469129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07BB15CA-ED2E-4AA8-857E-8DCFB9CF2D5B}" type="slidenum">
              <a:rPr lang="en-GB" smtClean="0"/>
              <a:pPr>
                <a:defRPr/>
              </a:pPr>
              <a:t>20</a:t>
            </a:fld>
            <a:endParaRPr lang="en-GB"/>
          </a:p>
        </p:txBody>
      </p:sp>
    </p:spTree>
    <p:extLst>
      <p:ext uri="{BB962C8B-B14F-4D97-AF65-F5344CB8AC3E}">
        <p14:creationId xmlns:p14="http://schemas.microsoft.com/office/powerpoint/2010/main" val="490811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 campo umano, la resistenza agli antibiotici è responsabile di oltre 25.000 decessi l’anno in Europa con costi per la sanità e il mondo del lavoro di almeno 1,5 miliardi di euro, come da fonte dell’ECDC.</a:t>
            </a:r>
          </a:p>
          <a:p>
            <a:r>
              <a:rPr lang="it-IT" dirty="0" smtClean="0"/>
              <a:t>Negli Stati Uniti, secondo il rapporto del CDC di Atlanta “</a:t>
            </a:r>
            <a:r>
              <a:rPr lang="it-IT" dirty="0" err="1" smtClean="0"/>
              <a:t>Antibiotic</a:t>
            </a:r>
            <a:r>
              <a:rPr lang="it-IT" dirty="0" smtClean="0"/>
              <a:t> </a:t>
            </a:r>
            <a:r>
              <a:rPr lang="it-IT" dirty="0" err="1" smtClean="0"/>
              <a:t>resistance</a:t>
            </a:r>
            <a:r>
              <a:rPr lang="it-IT" dirty="0" smtClean="0"/>
              <a:t> </a:t>
            </a:r>
            <a:r>
              <a:rPr lang="it-IT" dirty="0" err="1" smtClean="0"/>
              <a:t>Threats</a:t>
            </a:r>
            <a:r>
              <a:rPr lang="it-IT" dirty="0" smtClean="0"/>
              <a:t>, 2014”, ogni anno muoiono 23.000 persone a causa di agenti infettivi resistenti, mentre 2 milioni sono colpite da infezioni problematiche per un costo sanitario diretto di circa 20 miliardi di dollari.</a:t>
            </a:r>
            <a:endParaRPr lang="it-IT" dirty="0"/>
          </a:p>
        </p:txBody>
      </p:sp>
      <p:sp>
        <p:nvSpPr>
          <p:cNvPr id="4" name="Segnaposto numero diapositiva 3"/>
          <p:cNvSpPr>
            <a:spLocks noGrp="1"/>
          </p:cNvSpPr>
          <p:nvPr>
            <p:ph type="sldNum" sz="quarter" idx="10"/>
          </p:nvPr>
        </p:nvSpPr>
        <p:spPr/>
        <p:txBody>
          <a:bodyPr/>
          <a:lstStyle/>
          <a:p>
            <a:fld id="{CD139A6C-BA7F-4100-99E3-B7EDBC1EC22C}" type="slidenum">
              <a:rPr lang="it-IT" smtClean="0"/>
              <a:t>23</a:t>
            </a:fld>
            <a:endParaRPr lang="it-IT"/>
          </a:p>
        </p:txBody>
      </p:sp>
    </p:spTree>
    <p:extLst>
      <p:ext uri="{BB962C8B-B14F-4D97-AF65-F5344CB8AC3E}">
        <p14:creationId xmlns:p14="http://schemas.microsoft.com/office/powerpoint/2010/main" val="2183499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CD139A6C-BA7F-4100-99E3-B7EDBC1EC22C}" type="slidenum">
              <a:rPr lang="it-IT" smtClean="0"/>
              <a:t>24</a:t>
            </a:fld>
            <a:endParaRPr lang="it-IT"/>
          </a:p>
        </p:txBody>
      </p:sp>
    </p:spTree>
    <p:extLst>
      <p:ext uri="{BB962C8B-B14F-4D97-AF65-F5344CB8AC3E}">
        <p14:creationId xmlns:p14="http://schemas.microsoft.com/office/powerpoint/2010/main" val="921900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L’allarme fu lanciato già nel 2001 a Ginevra nell’ambito del congresso WHO sulle strategie da adottare per la lotta all’antibiotico resistenza, fenomeno già all’epoca ritenuto in costante crescita ed evento allarmante al pari del riscaldamento globale del nostro pianeta. </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b="0" i="0" kern="1200" dirty="0" smtClean="0">
                <a:solidFill>
                  <a:schemeClr val="tx1"/>
                </a:solidFill>
                <a:effectLst/>
                <a:latin typeface="+mn-lt"/>
                <a:ea typeface="+mn-ea"/>
                <a:cs typeface="+mn-cs"/>
              </a:rPr>
              <a:t>L'Agenzia europea per i medicinali (EMEA)</a:t>
            </a:r>
            <a:r>
              <a:rPr lang="it-IT" sz="1200" b="0" i="0" kern="1200" baseline="0" dirty="0" smtClean="0">
                <a:solidFill>
                  <a:schemeClr val="tx1"/>
                </a:solidFill>
                <a:effectLst/>
                <a:latin typeface="+mn-lt"/>
                <a:ea typeface="+mn-ea"/>
                <a:cs typeface="+mn-cs"/>
              </a:rPr>
              <a:t> </a:t>
            </a:r>
            <a:r>
              <a:rPr lang="en-US" dirty="0" smtClean="0"/>
              <a:t>The WHO global strategy for containment of AMR (2001) includes as a key element a call for the surveillance of resistance, antimicrobial usage and disease burden  This call for action was repeated in a resolution adopted by the World Health Assembly in 2005 (WHA 58.27) and on World Health Day 2011. </a:t>
            </a:r>
            <a:r>
              <a:rPr lang="en-US" sz="1200" b="0" i="0" kern="1200" dirty="0" smtClean="0">
                <a:solidFill>
                  <a:schemeClr val="tx1"/>
                </a:solidFill>
                <a:effectLst/>
                <a:latin typeface="+mn-lt"/>
                <a:ea typeface="+mn-ea"/>
                <a:cs typeface="+mn-cs"/>
              </a:rPr>
              <a:t>For World Health Day 2011, WHO introduced a six-point policy package to combat the spread of antimicrobial resistance.</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solidFill>
                  <a:srgbClr val="000000"/>
                </a:solidFill>
              </a:rPr>
              <a:t>2013:</a:t>
            </a:r>
            <a:r>
              <a:rPr lang="it-IT" sz="1200" dirty="0" smtClean="0"/>
              <a:t>DECISIONE N. 1082/2013/UE DEL PARLAMENTO EUROPEO E DEL CONSIGLIO del 22 ottobre 2013 </a:t>
            </a:r>
            <a:r>
              <a:rPr lang="it-IT" dirty="0" smtClean="0"/>
              <a:t>La presente decisione stabilisce norme in materia di sorveglianza epidemiologica, monitoraggio, allarme rapido e lotta contro le gravi minacce per la salute a carattere transfrontaliero, compresa la pianificazione della preparazione e della risposta in relazione a tali attività, allo scopo di coordinare e integrare le politiche nazionali. La presente decisione mira a sostenere la cooperazione e il coordinamento tra gli Stati membri per migliorare la prevenzione e il controllo della diffusione di gravi malattie umane oltre le frontiere degli Stati membri e per lottare contro altre gravi minacce per la salute a carattere transfrontaliero, allo scopo di contribuire a un elevato livello di protezione della sanità pubblica nell’Unione.</a:t>
            </a:r>
          </a:p>
          <a:p>
            <a:pPr marL="571500" indent="-571500">
              <a:buBlip>
                <a:blip r:embed="rId3"/>
              </a:buBlip>
            </a:pPr>
            <a:r>
              <a:rPr lang="en-US" sz="1800" dirty="0" smtClean="0"/>
              <a:t>2016, Maggio 23-28: </a:t>
            </a:r>
            <a:r>
              <a:rPr lang="en-US" sz="1200" dirty="0" smtClean="0"/>
              <a:t>69</a:t>
            </a:r>
            <a:r>
              <a:rPr lang="en-US" sz="1200" baseline="30000" dirty="0" smtClean="0"/>
              <a:t>a</a:t>
            </a:r>
            <a:r>
              <a:rPr lang="en-US" sz="1200" dirty="0" smtClean="0"/>
              <a:t> </a:t>
            </a:r>
            <a:r>
              <a:rPr lang="en-US" sz="1200" dirty="0" err="1" smtClean="0"/>
              <a:t>sessione</a:t>
            </a:r>
            <a:r>
              <a:rPr lang="en-US" sz="1200" dirty="0" smtClean="0"/>
              <a:t> del World Health Assembly</a:t>
            </a:r>
          </a:p>
          <a:p>
            <a:pPr marL="571500" indent="-571500">
              <a:buBlip>
                <a:blip r:embed="rId3"/>
              </a:buBlip>
            </a:pPr>
            <a:r>
              <a:rPr lang="en-US" sz="1800" dirty="0" smtClean="0"/>
              <a:t>2016, </a:t>
            </a:r>
            <a:r>
              <a:rPr lang="en-US" sz="1800" dirty="0" err="1" smtClean="0"/>
              <a:t>Settembre</a:t>
            </a:r>
            <a:r>
              <a:rPr lang="en-US" sz="1800" dirty="0" smtClean="0"/>
              <a:t> 11-12: </a:t>
            </a:r>
            <a:r>
              <a:rPr lang="it-IT" sz="1200" dirty="0" smtClean="0"/>
              <a:t>G7 DEI MINISTRI DELLA SANITÀ sulla resistenza agli antimicrobici</a:t>
            </a: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it-IT" dirty="0" smtClean="0"/>
          </a:p>
          <a:p>
            <a:endParaRPr lang="it-IT" dirty="0"/>
          </a:p>
        </p:txBody>
      </p:sp>
      <p:sp>
        <p:nvSpPr>
          <p:cNvPr id="4" name="Segnaposto numero diapositiva 3"/>
          <p:cNvSpPr>
            <a:spLocks noGrp="1"/>
          </p:cNvSpPr>
          <p:nvPr>
            <p:ph type="sldNum" sz="quarter" idx="10"/>
          </p:nvPr>
        </p:nvSpPr>
        <p:spPr/>
        <p:txBody>
          <a:bodyPr/>
          <a:lstStyle/>
          <a:p>
            <a:fld id="{CD139A6C-BA7F-4100-99E3-B7EDBC1EC22C}" type="slidenum">
              <a:rPr lang="it-IT" smtClean="0"/>
              <a:t>25</a:t>
            </a:fld>
            <a:endParaRPr lang="it-IT"/>
          </a:p>
        </p:txBody>
      </p:sp>
    </p:spTree>
    <p:extLst>
      <p:ext uri="{BB962C8B-B14F-4D97-AF65-F5344CB8AC3E}">
        <p14:creationId xmlns:p14="http://schemas.microsoft.com/office/powerpoint/2010/main" val="1920538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smtClean="0">
                <a:solidFill>
                  <a:schemeClr val="tx1"/>
                </a:solidFill>
                <a:effectLst/>
                <a:latin typeface="+mn-lt"/>
                <a:ea typeface="+mn-ea"/>
                <a:cs typeface="+mn-cs"/>
              </a:rPr>
              <a:t>10 </a:t>
            </a:r>
            <a:r>
              <a:rPr lang="it-IT" sz="1200" b="0" i="0" kern="1200" dirty="0" err="1" smtClean="0">
                <a:solidFill>
                  <a:schemeClr val="tx1"/>
                </a:solidFill>
                <a:effectLst/>
                <a:latin typeface="+mn-lt"/>
                <a:ea typeface="+mn-ea"/>
                <a:cs typeface="+mn-cs"/>
              </a:rPr>
              <a:t>Feb</a:t>
            </a:r>
            <a:r>
              <a:rPr lang="it-IT" sz="1200" b="0" i="0" kern="1200" dirty="0" smtClean="0">
                <a:solidFill>
                  <a:schemeClr val="tx1"/>
                </a:solidFill>
                <a:effectLst/>
                <a:latin typeface="+mn-lt"/>
                <a:ea typeface="+mn-ea"/>
                <a:cs typeface="+mn-cs"/>
              </a:rPr>
              <a:t> </a:t>
            </a:r>
            <a:r>
              <a:rPr lang="it-IT" sz="1200" b="1" i="0" kern="1200" dirty="0" smtClean="0">
                <a:solidFill>
                  <a:schemeClr val="tx1"/>
                </a:solidFill>
                <a:effectLst/>
                <a:latin typeface="+mn-lt"/>
                <a:ea typeface="+mn-ea"/>
                <a:cs typeface="+mn-cs"/>
              </a:rPr>
              <a:t>2016 </a:t>
            </a:r>
            <a:r>
              <a:rPr lang="it-IT" sz="1200" b="0" i="0" kern="1200" dirty="0" smtClean="0">
                <a:solidFill>
                  <a:schemeClr val="tx1"/>
                </a:solidFill>
                <a:effectLst/>
                <a:latin typeface="+mn-lt"/>
                <a:ea typeface="+mn-ea"/>
                <a:cs typeface="+mn-cs"/>
              </a:rPr>
              <a:t>Per la prima volta quest’anno la Giornata Europea degli Antibiotici si inserisce all’interno della “Settimana mondiale per l’uso prudente di antibiotici” </a:t>
            </a:r>
            <a:r>
              <a:rPr lang="it-IT" sz="1200" b="1" i="0" u="none" strike="noStrike" kern="1200" dirty="0" smtClean="0">
                <a:solidFill>
                  <a:schemeClr val="tx1"/>
                </a:solidFill>
                <a:effectLst/>
                <a:latin typeface="+mn-lt"/>
                <a:ea typeface="+mn-ea"/>
                <a:cs typeface="+mn-cs"/>
                <a:hlinkClick r:id="rId3" tooltip="apre nuova finestra"/>
              </a:rPr>
              <a:t>(First World </a:t>
            </a:r>
            <a:r>
              <a:rPr lang="it-IT" sz="1200" b="1" i="0" u="none" strike="noStrike" kern="1200" dirty="0" err="1" smtClean="0">
                <a:solidFill>
                  <a:schemeClr val="tx1"/>
                </a:solidFill>
                <a:effectLst/>
                <a:latin typeface="+mn-lt"/>
                <a:ea typeface="+mn-ea"/>
                <a:cs typeface="+mn-cs"/>
                <a:hlinkClick r:id="rId3" tooltip="apre nuova finestra"/>
              </a:rPr>
              <a:t>Antibiotic</a:t>
            </a:r>
            <a:r>
              <a:rPr lang="it-IT" sz="1200" b="1" i="0" u="none" strike="noStrike" kern="1200" dirty="0" smtClean="0">
                <a:solidFill>
                  <a:schemeClr val="tx1"/>
                </a:solidFill>
                <a:effectLst/>
                <a:latin typeface="+mn-lt"/>
                <a:ea typeface="+mn-ea"/>
                <a:cs typeface="+mn-cs"/>
                <a:hlinkClick r:id="rId3" tooltip="apre nuova finestra"/>
              </a:rPr>
              <a:t> </a:t>
            </a:r>
            <a:r>
              <a:rPr lang="it-IT" sz="1200" b="1" i="0" u="none" strike="noStrike" kern="1200" dirty="0" err="1" smtClean="0">
                <a:solidFill>
                  <a:schemeClr val="tx1"/>
                </a:solidFill>
                <a:effectLst/>
                <a:latin typeface="+mn-lt"/>
                <a:ea typeface="+mn-ea"/>
                <a:cs typeface="+mn-cs"/>
                <a:hlinkClick r:id="rId3" tooltip="apre nuova finestra"/>
              </a:rPr>
              <a:t>Awareness</a:t>
            </a:r>
            <a:r>
              <a:rPr lang="it-IT" sz="1200" b="1" i="0" u="none" strike="noStrike" kern="1200" dirty="0" smtClean="0">
                <a:solidFill>
                  <a:schemeClr val="tx1"/>
                </a:solidFill>
                <a:effectLst/>
                <a:latin typeface="+mn-lt"/>
                <a:ea typeface="+mn-ea"/>
                <a:cs typeface="+mn-cs"/>
                <a:hlinkClick r:id="rId3" tooltip="apre nuova finestra"/>
              </a:rPr>
              <a:t> Week</a:t>
            </a:r>
            <a:r>
              <a:rPr lang="it-IT" sz="1200" b="0" i="0" kern="1200" dirty="0" smtClean="0">
                <a:solidFill>
                  <a:schemeClr val="tx1"/>
                </a:solidFill>
                <a:effectLst/>
                <a:latin typeface="+mn-lt"/>
                <a:ea typeface="+mn-ea"/>
                <a:cs typeface="+mn-cs"/>
              </a:rPr>
              <a:t>), lanciata dall’Organizzazione Mondiale della Sanità (OMS) nell’ambito di una campagna il cui slogan è “</a:t>
            </a:r>
            <a:r>
              <a:rPr lang="it-IT" sz="1200" b="0" i="0" kern="1200" dirty="0" err="1" smtClean="0">
                <a:solidFill>
                  <a:schemeClr val="tx1"/>
                </a:solidFill>
                <a:effectLst/>
                <a:latin typeface="+mn-lt"/>
                <a:ea typeface="+mn-ea"/>
                <a:cs typeface="+mn-cs"/>
              </a:rPr>
              <a:t>Antibiotics</a:t>
            </a:r>
            <a:r>
              <a:rPr lang="it-IT" sz="1200" b="0" i="0" kern="1200" dirty="0" smtClean="0">
                <a:solidFill>
                  <a:schemeClr val="tx1"/>
                </a:solidFill>
                <a:effectLst/>
                <a:latin typeface="+mn-lt"/>
                <a:ea typeface="+mn-ea"/>
                <a:cs typeface="+mn-cs"/>
              </a:rPr>
              <a:t>: </a:t>
            </a:r>
            <a:r>
              <a:rPr lang="it-IT" sz="1200" b="0" i="0" kern="1200" dirty="0" err="1" smtClean="0">
                <a:solidFill>
                  <a:schemeClr val="tx1"/>
                </a:solidFill>
                <a:effectLst/>
                <a:latin typeface="+mn-lt"/>
                <a:ea typeface="+mn-ea"/>
                <a:cs typeface="+mn-cs"/>
              </a:rPr>
              <a:t>handle</a:t>
            </a:r>
            <a:r>
              <a:rPr lang="it-IT" sz="1200" b="0" i="0" kern="1200" dirty="0" smtClean="0">
                <a:solidFill>
                  <a:schemeClr val="tx1"/>
                </a:solidFill>
                <a:effectLst/>
                <a:latin typeface="+mn-lt"/>
                <a:ea typeface="+mn-ea"/>
                <a:cs typeface="+mn-cs"/>
              </a:rPr>
              <a:t> with care” (Antibiotici, maneggiare con cura).</a:t>
            </a:r>
          </a:p>
          <a:p>
            <a:r>
              <a:rPr lang="it-IT" sz="1200" b="0" i="0" kern="1200" dirty="0" smtClean="0">
                <a:solidFill>
                  <a:schemeClr val="tx1"/>
                </a:solidFill>
                <a:effectLst/>
                <a:latin typeface="+mn-lt"/>
                <a:ea typeface="+mn-ea"/>
                <a:cs typeface="+mn-cs"/>
              </a:rPr>
              <a:t>Numerose altre iniziative vengono realizzate, contemporaneamente a questa, in altri Paesi, quali Stati Uniti (campagna di comunicazione “</a:t>
            </a:r>
            <a:r>
              <a:rPr lang="it-IT" sz="1200" b="0" i="0" kern="1200" dirty="0" err="1" smtClean="0">
                <a:solidFill>
                  <a:schemeClr val="tx1"/>
                </a:solidFill>
                <a:effectLst/>
                <a:latin typeface="+mn-lt"/>
                <a:ea typeface="+mn-ea"/>
                <a:cs typeface="+mn-cs"/>
              </a:rPr>
              <a:t>Get</a:t>
            </a:r>
            <a:r>
              <a:rPr lang="it-IT" sz="1200" b="0" i="0" kern="1200" dirty="0" smtClean="0">
                <a:solidFill>
                  <a:schemeClr val="tx1"/>
                </a:solidFill>
                <a:effectLst/>
                <a:latin typeface="+mn-lt"/>
                <a:ea typeface="+mn-ea"/>
                <a:cs typeface="+mn-cs"/>
              </a:rPr>
              <a:t> </a:t>
            </a:r>
            <a:r>
              <a:rPr lang="it-IT" sz="1200" b="0" i="0" kern="1200" dirty="0" err="1" smtClean="0">
                <a:solidFill>
                  <a:schemeClr val="tx1"/>
                </a:solidFill>
                <a:effectLst/>
                <a:latin typeface="+mn-lt"/>
                <a:ea typeface="+mn-ea"/>
                <a:cs typeface="+mn-cs"/>
              </a:rPr>
              <a:t>smart</a:t>
            </a:r>
            <a:r>
              <a:rPr lang="it-IT" sz="1200" b="0" i="0" kern="1200" dirty="0" smtClean="0">
                <a:solidFill>
                  <a:schemeClr val="tx1"/>
                </a:solidFill>
                <a:effectLst/>
                <a:latin typeface="+mn-lt"/>
                <a:ea typeface="+mn-ea"/>
                <a:cs typeface="+mn-cs"/>
              </a:rPr>
              <a:t> </a:t>
            </a:r>
            <a:r>
              <a:rPr lang="it-IT" sz="1200" b="0" i="0" kern="1200" dirty="0" err="1" smtClean="0">
                <a:solidFill>
                  <a:schemeClr val="tx1"/>
                </a:solidFill>
                <a:effectLst/>
                <a:latin typeface="+mn-lt"/>
                <a:ea typeface="+mn-ea"/>
                <a:cs typeface="+mn-cs"/>
              </a:rPr>
              <a:t>about</a:t>
            </a:r>
            <a:r>
              <a:rPr lang="it-IT" sz="1200" b="0" i="0" kern="1200" dirty="0" smtClean="0">
                <a:solidFill>
                  <a:schemeClr val="tx1"/>
                </a:solidFill>
                <a:effectLst/>
                <a:latin typeface="+mn-lt"/>
                <a:ea typeface="+mn-ea"/>
                <a:cs typeface="+mn-cs"/>
              </a:rPr>
              <a:t> </a:t>
            </a:r>
            <a:r>
              <a:rPr lang="it-IT" sz="1200" b="0" i="0" kern="1200" dirty="0" err="1" smtClean="0">
                <a:solidFill>
                  <a:schemeClr val="tx1"/>
                </a:solidFill>
                <a:effectLst/>
                <a:latin typeface="+mn-lt"/>
                <a:ea typeface="+mn-ea"/>
                <a:cs typeface="+mn-cs"/>
              </a:rPr>
              <a:t>antibiotics</a:t>
            </a:r>
            <a:r>
              <a:rPr lang="it-IT" sz="1200" b="0" i="0" kern="1200" dirty="0" smtClean="0">
                <a:solidFill>
                  <a:schemeClr val="tx1"/>
                </a:solidFill>
                <a:effectLst/>
                <a:latin typeface="+mn-lt"/>
                <a:ea typeface="+mn-ea"/>
                <a:cs typeface="+mn-cs"/>
              </a:rPr>
              <a:t>” ), Canada, Australia, Nuova Zelanda e Giappone.</a:t>
            </a:r>
          </a:p>
          <a:p>
            <a:r>
              <a:rPr lang="it-IT" sz="1200" b="0" i="0" kern="1200" dirty="0" smtClean="0">
                <a:solidFill>
                  <a:schemeClr val="tx1"/>
                </a:solidFill>
                <a:effectLst/>
                <a:latin typeface="+mn-lt"/>
                <a:ea typeface="+mn-ea"/>
                <a:cs typeface="+mn-cs"/>
              </a:rPr>
              <a:t>Il proliferare di iniziative in questo ambito rappresenta un segnale dell’aumentato livello di consapevolezza circa l’urgenza di intervenire in maniera efficace per contrastare il dilagare epidemico del fenomeno dell’antimicrobico-resistenza, strettamente associato, come evidenziato in numerose pubblicazioni scientifiche, da un uso eccessivo e non appropriato degli antibiotici, in diversi settori.</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ultimi anni il problema delle AR è diventato uno dei più attuali e preoccupanti in relazione alla possibilità e alle prospettive del trattamento delle infezioni</a:t>
            </a:r>
            <a:endParaRPr lang="en-GB" sz="1200" dirty="0" smtClean="0"/>
          </a:p>
          <a:p>
            <a:endParaRPr lang="it-IT" sz="1200" b="0" i="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CD139A6C-BA7F-4100-99E3-B7EDBC1EC22C}" type="slidenum">
              <a:rPr lang="it-IT" smtClean="0"/>
              <a:t>26</a:t>
            </a:fld>
            <a:endParaRPr lang="it-IT"/>
          </a:p>
        </p:txBody>
      </p:sp>
    </p:spTree>
    <p:extLst>
      <p:ext uri="{BB962C8B-B14F-4D97-AF65-F5344CB8AC3E}">
        <p14:creationId xmlns:p14="http://schemas.microsoft.com/office/powerpoint/2010/main" val="2750242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Instaurare mezzi efficaci di prevenzione delle infezioni microbiche e della loro propagazione</a:t>
            </a:r>
          </a:p>
          <a:p>
            <a:pPr marL="0" marR="0" indent="0" algn="l" defTabSz="914400" rtl="0" eaLnBrk="1" fontAlgn="auto" latinLnBrk="0" hangingPunct="1">
              <a:lnSpc>
                <a:spcPct val="100000"/>
              </a:lnSpc>
              <a:spcBef>
                <a:spcPts val="0"/>
              </a:spcBef>
              <a:spcAft>
                <a:spcPts val="0"/>
              </a:spcAft>
              <a:buClrTx/>
              <a:buSzTx/>
              <a:buFontTx/>
              <a:buNone/>
              <a:tabLst/>
              <a:defRPr/>
            </a:pPr>
            <a:r>
              <a:rPr lang="it-IT" b="0" i="0" dirty="0" smtClean="0">
                <a:solidFill>
                  <a:srgbClr val="000000"/>
                </a:solidFill>
                <a:effectLst/>
                <a:latin typeface="Calibri" panose="020F0502020204030204" pitchFamily="34" charset="0"/>
              </a:rPr>
              <a:t>prescrizioni non necessarie devono essere dimezzate entro cinque anni</a:t>
            </a:r>
            <a:endParaRPr lang="it-IT" b="0" i="0" dirty="0" smtClean="0">
              <a:solidFill>
                <a:schemeClr val="tx1"/>
              </a:solidFill>
              <a:effectLst/>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Anche in ambito veterinario</a:t>
            </a:r>
            <a:r>
              <a:rPr lang="it-IT" baseline="0" dirty="0" smtClean="0"/>
              <a:t> </a:t>
            </a:r>
            <a:r>
              <a:rPr lang="it-IT" dirty="0" smtClean="0"/>
              <a:t>utilizzazione adeguata degli antimicrobici</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Sistema di sorveglianza a livello nazionale ed internazionale su dati comparabili, particolarmente dei patogeni di difficile trattamento terapeutico</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misure per controllare la diffusione di organismi resistenti attraverso il cibo e l'ambiente.</a:t>
            </a:r>
          </a:p>
          <a:p>
            <a:r>
              <a:rPr lang="it-IT" dirty="0" smtClean="0"/>
              <a:t>Sviluppare protocolli standard e linee guida per evidenziare la presenza di</a:t>
            </a:r>
          </a:p>
          <a:p>
            <a:r>
              <a:rPr lang="it-IT" dirty="0" smtClean="0"/>
              <a:t>agenti antimicrobici e loro residui</a:t>
            </a:r>
          </a:p>
          <a:p>
            <a:r>
              <a:rPr lang="it-IT" dirty="0" smtClean="0"/>
              <a:t>nell'ambiente, soprattutto in acqua,</a:t>
            </a:r>
          </a:p>
          <a:p>
            <a:r>
              <a:rPr lang="it-IT" dirty="0" smtClean="0"/>
              <a:t>delle acque reflue e il cibo (mangime per animali terrestri ed acquatici).</a:t>
            </a:r>
          </a:p>
          <a:p>
            <a:pPr marL="0" marR="0" indent="0" algn="l" defTabSz="914400" rtl="0" eaLnBrk="1" fontAlgn="auto" latinLnBrk="0" hangingPunct="1">
              <a:lnSpc>
                <a:spcPct val="100000"/>
              </a:lnSpc>
              <a:spcBef>
                <a:spcPts val="0"/>
              </a:spcBef>
              <a:spcAft>
                <a:spcPts val="0"/>
              </a:spcAft>
              <a:buClrTx/>
              <a:buSzTx/>
              <a:buFontTx/>
              <a:buNone/>
              <a:tabLst/>
              <a:defRPr/>
            </a:pPr>
            <a:endParaRPr lang="it-IT"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CD139A6C-BA7F-4100-99E3-B7EDBC1EC22C}" type="slidenum">
              <a:rPr lang="it-IT" smtClean="0"/>
              <a:t>27</a:t>
            </a:fld>
            <a:endParaRPr lang="it-IT"/>
          </a:p>
        </p:txBody>
      </p:sp>
    </p:spTree>
    <p:extLst>
      <p:ext uri="{BB962C8B-B14F-4D97-AF65-F5344CB8AC3E}">
        <p14:creationId xmlns:p14="http://schemas.microsoft.com/office/powerpoint/2010/main" val="4282888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smtClean="0"/>
              <a:t>Global </a:t>
            </a:r>
            <a:r>
              <a:rPr lang="fr-FR" dirty="0" err="1" smtClean="0"/>
              <a:t>Antimicrobial</a:t>
            </a:r>
            <a:r>
              <a:rPr lang="fr-FR" dirty="0" smtClean="0"/>
              <a:t> </a:t>
            </a:r>
            <a:r>
              <a:rPr lang="fr-FR" dirty="0" err="1" smtClean="0"/>
              <a:t>Resistance</a:t>
            </a:r>
            <a:r>
              <a:rPr lang="fr-FR" dirty="0" smtClean="0"/>
              <a:t> Surveillance System GLASS</a:t>
            </a:r>
          </a:p>
          <a:p>
            <a:r>
              <a:rPr lang="en-US" dirty="0" smtClean="0"/>
              <a:t>data from invasive isolates reported to EARS-Net by 29 EU/EEA countries in 2015 (data referring to 2014)</a:t>
            </a:r>
            <a:endParaRPr lang="it-IT" dirty="0"/>
          </a:p>
        </p:txBody>
      </p:sp>
      <p:sp>
        <p:nvSpPr>
          <p:cNvPr id="4" name="Segnaposto numero diapositiva 3"/>
          <p:cNvSpPr>
            <a:spLocks noGrp="1"/>
          </p:cNvSpPr>
          <p:nvPr>
            <p:ph type="sldNum" sz="quarter" idx="10"/>
          </p:nvPr>
        </p:nvSpPr>
        <p:spPr/>
        <p:txBody>
          <a:bodyPr/>
          <a:lstStyle/>
          <a:p>
            <a:fld id="{CD139A6C-BA7F-4100-99E3-B7EDBC1EC22C}" type="slidenum">
              <a:rPr lang="it-IT" smtClean="0"/>
              <a:t>28</a:t>
            </a:fld>
            <a:endParaRPr lang="it-IT"/>
          </a:p>
        </p:txBody>
      </p:sp>
    </p:spTree>
    <p:extLst>
      <p:ext uri="{BB962C8B-B14F-4D97-AF65-F5344CB8AC3E}">
        <p14:creationId xmlns:p14="http://schemas.microsoft.com/office/powerpoint/2010/main" val="1541084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010E002E-DC75-45E0-ACE5-A7BCAFFBAA72}" type="slidenum">
              <a:rPr lang="en-GB" smtClean="0"/>
              <a:pPr/>
              <a:t>3</a:t>
            </a:fld>
            <a:endParaRPr lang="en-GB"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 AR era ovviamente presente nella comunità microbica molto prima dell'introduzione degli antibiotici nel 1950. Gli antibiotici possono essere isolati da molti </a:t>
            </a:r>
            <a:r>
              <a:rPr lang="it-IT" sz="1200" dirty="0" err="1" smtClean="0"/>
              <a:t>diversE</a:t>
            </a:r>
            <a:endParaRPr lang="it-IT"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fonti naturali microbiche., IN NATURA </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La resistenza è diffusa tra i microbi ambientali. Gli ecosistemi naturali sono punti caldi di meccanismi di resistenza, a causa della grande diversità genetica trovata tra microrganismi nell’ambiente. L'insieme dei geni coinvolti nella AR microbica è stato nominato il </a:t>
            </a:r>
            <a:r>
              <a:rPr lang="it-IT" dirty="0" err="1" smtClean="0"/>
              <a:t>Resistoma</a:t>
            </a:r>
            <a:r>
              <a:rPr lang="it-IT" dirty="0" smtClean="0"/>
              <a:t> (Figura). Questo concetto comprende non solo i geni che codificano determinanti di resistenza reali, ma anche precursori di tali geni . I batteri prelevato da luoghi incontaminati, come sotto la superficie terrestre profonda e acque antartiche presentano spesso determinanti di resistenza. Inoltre, le comunità batteriche  del suolo presentano geni i in grado di metabolizzare gli  antibiotici e di utilizzarli come unica fonte di carbonio . Diversi</a:t>
            </a:r>
            <a:r>
              <a:rPr lang="it-IT" baseline="0" dirty="0" smtClean="0"/>
              <a:t> </a:t>
            </a:r>
            <a:r>
              <a:rPr lang="it-IT" dirty="0" smtClean="0"/>
              <a:t>microbi sono noti produttori di antibiotici. Essi funzionano come molecole di segnalazione utilizzati per la comunicazione inter-microbica, controllando omeostasi comunità microbica. Quindi questi microrganismi</a:t>
            </a:r>
            <a:r>
              <a:rPr lang="it-IT" baseline="0" dirty="0" smtClean="0"/>
              <a:t> rappresentano </a:t>
            </a:r>
            <a:r>
              <a:rPr lang="it-IT" dirty="0" smtClean="0"/>
              <a:t>fonti di geni di resistenza </a:t>
            </a:r>
            <a:r>
              <a:rPr lang="it-IT" baseline="0" dirty="0" smtClean="0"/>
              <a:t>ospitando un pool eterogeneo e ricco di geni di resistenza.</a:t>
            </a:r>
            <a:endParaRPr lang="it-IT" dirty="0" smtClean="0"/>
          </a:p>
        </p:txBody>
      </p:sp>
    </p:spTree>
    <p:extLst>
      <p:ext uri="{BB962C8B-B14F-4D97-AF65-F5344CB8AC3E}">
        <p14:creationId xmlns:p14="http://schemas.microsoft.com/office/powerpoint/2010/main" val="803010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17539813-290E-45D0-A088-50E9BC7DBB5F}" type="slidenum">
              <a:rPr lang="en-GB" smtClean="0"/>
              <a:pPr/>
              <a:t>29</a:t>
            </a:fld>
            <a:endParaRPr lang="en-GB"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r>
              <a:rPr lang="it-IT" baseline="0" dirty="0" smtClean="0"/>
              <a:t>i batteri diventano resistenti agli antibiotici grazie ai meccanismi e gli elementi genetici qui riportati.</a:t>
            </a:r>
          </a:p>
          <a:p>
            <a:pPr eaLnBrk="1" hangingPunct="1"/>
            <a:r>
              <a:rPr lang="it-IT" baseline="0" dirty="0" smtClean="0"/>
              <a:t> </a:t>
            </a:r>
            <a:r>
              <a:rPr lang="it-IT" dirty="0" smtClean="0"/>
              <a:t>La conoscenza delle basi molecolari e genetiche delle AR risulta essenziale  per controllare il fenomeno e, in attesa di mettere a punto nuovi farmaci, limitare la diffusione delle resistenze a quelli attualmente in uso. Qui sono schematizzati i principali meccanismi di AR</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Come l'uso di antibiotici è aumentato su un scala mondiale, si è scoperto che antibiotico  resistenza sviluppata non solo per mutazione ma con un meccanismo alternativo, il trasferimento genico </a:t>
            </a:r>
            <a:r>
              <a:rPr lang="it-IT" sz="1200" dirty="0" err="1" smtClean="0"/>
              <a:t>orizzontaletra</a:t>
            </a:r>
            <a:r>
              <a:rPr lang="it-IT" sz="1200" dirty="0" smtClean="0"/>
              <a:t> batteri . Questo è considerato antico e universale ed è un elemento importante nelle teorie dell'evoluzione cellulare e nella formazione e sviluppo delle comunità microbiche. Ci si è chiesti da dove vengono  i geni</a:t>
            </a:r>
            <a:r>
              <a:rPr lang="it-IT" sz="1200" baseline="0" dirty="0" smtClean="0"/>
              <a:t> di resistenza. </a:t>
            </a:r>
            <a:r>
              <a:rPr lang="it-IT" sz="1200" dirty="0" smtClean="0"/>
              <a:t>La risposta è sorprendente: dappertutto. E’ stato dimostrato che questi geni sono presenti  in comunità microbiche non</a:t>
            </a:r>
            <a:r>
              <a:rPr lang="it-IT" sz="1200" baseline="0" dirty="0" smtClean="0"/>
              <a:t> esposte agli antibiotici di epoche antiche .</a:t>
            </a:r>
            <a:r>
              <a:rPr lang="it-IT" sz="1200" dirty="0" smtClean="0"/>
              <a:t> AR era ovviamente presente nella microbica</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mondo lungo prima dell'introduzione degli antibiotici</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nel 1950. Quali sono le funzioni naturali di</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geni resistenti agli antibiotici? Si ritiene generalmente</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che AR ambientale è l'origine della clinica</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meccanismi di resistenza e che la presenza di</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antibiotici e geni AR nell'ambiente implica</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conflitto e competizione all'interno delle comunità microbiche.</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Sono tutte le comunità microbiche negli esseri umani, animali,</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uccelli, rettili, suolo, ambiente marino, e</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grotte preistoriche in uno stato di guerra perpetua? È</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possibile che i geni di resistenza putativi giocare altri</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ruoli in comunità microbiche in natura?</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Gli antibiotici possono essere isolati da molti diversi</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fonti microbiche. Tuttavia, si deve rilevare</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che i composti indicati come antibiotici sono</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generalmente presenti concentrazioni a </a:t>
            </a:r>
            <a:r>
              <a:rPr lang="it-IT" sz="1200" dirty="0" err="1" smtClean="0"/>
              <a:t>undetectably</a:t>
            </a:r>
            <a:r>
              <a:rPr lang="it-IT" sz="1200" dirty="0" smtClean="0"/>
              <a:t> basse</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nell'ambiente e che pochissimi convincente</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dimostrazioni di attività antibiotica in situ hanno</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stata riportata (7). Vi è, tuttavia, aumentando</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prove per il loro ruolo nella promozione morfologica</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e altri cambiamenti nelle popolazioni batteriche a</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sub-inibitorie livelli (8). La spiegazione di questi</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risultati apparentemente contrastanti ha una risposta pronta a</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storia. Paracelso (1493-1541) ipotizza che:</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'Tutto è un veleno. la dose differenzia un</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il veleno da un rimedio '. Tutte le molecole (pozioni)</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hanno attività concentrazione-dipendente. È probabile</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che gli antibiotici (veleni ad alta concentrazione)</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eseguire 'altri' funzioni in natura. Fare la putativo</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geni di resistenza hanno anche "personalità multipla"? Il</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la complessità delle comunità microbiche naturali è</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poco colossale, e prezioso è noto della intracellulare</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e le interazioni intercellulari coinvolte nella loro</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creazione e manutenzione. Ciò nonostante un</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serbatoio di funzioni potenziali di resistenza esiste</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e, in linea di principio, potrebbero essere assunti e trasferiti</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err="1" smtClean="0"/>
              <a:t>host</a:t>
            </a:r>
            <a:r>
              <a:rPr lang="it-IT" sz="1200" dirty="0" smtClean="0"/>
              <a:t> differenti e quindi interferire con la cellula-cellula</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interazioni.</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La mutazione è</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una cosa, ma dove geni di resistenza vengono?</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Google Traduttore per il </a:t>
            </a:r>
            <a:r>
              <a:rPr lang="it-IT" sz="1200" dirty="0" err="1" smtClean="0"/>
              <a:t>Business:Translator</a:t>
            </a:r>
            <a:r>
              <a:rPr lang="it-IT" sz="1200" dirty="0" smtClean="0"/>
              <a:t> </a:t>
            </a:r>
            <a:r>
              <a:rPr lang="it-IT" sz="1200" dirty="0" err="1" smtClean="0"/>
              <a:t>ToolkitTraduttore</a:t>
            </a:r>
            <a:r>
              <a:rPr lang="it-IT" sz="1200" dirty="0" smtClean="0"/>
              <a:t> di siti </a:t>
            </a:r>
            <a:r>
              <a:rPr lang="it-IT" sz="1200" dirty="0" err="1" smtClean="0"/>
              <a:t>webStrumento</a:t>
            </a:r>
            <a:r>
              <a:rPr lang="it-IT" sz="1200" dirty="0" smtClean="0"/>
              <a:t> a supporto dell'export</a:t>
            </a: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dirty="0" smtClean="0"/>
          </a:p>
          <a:p>
            <a:pPr eaLnBrk="1" hangingPunct="1"/>
            <a:endParaRPr lang="it-IT" dirty="0" smtClean="0"/>
          </a:p>
        </p:txBody>
      </p:sp>
    </p:spTree>
    <p:extLst>
      <p:ext uri="{BB962C8B-B14F-4D97-AF65-F5344CB8AC3E}">
        <p14:creationId xmlns:p14="http://schemas.microsoft.com/office/powerpoint/2010/main" val="51167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010E002E-DC75-45E0-ACE5-A7BCAFFBAA72}" type="slidenum">
              <a:rPr lang="en-GB" smtClean="0"/>
              <a:pPr/>
              <a:t>30</a:t>
            </a:fld>
            <a:endParaRPr lang="en-GB"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it-IT" dirty="0" smtClean="0"/>
              <a:t>Esistono geni di resistenza nelle popolazioni batteriche ambientali</a:t>
            </a:r>
            <a:r>
              <a:rPr lang="it-IT" baseline="0" dirty="0" smtClean="0"/>
              <a:t>  </a:t>
            </a:r>
            <a:r>
              <a:rPr lang="it-IT" dirty="0" smtClean="0"/>
              <a:t>che rappresentano  un pool di geni di resistenza e che fungono da serbatoio genetico. L'uso di antibiotici  in agricoltura</a:t>
            </a:r>
            <a:r>
              <a:rPr lang="it-IT" baseline="0" dirty="0" smtClean="0"/>
              <a:t> e negli</a:t>
            </a:r>
            <a:r>
              <a:rPr lang="it-IT" dirty="0" smtClean="0"/>
              <a:t> animali può accelerare la comparsa di batteri AMR negli esseri umani, aumentando il flusso di elementi di AR trasmissibili nella direzione di patogeni. Sebbene è vero che tali cambiamenti e adattamenti possono verificarsi indipendentemente dall’ uso di antibiotici, questo fenomeno aumenta notevolmente in p</a:t>
            </a:r>
            <a:r>
              <a:rPr lang="it-IT" baseline="0" dirty="0" smtClean="0"/>
              <a:t>resenza della pressione selettiva data dagli antibiotici. In più batteri che occupano la stessa nicchia ecologica sono soggetti a notevoli scambi intra e inter specie. I patogeni </a:t>
            </a:r>
            <a:r>
              <a:rPr lang="it-IT" baseline="0" dirty="0" err="1" smtClean="0"/>
              <a:t>riimmessi</a:t>
            </a:r>
            <a:r>
              <a:rPr lang="it-IT" baseline="0" dirty="0" smtClean="0"/>
              <a:t> nell’ambiente potrebbero a loro volta contribuire ad aumentare il pool genetico di AR o di acquisirne di nuove.</a:t>
            </a:r>
          </a:p>
          <a:p>
            <a:pPr eaLnBrk="1" hangingPunct="1"/>
            <a:endParaRPr lang="en-GB" dirty="0" smtClean="0"/>
          </a:p>
          <a:p>
            <a:pPr eaLnBrk="1" hangingPunct="1"/>
            <a:endParaRPr lang="en-GB" dirty="0" smtClean="0"/>
          </a:p>
          <a:p>
            <a:pPr eaLnBrk="1" hangingPunct="1"/>
            <a:endParaRPr lang="en-GB" dirty="0" smtClean="0"/>
          </a:p>
          <a:p>
            <a:pPr eaLnBrk="1" hangingPunct="1"/>
            <a:endParaRPr lang="en-GB" dirty="0" smtClean="0"/>
          </a:p>
        </p:txBody>
      </p:sp>
    </p:spTree>
    <p:extLst>
      <p:ext uri="{BB962C8B-B14F-4D97-AF65-F5344CB8AC3E}">
        <p14:creationId xmlns:p14="http://schemas.microsoft.com/office/powerpoint/2010/main" val="4186228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D139A6C-BA7F-4100-99E3-B7EDBC1EC22C}" type="slidenum">
              <a:rPr lang="it-IT" smtClean="0"/>
              <a:t>31</a:t>
            </a:fld>
            <a:endParaRPr lang="it-IT"/>
          </a:p>
        </p:txBody>
      </p:sp>
    </p:spTree>
    <p:extLst>
      <p:ext uri="{BB962C8B-B14F-4D97-AF65-F5344CB8AC3E}">
        <p14:creationId xmlns:p14="http://schemas.microsoft.com/office/powerpoint/2010/main" val="291401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"the collaborative effort of multiple disciplines — working locally, nationally, and globally — to attain optimal health for people, animals and the environment”</a:t>
            </a:r>
          </a:p>
          <a:p>
            <a:r>
              <a:rPr lang="it-IT" dirty="0" smtClean="0"/>
              <a:t>La resistenza antimicrobica influenzerà tutti, a prescindere dal luogo in cui vivono, la loro salute, circostanze economiche, stile di vita o il comportamento.  Interesserà anche i settori al di là della salute umana, come la salute degli animali,  l'agricoltura, la sicurezza alimentare e lo sviluppo economico.</a:t>
            </a:r>
          </a:p>
          <a:p>
            <a:r>
              <a:rPr lang="en-US" sz="1200" b="0" i="0" u="none" strike="noStrike" kern="1200" baseline="0" dirty="0" smtClean="0">
                <a:solidFill>
                  <a:schemeClr val="tx1"/>
                </a:solidFill>
                <a:latin typeface="+mn-lt"/>
                <a:ea typeface="+mn-ea"/>
                <a:cs typeface="+mn-cs"/>
              </a:rPr>
              <a:t>Indeed the word HEALTH itself can be interpreted as an</a:t>
            </a:r>
          </a:p>
          <a:p>
            <a:r>
              <a:rPr lang="it-IT" sz="1200" b="0" i="0" u="none" strike="noStrike" kern="1200" baseline="0" dirty="0" err="1" smtClean="0">
                <a:solidFill>
                  <a:schemeClr val="tx1"/>
                </a:solidFill>
                <a:latin typeface="+mn-lt"/>
                <a:ea typeface="+mn-ea"/>
                <a:cs typeface="+mn-cs"/>
              </a:rPr>
              <a:t>acronym</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composed</a:t>
            </a:r>
            <a:r>
              <a:rPr lang="it-IT" sz="1200" b="0" i="0" u="none" strike="noStrike" kern="1200" baseline="0" dirty="0" smtClean="0">
                <a:solidFill>
                  <a:schemeClr val="tx1"/>
                </a:solidFill>
                <a:latin typeface="+mn-lt"/>
                <a:ea typeface="+mn-ea"/>
                <a:cs typeface="+mn-cs"/>
              </a:rPr>
              <a:t> of:</a:t>
            </a:r>
          </a:p>
          <a:p>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Humans</a:t>
            </a:r>
            <a:endParaRPr lang="it-IT" sz="1200" b="0" i="0" u="none" strike="noStrike" kern="1200" baseline="0" dirty="0" smtClean="0">
              <a:solidFill>
                <a:schemeClr val="tx1"/>
              </a:solidFill>
              <a:latin typeface="+mn-lt"/>
              <a:ea typeface="+mn-ea"/>
              <a:cs typeface="+mn-cs"/>
            </a:endParaRPr>
          </a:p>
          <a:p>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Ecosystems</a:t>
            </a:r>
            <a:endParaRPr lang="it-IT" sz="1200" b="0" i="0" u="none" strike="noStrike" kern="1200" baseline="0" dirty="0" smtClean="0">
              <a:solidFill>
                <a:schemeClr val="tx1"/>
              </a:solidFill>
              <a:latin typeface="+mn-lt"/>
              <a:ea typeface="+mn-ea"/>
              <a:cs typeface="+mn-cs"/>
            </a:endParaRPr>
          </a:p>
          <a:p>
            <a:r>
              <a:rPr lang="it-IT" sz="1200" b="0" i="0" u="none" strike="noStrike" kern="1200" baseline="0" dirty="0" smtClean="0">
                <a:solidFill>
                  <a:schemeClr val="tx1"/>
                </a:solidFill>
                <a:latin typeface="+mn-lt"/>
                <a:ea typeface="+mn-ea"/>
                <a:cs typeface="+mn-cs"/>
              </a:rPr>
              <a:t>– Animals</a:t>
            </a:r>
          </a:p>
          <a:p>
            <a:r>
              <a:rPr lang="it-IT" sz="1200" b="0" i="0" u="none" strike="noStrike" kern="1200" baseline="0" dirty="0" smtClean="0">
                <a:solidFill>
                  <a:schemeClr val="tx1"/>
                </a:solidFill>
                <a:latin typeface="+mn-lt"/>
                <a:ea typeface="+mn-ea"/>
                <a:cs typeface="+mn-cs"/>
              </a:rPr>
              <a:t>– Living</a:t>
            </a:r>
          </a:p>
          <a:p>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Together</a:t>
            </a:r>
            <a:endParaRPr lang="it-IT" sz="1200" b="0" i="0" u="none" strike="noStrike" kern="1200" baseline="0" dirty="0" smtClean="0">
              <a:solidFill>
                <a:schemeClr val="tx1"/>
              </a:solidFill>
              <a:latin typeface="+mn-lt"/>
              <a:ea typeface="+mn-ea"/>
              <a:cs typeface="+mn-cs"/>
            </a:endParaRPr>
          </a:p>
          <a:p>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Harmoniously</a:t>
            </a:r>
            <a:r>
              <a:rPr lang="it-IT" sz="1200" b="0" i="0" u="none" strike="noStrike" kern="1200" baseline="0" smtClean="0">
                <a:solidFill>
                  <a:schemeClr val="tx1"/>
                </a:solidFill>
                <a:latin typeface="+mn-lt"/>
                <a:ea typeface="+mn-ea"/>
                <a:cs typeface="+mn-cs"/>
              </a:rPr>
              <a:t>.</a:t>
            </a:r>
            <a:endParaRPr lang="it-IT" dirty="0"/>
          </a:p>
        </p:txBody>
      </p:sp>
      <p:sp>
        <p:nvSpPr>
          <p:cNvPr id="4" name="Segnaposto numero diapositiva 3"/>
          <p:cNvSpPr>
            <a:spLocks noGrp="1"/>
          </p:cNvSpPr>
          <p:nvPr>
            <p:ph type="sldNum" sz="quarter" idx="10"/>
          </p:nvPr>
        </p:nvSpPr>
        <p:spPr/>
        <p:txBody>
          <a:bodyPr/>
          <a:lstStyle/>
          <a:p>
            <a:fld id="{CD139A6C-BA7F-4100-99E3-B7EDBC1EC22C}" type="slidenum">
              <a:rPr lang="it-IT" smtClean="0"/>
              <a:t>32</a:t>
            </a:fld>
            <a:endParaRPr lang="it-IT"/>
          </a:p>
        </p:txBody>
      </p:sp>
    </p:spTree>
    <p:extLst>
      <p:ext uri="{BB962C8B-B14F-4D97-AF65-F5344CB8AC3E}">
        <p14:creationId xmlns:p14="http://schemas.microsoft.com/office/powerpoint/2010/main" val="1384152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B018B9D1-F111-46AD-8986-CC23A4CBA9B5}" type="slidenum">
              <a:rPr lang="en-GB" smtClean="0"/>
              <a:pPr/>
              <a:t>33</a:t>
            </a:fld>
            <a:endParaRPr lang="en-GB"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smtClean="0"/>
              <a:t>Oggi a distanza di più di 70 </a:t>
            </a:r>
            <a:r>
              <a:rPr lang="it-IT" sz="1800" dirty="0" err="1" smtClean="0"/>
              <a:t>ann</a:t>
            </a:r>
            <a:r>
              <a:rPr lang="it-IT" sz="1800" dirty="0" smtClean="0"/>
              <a:t> </a:t>
            </a:r>
            <a:r>
              <a:rPr lang="en-GB" sz="1800" dirty="0" err="1" smtClean="0"/>
              <a:t>tutta</a:t>
            </a:r>
            <a:r>
              <a:rPr lang="en-GB" sz="1800" dirty="0" smtClean="0"/>
              <a:t> le </a:t>
            </a:r>
            <a:r>
              <a:rPr lang="en-GB" sz="1800" dirty="0" err="1" smtClean="0"/>
              <a:t>letteratura</a:t>
            </a:r>
            <a:r>
              <a:rPr lang="en-GB" sz="1800" dirty="0" smtClean="0"/>
              <a:t> </a:t>
            </a:r>
            <a:r>
              <a:rPr lang="en-GB" sz="1800" dirty="0" err="1" smtClean="0"/>
              <a:t>scientifica</a:t>
            </a:r>
            <a:r>
              <a:rPr lang="en-GB" sz="1800" dirty="0" smtClean="0"/>
              <a:t> ha </a:t>
            </a:r>
            <a:r>
              <a:rPr lang="en-GB" sz="1800" dirty="0" err="1" smtClean="0"/>
              <a:t>dimostrato</a:t>
            </a:r>
            <a:r>
              <a:rPr lang="en-GB" sz="1800" dirty="0" smtClean="0"/>
              <a:t> </a:t>
            </a:r>
            <a:r>
              <a:rPr lang="en-GB" sz="1800" dirty="0" err="1" smtClean="0"/>
              <a:t>che</a:t>
            </a:r>
            <a:r>
              <a:rPr lang="en-GB" sz="1800" dirty="0" smtClean="0"/>
              <a:t> I </a:t>
            </a:r>
            <a:r>
              <a:rPr lang="en-GB" sz="1800" dirty="0" err="1" smtClean="0"/>
              <a:t>batteri</a:t>
            </a:r>
            <a:r>
              <a:rPr lang="en-GB" sz="1800" dirty="0" smtClean="0"/>
              <a:t> </a:t>
            </a:r>
            <a:r>
              <a:rPr lang="en-GB" sz="1800" dirty="0" err="1" smtClean="0"/>
              <a:t>sono</a:t>
            </a:r>
            <a:r>
              <a:rPr lang="en-GB" sz="1800" dirty="0" smtClean="0"/>
              <a:t> in </a:t>
            </a:r>
            <a:r>
              <a:rPr lang="en-GB" sz="1800" dirty="0" err="1" smtClean="0"/>
              <a:t>grado</a:t>
            </a:r>
            <a:r>
              <a:rPr lang="en-GB" sz="1800" dirty="0" smtClean="0"/>
              <a:t> di</a:t>
            </a:r>
            <a:r>
              <a:rPr lang="en-GB" sz="1800" baseline="0" dirty="0" smtClean="0"/>
              <a:t> </a:t>
            </a:r>
            <a:r>
              <a:rPr lang="en-GB" sz="1800" baseline="0" dirty="0" err="1" smtClean="0"/>
              <a:t>sviluppare</a:t>
            </a:r>
            <a:r>
              <a:rPr lang="it-IT" sz="1800" dirty="0" smtClean="0"/>
              <a:t> resistenze praticamente a ogni sorta di farmaci antibatterici e soprattutto questo fenomeno sembra essere sempre più veloce.</a:t>
            </a:r>
          </a:p>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smtClean="0"/>
              <a:t>Alla fine della seconda guerra mondiale, ampio uso di antibiotici è stata accompagnata da aumenti drastici suscettibilità nei batteri</a:t>
            </a:r>
            <a:r>
              <a:rPr lang="it-IT" sz="1800" baseline="0" dirty="0" smtClean="0"/>
              <a:t> </a:t>
            </a:r>
            <a:r>
              <a:rPr lang="it-IT" sz="1800" dirty="0" smtClean="0"/>
              <a:t>patogeni in ospedale e ha portato a fallimenti clinici in</a:t>
            </a:r>
          </a:p>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err="1" smtClean="0"/>
              <a:t>Mol</a:t>
            </a:r>
            <a:endParaRPr lang="it-IT" sz="18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smtClean="0"/>
              <a:t>Dopo La scoperta degli antibiotici, è iniziato un periodo di grande produzione e innovazione verso questi</a:t>
            </a:r>
            <a:r>
              <a:rPr lang="it-IT" sz="1800" baseline="0" dirty="0" smtClean="0"/>
              <a:t> farmaci nell’ambito della salute dell’uomo, </a:t>
            </a:r>
            <a:r>
              <a:rPr lang="it-IT" sz="1800" dirty="0" smtClean="0"/>
              <a:t>degli animali e nell'agricoltura. All’utilizzo degli antibiotici è seguita</a:t>
            </a:r>
            <a:r>
              <a:rPr lang="it-IT" sz="1800" baseline="0" dirty="0" smtClean="0"/>
              <a:t> la scoperta della antibiotico resistenze, che è in grande crescita nei tempi  moderni. Tuttavia alcuni studi su batteri molto antichi hanno </a:t>
            </a:r>
            <a:r>
              <a:rPr lang="it-IT" sz="1800" dirty="0" smtClean="0"/>
              <a:t>dimostrato definitivamente che la resistenza agli antibiotici è un fenomeno naturale che precede la pressione selettiva moderno di uso clinico di antibiotici.</a:t>
            </a:r>
          </a:p>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smtClean="0"/>
              <a:t>ti ospedali.</a:t>
            </a:r>
          </a:p>
        </p:txBody>
      </p:sp>
    </p:spTree>
    <p:extLst>
      <p:ext uri="{BB962C8B-B14F-4D97-AF65-F5344CB8AC3E}">
        <p14:creationId xmlns:p14="http://schemas.microsoft.com/office/powerpoint/2010/main" val="1413903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sorveglianza dei microrganismi sentinella</a:t>
            </a:r>
            <a:endParaRPr lang="it-IT" dirty="0"/>
          </a:p>
        </p:txBody>
      </p:sp>
      <p:sp>
        <p:nvSpPr>
          <p:cNvPr id="4" name="Segnaposto numero diapositiva 3"/>
          <p:cNvSpPr>
            <a:spLocks noGrp="1"/>
          </p:cNvSpPr>
          <p:nvPr>
            <p:ph type="sldNum" sz="quarter" idx="10"/>
          </p:nvPr>
        </p:nvSpPr>
        <p:spPr/>
        <p:txBody>
          <a:bodyPr/>
          <a:lstStyle/>
          <a:p>
            <a:fld id="{CD139A6C-BA7F-4100-99E3-B7EDBC1EC22C}" type="slidenum">
              <a:rPr lang="it-IT" smtClean="0"/>
              <a:t>34</a:t>
            </a:fld>
            <a:endParaRPr lang="it-IT"/>
          </a:p>
        </p:txBody>
      </p:sp>
    </p:spTree>
    <p:extLst>
      <p:ext uri="{BB962C8B-B14F-4D97-AF65-F5344CB8AC3E}">
        <p14:creationId xmlns:p14="http://schemas.microsoft.com/office/powerpoint/2010/main" val="1268291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Fig. 1. Recruitment of resistance genes and mobilizing elements into pathogens. (a) Diagrammatic representation of the global distribution of mobile genes, </a:t>
            </a:r>
            <a:r>
              <a:rPr lang="en-US" dirty="0" err="1" smtClean="0"/>
              <a:t>mobilizable</a:t>
            </a:r>
            <a:r>
              <a:rPr lang="en-US" dirty="0" smtClean="0"/>
              <a:t> genes and mobilizing genetic elements as found in the </a:t>
            </a:r>
            <a:r>
              <a:rPr lang="en-US" dirty="0" err="1" smtClean="0"/>
              <a:t>preantibiotic</a:t>
            </a:r>
            <a:r>
              <a:rPr lang="en-US" dirty="0" smtClean="0"/>
              <a:t> era. (b) Pre- and </a:t>
            </a:r>
            <a:r>
              <a:rPr lang="en-US" dirty="0" err="1" smtClean="0"/>
              <a:t>postantibiotic</a:t>
            </a:r>
            <a:r>
              <a:rPr lang="en-US" dirty="0" smtClean="0"/>
              <a:t> era random rearrangements bring together mobilizing agents and genes encoding adaptive genes in niche environments. (c) Mobilizing genes move through microbial communities including human pathogens (in pink). (d) With strong selection as occurred in pathogens in the antibiotic era, selected organisms underwent clonal and global expansion</a:t>
            </a:r>
          </a:p>
          <a:p>
            <a:r>
              <a:rPr lang="it-IT" dirty="0" smtClean="0"/>
              <a:t>Acquisizione di geni di resistenza e elementi mobili nei patogeni. </a:t>
            </a:r>
          </a:p>
          <a:p>
            <a:r>
              <a:rPr lang="it-IT" dirty="0" smtClean="0"/>
              <a:t>A. Rappresentazione schematica della distribuzione globale di elementi </a:t>
            </a:r>
            <a:r>
              <a:rPr lang="it-IT" dirty="0" err="1" smtClean="0"/>
              <a:t>gentici</a:t>
            </a:r>
            <a:r>
              <a:rPr lang="it-IT" dirty="0" smtClean="0"/>
              <a:t>  mobilizzabili nell’era </a:t>
            </a:r>
            <a:r>
              <a:rPr lang="it-IT" dirty="0" err="1" smtClean="0"/>
              <a:t>pre</a:t>
            </a:r>
            <a:r>
              <a:rPr lang="it-IT" dirty="0" smtClean="0"/>
              <a:t>-antibiotica</a:t>
            </a:r>
          </a:p>
          <a:p>
            <a:r>
              <a:rPr lang="it-IT" dirty="0" smtClean="0"/>
              <a:t>B. nell'era </a:t>
            </a:r>
            <a:r>
              <a:rPr lang="it-IT" dirty="0" err="1" smtClean="0"/>
              <a:t>pre</a:t>
            </a:r>
            <a:r>
              <a:rPr lang="it-IT" dirty="0" smtClean="0"/>
              <a:t>- e  post antibiotica si hanno dei </a:t>
            </a:r>
            <a:r>
              <a:rPr lang="it-IT" dirty="0" err="1" smtClean="0"/>
              <a:t>riarrangiamenti</a:t>
            </a:r>
            <a:r>
              <a:rPr lang="it-IT" dirty="0" smtClean="0"/>
              <a:t> casuali</a:t>
            </a:r>
            <a:r>
              <a:rPr lang="it-IT" baseline="0" dirty="0" smtClean="0"/>
              <a:t> tra </a:t>
            </a:r>
            <a:r>
              <a:rPr lang="it-IT" dirty="0" smtClean="0"/>
              <a:t>elementi </a:t>
            </a:r>
            <a:r>
              <a:rPr lang="it-IT" dirty="0" err="1" smtClean="0"/>
              <a:t>gentici</a:t>
            </a:r>
            <a:r>
              <a:rPr lang="it-IT" dirty="0" smtClean="0"/>
              <a:t>  mobilizzabili e geni di adattamento alla vita in diverse nicchie ecologiche</a:t>
            </a:r>
          </a:p>
          <a:p>
            <a:pPr marL="228600" indent="-228600">
              <a:buAutoNum type="alphaUcPeriod" startAt="3"/>
            </a:pPr>
            <a:r>
              <a:rPr lang="it-IT" dirty="0" smtClean="0"/>
              <a:t>Gli elementi </a:t>
            </a:r>
            <a:r>
              <a:rPr lang="it-IT" dirty="0" err="1" smtClean="0"/>
              <a:t>gentici</a:t>
            </a:r>
            <a:r>
              <a:rPr lang="it-IT" dirty="0" smtClean="0"/>
              <a:t>  mobilizzabili si muovono </a:t>
            </a:r>
            <a:r>
              <a:rPr lang="it-IT" dirty="0" err="1" smtClean="0"/>
              <a:t>orizzontalemtne</a:t>
            </a:r>
            <a:r>
              <a:rPr lang="it-IT" dirty="0" smtClean="0"/>
              <a:t> in tutte le comunità microbiche e anche nei patogeni umani</a:t>
            </a:r>
          </a:p>
          <a:p>
            <a:pPr marL="228600" indent="-228600">
              <a:buAutoNum type="alphaUcPeriod" startAt="3"/>
            </a:pPr>
            <a:r>
              <a:rPr lang="it-IT" dirty="0" smtClean="0"/>
              <a:t>In</a:t>
            </a:r>
            <a:r>
              <a:rPr lang="it-IT" baseline="0" dirty="0" smtClean="0"/>
              <a:t> presenza di una forte pressione selettiva come quella dell’era antibiotica, alcuni </a:t>
            </a:r>
            <a:r>
              <a:rPr lang="it-IT" baseline="0" dirty="0" err="1" smtClean="0"/>
              <a:t>micorganismi</a:t>
            </a:r>
            <a:r>
              <a:rPr lang="it-IT" baseline="0" dirty="0" smtClean="0"/>
              <a:t> vanno incontro ad una espansione clonale. globale </a:t>
            </a:r>
          </a:p>
        </p:txBody>
      </p:sp>
      <p:sp>
        <p:nvSpPr>
          <p:cNvPr id="4" name="Segnaposto numero diapositiva 3"/>
          <p:cNvSpPr>
            <a:spLocks noGrp="1"/>
          </p:cNvSpPr>
          <p:nvPr>
            <p:ph type="sldNum" sz="quarter" idx="10"/>
          </p:nvPr>
        </p:nvSpPr>
        <p:spPr/>
        <p:txBody>
          <a:bodyPr/>
          <a:lstStyle/>
          <a:p>
            <a:fld id="{CD139A6C-BA7F-4100-99E3-B7EDBC1EC22C}" type="slidenum">
              <a:rPr lang="it-IT" smtClean="0"/>
              <a:t>4</a:t>
            </a:fld>
            <a:endParaRPr lang="it-IT"/>
          </a:p>
        </p:txBody>
      </p:sp>
    </p:spTree>
    <p:extLst>
      <p:ext uri="{BB962C8B-B14F-4D97-AF65-F5344CB8AC3E}">
        <p14:creationId xmlns:p14="http://schemas.microsoft.com/office/powerpoint/2010/main" val="3922185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Panoramica della ecologia degli antibiotici, che mostra come questi farmaci siano</a:t>
            </a:r>
            <a:r>
              <a:rPr lang="it-IT" baseline="0" dirty="0" smtClean="0"/>
              <a:t> presenti in</a:t>
            </a:r>
            <a:r>
              <a:rPr lang="it-IT" dirty="0" smtClean="0"/>
              <a:t> diversi ambienti, come ad esempio l'ambiente medico, impostazioni agricole, l'ambiente acquacoltura, l'industria farmaceutica e l'ambiente in generale. Una grande percentuale degli antibiotici utilizzati globalmente (20-80%, a seconda della classe di antibiotici) vengono rilasciati nell'ambiente in forma attiva, tramite l'escrezione di farmaci nelle urine e feci. In più il rilascio intenzionale o accidentale di farmaci. Così, gli antibiotici eserciteranno pressione selettiva sui batteri patogeni per gli esseri umani, animali e piante, Questo determina la selezione di ceppi resistenti, che sono anche in grado di trasmettere nei differenti ambienti l’antibiotico resistenza, creando così il potenziale per il movimento globale di geni di resistenza agli antibiotici.</a:t>
            </a:r>
            <a:endParaRPr lang="it-IT" dirty="0"/>
          </a:p>
        </p:txBody>
      </p:sp>
      <p:sp>
        <p:nvSpPr>
          <p:cNvPr id="4" name="Segnaposto numero diapositiva 3"/>
          <p:cNvSpPr>
            <a:spLocks noGrp="1"/>
          </p:cNvSpPr>
          <p:nvPr>
            <p:ph type="sldNum" sz="quarter" idx="10"/>
          </p:nvPr>
        </p:nvSpPr>
        <p:spPr/>
        <p:txBody>
          <a:bodyPr/>
          <a:lstStyle/>
          <a:p>
            <a:fld id="{CD139A6C-BA7F-4100-99E3-B7EDBC1EC22C}" type="slidenum">
              <a:rPr lang="it-IT" smtClean="0"/>
              <a:t>5</a:t>
            </a:fld>
            <a:endParaRPr lang="it-IT"/>
          </a:p>
        </p:txBody>
      </p:sp>
    </p:spTree>
    <p:extLst>
      <p:ext uri="{BB962C8B-B14F-4D97-AF65-F5344CB8AC3E}">
        <p14:creationId xmlns:p14="http://schemas.microsoft.com/office/powerpoint/2010/main" val="4280258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Rilascio di antibiotici nell'ambiente e sviluppo di serbatoi di resistenza agli antibiotici </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Persistenza descrive per quanto tempo rimane nell’ambiente; mobilità indica la sua potenzialità di muoversi dal suolo alle acque di superficie</a:t>
            </a: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batteri resistenti ai farmaci possono circolare nelle popolazioni di esseri umani e gli animali, attraverso il cibo, l'acqua e l'ambiente, e la trasmissione è influenzata da commercio, viaggi e migrazioni sia umana e animale. batteri resistenti possono essere trovati in animali e prodotti alimentari destinati al consumo da parte dell'uomo.</a:t>
            </a:r>
            <a:endParaRPr lang="it-IT" dirty="0"/>
          </a:p>
        </p:txBody>
      </p:sp>
      <p:sp>
        <p:nvSpPr>
          <p:cNvPr id="4" name="Segnaposto numero diapositiva 3"/>
          <p:cNvSpPr>
            <a:spLocks noGrp="1"/>
          </p:cNvSpPr>
          <p:nvPr>
            <p:ph type="sldNum" sz="quarter" idx="10"/>
          </p:nvPr>
        </p:nvSpPr>
        <p:spPr/>
        <p:txBody>
          <a:bodyPr/>
          <a:lstStyle/>
          <a:p>
            <a:pPr>
              <a:defRPr/>
            </a:pPr>
            <a:fld id="{07BB15CA-ED2E-4AA8-857E-8DCFB9CF2D5B}" type="slidenum">
              <a:rPr lang="en-GB" smtClean="0"/>
              <a:pPr>
                <a:defRPr/>
              </a:pPr>
              <a:t>6</a:t>
            </a:fld>
            <a:endParaRPr lang="en-GB"/>
          </a:p>
        </p:txBody>
      </p:sp>
    </p:spTree>
    <p:extLst>
      <p:ext uri="{BB962C8B-B14F-4D97-AF65-F5344CB8AC3E}">
        <p14:creationId xmlns:p14="http://schemas.microsoft.com/office/powerpoint/2010/main" val="3588724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World </a:t>
            </a:r>
            <a:r>
              <a:rPr lang="en-US" dirty="0" err="1" smtClean="0"/>
              <a:t>Organisation</a:t>
            </a:r>
            <a:r>
              <a:rPr lang="en-US" dirty="0" smtClean="0"/>
              <a:t> for Animal Health [OIE])  </a:t>
            </a:r>
            <a:endParaRPr lang="it-IT" dirty="0"/>
          </a:p>
        </p:txBody>
      </p:sp>
      <p:sp>
        <p:nvSpPr>
          <p:cNvPr id="4" name="Segnaposto numero diapositiva 3"/>
          <p:cNvSpPr>
            <a:spLocks noGrp="1"/>
          </p:cNvSpPr>
          <p:nvPr>
            <p:ph type="sldNum" sz="quarter" idx="10"/>
          </p:nvPr>
        </p:nvSpPr>
        <p:spPr/>
        <p:txBody>
          <a:bodyPr/>
          <a:lstStyle/>
          <a:p>
            <a:fld id="{CD139A6C-BA7F-4100-99E3-B7EDBC1EC22C}" type="slidenum">
              <a:rPr lang="it-IT" smtClean="0"/>
              <a:t>7</a:t>
            </a:fld>
            <a:endParaRPr lang="it-IT"/>
          </a:p>
        </p:txBody>
      </p:sp>
    </p:spTree>
    <p:extLst>
      <p:ext uri="{BB962C8B-B14F-4D97-AF65-F5344CB8AC3E}">
        <p14:creationId xmlns:p14="http://schemas.microsoft.com/office/powerpoint/2010/main" val="4001316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Dopo l’anno gli</a:t>
            </a:r>
            <a:r>
              <a:rPr lang="it-IT" baseline="0" dirty="0" smtClean="0"/>
              <a:t>  </a:t>
            </a:r>
            <a:r>
              <a:rPr lang="it-IT" baseline="0" dirty="0" err="1" smtClean="0"/>
              <a:t>atb</a:t>
            </a:r>
            <a:r>
              <a:rPr lang="it-IT" baseline="0" dirty="0" smtClean="0"/>
              <a:t> ora non più</a:t>
            </a:r>
          </a:p>
          <a:p>
            <a:endParaRPr lang="it-IT" dirty="0"/>
          </a:p>
        </p:txBody>
      </p:sp>
      <p:sp>
        <p:nvSpPr>
          <p:cNvPr id="4" name="Segnaposto numero diapositiva 3"/>
          <p:cNvSpPr>
            <a:spLocks noGrp="1"/>
          </p:cNvSpPr>
          <p:nvPr>
            <p:ph type="sldNum" sz="quarter" idx="10"/>
          </p:nvPr>
        </p:nvSpPr>
        <p:spPr/>
        <p:txBody>
          <a:bodyPr/>
          <a:lstStyle/>
          <a:p>
            <a:fld id="{CD139A6C-BA7F-4100-99E3-B7EDBC1EC22C}" type="slidenum">
              <a:rPr lang="it-IT" smtClean="0"/>
              <a:t>8</a:t>
            </a:fld>
            <a:endParaRPr lang="it-IT"/>
          </a:p>
        </p:txBody>
      </p:sp>
    </p:spTree>
    <p:extLst>
      <p:ext uri="{BB962C8B-B14F-4D97-AF65-F5344CB8AC3E}">
        <p14:creationId xmlns:p14="http://schemas.microsoft.com/office/powerpoint/2010/main" val="3971573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Pcu</a:t>
            </a:r>
            <a:r>
              <a:rPr lang="it-IT" dirty="0" smtClean="0"/>
              <a:t> negli animali si somministrano a seconda del peso corporeo unità di peso corporeo</a:t>
            </a:r>
            <a:endParaRPr lang="it-IT" dirty="0"/>
          </a:p>
        </p:txBody>
      </p:sp>
      <p:sp>
        <p:nvSpPr>
          <p:cNvPr id="4" name="Segnaposto numero diapositiva 3"/>
          <p:cNvSpPr>
            <a:spLocks noGrp="1"/>
          </p:cNvSpPr>
          <p:nvPr>
            <p:ph type="sldNum" sz="quarter" idx="10"/>
          </p:nvPr>
        </p:nvSpPr>
        <p:spPr/>
        <p:txBody>
          <a:bodyPr/>
          <a:lstStyle/>
          <a:p>
            <a:fld id="{CD139A6C-BA7F-4100-99E3-B7EDBC1EC22C}" type="slidenum">
              <a:rPr lang="it-IT" smtClean="0"/>
              <a:t>9</a:t>
            </a:fld>
            <a:endParaRPr lang="it-IT"/>
          </a:p>
        </p:txBody>
      </p:sp>
    </p:spTree>
    <p:extLst>
      <p:ext uri="{BB962C8B-B14F-4D97-AF65-F5344CB8AC3E}">
        <p14:creationId xmlns:p14="http://schemas.microsoft.com/office/powerpoint/2010/main" val="408501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Infezioni cutanee (soprattutto MRSP, MRSA, </a:t>
            </a:r>
            <a:r>
              <a:rPr lang="it-IT" i="1" dirty="0" err="1" smtClean="0"/>
              <a:t>Pseudomonas</a:t>
            </a:r>
            <a:r>
              <a:rPr lang="it-IT" i="1" dirty="0" smtClean="0"/>
              <a:t> </a:t>
            </a:r>
            <a:r>
              <a:rPr lang="it-IT" dirty="0" err="1" smtClean="0"/>
              <a:t>spp</a:t>
            </a:r>
            <a:r>
              <a:rPr lang="it-IT" dirty="0" smtClean="0"/>
              <a:t>) antibiotici generalmente prescritti nella pratica veterinaria senza effettuare esame batteriologico  sono </a:t>
            </a:r>
            <a:r>
              <a:rPr lang="it-IT" dirty="0" err="1" smtClean="0"/>
              <a:t>amoxicillina-acido</a:t>
            </a:r>
            <a:r>
              <a:rPr lang="it-IT" dirty="0" smtClean="0"/>
              <a:t> </a:t>
            </a:r>
            <a:r>
              <a:rPr lang="it-IT" dirty="0" err="1" smtClean="0"/>
              <a:t>clavulanico</a:t>
            </a:r>
            <a:r>
              <a:rPr lang="it-IT" dirty="0" smtClean="0"/>
              <a:t>, </a:t>
            </a:r>
            <a:r>
              <a:rPr lang="it-IT" dirty="0" err="1" smtClean="0"/>
              <a:t>ampicillina</a:t>
            </a:r>
            <a:r>
              <a:rPr lang="it-IT" dirty="0" smtClean="0"/>
              <a:t>, penicillina, </a:t>
            </a:r>
            <a:r>
              <a:rPr lang="it-IT" dirty="0" err="1" smtClean="0"/>
              <a:t>gentamicina</a:t>
            </a:r>
            <a:r>
              <a:rPr lang="it-IT" dirty="0" smtClean="0"/>
              <a:t>, </a:t>
            </a:r>
            <a:r>
              <a:rPr lang="it-IT" dirty="0" err="1" smtClean="0"/>
              <a:t>ceftriaxone</a:t>
            </a:r>
            <a:r>
              <a:rPr lang="it-IT" dirty="0" smtClean="0"/>
              <a:t>, tetraciclina, eritromicina.</a:t>
            </a:r>
          </a:p>
          <a:p>
            <a:r>
              <a:rPr lang="it-IT" dirty="0" smtClean="0"/>
              <a:t>Infezioni urinarie (soprattutto </a:t>
            </a:r>
            <a:r>
              <a:rPr lang="it-IT" sz="1200" i="1" kern="1200" dirty="0" smtClean="0">
                <a:solidFill>
                  <a:schemeClr val="tx1"/>
                </a:solidFill>
                <a:latin typeface="+mn-lt"/>
                <a:ea typeface="+mn-ea"/>
                <a:cs typeface="+mn-cs"/>
              </a:rPr>
              <a:t>E.  coli,</a:t>
            </a:r>
            <a:r>
              <a:rPr lang="it-IT" sz="1200" kern="1200" dirty="0" smtClean="0">
                <a:solidFill>
                  <a:schemeClr val="tx1"/>
                </a:solidFill>
                <a:latin typeface="+mn-lt"/>
                <a:ea typeface="+mn-ea"/>
                <a:cs typeface="+mn-cs"/>
              </a:rPr>
              <a:t>  </a:t>
            </a:r>
            <a:r>
              <a:rPr lang="it-IT" sz="1200" i="1" kern="1200" dirty="0" err="1" smtClean="0">
                <a:solidFill>
                  <a:schemeClr val="tx1"/>
                </a:solidFill>
                <a:latin typeface="+mn-lt"/>
                <a:ea typeface="+mn-ea"/>
                <a:cs typeface="+mn-cs"/>
              </a:rPr>
              <a:t>Proteus</a:t>
            </a:r>
            <a:r>
              <a:rPr lang="it-IT" sz="1200" i="1" kern="1200" dirty="0" smtClean="0">
                <a:solidFill>
                  <a:schemeClr val="tx1"/>
                </a:solidFill>
                <a:latin typeface="+mn-lt"/>
                <a:ea typeface="+mn-ea"/>
                <a:cs typeface="+mn-cs"/>
              </a:rPr>
              <a:t>  </a:t>
            </a:r>
            <a:r>
              <a:rPr lang="it-IT" sz="1200" i="1" kern="1200" dirty="0" err="1" smtClean="0">
                <a:solidFill>
                  <a:schemeClr val="tx1"/>
                </a:solidFill>
                <a:latin typeface="+mn-lt"/>
                <a:ea typeface="+mn-ea"/>
                <a:cs typeface="+mn-cs"/>
              </a:rPr>
              <a:t>mirabilis</a:t>
            </a:r>
            <a:r>
              <a:rPr lang="it-IT" sz="1200" kern="1200" dirty="0" smtClean="0">
                <a:solidFill>
                  <a:schemeClr val="tx1"/>
                </a:solidFill>
                <a:latin typeface="+mn-lt"/>
                <a:ea typeface="+mn-ea"/>
                <a:cs typeface="+mn-cs"/>
              </a:rPr>
              <a:t>,  </a:t>
            </a:r>
            <a:r>
              <a:rPr lang="it-IT" sz="1200" i="1" kern="1200" dirty="0" err="1" smtClean="0">
                <a:solidFill>
                  <a:schemeClr val="tx1"/>
                </a:solidFill>
                <a:latin typeface="+mn-lt"/>
                <a:ea typeface="+mn-ea"/>
                <a:cs typeface="+mn-cs"/>
              </a:rPr>
              <a:t>Staphylococcus</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spp</a:t>
            </a:r>
            <a:r>
              <a:rPr lang="it-IT" sz="1200" kern="1200" dirty="0" smtClean="0">
                <a:solidFill>
                  <a:schemeClr val="tx1"/>
                </a:solidFill>
                <a:latin typeface="+mn-lt"/>
                <a:ea typeface="+mn-ea"/>
                <a:cs typeface="+mn-cs"/>
              </a:rPr>
              <a:t>.  e </a:t>
            </a:r>
            <a:r>
              <a:rPr lang="it-IT" sz="1200" i="1" kern="1200" dirty="0" err="1" smtClean="0">
                <a:solidFill>
                  <a:schemeClr val="tx1"/>
                </a:solidFill>
                <a:latin typeface="+mn-lt"/>
                <a:ea typeface="+mn-ea"/>
                <a:cs typeface="+mn-cs"/>
              </a:rPr>
              <a:t>Streptococcus</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spp</a:t>
            </a:r>
            <a:r>
              <a:rPr lang="it-IT" sz="1200" kern="1200" dirty="0" smtClean="0">
                <a:solidFill>
                  <a:schemeClr val="tx1"/>
                </a:solidFill>
                <a:latin typeface="+mn-lt"/>
                <a:ea typeface="+mn-ea"/>
                <a:cs typeface="+mn-cs"/>
              </a:rPr>
              <a:t>.)</a:t>
            </a:r>
            <a:endParaRPr lang="it-IT" dirty="0"/>
          </a:p>
        </p:txBody>
      </p:sp>
      <p:sp>
        <p:nvSpPr>
          <p:cNvPr id="4" name="Segnaposto numero diapositiva 3"/>
          <p:cNvSpPr>
            <a:spLocks noGrp="1"/>
          </p:cNvSpPr>
          <p:nvPr>
            <p:ph type="sldNum" sz="quarter" idx="10"/>
          </p:nvPr>
        </p:nvSpPr>
        <p:spPr/>
        <p:txBody>
          <a:bodyPr/>
          <a:lstStyle/>
          <a:p>
            <a:fld id="{17360CF7-C1FE-44BE-97C2-06C9458415C7}" type="slidenum">
              <a:rPr lang="it-IT" smtClean="0"/>
              <a:pPr/>
              <a:t>10</a:t>
            </a:fld>
            <a:endParaRPr lang="it-IT"/>
          </a:p>
        </p:txBody>
      </p:sp>
    </p:spTree>
    <p:extLst>
      <p:ext uri="{BB962C8B-B14F-4D97-AF65-F5344CB8AC3E}">
        <p14:creationId xmlns:p14="http://schemas.microsoft.com/office/powerpoint/2010/main" val="984846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6C72608-99D4-4968-A971-AEC2A08F763C}" type="datetimeFigureOut">
              <a:rPr lang="it-IT" smtClean="0"/>
              <a:t>20/09/16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36EBD00-A56F-4803-AD05-7EA00B07D71C}" type="slidenum">
              <a:rPr lang="it-IT" smtClean="0"/>
              <a:t>‹n.›</a:t>
            </a:fld>
            <a:endParaRPr lang="it-IT"/>
          </a:p>
        </p:txBody>
      </p:sp>
    </p:spTree>
    <p:extLst>
      <p:ext uri="{BB962C8B-B14F-4D97-AF65-F5344CB8AC3E}">
        <p14:creationId xmlns:p14="http://schemas.microsoft.com/office/powerpoint/2010/main" val="24926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6C72608-99D4-4968-A971-AEC2A08F763C}" type="datetimeFigureOut">
              <a:rPr lang="it-IT" smtClean="0"/>
              <a:t>20/09/16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36EBD00-A56F-4803-AD05-7EA00B07D71C}" type="slidenum">
              <a:rPr lang="it-IT" smtClean="0"/>
              <a:t>‹n.›</a:t>
            </a:fld>
            <a:endParaRPr lang="it-IT"/>
          </a:p>
        </p:txBody>
      </p:sp>
    </p:spTree>
    <p:extLst>
      <p:ext uri="{BB962C8B-B14F-4D97-AF65-F5344CB8AC3E}">
        <p14:creationId xmlns:p14="http://schemas.microsoft.com/office/powerpoint/2010/main" val="3145786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6C72608-99D4-4968-A971-AEC2A08F763C}" type="datetimeFigureOut">
              <a:rPr lang="it-IT" smtClean="0"/>
              <a:t>20/09/16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36EBD00-A56F-4803-AD05-7EA00B07D71C}" type="slidenum">
              <a:rPr lang="it-IT" smtClean="0"/>
              <a:t>‹n.›</a:t>
            </a:fld>
            <a:endParaRPr lang="it-IT"/>
          </a:p>
        </p:txBody>
      </p:sp>
    </p:spTree>
    <p:extLst>
      <p:ext uri="{BB962C8B-B14F-4D97-AF65-F5344CB8AC3E}">
        <p14:creationId xmlns:p14="http://schemas.microsoft.com/office/powerpoint/2010/main" val="1022285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6C72608-99D4-4968-A971-AEC2A08F763C}" type="datetimeFigureOut">
              <a:rPr lang="it-IT" smtClean="0"/>
              <a:t>20/09/16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36EBD00-A56F-4803-AD05-7EA00B07D71C}" type="slidenum">
              <a:rPr lang="it-IT" smtClean="0"/>
              <a:t>‹n.›</a:t>
            </a:fld>
            <a:endParaRPr lang="it-IT"/>
          </a:p>
        </p:txBody>
      </p:sp>
    </p:spTree>
    <p:extLst>
      <p:ext uri="{BB962C8B-B14F-4D97-AF65-F5344CB8AC3E}">
        <p14:creationId xmlns:p14="http://schemas.microsoft.com/office/powerpoint/2010/main" val="130183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6C72608-99D4-4968-A971-AEC2A08F763C}" type="datetimeFigureOut">
              <a:rPr lang="it-IT" smtClean="0"/>
              <a:t>20/09/16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36EBD00-A56F-4803-AD05-7EA00B07D71C}" type="slidenum">
              <a:rPr lang="it-IT" smtClean="0"/>
              <a:t>‹n.›</a:t>
            </a:fld>
            <a:endParaRPr lang="it-IT"/>
          </a:p>
        </p:txBody>
      </p:sp>
    </p:spTree>
    <p:extLst>
      <p:ext uri="{BB962C8B-B14F-4D97-AF65-F5344CB8AC3E}">
        <p14:creationId xmlns:p14="http://schemas.microsoft.com/office/powerpoint/2010/main" val="1735432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6C72608-99D4-4968-A971-AEC2A08F763C}" type="datetimeFigureOut">
              <a:rPr lang="it-IT" smtClean="0"/>
              <a:t>20/09/16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36EBD00-A56F-4803-AD05-7EA00B07D71C}" type="slidenum">
              <a:rPr lang="it-IT" smtClean="0"/>
              <a:t>‹n.›</a:t>
            </a:fld>
            <a:endParaRPr lang="it-IT"/>
          </a:p>
        </p:txBody>
      </p:sp>
    </p:spTree>
    <p:extLst>
      <p:ext uri="{BB962C8B-B14F-4D97-AF65-F5344CB8AC3E}">
        <p14:creationId xmlns:p14="http://schemas.microsoft.com/office/powerpoint/2010/main" val="2150838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6C72608-99D4-4968-A971-AEC2A08F763C}" type="datetimeFigureOut">
              <a:rPr lang="it-IT" smtClean="0"/>
              <a:t>20/09/16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36EBD00-A56F-4803-AD05-7EA00B07D71C}" type="slidenum">
              <a:rPr lang="it-IT" smtClean="0"/>
              <a:t>‹n.›</a:t>
            </a:fld>
            <a:endParaRPr lang="it-IT"/>
          </a:p>
        </p:txBody>
      </p:sp>
    </p:spTree>
    <p:extLst>
      <p:ext uri="{BB962C8B-B14F-4D97-AF65-F5344CB8AC3E}">
        <p14:creationId xmlns:p14="http://schemas.microsoft.com/office/powerpoint/2010/main" val="132341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6C72608-99D4-4968-A971-AEC2A08F763C}" type="datetimeFigureOut">
              <a:rPr lang="it-IT" smtClean="0"/>
              <a:t>20/09/16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36EBD00-A56F-4803-AD05-7EA00B07D71C}" type="slidenum">
              <a:rPr lang="it-IT" smtClean="0"/>
              <a:t>‹n.›</a:t>
            </a:fld>
            <a:endParaRPr lang="it-IT"/>
          </a:p>
        </p:txBody>
      </p:sp>
    </p:spTree>
    <p:extLst>
      <p:ext uri="{BB962C8B-B14F-4D97-AF65-F5344CB8AC3E}">
        <p14:creationId xmlns:p14="http://schemas.microsoft.com/office/powerpoint/2010/main" val="3180320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6C72608-99D4-4968-A971-AEC2A08F763C}" type="datetimeFigureOut">
              <a:rPr lang="it-IT" smtClean="0"/>
              <a:t>20/09/16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36EBD00-A56F-4803-AD05-7EA00B07D71C}" type="slidenum">
              <a:rPr lang="it-IT" smtClean="0"/>
              <a:t>‹n.›</a:t>
            </a:fld>
            <a:endParaRPr lang="it-IT"/>
          </a:p>
        </p:txBody>
      </p:sp>
    </p:spTree>
    <p:extLst>
      <p:ext uri="{BB962C8B-B14F-4D97-AF65-F5344CB8AC3E}">
        <p14:creationId xmlns:p14="http://schemas.microsoft.com/office/powerpoint/2010/main" val="4054812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6C72608-99D4-4968-A971-AEC2A08F763C}" type="datetimeFigureOut">
              <a:rPr lang="it-IT" smtClean="0"/>
              <a:t>20/09/16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36EBD00-A56F-4803-AD05-7EA00B07D71C}" type="slidenum">
              <a:rPr lang="it-IT" smtClean="0"/>
              <a:t>‹n.›</a:t>
            </a:fld>
            <a:endParaRPr lang="it-IT"/>
          </a:p>
        </p:txBody>
      </p:sp>
    </p:spTree>
    <p:extLst>
      <p:ext uri="{BB962C8B-B14F-4D97-AF65-F5344CB8AC3E}">
        <p14:creationId xmlns:p14="http://schemas.microsoft.com/office/powerpoint/2010/main" val="2848019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6C72608-99D4-4968-A971-AEC2A08F763C}" type="datetimeFigureOut">
              <a:rPr lang="it-IT" smtClean="0"/>
              <a:t>20/09/16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36EBD00-A56F-4803-AD05-7EA00B07D71C}" type="slidenum">
              <a:rPr lang="it-IT" smtClean="0"/>
              <a:t>‹n.›</a:t>
            </a:fld>
            <a:endParaRPr lang="it-IT"/>
          </a:p>
        </p:txBody>
      </p:sp>
    </p:spTree>
    <p:extLst>
      <p:ext uri="{BB962C8B-B14F-4D97-AF65-F5344CB8AC3E}">
        <p14:creationId xmlns:p14="http://schemas.microsoft.com/office/powerpoint/2010/main" val="2315173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C72608-99D4-4968-A971-AEC2A08F763C}" type="datetimeFigureOut">
              <a:rPr lang="it-IT" smtClean="0"/>
              <a:t>20/09/16</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6EBD00-A56F-4803-AD05-7EA00B07D71C}" type="slidenum">
              <a:rPr lang="it-IT" smtClean="0"/>
              <a:t>‹n.›</a:t>
            </a:fld>
            <a:endParaRPr lang="it-IT"/>
          </a:p>
        </p:txBody>
      </p:sp>
    </p:spTree>
    <p:extLst>
      <p:ext uri="{BB962C8B-B14F-4D97-AF65-F5344CB8AC3E}">
        <p14:creationId xmlns:p14="http://schemas.microsoft.com/office/powerpoint/2010/main" val="3037662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1.jpeg"/><Relationship Id="rId6"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17.xml.rels><?xml version="1.0" encoding="UTF-8" standalone="yes"?>
<Relationships xmlns="http://schemas.openxmlformats.org/package/2006/relationships"><Relationship Id="rId11" Type="http://schemas.openxmlformats.org/officeDocument/2006/relationships/image" Target="../media/image1.jpeg"/><Relationship Id="rId12"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1.jpeg"/><Relationship Id="rId5" Type="http://schemas.openxmlformats.org/officeDocument/2006/relationships/image" Target="../media/image2.png"/><Relationship Id="rId6"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jpeg"/><Relationship Id="rId6"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1.jpeg"/><Relationship Id="rId7"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11" Type="http://schemas.openxmlformats.org/officeDocument/2006/relationships/image" Target="../media/image56.jpeg"/><Relationship Id="rId12" Type="http://schemas.openxmlformats.org/officeDocument/2006/relationships/image" Target="../media/image57.png"/><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image" Target="../media/image50.jpeg"/><Relationship Id="rId6" Type="http://schemas.openxmlformats.org/officeDocument/2006/relationships/image" Target="../media/image51.gif"/><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1.jpeg"/><Relationship Id="rId6"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jpeg"/><Relationship Id="rId7"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14.png"/><Relationship Id="rId5" Type="http://schemas.openxmlformats.org/officeDocument/2006/relationships/image" Target="../media/image15.jpeg"/><Relationship Id="rId6" Type="http://schemas.openxmlformats.org/officeDocument/2006/relationships/image" Target="../media/image61.png"/><Relationship Id="rId7" Type="http://schemas.openxmlformats.org/officeDocument/2006/relationships/image" Target="../media/image13.png"/><Relationship Id="rId8" Type="http://schemas.openxmlformats.org/officeDocument/2006/relationships/image" Target="../media/image1.jpeg"/><Relationship Id="rId9"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1.jpeg"/><Relationship Id="rId9"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gif"/><Relationship Id="rId5" Type="http://schemas.openxmlformats.org/officeDocument/2006/relationships/image" Target="../media/image65.jpeg"/><Relationship Id="rId6" Type="http://schemas.openxmlformats.org/officeDocument/2006/relationships/image" Target="../media/image66.png"/><Relationship Id="rId7" Type="http://schemas.openxmlformats.org/officeDocument/2006/relationships/image" Target="../media/image1.jpeg"/><Relationship Id="rId8"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1.jpeg"/><Relationship Id="rId6"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0.wmf"/><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jpeg"/><Relationship Id="rId14" Type="http://schemas.openxmlformats.org/officeDocument/2006/relationships/image" Target="../media/image22.jpeg"/><Relationship Id="rId15" Type="http://schemas.openxmlformats.org/officeDocument/2006/relationships/image" Target="../media/image23.png"/><Relationship Id="rId16" Type="http://schemas.openxmlformats.org/officeDocument/2006/relationships/image" Target="../media/image1.jpeg"/><Relationship Id="rId17"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jpeg"/><Relationship Id="rId8" Type="http://schemas.openxmlformats.org/officeDocument/2006/relationships/image" Target="../media/image16.jpeg"/><Relationship Id="rId9" Type="http://schemas.openxmlformats.org/officeDocument/2006/relationships/image" Target="../media/image17.jpeg"/><Relationship Id="rId10"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398337"/>
            <a:ext cx="12025223" cy="1325563"/>
          </a:xfrm>
        </p:spPr>
        <p:txBody>
          <a:bodyPr>
            <a:noAutofit/>
          </a:bodyPr>
          <a:lstStyle/>
          <a:p>
            <a:pPr algn="ctr"/>
            <a:r>
              <a:rPr lang="it-IT" sz="3200" b="1" dirty="0"/>
              <a:t>Associazione Giuseppe Dossetti: i Valori 'Sviluppo e Tutela dei Diritti'</a:t>
            </a:r>
            <a:r>
              <a:rPr lang="it-IT" sz="3200" dirty="0"/>
              <a:t> </a:t>
            </a:r>
            <a:r>
              <a:rPr lang="it-IT" sz="3200" dirty="0" smtClean="0"/>
              <a:t/>
            </a:r>
            <a:br>
              <a:rPr lang="it-IT" sz="3200" dirty="0" smtClean="0"/>
            </a:br>
            <a:r>
              <a:rPr lang="it-IT" sz="3200" b="1" dirty="0"/>
              <a:t>Una nuova resistenza contro la sfida globale dei </a:t>
            </a:r>
            <a:r>
              <a:rPr lang="it-IT" sz="3200" b="1" i="1" dirty="0" err="1"/>
              <a:t>superbatteri</a:t>
            </a:r>
            <a:r>
              <a:rPr lang="it-IT" sz="3200" dirty="0"/>
              <a:t/>
            </a:r>
            <a:br>
              <a:rPr lang="it-IT" sz="3200" dirty="0"/>
            </a:br>
            <a:r>
              <a:rPr lang="it-IT" sz="3200" dirty="0" smtClean="0"/>
              <a:t/>
            </a:r>
            <a:br>
              <a:rPr lang="it-IT" sz="3200" dirty="0" smtClean="0"/>
            </a:br>
            <a:r>
              <a:rPr lang="it-IT" sz="3200" b="1" dirty="0" smtClean="0">
                <a:latin typeface="+mn-lt"/>
                <a:cs typeface="Arial" panose="020B0604020202020204" pitchFamily="34" charset="0"/>
              </a:rPr>
              <a:t>Infezioni resistenti agli antibiotici: approccio </a:t>
            </a:r>
            <a:r>
              <a:rPr lang="it-IT" sz="3200" b="1" smtClean="0">
                <a:latin typeface="+mn-lt"/>
                <a:cs typeface="Arial" panose="020B0604020202020204" pitchFamily="34" charset="0"/>
              </a:rPr>
              <a:t>O</a:t>
            </a:r>
            <a:r>
              <a:rPr lang="it-IT" sz="3200" b="1" smtClean="0">
                <a:latin typeface="+mn-lt"/>
                <a:cs typeface="Arial" panose="020B0604020202020204" pitchFamily="34" charset="0"/>
              </a:rPr>
              <a:t>ne</a:t>
            </a:r>
            <a:r>
              <a:rPr lang="it-IT" sz="3200" b="1" smtClean="0">
                <a:latin typeface="+mn-lt"/>
                <a:cs typeface="Arial" panose="020B0604020202020204" pitchFamily="34" charset="0"/>
              </a:rPr>
              <a:t>-</a:t>
            </a:r>
            <a:r>
              <a:rPr lang="it-IT" sz="3200" b="1">
                <a:latin typeface="+mn-lt"/>
                <a:cs typeface="Arial" panose="020B0604020202020204" pitchFamily="34" charset="0"/>
              </a:rPr>
              <a:t>H</a:t>
            </a:r>
            <a:r>
              <a:rPr lang="it-IT" sz="3200" b="1" smtClean="0">
                <a:latin typeface="+mn-lt"/>
                <a:cs typeface="Arial" panose="020B0604020202020204" pitchFamily="34" charset="0"/>
              </a:rPr>
              <a:t>ealth</a:t>
            </a:r>
            <a:r>
              <a:rPr lang="it-IT" sz="3400" dirty="0" smtClean="0">
                <a:latin typeface="+mn-lt"/>
                <a:cs typeface="Arial" panose="020B0604020202020204" pitchFamily="34" charset="0"/>
              </a:rPr>
              <a:t/>
            </a:r>
            <a:br>
              <a:rPr lang="it-IT" sz="3400" dirty="0" smtClean="0">
                <a:latin typeface="+mn-lt"/>
                <a:cs typeface="Arial" panose="020B0604020202020204" pitchFamily="34" charset="0"/>
              </a:rPr>
            </a:br>
            <a:r>
              <a:rPr lang="it-IT" sz="3400" dirty="0" smtClean="0">
                <a:latin typeface="+mn-lt"/>
                <a:cs typeface="Arial" panose="020B0604020202020204" pitchFamily="34" charset="0"/>
              </a:rPr>
              <a:t/>
            </a:r>
            <a:br>
              <a:rPr lang="it-IT" sz="3400" dirty="0" smtClean="0">
                <a:latin typeface="+mn-lt"/>
                <a:cs typeface="Arial" panose="020B0604020202020204" pitchFamily="34" charset="0"/>
              </a:rPr>
            </a:br>
            <a:r>
              <a:rPr lang="it-IT" sz="3000" dirty="0" smtClean="0">
                <a:latin typeface="+mn-lt"/>
                <a:cs typeface="Arial" panose="020B0604020202020204" pitchFamily="34" charset="0"/>
              </a:rPr>
              <a:t>Roma, 21 Settembre 2016</a:t>
            </a:r>
            <a:endParaRPr lang="it-IT" sz="3000" dirty="0">
              <a:latin typeface="+mn-lt"/>
              <a:cs typeface="Arial" panose="020B0604020202020204" pitchFamily="34" charset="0"/>
            </a:endParaRPr>
          </a:p>
        </p:txBody>
      </p:sp>
      <p:grpSp>
        <p:nvGrpSpPr>
          <p:cNvPr id="14" name="Gruppo 13"/>
          <p:cNvGrpSpPr/>
          <p:nvPr/>
        </p:nvGrpSpPr>
        <p:grpSpPr>
          <a:xfrm>
            <a:off x="2764972" y="5216152"/>
            <a:ext cx="6988628" cy="772886"/>
            <a:chOff x="3058886" y="5105399"/>
            <a:chExt cx="6988628" cy="772886"/>
          </a:xfrm>
        </p:grpSpPr>
        <p:sp>
          <p:nvSpPr>
            <p:cNvPr id="7" name="Rettangolo 6"/>
            <p:cNvSpPr/>
            <p:nvPr/>
          </p:nvSpPr>
          <p:spPr>
            <a:xfrm>
              <a:off x="3058886" y="5105399"/>
              <a:ext cx="6988628" cy="772886"/>
            </a:xfrm>
            <a:prstGeom prst="rect">
              <a:avLst/>
            </a:prstGeom>
            <a:solidFill>
              <a:srgbClr val="8224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4476952" y="5194750"/>
              <a:ext cx="4536498" cy="553998"/>
            </a:xfrm>
            <a:prstGeom prst="rect">
              <a:avLst/>
            </a:prstGeom>
            <a:noFill/>
          </p:spPr>
          <p:txBody>
            <a:bodyPr wrap="none" rtlCol="0">
              <a:spAutoFit/>
            </a:bodyPr>
            <a:lstStyle/>
            <a:p>
              <a:pPr algn="ctr"/>
              <a:r>
                <a:rPr lang="it-IT" sz="3000" b="1" dirty="0" smtClean="0">
                  <a:solidFill>
                    <a:schemeClr val="bg1"/>
                  </a:solidFill>
                </a:rPr>
                <a:t>Prof. Anna Teresa Palamara</a:t>
              </a:r>
              <a:endParaRPr lang="it-IT" sz="3000" b="1" dirty="0">
                <a:solidFill>
                  <a:schemeClr val="bg1"/>
                </a:solidFill>
              </a:endParaRPr>
            </a:p>
          </p:txBody>
        </p:sp>
      </p:grpSp>
      <p:grpSp>
        <p:nvGrpSpPr>
          <p:cNvPr id="3" name="Gruppo 2"/>
          <p:cNvGrpSpPr/>
          <p:nvPr/>
        </p:nvGrpSpPr>
        <p:grpSpPr>
          <a:xfrm>
            <a:off x="139959" y="0"/>
            <a:ext cx="2282504" cy="1082238"/>
            <a:chOff x="139959" y="0"/>
            <a:chExt cx="2282504" cy="1082238"/>
          </a:xfrm>
        </p:grpSpPr>
        <p:pic>
          <p:nvPicPr>
            <p:cNvPr id="17" name="Picture 2" descr="https://encrypted-tbn2.gstatic.com/images?q=tbn:ANd9GcQC274ncdD3ALHaqUTQmE5o_ok8Jawy9HL-YxuobNf7tGqD0O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2554477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524100" y="219020"/>
            <a:ext cx="7143800" cy="1012823"/>
          </a:xfrm>
          <a:ln>
            <a:solidFill>
              <a:schemeClr val="accent1"/>
            </a:solidFill>
          </a:ln>
        </p:spPr>
        <p:txBody>
          <a:bodyPr>
            <a:normAutofit/>
          </a:bodyPr>
          <a:lstStyle/>
          <a:p>
            <a:r>
              <a:rPr lang="it-IT" sz="1800" b="1" dirty="0" smtClean="0"/>
              <a:t>Batteri  che in ambito veterinario sono maggiormente</a:t>
            </a:r>
            <a:br>
              <a:rPr lang="it-IT" sz="1800" b="1" dirty="0" smtClean="0"/>
            </a:br>
            <a:r>
              <a:rPr lang="it-IT" sz="1800" b="1" dirty="0" smtClean="0"/>
              <a:t> coinvolti nel veicolare geni di resistenza all'uomo</a:t>
            </a:r>
            <a:endParaRPr lang="it-IT" sz="1800" b="1" dirty="0"/>
          </a:p>
        </p:txBody>
      </p:sp>
      <p:pic>
        <p:nvPicPr>
          <p:cNvPr id="1026" name="Picture 2" descr="http://www.petsparadise.it/wp-content/uploads/2014/05/cane-e-gatto-cuccioli.jpg"/>
          <p:cNvPicPr>
            <a:picLocks noChangeAspect="1" noChangeArrowheads="1"/>
          </p:cNvPicPr>
          <p:nvPr/>
        </p:nvPicPr>
        <p:blipFill>
          <a:blip r:embed="rId3" cstate="print"/>
          <a:srcRect/>
          <a:stretch>
            <a:fillRect/>
          </a:stretch>
        </p:blipFill>
        <p:spPr bwMode="auto">
          <a:xfrm>
            <a:off x="4286237" y="1684442"/>
            <a:ext cx="3047979" cy="1524816"/>
          </a:xfrm>
          <a:prstGeom prst="rect">
            <a:avLst/>
          </a:prstGeom>
          <a:noFill/>
          <a:ln>
            <a:solidFill>
              <a:schemeClr val="accent1"/>
            </a:solidFill>
          </a:ln>
        </p:spPr>
      </p:pic>
      <p:sp>
        <p:nvSpPr>
          <p:cNvPr id="5" name="Rettangolo 4"/>
          <p:cNvSpPr/>
          <p:nvPr/>
        </p:nvSpPr>
        <p:spPr>
          <a:xfrm>
            <a:off x="285710" y="4327648"/>
            <a:ext cx="4350119" cy="369332"/>
          </a:xfrm>
          <a:prstGeom prst="rect">
            <a:avLst/>
          </a:prstGeom>
          <a:ln>
            <a:solidFill>
              <a:schemeClr val="accent1"/>
            </a:solidFill>
          </a:ln>
        </p:spPr>
        <p:txBody>
          <a:bodyPr wrap="none">
            <a:spAutoFit/>
          </a:bodyPr>
          <a:lstStyle/>
          <a:p>
            <a:r>
              <a:rPr lang="it-IT" i="1" dirty="0" err="1" smtClean="0"/>
              <a:t>Staphylococcus</a:t>
            </a:r>
            <a:r>
              <a:rPr lang="it-IT" i="1" dirty="0" smtClean="0"/>
              <a:t> </a:t>
            </a:r>
            <a:r>
              <a:rPr lang="it-IT" i="1" dirty="0" err="1" smtClean="0"/>
              <a:t>aureus</a:t>
            </a:r>
            <a:r>
              <a:rPr lang="it-IT" dirty="0" smtClean="0"/>
              <a:t> </a:t>
            </a:r>
            <a:r>
              <a:rPr lang="it-IT" dirty="0" err="1" smtClean="0"/>
              <a:t>meticillino-resistente</a:t>
            </a:r>
            <a:r>
              <a:rPr lang="it-IT" dirty="0" smtClean="0"/>
              <a:t> </a:t>
            </a:r>
            <a:endParaRPr lang="it-IT" dirty="0"/>
          </a:p>
        </p:txBody>
      </p:sp>
      <p:sp>
        <p:nvSpPr>
          <p:cNvPr id="7" name="Rettangolo 6"/>
          <p:cNvSpPr/>
          <p:nvPr/>
        </p:nvSpPr>
        <p:spPr>
          <a:xfrm>
            <a:off x="285731" y="3899020"/>
            <a:ext cx="8382037" cy="369332"/>
          </a:xfrm>
          <a:prstGeom prst="rect">
            <a:avLst/>
          </a:prstGeom>
          <a:ln>
            <a:solidFill>
              <a:schemeClr val="accent1"/>
            </a:solidFill>
          </a:ln>
        </p:spPr>
        <p:txBody>
          <a:bodyPr wrap="square">
            <a:spAutoFit/>
          </a:bodyPr>
          <a:lstStyle/>
          <a:p>
            <a:r>
              <a:rPr lang="it-IT" i="1" dirty="0" err="1" smtClean="0"/>
              <a:t>Staphylococcus</a:t>
            </a:r>
            <a:r>
              <a:rPr lang="it-IT" i="1" dirty="0" smtClean="0"/>
              <a:t>  </a:t>
            </a:r>
            <a:r>
              <a:rPr lang="it-IT" i="1" dirty="0" err="1" smtClean="0"/>
              <a:t>pseudintermedius</a:t>
            </a:r>
            <a:r>
              <a:rPr lang="it-IT" dirty="0" smtClean="0"/>
              <a:t>  </a:t>
            </a:r>
            <a:r>
              <a:rPr lang="it-IT" dirty="0" err="1" smtClean="0"/>
              <a:t>meticillino-resistente</a:t>
            </a:r>
            <a:r>
              <a:rPr lang="it-IT" dirty="0" smtClean="0"/>
              <a:t> (</a:t>
            </a:r>
            <a:r>
              <a:rPr lang="it-IT" b="1" dirty="0" smtClean="0"/>
              <a:t>MRSP</a:t>
            </a:r>
            <a:r>
              <a:rPr lang="it-IT" dirty="0" smtClean="0"/>
              <a:t>) </a:t>
            </a:r>
            <a:endParaRPr lang="it-IT" dirty="0"/>
          </a:p>
        </p:txBody>
      </p:sp>
      <p:sp>
        <p:nvSpPr>
          <p:cNvPr id="8" name="Rettangolo 7"/>
          <p:cNvSpPr/>
          <p:nvPr/>
        </p:nvSpPr>
        <p:spPr>
          <a:xfrm>
            <a:off x="285709" y="4756276"/>
            <a:ext cx="2597123" cy="369332"/>
          </a:xfrm>
          <a:prstGeom prst="rect">
            <a:avLst/>
          </a:prstGeom>
          <a:ln>
            <a:solidFill>
              <a:schemeClr val="accent1"/>
            </a:solidFill>
          </a:ln>
        </p:spPr>
        <p:txBody>
          <a:bodyPr wrap="none">
            <a:spAutoFit/>
          </a:bodyPr>
          <a:lstStyle/>
          <a:p>
            <a:r>
              <a:rPr lang="it-IT" i="1" dirty="0" err="1" smtClean="0"/>
              <a:t>Pseudomonas</a:t>
            </a:r>
            <a:r>
              <a:rPr lang="it-IT" i="1" dirty="0" smtClean="0"/>
              <a:t> </a:t>
            </a:r>
            <a:r>
              <a:rPr lang="it-IT" i="1" dirty="0" err="1" smtClean="0"/>
              <a:t>aeruginosa</a:t>
            </a:r>
            <a:r>
              <a:rPr lang="it-IT" dirty="0" smtClean="0"/>
              <a:t> </a:t>
            </a:r>
            <a:endParaRPr lang="it-IT" dirty="0"/>
          </a:p>
        </p:txBody>
      </p:sp>
      <p:sp>
        <p:nvSpPr>
          <p:cNvPr id="14" name="Rettangolo 13"/>
          <p:cNvSpPr/>
          <p:nvPr/>
        </p:nvSpPr>
        <p:spPr>
          <a:xfrm>
            <a:off x="116219" y="5189057"/>
            <a:ext cx="12001541" cy="1292662"/>
          </a:xfrm>
          <a:prstGeom prst="rect">
            <a:avLst/>
          </a:prstGeom>
          <a:solidFill>
            <a:srgbClr val="FFFFCC"/>
          </a:solidFill>
          <a:ln>
            <a:solidFill>
              <a:schemeClr val="accent1"/>
            </a:solidFill>
          </a:ln>
        </p:spPr>
        <p:txBody>
          <a:bodyPr wrap="square">
            <a:spAutoFit/>
          </a:bodyPr>
          <a:lstStyle/>
          <a:p>
            <a:endParaRPr lang="it-IT" sz="800" b="1" dirty="0" smtClean="0"/>
          </a:p>
          <a:p>
            <a:pPr>
              <a:buFont typeface="Arial" pitchFamily="34" charset="0"/>
              <a:buChar char="•"/>
            </a:pPr>
            <a:r>
              <a:rPr lang="it-IT" sz="1400" b="1" dirty="0" smtClean="0"/>
              <a:t> MRSP</a:t>
            </a:r>
            <a:r>
              <a:rPr lang="it-IT" sz="1400" dirty="0" smtClean="0"/>
              <a:t> rappresenta  il  più  grave  problema  di antibiotico-resistenza mai osservato nella storia della medicina veterinaria</a:t>
            </a:r>
          </a:p>
          <a:p>
            <a:pPr>
              <a:buFont typeface="Arial" pitchFamily="34" charset="0"/>
              <a:buChar char="•"/>
            </a:pPr>
            <a:r>
              <a:rPr lang="it-IT" sz="1400" dirty="0" smtClean="0"/>
              <a:t>   potenziale   rischio  </a:t>
            </a:r>
            <a:r>
              <a:rPr lang="it-IT" sz="1400" dirty="0" err="1" smtClean="0"/>
              <a:t>zoonosico</a:t>
            </a:r>
            <a:endParaRPr lang="it-IT" sz="1400" dirty="0" smtClean="0"/>
          </a:p>
          <a:p>
            <a:pPr>
              <a:buFont typeface="Arial" pitchFamily="34" charset="0"/>
              <a:buChar char="•"/>
            </a:pPr>
            <a:r>
              <a:rPr lang="it-IT" sz="1400" dirty="0" smtClean="0"/>
              <a:t>   i  laboratori diagnostici di medicina umana dovrebbero  identificare  i  ceppi  MRSP  correttamente  al  fine  di  attuare        una  sorveglianza epidemiologica nell’uomo</a:t>
            </a:r>
          </a:p>
          <a:p>
            <a:endParaRPr lang="it-IT" sz="1400" dirty="0"/>
          </a:p>
        </p:txBody>
      </p:sp>
      <p:sp>
        <p:nvSpPr>
          <p:cNvPr id="15" name="Rettangolo 14"/>
          <p:cNvSpPr/>
          <p:nvPr/>
        </p:nvSpPr>
        <p:spPr>
          <a:xfrm>
            <a:off x="285710" y="3470392"/>
            <a:ext cx="4476781" cy="369332"/>
          </a:xfrm>
          <a:prstGeom prst="rect">
            <a:avLst/>
          </a:prstGeom>
          <a:ln>
            <a:solidFill>
              <a:schemeClr val="accent1"/>
            </a:solidFill>
          </a:ln>
        </p:spPr>
        <p:txBody>
          <a:bodyPr wrap="square">
            <a:spAutoFit/>
          </a:bodyPr>
          <a:lstStyle/>
          <a:p>
            <a:r>
              <a:rPr lang="it-IT" i="1" dirty="0" err="1" smtClean="0"/>
              <a:t>Staphylococcus</a:t>
            </a:r>
            <a:r>
              <a:rPr lang="it-IT" i="1" dirty="0" smtClean="0"/>
              <a:t>  </a:t>
            </a:r>
            <a:r>
              <a:rPr lang="it-IT" i="1" dirty="0" err="1" smtClean="0"/>
              <a:t>pseudintermedius</a:t>
            </a:r>
            <a:endParaRPr lang="it-IT" dirty="0"/>
          </a:p>
        </p:txBody>
      </p:sp>
      <p:sp>
        <p:nvSpPr>
          <p:cNvPr id="9" name="Ovale 8"/>
          <p:cNvSpPr/>
          <p:nvPr/>
        </p:nvSpPr>
        <p:spPr>
          <a:xfrm rot="10265150" flipV="1">
            <a:off x="461752" y="2206549"/>
            <a:ext cx="4550203" cy="1214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Da piccoli animali con infezioni cutanee, soprattutto:</a:t>
            </a:r>
            <a:endParaRPr lang="it-IT" b="1" dirty="0"/>
          </a:p>
        </p:txBody>
      </p:sp>
      <p:sp>
        <p:nvSpPr>
          <p:cNvPr id="10" name="Rettangolo arrotondato 9"/>
          <p:cNvSpPr/>
          <p:nvPr/>
        </p:nvSpPr>
        <p:spPr>
          <a:xfrm>
            <a:off x="8286765" y="2327384"/>
            <a:ext cx="3905235" cy="15001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Antibiotici generalmente  utilizzati</a:t>
            </a:r>
            <a:r>
              <a:rPr lang="it-IT" sz="1400" dirty="0" smtClean="0">
                <a:solidFill>
                  <a:schemeClr val="tx1"/>
                </a:solidFill>
              </a:rPr>
              <a:t>:  Beta </a:t>
            </a:r>
            <a:r>
              <a:rPr lang="it-IT" sz="1400" dirty="0" err="1" smtClean="0">
                <a:solidFill>
                  <a:schemeClr val="tx1"/>
                </a:solidFill>
              </a:rPr>
              <a:t>–lattamici</a:t>
            </a:r>
            <a:r>
              <a:rPr lang="it-IT" sz="1400" dirty="0" smtClean="0">
                <a:solidFill>
                  <a:schemeClr val="tx1"/>
                </a:solidFill>
              </a:rPr>
              <a:t>, </a:t>
            </a:r>
            <a:r>
              <a:rPr lang="it-IT" sz="1400" dirty="0" err="1" smtClean="0">
                <a:solidFill>
                  <a:schemeClr val="tx1"/>
                </a:solidFill>
              </a:rPr>
              <a:t>aminoglucosidi</a:t>
            </a:r>
            <a:r>
              <a:rPr lang="it-IT" sz="1400" dirty="0" smtClean="0">
                <a:solidFill>
                  <a:schemeClr val="tx1"/>
                </a:solidFill>
              </a:rPr>
              <a:t>, cefalosporine, tetracicline,  macrolidi</a:t>
            </a:r>
            <a:endParaRPr lang="it-IT" sz="1400" dirty="0">
              <a:solidFill>
                <a:schemeClr val="tx1"/>
              </a:solidFill>
            </a:endParaRPr>
          </a:p>
        </p:txBody>
      </p:sp>
      <p:sp>
        <p:nvSpPr>
          <p:cNvPr id="12" name="Rettangolo 11"/>
          <p:cNvSpPr/>
          <p:nvPr/>
        </p:nvSpPr>
        <p:spPr>
          <a:xfrm>
            <a:off x="9324881" y="3684707"/>
            <a:ext cx="2305890" cy="646331"/>
          </a:xfrm>
          <a:prstGeom prst="rect">
            <a:avLst/>
          </a:prstGeom>
          <a:solidFill>
            <a:schemeClr val="accent2"/>
          </a:solidFill>
          <a:ln>
            <a:solidFill>
              <a:schemeClr val="accent1"/>
            </a:solidFill>
          </a:ln>
        </p:spPr>
        <p:txBody>
          <a:bodyPr wrap="none">
            <a:spAutoFit/>
          </a:bodyPr>
          <a:lstStyle/>
          <a:p>
            <a:pPr algn="ctr"/>
            <a:r>
              <a:rPr lang="it-IT" b="1" dirty="0" smtClean="0"/>
              <a:t>Insorgenza di</a:t>
            </a:r>
          </a:p>
          <a:p>
            <a:pPr algn="ctr"/>
            <a:r>
              <a:rPr lang="it-IT" b="1" dirty="0" smtClean="0"/>
              <a:t> antibiotico-resistenza</a:t>
            </a:r>
            <a:endParaRPr lang="it-IT" b="1" dirty="0"/>
          </a:p>
        </p:txBody>
      </p:sp>
      <p:grpSp>
        <p:nvGrpSpPr>
          <p:cNvPr id="13" name="Gruppo 12"/>
          <p:cNvGrpSpPr/>
          <p:nvPr/>
        </p:nvGrpSpPr>
        <p:grpSpPr>
          <a:xfrm>
            <a:off x="139959" y="0"/>
            <a:ext cx="2282504" cy="1082238"/>
            <a:chOff x="139959" y="0"/>
            <a:chExt cx="2282504" cy="1082238"/>
          </a:xfrm>
        </p:grpSpPr>
        <p:pic>
          <p:nvPicPr>
            <p:cNvPr id="16" name="Picture 2" descr="https://encrypted-tbn2.gstatic.com/images?q=tbn:ANd9GcQC274ncdD3ALHaqUTQmE5o_ok8Jawy9HL-YxuobNf7tGqD0O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697193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dn-2.animalidalmondo.it/o/j/come-tosare-un-cavallo_1c39303c26bede8fbbed7699a2dee0df.jpg"/>
          <p:cNvPicPr>
            <a:picLocks noChangeAspect="1" noChangeArrowheads="1"/>
          </p:cNvPicPr>
          <p:nvPr/>
        </p:nvPicPr>
        <p:blipFill>
          <a:blip r:embed="rId3"/>
          <a:srcRect/>
          <a:stretch>
            <a:fillRect/>
          </a:stretch>
        </p:blipFill>
        <p:spPr bwMode="auto">
          <a:xfrm>
            <a:off x="285709" y="1106338"/>
            <a:ext cx="4095779" cy="2041064"/>
          </a:xfrm>
          <a:prstGeom prst="rect">
            <a:avLst/>
          </a:prstGeom>
          <a:noFill/>
          <a:ln>
            <a:solidFill>
              <a:schemeClr val="accent1"/>
            </a:solidFill>
          </a:ln>
        </p:spPr>
      </p:pic>
      <p:sp>
        <p:nvSpPr>
          <p:cNvPr id="5" name="Ovale 4"/>
          <p:cNvSpPr/>
          <p:nvPr/>
        </p:nvSpPr>
        <p:spPr>
          <a:xfrm rot="10647057" flipV="1">
            <a:off x="4129033" y="662132"/>
            <a:ext cx="5481160" cy="1214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Equidi  non </a:t>
            </a:r>
            <a:r>
              <a:rPr lang="it-IT" b="1" dirty="0" err="1" smtClean="0"/>
              <a:t>D.P.A.</a:t>
            </a:r>
            <a:r>
              <a:rPr lang="it-IT" b="1" dirty="0" smtClean="0"/>
              <a:t> con patologie dell’apparato riproduttore:</a:t>
            </a:r>
            <a:endParaRPr lang="it-IT" b="1" dirty="0"/>
          </a:p>
        </p:txBody>
      </p:sp>
      <p:sp>
        <p:nvSpPr>
          <p:cNvPr id="7" name="Text Box 3"/>
          <p:cNvSpPr txBox="1">
            <a:spLocks noChangeArrowheads="1"/>
          </p:cNvSpPr>
          <p:nvPr/>
        </p:nvSpPr>
        <p:spPr bwMode="auto">
          <a:xfrm>
            <a:off x="571462" y="3256078"/>
            <a:ext cx="3905277" cy="2492990"/>
          </a:xfrm>
          <a:prstGeom prst="rect">
            <a:avLst/>
          </a:prstGeom>
          <a:noFill/>
          <a:ln w="12700" cap="sq">
            <a:solidFill>
              <a:schemeClr val="accent1"/>
            </a:solidFill>
            <a:miter lim="800000"/>
            <a:headEnd type="none" w="sm" len="sm"/>
            <a:tailEnd type="none" w="sm" len="sm"/>
          </a:ln>
          <a:effectLst>
            <a:outerShdw dist="35921" dir="2700000" algn="ctr" rotWithShape="0">
              <a:schemeClr val="bg2"/>
            </a:outerShdw>
          </a:effectLst>
        </p:spPr>
        <p:txBody>
          <a:bodyPr wrap="square">
            <a:spAutoFit/>
          </a:bodyPr>
          <a:lstStyle/>
          <a:p>
            <a:pPr algn="ctr" eaLnBrk="0" hangingPunct="0">
              <a:lnSpc>
                <a:spcPct val="130000"/>
              </a:lnSpc>
              <a:defRPr/>
            </a:pPr>
            <a:r>
              <a:rPr lang="it-IT" sz="2000" b="1" dirty="0" smtClean="0">
                <a:solidFill>
                  <a:schemeClr val="accent1">
                    <a:lumMod val="75000"/>
                  </a:schemeClr>
                </a:solidFill>
                <a:effectLst>
                  <a:outerShdw blurRad="38100" dist="38100" dir="2700000" algn="tl">
                    <a:srgbClr val="000000"/>
                  </a:outerShdw>
                </a:effectLst>
              </a:rPr>
              <a:t>Problemi di fertilità</a:t>
            </a:r>
            <a:endParaRPr lang="it-IT" sz="2000" b="1" dirty="0">
              <a:solidFill>
                <a:schemeClr val="accent1">
                  <a:lumMod val="75000"/>
                </a:schemeClr>
              </a:solidFill>
            </a:endParaRPr>
          </a:p>
          <a:p>
            <a:pPr algn="ctr" eaLnBrk="0" hangingPunct="0">
              <a:lnSpc>
                <a:spcPct val="130000"/>
              </a:lnSpc>
              <a:buClr>
                <a:srgbClr val="FFCCFF"/>
              </a:buClr>
              <a:buSzPct val="130000"/>
              <a:buFont typeface="Arial" pitchFamily="34" charset="0"/>
              <a:buChar char="•"/>
              <a:defRPr/>
            </a:pPr>
            <a:r>
              <a:rPr lang="it-IT" sz="2000" dirty="0" smtClean="0"/>
              <a:t> </a:t>
            </a:r>
            <a:r>
              <a:rPr lang="en-US" sz="2000" i="1" dirty="0" smtClean="0">
                <a:latin typeface="Arial" panose="020B0604020202020204" pitchFamily="34" charset="0"/>
                <a:cs typeface="Arial" panose="020B0604020202020204" pitchFamily="34" charset="0"/>
              </a:rPr>
              <a:t>Streptococcus</a:t>
            </a:r>
            <a:r>
              <a:rPr lang="en-US" sz="2000" dirty="0" smtClean="0">
                <a:latin typeface="Arial" panose="020B0604020202020204" pitchFamily="34" charset="0"/>
                <a:cs typeface="Arial" panose="020B0604020202020204" pitchFamily="34" charset="0"/>
              </a:rPr>
              <a:t> group C</a:t>
            </a:r>
          </a:p>
          <a:p>
            <a:pPr algn="ctr" eaLnBrk="0" hangingPunct="0">
              <a:lnSpc>
                <a:spcPct val="130000"/>
              </a:lnSpc>
              <a:buClr>
                <a:srgbClr val="FFCCFF"/>
              </a:buClr>
              <a:buSzPct val="130000"/>
              <a:buFont typeface="Arial" pitchFamily="34" charset="0"/>
              <a:buChar char="•"/>
              <a:defRPr/>
            </a:pPr>
            <a:r>
              <a:rPr lang="en-US" sz="2000" i="1" dirty="0" smtClean="0">
                <a:latin typeface="Arial" panose="020B0604020202020204" pitchFamily="34" charset="0"/>
                <a:cs typeface="Arial" panose="020B0604020202020204" pitchFamily="34" charset="0"/>
              </a:rPr>
              <a:t>Escherichia</a:t>
            </a:r>
            <a:r>
              <a:rPr lang="en-US" sz="2000" dirty="0" smtClean="0">
                <a:latin typeface="Arial" panose="020B0604020202020204" pitchFamily="34" charset="0"/>
                <a:cs typeface="Arial" panose="020B0604020202020204" pitchFamily="34" charset="0"/>
              </a:rPr>
              <a:t> </a:t>
            </a:r>
            <a:r>
              <a:rPr lang="en-US" sz="2000" i="1" dirty="0" smtClean="0">
                <a:latin typeface="Arial" panose="020B0604020202020204" pitchFamily="34" charset="0"/>
                <a:cs typeface="Arial" panose="020B0604020202020204" pitchFamily="34" charset="0"/>
              </a:rPr>
              <a:t>coli</a:t>
            </a:r>
          </a:p>
          <a:p>
            <a:pPr algn="ctr" eaLnBrk="0" hangingPunct="0">
              <a:lnSpc>
                <a:spcPct val="130000"/>
              </a:lnSpc>
              <a:buClr>
                <a:srgbClr val="FFCCFF"/>
              </a:buClr>
              <a:buSzPct val="130000"/>
              <a:buFont typeface="Arial" pitchFamily="34" charset="0"/>
              <a:buChar char="•"/>
              <a:defRPr/>
            </a:pPr>
            <a:r>
              <a:rPr lang="en-US" sz="2000" i="1" dirty="0" smtClean="0">
                <a:latin typeface="Arial" panose="020B0604020202020204" pitchFamily="34" charset="0"/>
                <a:cs typeface="Arial" panose="020B0604020202020204" pitchFamily="34" charset="0"/>
              </a:rPr>
              <a:t>Staphylococcus </a:t>
            </a:r>
            <a:r>
              <a:rPr lang="en-US" sz="2000" i="1" dirty="0" err="1" smtClean="0">
                <a:latin typeface="Arial" panose="020B0604020202020204" pitchFamily="34" charset="0"/>
                <a:cs typeface="Arial" panose="020B0604020202020204" pitchFamily="34" charset="0"/>
              </a:rPr>
              <a:t>aureus</a:t>
            </a:r>
            <a:endParaRPr lang="en-US" sz="2000" i="1" dirty="0" smtClean="0">
              <a:latin typeface="Arial" panose="020B0604020202020204" pitchFamily="34" charset="0"/>
              <a:cs typeface="Arial" panose="020B0604020202020204" pitchFamily="34" charset="0"/>
            </a:endParaRPr>
          </a:p>
          <a:p>
            <a:pPr algn="ctr" eaLnBrk="0" hangingPunct="0">
              <a:lnSpc>
                <a:spcPct val="130000"/>
              </a:lnSpc>
              <a:buClr>
                <a:srgbClr val="FFCCFF"/>
              </a:buClr>
              <a:buSzPct val="130000"/>
              <a:buFont typeface="Arial" pitchFamily="34" charset="0"/>
              <a:buChar char="•"/>
              <a:defRPr/>
            </a:pPr>
            <a:r>
              <a:rPr lang="en-US" sz="2000" i="1" dirty="0" smtClean="0">
                <a:latin typeface="Arial" panose="020B0604020202020204" pitchFamily="34" charset="0"/>
                <a:cs typeface="Arial" panose="020B0604020202020204" pitchFamily="34" charset="0"/>
              </a:rPr>
              <a:t>Pseudomonas </a:t>
            </a:r>
            <a:r>
              <a:rPr lang="en-US" sz="2000" i="1" dirty="0" err="1" smtClean="0">
                <a:latin typeface="Arial" panose="020B0604020202020204" pitchFamily="34" charset="0"/>
                <a:cs typeface="Arial" panose="020B0604020202020204" pitchFamily="34" charset="0"/>
              </a:rPr>
              <a:t>aeruginosa</a:t>
            </a:r>
            <a:endParaRPr lang="en-US" sz="2000" i="1" dirty="0" smtClean="0">
              <a:latin typeface="Arial" panose="020B0604020202020204" pitchFamily="34" charset="0"/>
              <a:cs typeface="Arial" panose="020B0604020202020204" pitchFamily="34" charset="0"/>
            </a:endParaRPr>
          </a:p>
          <a:p>
            <a:pPr algn="ctr" eaLnBrk="0" hangingPunct="0">
              <a:lnSpc>
                <a:spcPct val="130000"/>
              </a:lnSpc>
              <a:buClr>
                <a:srgbClr val="FFCCFF"/>
              </a:buClr>
              <a:buSzPct val="130000"/>
              <a:buFont typeface="Arial" pitchFamily="34" charset="0"/>
              <a:buChar char="•"/>
              <a:defRPr/>
            </a:pPr>
            <a:r>
              <a:rPr lang="en-US" sz="2000" i="1" dirty="0" smtClean="0">
                <a:latin typeface="Arial" panose="020B0604020202020204" pitchFamily="34" charset="0"/>
                <a:cs typeface="Arial" panose="020B0604020202020204" pitchFamily="34" charset="0"/>
              </a:rPr>
              <a:t>Proteus mirabilis</a:t>
            </a:r>
            <a:endParaRPr lang="it-IT" sz="2000" dirty="0">
              <a:latin typeface="Arial" panose="020B0604020202020204" pitchFamily="34" charset="0"/>
              <a:cs typeface="Arial" panose="020B0604020202020204" pitchFamily="34" charset="0"/>
            </a:endParaRPr>
          </a:p>
        </p:txBody>
      </p:sp>
      <p:sp>
        <p:nvSpPr>
          <p:cNvPr id="8" name="Rettangolo arrotondato 7"/>
          <p:cNvSpPr/>
          <p:nvPr/>
        </p:nvSpPr>
        <p:spPr>
          <a:xfrm>
            <a:off x="5048243" y="2714620"/>
            <a:ext cx="6286544" cy="15001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Antibiotici generalmente  utilizzati</a:t>
            </a:r>
            <a:r>
              <a:rPr lang="it-IT" sz="1400" dirty="0" smtClean="0">
                <a:solidFill>
                  <a:schemeClr val="tx1"/>
                </a:solidFill>
              </a:rPr>
              <a:t>:  </a:t>
            </a:r>
          </a:p>
          <a:p>
            <a:pPr algn="ctr"/>
            <a:r>
              <a:rPr lang="it-IT" dirty="0" smtClean="0">
                <a:solidFill>
                  <a:schemeClr val="tx1"/>
                </a:solidFill>
              </a:rPr>
              <a:t>Beta </a:t>
            </a:r>
            <a:r>
              <a:rPr lang="it-IT" dirty="0" err="1" smtClean="0">
                <a:solidFill>
                  <a:schemeClr val="tx1"/>
                </a:solidFill>
              </a:rPr>
              <a:t>–lattamici</a:t>
            </a:r>
            <a:r>
              <a:rPr lang="it-IT" dirty="0" smtClean="0">
                <a:solidFill>
                  <a:schemeClr val="tx1"/>
                </a:solidFill>
              </a:rPr>
              <a:t>, </a:t>
            </a:r>
            <a:r>
              <a:rPr lang="it-IT" dirty="0" err="1" smtClean="0">
                <a:solidFill>
                  <a:schemeClr val="tx1"/>
                </a:solidFill>
              </a:rPr>
              <a:t>aminoglucosidi</a:t>
            </a:r>
            <a:r>
              <a:rPr lang="it-IT" dirty="0" smtClean="0">
                <a:solidFill>
                  <a:schemeClr val="tx1"/>
                </a:solidFill>
              </a:rPr>
              <a:t>,  tetracicline,  </a:t>
            </a:r>
            <a:r>
              <a:rPr lang="it-IT" dirty="0" err="1" smtClean="0">
                <a:solidFill>
                  <a:schemeClr val="tx1"/>
                </a:solidFill>
              </a:rPr>
              <a:t>carbapenemi</a:t>
            </a:r>
            <a:endParaRPr lang="it-IT" dirty="0">
              <a:solidFill>
                <a:schemeClr val="tx1"/>
              </a:solidFill>
            </a:endParaRPr>
          </a:p>
        </p:txBody>
      </p:sp>
      <p:sp>
        <p:nvSpPr>
          <p:cNvPr id="9" name="Rettangolo 8"/>
          <p:cNvSpPr/>
          <p:nvPr/>
        </p:nvSpPr>
        <p:spPr>
          <a:xfrm>
            <a:off x="8943879" y="4000505"/>
            <a:ext cx="2305890" cy="646331"/>
          </a:xfrm>
          <a:prstGeom prst="rect">
            <a:avLst/>
          </a:prstGeom>
          <a:solidFill>
            <a:schemeClr val="accent2"/>
          </a:solidFill>
          <a:ln>
            <a:solidFill>
              <a:schemeClr val="accent1"/>
            </a:solidFill>
          </a:ln>
        </p:spPr>
        <p:txBody>
          <a:bodyPr wrap="none">
            <a:spAutoFit/>
          </a:bodyPr>
          <a:lstStyle/>
          <a:p>
            <a:pPr algn="ctr"/>
            <a:r>
              <a:rPr lang="it-IT" b="1" dirty="0" smtClean="0"/>
              <a:t>Insorgenza di</a:t>
            </a:r>
          </a:p>
          <a:p>
            <a:pPr algn="ctr"/>
            <a:r>
              <a:rPr lang="it-IT" b="1" dirty="0" smtClean="0"/>
              <a:t> antibiotico-resistenza</a:t>
            </a:r>
            <a:endParaRPr lang="it-IT" b="1" dirty="0"/>
          </a:p>
        </p:txBody>
      </p:sp>
      <p:grpSp>
        <p:nvGrpSpPr>
          <p:cNvPr id="10" name="Gruppo 9"/>
          <p:cNvGrpSpPr/>
          <p:nvPr/>
        </p:nvGrpSpPr>
        <p:grpSpPr>
          <a:xfrm>
            <a:off x="139959" y="0"/>
            <a:ext cx="2282504" cy="1082238"/>
            <a:chOff x="139959" y="0"/>
            <a:chExt cx="2282504" cy="1082238"/>
          </a:xfrm>
        </p:grpSpPr>
        <p:pic>
          <p:nvPicPr>
            <p:cNvPr id="11" name="Picture 2" descr="https://encrypted-tbn2.gstatic.com/images?q=tbn:ANd9GcQC274ncdD3ALHaqUTQmE5o_ok8Jawy9HL-YxuobNf7tGqD0O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520149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9" name="Text Box 3"/>
          <p:cNvSpPr txBox="1">
            <a:spLocks noChangeArrowheads="1"/>
          </p:cNvSpPr>
          <p:nvPr/>
        </p:nvSpPr>
        <p:spPr bwMode="auto">
          <a:xfrm>
            <a:off x="4476739" y="285729"/>
            <a:ext cx="2930354" cy="3293209"/>
          </a:xfrm>
          <a:prstGeom prst="rect">
            <a:avLst/>
          </a:prstGeom>
          <a:noFill/>
          <a:ln w="12700" cap="sq">
            <a:solidFill>
              <a:schemeClr val="accent1"/>
            </a:solidFill>
            <a:miter lim="800000"/>
            <a:headEnd type="none" w="sm" len="sm"/>
            <a:tailEnd type="none" w="sm" len="sm"/>
          </a:ln>
          <a:effectLst>
            <a:outerShdw dist="35921" dir="2700000" algn="ctr" rotWithShape="0">
              <a:schemeClr val="bg2"/>
            </a:outerShdw>
          </a:effectLst>
        </p:spPr>
        <p:txBody>
          <a:bodyPr wrap="none">
            <a:spAutoFit/>
          </a:bodyPr>
          <a:lstStyle/>
          <a:p>
            <a:pPr eaLnBrk="0" hangingPunct="0">
              <a:lnSpc>
                <a:spcPct val="130000"/>
              </a:lnSpc>
              <a:defRPr/>
            </a:pPr>
            <a:r>
              <a:rPr lang="it-IT" sz="1600" b="1" dirty="0">
                <a:solidFill>
                  <a:schemeClr val="accent1">
                    <a:lumMod val="75000"/>
                  </a:schemeClr>
                </a:solidFill>
                <a:effectLst>
                  <a:outerShdw blurRad="38100" dist="38100" dir="2700000" algn="tl">
                    <a:srgbClr val="000000"/>
                  </a:outerShdw>
                </a:effectLst>
              </a:rPr>
              <a:t> </a:t>
            </a:r>
            <a:r>
              <a:rPr lang="it-IT" sz="1600" b="1" dirty="0">
                <a:solidFill>
                  <a:schemeClr val="accent1">
                    <a:lumMod val="75000"/>
                  </a:schemeClr>
                </a:solidFill>
              </a:rPr>
              <a:t>Batteri </a:t>
            </a:r>
            <a:r>
              <a:rPr lang="it-IT" sz="1600" b="1" dirty="0" smtClean="0">
                <a:solidFill>
                  <a:schemeClr val="accent1">
                    <a:lumMod val="75000"/>
                  </a:schemeClr>
                </a:solidFill>
              </a:rPr>
              <a:t>coinvolti</a:t>
            </a:r>
          </a:p>
          <a:p>
            <a:pPr eaLnBrk="0" hangingPunct="0">
              <a:lnSpc>
                <a:spcPct val="130000"/>
              </a:lnSpc>
              <a:buClr>
                <a:srgbClr val="FFCCFF"/>
              </a:buClr>
              <a:buSzPct val="130000"/>
              <a:buFont typeface="Arial" pitchFamily="34" charset="0"/>
              <a:buChar char="•"/>
              <a:defRPr/>
            </a:pPr>
            <a:r>
              <a:rPr lang="it-IT" sz="1600" b="1" dirty="0" smtClean="0">
                <a:solidFill>
                  <a:schemeClr val="accent1">
                    <a:lumMod val="75000"/>
                  </a:schemeClr>
                </a:solidFill>
              </a:rPr>
              <a:t> </a:t>
            </a:r>
            <a:r>
              <a:rPr lang="it-IT" sz="1600" b="1" i="1" dirty="0" err="1"/>
              <a:t>Streptoccous</a:t>
            </a:r>
            <a:r>
              <a:rPr lang="it-IT" sz="1600" b="1" i="1" dirty="0"/>
              <a:t> </a:t>
            </a:r>
            <a:r>
              <a:rPr lang="it-IT" sz="1600" b="1" i="1" dirty="0" err="1"/>
              <a:t>agalactiae</a:t>
            </a:r>
            <a:endParaRPr lang="it-IT" sz="1600" b="1" i="1" dirty="0"/>
          </a:p>
          <a:p>
            <a:pPr eaLnBrk="0" hangingPunct="0">
              <a:lnSpc>
                <a:spcPct val="130000"/>
              </a:lnSpc>
              <a:buClr>
                <a:srgbClr val="FFCCFF"/>
              </a:buClr>
              <a:buSzPct val="130000"/>
              <a:buFont typeface="Arial" pitchFamily="34" charset="0"/>
              <a:buChar char="•"/>
              <a:defRPr/>
            </a:pPr>
            <a:r>
              <a:rPr lang="it-IT" sz="1600" b="1" i="1" dirty="0"/>
              <a:t> </a:t>
            </a:r>
            <a:r>
              <a:rPr lang="it-IT" sz="1600" b="1" i="1" dirty="0" err="1"/>
              <a:t>Staphylococcus</a:t>
            </a:r>
            <a:r>
              <a:rPr lang="it-IT" sz="1600" b="1" i="1" dirty="0"/>
              <a:t> </a:t>
            </a:r>
            <a:r>
              <a:rPr lang="it-IT" sz="1600" b="1" i="1" dirty="0" err="1" smtClean="0"/>
              <a:t>aureus</a:t>
            </a:r>
            <a:r>
              <a:rPr lang="it-IT" sz="1600" b="1" i="1" dirty="0" smtClean="0"/>
              <a:t> (MRSA)</a:t>
            </a:r>
            <a:endParaRPr lang="it-IT" sz="1600" b="1" i="1" dirty="0"/>
          </a:p>
          <a:p>
            <a:pPr eaLnBrk="0" hangingPunct="0">
              <a:lnSpc>
                <a:spcPct val="130000"/>
              </a:lnSpc>
              <a:buClr>
                <a:srgbClr val="FFCCFF"/>
              </a:buClr>
              <a:buSzPct val="130000"/>
              <a:buFont typeface="Arial" pitchFamily="34" charset="0"/>
              <a:buChar char="•"/>
              <a:defRPr/>
            </a:pPr>
            <a:r>
              <a:rPr lang="it-IT" sz="1600" b="1" i="1" dirty="0"/>
              <a:t> </a:t>
            </a:r>
            <a:r>
              <a:rPr lang="it-IT" sz="1600" b="1" i="1" dirty="0" err="1"/>
              <a:t>Corynebacterium</a:t>
            </a:r>
            <a:r>
              <a:rPr lang="it-IT" sz="1600" b="1" i="1" dirty="0"/>
              <a:t> </a:t>
            </a:r>
            <a:r>
              <a:rPr lang="it-IT" sz="1600" b="1" i="1" dirty="0" err="1"/>
              <a:t>bovis</a:t>
            </a:r>
            <a:endParaRPr lang="it-IT" sz="1600" b="1" dirty="0"/>
          </a:p>
          <a:p>
            <a:pPr eaLnBrk="0" hangingPunct="0">
              <a:lnSpc>
                <a:spcPct val="130000"/>
              </a:lnSpc>
              <a:buClr>
                <a:srgbClr val="FFCCFF"/>
              </a:buClr>
              <a:buSzPct val="130000"/>
              <a:buFont typeface="Arial" pitchFamily="34" charset="0"/>
              <a:buChar char="•"/>
              <a:defRPr/>
            </a:pPr>
            <a:r>
              <a:rPr lang="it-IT" sz="1600" b="1" dirty="0"/>
              <a:t> </a:t>
            </a:r>
            <a:r>
              <a:rPr lang="it-IT" sz="1600" b="1" dirty="0" smtClean="0"/>
              <a:t>Micoplasmi</a:t>
            </a:r>
          </a:p>
          <a:p>
            <a:pPr eaLnBrk="0" hangingPunct="0">
              <a:lnSpc>
                <a:spcPct val="130000"/>
              </a:lnSpc>
              <a:buClr>
                <a:srgbClr val="FFCCFF"/>
              </a:buClr>
              <a:buSzPct val="130000"/>
              <a:buFont typeface="Arial" pitchFamily="34" charset="0"/>
              <a:buChar char="•"/>
              <a:defRPr/>
            </a:pPr>
            <a:r>
              <a:rPr lang="it-IT" sz="1600" b="1" dirty="0" smtClean="0"/>
              <a:t>Streptococchi </a:t>
            </a:r>
            <a:endParaRPr lang="it-IT" sz="1600" b="1" dirty="0"/>
          </a:p>
          <a:p>
            <a:pPr eaLnBrk="0" hangingPunct="0">
              <a:lnSpc>
                <a:spcPct val="130000"/>
              </a:lnSpc>
              <a:buClr>
                <a:srgbClr val="FFCCFF"/>
              </a:buClr>
              <a:buSzPct val="130000"/>
              <a:defRPr/>
            </a:pPr>
            <a:r>
              <a:rPr lang="it-IT" sz="1600" b="1" dirty="0"/>
              <a:t>(</a:t>
            </a:r>
            <a:r>
              <a:rPr lang="it-IT" sz="1600" b="1" i="1" dirty="0"/>
              <a:t>S. </a:t>
            </a:r>
            <a:r>
              <a:rPr lang="it-IT" sz="1600" b="1" i="1" dirty="0" err="1"/>
              <a:t>dysgalactiae</a:t>
            </a:r>
            <a:r>
              <a:rPr lang="it-IT" sz="1600" b="1" i="1" dirty="0"/>
              <a:t>, S. </a:t>
            </a:r>
            <a:r>
              <a:rPr lang="it-IT" sz="1600" b="1" i="1" dirty="0" err="1"/>
              <a:t>uberis</a:t>
            </a:r>
            <a:r>
              <a:rPr lang="it-IT" sz="1600" b="1" dirty="0"/>
              <a:t>, </a:t>
            </a:r>
            <a:r>
              <a:rPr lang="it-IT" sz="1600" b="1" dirty="0" err="1"/>
              <a:t>ecc</a:t>
            </a:r>
            <a:r>
              <a:rPr lang="it-IT" sz="1600" b="1" dirty="0"/>
              <a:t>)</a:t>
            </a:r>
          </a:p>
          <a:p>
            <a:pPr eaLnBrk="0" hangingPunct="0">
              <a:lnSpc>
                <a:spcPct val="130000"/>
              </a:lnSpc>
              <a:buClr>
                <a:srgbClr val="FFCCFF"/>
              </a:buClr>
              <a:buSzPct val="130000"/>
              <a:buFont typeface="Arial" pitchFamily="34" charset="0"/>
              <a:buChar char="•"/>
              <a:defRPr/>
            </a:pPr>
            <a:r>
              <a:rPr lang="it-IT" sz="1600" b="1" dirty="0"/>
              <a:t> </a:t>
            </a:r>
            <a:r>
              <a:rPr lang="it-IT" sz="1600" b="1" dirty="0" err="1"/>
              <a:t>Staph</a:t>
            </a:r>
            <a:r>
              <a:rPr lang="it-IT" sz="1600" b="1" dirty="0"/>
              <a:t>. </a:t>
            </a:r>
            <a:r>
              <a:rPr lang="it-IT" sz="1600" b="1" dirty="0" err="1"/>
              <a:t>coagulasi</a:t>
            </a:r>
            <a:r>
              <a:rPr lang="it-IT" sz="1600" b="1" dirty="0"/>
              <a:t> negativi </a:t>
            </a:r>
          </a:p>
          <a:p>
            <a:pPr eaLnBrk="0" hangingPunct="0">
              <a:lnSpc>
                <a:spcPct val="130000"/>
              </a:lnSpc>
              <a:buClr>
                <a:srgbClr val="FFCCFF"/>
              </a:buClr>
              <a:buSzPct val="130000"/>
              <a:buFont typeface="Arial" pitchFamily="34" charset="0"/>
              <a:buChar char="•"/>
              <a:defRPr/>
            </a:pPr>
            <a:r>
              <a:rPr lang="it-IT" sz="1600" b="1" dirty="0"/>
              <a:t> </a:t>
            </a:r>
            <a:r>
              <a:rPr lang="it-IT" sz="1600" b="1" dirty="0" smtClean="0"/>
              <a:t>Enterobatteri </a:t>
            </a:r>
            <a:r>
              <a:rPr lang="it-IT" sz="1600" b="1" dirty="0"/>
              <a:t>(</a:t>
            </a:r>
            <a:r>
              <a:rPr lang="it-IT" sz="1600" b="1" i="1" dirty="0"/>
              <a:t>E. col</a:t>
            </a:r>
            <a:r>
              <a:rPr lang="it-IT" sz="1600" b="1" dirty="0"/>
              <a:t>i) </a:t>
            </a:r>
            <a:endParaRPr lang="it-IT" sz="1600" b="1" dirty="0">
              <a:latin typeface="Times New Roman" pitchFamily="18" charset="0"/>
            </a:endParaRPr>
          </a:p>
          <a:p>
            <a:pPr eaLnBrk="0" hangingPunct="0">
              <a:lnSpc>
                <a:spcPct val="130000"/>
              </a:lnSpc>
              <a:buClr>
                <a:srgbClr val="FFCCFF"/>
              </a:buClr>
              <a:buSzPct val="130000"/>
              <a:buFont typeface="Arial" pitchFamily="34" charset="0"/>
              <a:buChar char="•"/>
              <a:defRPr/>
            </a:pPr>
            <a:endParaRPr lang="it-IT" sz="1600" b="1" dirty="0">
              <a:latin typeface="Times New Roman" pitchFamily="18" charset="0"/>
            </a:endParaRPr>
          </a:p>
        </p:txBody>
      </p:sp>
      <p:sp>
        <p:nvSpPr>
          <p:cNvPr id="10" name="Text Box 3"/>
          <p:cNvSpPr txBox="1">
            <a:spLocks noChangeArrowheads="1"/>
          </p:cNvSpPr>
          <p:nvPr/>
        </p:nvSpPr>
        <p:spPr bwMode="auto">
          <a:xfrm>
            <a:off x="6907777" y="111170"/>
            <a:ext cx="2956257" cy="531749"/>
          </a:xfrm>
          <a:prstGeom prst="rect">
            <a:avLst/>
          </a:prstGeom>
          <a:solidFill>
            <a:srgbClr val="FFFFCC"/>
          </a:solidFill>
          <a:ln w="12700" cap="sq">
            <a:solidFill>
              <a:schemeClr val="accent1"/>
            </a:solidFill>
            <a:miter lim="800000"/>
            <a:headEnd type="none" w="sm" len="sm"/>
            <a:tailEnd type="none" w="sm" len="sm"/>
          </a:ln>
          <a:effectLst>
            <a:outerShdw dist="35921" dir="2700000" algn="ctr" rotWithShape="0">
              <a:schemeClr val="bg2"/>
            </a:outerShdw>
          </a:effectLst>
        </p:spPr>
        <p:txBody>
          <a:bodyPr wrap="none">
            <a:spAutoFit/>
          </a:bodyPr>
          <a:lstStyle/>
          <a:p>
            <a:pPr algn="ctr" eaLnBrk="0" hangingPunct="0">
              <a:lnSpc>
                <a:spcPct val="130000"/>
              </a:lnSpc>
              <a:defRPr/>
            </a:pPr>
            <a:r>
              <a:rPr lang="it-IT" sz="2400" b="1" dirty="0" smtClean="0"/>
              <a:t>Ghiandola mammaria</a:t>
            </a:r>
            <a:endParaRPr lang="it-IT" sz="2400" b="1" dirty="0">
              <a:latin typeface="Times New Roman" pitchFamily="18" charset="0"/>
            </a:endParaRPr>
          </a:p>
        </p:txBody>
      </p:sp>
      <p:sp>
        <p:nvSpPr>
          <p:cNvPr id="12" name="Rettangolo 11"/>
          <p:cNvSpPr/>
          <p:nvPr/>
        </p:nvSpPr>
        <p:spPr>
          <a:xfrm>
            <a:off x="7773887" y="2357430"/>
            <a:ext cx="3941903" cy="523220"/>
          </a:xfrm>
          <a:prstGeom prst="rect">
            <a:avLst/>
          </a:prstGeom>
          <a:ln>
            <a:solidFill>
              <a:schemeClr val="accent1"/>
            </a:solidFill>
          </a:ln>
        </p:spPr>
        <p:txBody>
          <a:bodyPr wrap="square">
            <a:spAutoFit/>
          </a:bodyPr>
          <a:lstStyle/>
          <a:p>
            <a:pPr algn="ctr"/>
            <a:r>
              <a:rPr lang="it-IT" sz="1400" dirty="0" smtClean="0"/>
              <a:t>La specie più comune, isolata in oltre l’80% dei casi di mastite da coliformi, è </a:t>
            </a:r>
            <a:r>
              <a:rPr lang="it-IT" sz="1400" i="1" dirty="0" smtClean="0"/>
              <a:t>Escherichia coli</a:t>
            </a:r>
            <a:endParaRPr lang="it-IT" sz="1400" dirty="0"/>
          </a:p>
        </p:txBody>
      </p:sp>
      <p:pic>
        <p:nvPicPr>
          <p:cNvPr id="11" name="Picture 11" descr="C:\Documents and Settings\Elena\Desktop\800px-Mucche_al_pascolo.jpg"/>
          <p:cNvPicPr>
            <a:picLocks noChangeAspect="1" noChangeArrowheads="1"/>
          </p:cNvPicPr>
          <p:nvPr/>
        </p:nvPicPr>
        <p:blipFill>
          <a:blip r:embed="rId3" cstate="print"/>
          <a:srcRect/>
          <a:stretch>
            <a:fillRect/>
          </a:stretch>
        </p:blipFill>
        <p:spPr bwMode="auto">
          <a:xfrm>
            <a:off x="8385905" y="1162335"/>
            <a:ext cx="2000264" cy="1125149"/>
          </a:xfrm>
          <a:prstGeom prst="rect">
            <a:avLst/>
          </a:prstGeom>
          <a:noFill/>
          <a:ln>
            <a:solidFill>
              <a:schemeClr val="accent1"/>
            </a:solidFill>
          </a:ln>
        </p:spPr>
      </p:pic>
      <p:pic>
        <p:nvPicPr>
          <p:cNvPr id="14" name="Picture 14" descr="C:\Documents and Settings\Elena\Desktop\bufalotti-a-riposo-foto-buffalo-beef.jpg"/>
          <p:cNvPicPr>
            <a:picLocks noChangeAspect="1" noChangeArrowheads="1"/>
          </p:cNvPicPr>
          <p:nvPr/>
        </p:nvPicPr>
        <p:blipFill>
          <a:blip r:embed="rId4" cstate="print"/>
          <a:srcRect/>
          <a:stretch>
            <a:fillRect/>
          </a:stretch>
        </p:blipFill>
        <p:spPr bwMode="auto">
          <a:xfrm>
            <a:off x="8763019" y="3786190"/>
            <a:ext cx="2952771" cy="1662426"/>
          </a:xfrm>
          <a:prstGeom prst="rect">
            <a:avLst/>
          </a:prstGeom>
          <a:noFill/>
          <a:ln>
            <a:solidFill>
              <a:schemeClr val="accent1"/>
            </a:solidFill>
          </a:ln>
        </p:spPr>
      </p:pic>
      <p:sp>
        <p:nvSpPr>
          <p:cNvPr id="16" name="Rettangolo 15"/>
          <p:cNvSpPr/>
          <p:nvPr/>
        </p:nvSpPr>
        <p:spPr>
          <a:xfrm>
            <a:off x="7239008" y="5443382"/>
            <a:ext cx="4857784" cy="1200329"/>
          </a:xfrm>
          <a:prstGeom prst="rect">
            <a:avLst/>
          </a:prstGeom>
          <a:noFill/>
          <a:ln>
            <a:solidFill>
              <a:schemeClr val="accent1"/>
            </a:solidFill>
          </a:ln>
        </p:spPr>
        <p:txBody>
          <a:bodyPr wrap="square">
            <a:spAutoFit/>
          </a:bodyPr>
          <a:lstStyle/>
          <a:p>
            <a:pPr algn="ctr"/>
            <a:r>
              <a:rPr lang="it-IT" b="1" dirty="0" smtClean="0"/>
              <a:t>Diarrea</a:t>
            </a:r>
          </a:p>
          <a:p>
            <a:pPr algn="ctr"/>
            <a:r>
              <a:rPr lang="it-IT" dirty="0" smtClean="0"/>
              <a:t>La specie più comune isolata in casi di gastroenterite è </a:t>
            </a:r>
            <a:r>
              <a:rPr lang="it-IT" b="1" i="1" dirty="0" smtClean="0"/>
              <a:t>Escherichia coli  </a:t>
            </a:r>
            <a:r>
              <a:rPr lang="it-IT" dirty="0" smtClean="0"/>
              <a:t>seguita da </a:t>
            </a:r>
            <a:r>
              <a:rPr lang="it-IT" b="1" i="1" dirty="0" smtClean="0"/>
              <a:t>Salmonella </a:t>
            </a:r>
            <a:r>
              <a:rPr lang="it-IT" i="1" dirty="0" smtClean="0"/>
              <a:t>e</a:t>
            </a:r>
            <a:r>
              <a:rPr lang="it-IT" b="1" i="1" dirty="0" smtClean="0"/>
              <a:t> </a:t>
            </a:r>
            <a:r>
              <a:rPr lang="it-IT" b="1" i="1" dirty="0" err="1" smtClean="0"/>
              <a:t>Campylobacter</a:t>
            </a:r>
            <a:endParaRPr lang="it-IT" sz="1400" b="1" dirty="0" smtClean="0"/>
          </a:p>
        </p:txBody>
      </p:sp>
      <p:sp>
        <p:nvSpPr>
          <p:cNvPr id="13" name="Ovale 12"/>
          <p:cNvSpPr/>
          <p:nvPr/>
        </p:nvSpPr>
        <p:spPr>
          <a:xfrm rot="10265150" flipV="1">
            <a:off x="216031" y="1109239"/>
            <a:ext cx="4412864" cy="1564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Da grossi animali con mastite o problemi apparato riproduttore e gastro-enterico</a:t>
            </a:r>
          </a:p>
          <a:p>
            <a:pPr algn="ctr"/>
            <a:endParaRPr lang="it-IT" b="1" dirty="0"/>
          </a:p>
        </p:txBody>
      </p:sp>
      <p:sp>
        <p:nvSpPr>
          <p:cNvPr id="15" name="Rettangolo 14"/>
          <p:cNvSpPr/>
          <p:nvPr/>
        </p:nvSpPr>
        <p:spPr>
          <a:xfrm>
            <a:off x="438109" y="4572689"/>
            <a:ext cx="2328883" cy="369332"/>
          </a:xfrm>
          <a:prstGeom prst="rect">
            <a:avLst/>
          </a:prstGeom>
          <a:solidFill>
            <a:srgbClr val="FFFFCC"/>
          </a:solidFill>
          <a:ln>
            <a:solidFill>
              <a:schemeClr val="accent1"/>
            </a:solidFill>
          </a:ln>
        </p:spPr>
        <p:txBody>
          <a:bodyPr wrap="none">
            <a:spAutoFit/>
          </a:bodyPr>
          <a:lstStyle/>
          <a:p>
            <a:r>
              <a:rPr lang="it-IT" b="1" dirty="0" smtClean="0"/>
              <a:t>Apparato riproduttore </a:t>
            </a:r>
            <a:endParaRPr lang="it-IT" dirty="0"/>
          </a:p>
        </p:txBody>
      </p:sp>
      <p:sp>
        <p:nvSpPr>
          <p:cNvPr id="17" name="Rettangolo 16"/>
          <p:cNvSpPr/>
          <p:nvPr/>
        </p:nvSpPr>
        <p:spPr>
          <a:xfrm>
            <a:off x="8477267" y="3571876"/>
            <a:ext cx="2606603" cy="369332"/>
          </a:xfrm>
          <a:prstGeom prst="rect">
            <a:avLst/>
          </a:prstGeom>
          <a:solidFill>
            <a:srgbClr val="FFFFCC"/>
          </a:solidFill>
          <a:ln>
            <a:solidFill>
              <a:schemeClr val="accent1"/>
            </a:solidFill>
          </a:ln>
        </p:spPr>
        <p:txBody>
          <a:bodyPr wrap="none">
            <a:spAutoFit/>
          </a:bodyPr>
          <a:lstStyle/>
          <a:p>
            <a:r>
              <a:rPr lang="it-IT" b="1" dirty="0" smtClean="0"/>
              <a:t>Apparato gastro-enterico</a:t>
            </a:r>
            <a:endParaRPr lang="it-IT" dirty="0"/>
          </a:p>
        </p:txBody>
      </p:sp>
      <p:sp>
        <p:nvSpPr>
          <p:cNvPr id="18" name="Text Box 3"/>
          <p:cNvSpPr txBox="1">
            <a:spLocks noChangeArrowheads="1"/>
          </p:cNvSpPr>
          <p:nvPr/>
        </p:nvSpPr>
        <p:spPr bwMode="auto">
          <a:xfrm>
            <a:off x="571462" y="4950940"/>
            <a:ext cx="2614049" cy="1692771"/>
          </a:xfrm>
          <a:prstGeom prst="rect">
            <a:avLst/>
          </a:prstGeom>
          <a:noFill/>
          <a:ln w="12700" cap="sq">
            <a:solidFill>
              <a:schemeClr val="accent1"/>
            </a:solidFill>
            <a:miter lim="800000"/>
            <a:headEnd type="none" w="sm" len="sm"/>
            <a:tailEnd type="none" w="sm" len="sm"/>
          </a:ln>
          <a:effectLst>
            <a:outerShdw dist="35921" dir="2700000" algn="ctr" rotWithShape="0">
              <a:schemeClr val="bg2"/>
            </a:outerShdw>
          </a:effectLst>
        </p:spPr>
        <p:txBody>
          <a:bodyPr wrap="square">
            <a:spAutoFit/>
          </a:bodyPr>
          <a:lstStyle/>
          <a:p>
            <a:pPr algn="ctr" eaLnBrk="0" hangingPunct="0">
              <a:lnSpc>
                <a:spcPct val="130000"/>
              </a:lnSpc>
              <a:defRPr/>
            </a:pPr>
            <a:r>
              <a:rPr lang="it-IT" sz="1600" b="1" dirty="0" smtClean="0">
                <a:solidFill>
                  <a:schemeClr val="accent1">
                    <a:lumMod val="75000"/>
                  </a:schemeClr>
                </a:solidFill>
                <a:effectLst>
                  <a:outerShdw blurRad="38100" dist="38100" dir="2700000" algn="tl">
                    <a:srgbClr val="000000"/>
                  </a:outerShdw>
                </a:effectLst>
              </a:rPr>
              <a:t>Metriti e Aborti</a:t>
            </a:r>
            <a:endParaRPr lang="it-IT" sz="1600" b="1" dirty="0">
              <a:solidFill>
                <a:schemeClr val="accent1">
                  <a:lumMod val="75000"/>
                </a:schemeClr>
              </a:solidFill>
            </a:endParaRPr>
          </a:p>
          <a:p>
            <a:pPr algn="ctr" eaLnBrk="0" hangingPunct="0">
              <a:lnSpc>
                <a:spcPct val="130000"/>
              </a:lnSpc>
              <a:buClr>
                <a:srgbClr val="FFCCFF"/>
              </a:buClr>
              <a:buSzPct val="130000"/>
              <a:buFont typeface="Arial" pitchFamily="34" charset="0"/>
              <a:buChar char="•"/>
              <a:defRPr/>
            </a:pPr>
            <a:r>
              <a:rPr lang="it-IT" sz="1600" b="1" dirty="0" smtClean="0"/>
              <a:t> </a:t>
            </a:r>
            <a:r>
              <a:rPr lang="it-IT" sz="1600" b="1" i="1" dirty="0" smtClean="0"/>
              <a:t>E. coli</a:t>
            </a:r>
          </a:p>
          <a:p>
            <a:pPr algn="ctr" eaLnBrk="0" hangingPunct="0">
              <a:lnSpc>
                <a:spcPct val="130000"/>
              </a:lnSpc>
              <a:buClr>
                <a:srgbClr val="FFCCFF"/>
              </a:buClr>
              <a:buSzPct val="130000"/>
              <a:buFont typeface="Arial" pitchFamily="34" charset="0"/>
              <a:buChar char="•"/>
              <a:defRPr/>
            </a:pPr>
            <a:r>
              <a:rPr lang="it-IT" sz="1600" b="1" i="1" dirty="0" smtClean="0"/>
              <a:t>Brucella </a:t>
            </a:r>
            <a:r>
              <a:rPr lang="it-IT" sz="1600" b="1" i="1" dirty="0" err="1" smtClean="0"/>
              <a:t>spp</a:t>
            </a:r>
            <a:endParaRPr lang="it-IT" sz="1600" b="1" i="1" dirty="0" smtClean="0"/>
          </a:p>
          <a:p>
            <a:pPr algn="ctr" eaLnBrk="0" hangingPunct="0">
              <a:lnSpc>
                <a:spcPct val="130000"/>
              </a:lnSpc>
              <a:buClr>
                <a:srgbClr val="FFCCFF"/>
              </a:buClr>
              <a:buSzPct val="130000"/>
              <a:buFont typeface="Arial" pitchFamily="34" charset="0"/>
              <a:buChar char="•"/>
              <a:defRPr/>
            </a:pPr>
            <a:r>
              <a:rPr lang="it-IT" sz="1600" b="1" i="1" dirty="0" err="1" smtClean="0"/>
              <a:t>Streptoccous</a:t>
            </a:r>
            <a:r>
              <a:rPr lang="it-IT" sz="1600" b="1" i="1" dirty="0" smtClean="0"/>
              <a:t> </a:t>
            </a:r>
            <a:r>
              <a:rPr lang="it-IT" sz="1600" b="1" i="1" dirty="0" err="1" smtClean="0"/>
              <a:t>spp</a:t>
            </a:r>
            <a:endParaRPr lang="it-IT" sz="1600" b="1" i="1" dirty="0" smtClean="0"/>
          </a:p>
          <a:p>
            <a:pPr algn="ctr" eaLnBrk="0" hangingPunct="0">
              <a:lnSpc>
                <a:spcPct val="130000"/>
              </a:lnSpc>
              <a:buClr>
                <a:srgbClr val="FFCCFF"/>
              </a:buClr>
              <a:buSzPct val="130000"/>
              <a:buFont typeface="Arial" pitchFamily="34" charset="0"/>
              <a:buChar char="•"/>
              <a:defRPr/>
            </a:pPr>
            <a:r>
              <a:rPr lang="it-IT" sz="1600" b="1" i="1" dirty="0" err="1" smtClean="0"/>
              <a:t>Staphylococcus</a:t>
            </a:r>
            <a:r>
              <a:rPr lang="it-IT" sz="1600" b="1" i="1" dirty="0" smtClean="0"/>
              <a:t>  </a:t>
            </a:r>
            <a:r>
              <a:rPr lang="it-IT" sz="1600" b="1" i="1" dirty="0" err="1" smtClean="0"/>
              <a:t>spp</a:t>
            </a:r>
            <a:endParaRPr lang="it-IT" sz="1600" b="1" dirty="0">
              <a:latin typeface="Times New Roman" pitchFamily="18" charset="0"/>
            </a:endParaRPr>
          </a:p>
        </p:txBody>
      </p:sp>
      <p:sp>
        <p:nvSpPr>
          <p:cNvPr id="19" name="Rettangolo arrotondato 18"/>
          <p:cNvSpPr/>
          <p:nvPr/>
        </p:nvSpPr>
        <p:spPr>
          <a:xfrm>
            <a:off x="1238216" y="3357562"/>
            <a:ext cx="5905541" cy="9286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Antibiotici generalmente  utilizzati</a:t>
            </a:r>
            <a:r>
              <a:rPr lang="it-IT" sz="1400" dirty="0" smtClean="0">
                <a:solidFill>
                  <a:schemeClr val="tx1"/>
                </a:solidFill>
              </a:rPr>
              <a:t>:  </a:t>
            </a:r>
          </a:p>
          <a:p>
            <a:pPr algn="ctr"/>
            <a:r>
              <a:rPr lang="it-IT" sz="1400" dirty="0" smtClean="0">
                <a:solidFill>
                  <a:schemeClr val="tx1"/>
                </a:solidFill>
              </a:rPr>
              <a:t>Beta </a:t>
            </a:r>
            <a:r>
              <a:rPr lang="it-IT" sz="1400" dirty="0" err="1" smtClean="0">
                <a:solidFill>
                  <a:schemeClr val="tx1"/>
                </a:solidFill>
              </a:rPr>
              <a:t>–lattamici</a:t>
            </a:r>
            <a:r>
              <a:rPr lang="it-IT" sz="1400" dirty="0" smtClean="0">
                <a:solidFill>
                  <a:schemeClr val="tx1"/>
                </a:solidFill>
              </a:rPr>
              <a:t>,  cefalosporine, tetracicline,  macrolidi</a:t>
            </a:r>
            <a:endParaRPr lang="it-IT" sz="1400" dirty="0">
              <a:solidFill>
                <a:schemeClr val="tx1"/>
              </a:solidFill>
            </a:endParaRPr>
          </a:p>
        </p:txBody>
      </p:sp>
      <p:sp>
        <p:nvSpPr>
          <p:cNvPr id="20" name="Rettangolo 19"/>
          <p:cNvSpPr/>
          <p:nvPr/>
        </p:nvSpPr>
        <p:spPr>
          <a:xfrm>
            <a:off x="4943351" y="4143381"/>
            <a:ext cx="2305890" cy="646331"/>
          </a:xfrm>
          <a:prstGeom prst="rect">
            <a:avLst/>
          </a:prstGeom>
          <a:solidFill>
            <a:schemeClr val="accent2"/>
          </a:solidFill>
          <a:ln>
            <a:solidFill>
              <a:schemeClr val="accent1"/>
            </a:solidFill>
          </a:ln>
        </p:spPr>
        <p:txBody>
          <a:bodyPr wrap="none">
            <a:spAutoFit/>
          </a:bodyPr>
          <a:lstStyle/>
          <a:p>
            <a:pPr algn="ctr"/>
            <a:r>
              <a:rPr lang="it-IT" b="1" dirty="0" smtClean="0"/>
              <a:t>Insorgenza di</a:t>
            </a:r>
          </a:p>
          <a:p>
            <a:pPr algn="ctr"/>
            <a:r>
              <a:rPr lang="it-IT" b="1" dirty="0" smtClean="0"/>
              <a:t> antibiotico-resistenza</a:t>
            </a:r>
            <a:endParaRPr lang="it-IT" b="1" dirty="0"/>
          </a:p>
        </p:txBody>
      </p:sp>
      <p:grpSp>
        <p:nvGrpSpPr>
          <p:cNvPr id="21" name="Gruppo 20"/>
          <p:cNvGrpSpPr/>
          <p:nvPr/>
        </p:nvGrpSpPr>
        <p:grpSpPr>
          <a:xfrm>
            <a:off x="139959" y="0"/>
            <a:ext cx="2282504" cy="1082238"/>
            <a:chOff x="139959" y="0"/>
            <a:chExt cx="2282504" cy="1082238"/>
          </a:xfrm>
        </p:grpSpPr>
        <p:pic>
          <p:nvPicPr>
            <p:cNvPr id="22" name="Picture 2" descr="https://encrypted-tbn2.gstatic.com/images?q=tbn:ANd9GcQC274ncdD3ALHaqUTQmE5o_ok8Jawy9HL-YxuobNf7tGqD0O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8497583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81205" y="151199"/>
            <a:ext cx="6507166" cy="584775"/>
          </a:xfrm>
          <a:prstGeom prst="rect">
            <a:avLst/>
          </a:prstGeom>
          <a:noFill/>
        </p:spPr>
        <p:txBody>
          <a:bodyPr wrap="none" rtlCol="0">
            <a:spAutoFit/>
          </a:bodyPr>
          <a:lstStyle/>
          <a:p>
            <a:r>
              <a:rPr lang="it-IT" sz="3200" dirty="0" smtClean="0"/>
              <a:t>Antibiotico resistenza: </a:t>
            </a:r>
            <a:r>
              <a:rPr lang="it-IT" sz="3200" i="1" dirty="0" smtClean="0"/>
              <a:t>Escherichia coli</a:t>
            </a:r>
            <a:endParaRPr lang="it-IT" sz="3200" i="1" dirty="0"/>
          </a:p>
        </p:txBody>
      </p:sp>
      <p:pic>
        <p:nvPicPr>
          <p:cNvPr id="6" name="Immagine 5"/>
          <p:cNvPicPr>
            <a:picLocks noChangeAspect="1"/>
          </p:cNvPicPr>
          <p:nvPr/>
        </p:nvPicPr>
        <p:blipFill rotWithShape="1">
          <a:blip r:embed="rId2"/>
          <a:srcRect t="11531"/>
          <a:stretch/>
        </p:blipFill>
        <p:spPr>
          <a:xfrm>
            <a:off x="938847" y="1529714"/>
            <a:ext cx="9356620" cy="4966654"/>
          </a:xfrm>
          <a:prstGeom prst="rect">
            <a:avLst/>
          </a:prstGeom>
        </p:spPr>
      </p:pic>
      <p:sp>
        <p:nvSpPr>
          <p:cNvPr id="7" name="Rettangolo 6"/>
          <p:cNvSpPr/>
          <p:nvPr/>
        </p:nvSpPr>
        <p:spPr>
          <a:xfrm>
            <a:off x="1674362" y="993028"/>
            <a:ext cx="6706964" cy="369332"/>
          </a:xfrm>
          <a:prstGeom prst="rect">
            <a:avLst/>
          </a:prstGeom>
        </p:spPr>
        <p:txBody>
          <a:bodyPr wrap="none">
            <a:spAutoFit/>
          </a:bodyPr>
          <a:lstStyle/>
          <a:p>
            <a:r>
              <a:rPr lang="it-IT" dirty="0" smtClean="0"/>
              <a:t>Percentuale di isolati resistenti </a:t>
            </a:r>
            <a:r>
              <a:rPr lang="it-IT" dirty="0"/>
              <a:t>alle cefalosporine di terza generazione</a:t>
            </a:r>
          </a:p>
        </p:txBody>
      </p:sp>
      <p:pic>
        <p:nvPicPr>
          <p:cNvPr id="8" name="Immagine 7"/>
          <p:cNvPicPr>
            <a:picLocks noChangeAspect="1"/>
          </p:cNvPicPr>
          <p:nvPr/>
        </p:nvPicPr>
        <p:blipFill rotWithShape="1">
          <a:blip r:embed="rId3"/>
          <a:srcRect l="2631" t="11469" r="11525" b="9099"/>
          <a:stretch/>
        </p:blipFill>
        <p:spPr>
          <a:xfrm>
            <a:off x="8271255" y="782543"/>
            <a:ext cx="953020" cy="851635"/>
          </a:xfrm>
          <a:prstGeom prst="rect">
            <a:avLst/>
          </a:prstGeom>
        </p:spPr>
      </p:pic>
      <p:grpSp>
        <p:nvGrpSpPr>
          <p:cNvPr id="9" name="Gruppo 8"/>
          <p:cNvGrpSpPr/>
          <p:nvPr/>
        </p:nvGrpSpPr>
        <p:grpSpPr>
          <a:xfrm>
            <a:off x="139959" y="0"/>
            <a:ext cx="2282504" cy="1082238"/>
            <a:chOff x="139959" y="0"/>
            <a:chExt cx="2282504" cy="1082238"/>
          </a:xfrm>
        </p:grpSpPr>
        <p:pic>
          <p:nvPicPr>
            <p:cNvPr id="10" name="Picture 2" descr="https://encrypted-tbn2.gstatic.com/images?q=tbn:ANd9GcQC274ncdD3ALHaqUTQmE5o_ok8Jawy9HL-YxuobNf7tGqD0O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asellaDiTesto 2"/>
          <p:cNvSpPr txBox="1"/>
          <p:nvPr/>
        </p:nvSpPr>
        <p:spPr>
          <a:xfrm>
            <a:off x="1291585" y="3762428"/>
            <a:ext cx="788999" cy="430887"/>
          </a:xfrm>
          <a:prstGeom prst="rect">
            <a:avLst/>
          </a:prstGeom>
          <a:solidFill>
            <a:schemeClr val="bg1"/>
          </a:solidFill>
        </p:spPr>
        <p:txBody>
          <a:bodyPr wrap="none" rtlCol="0">
            <a:spAutoFit/>
          </a:bodyPr>
          <a:lstStyle/>
          <a:p>
            <a:r>
              <a:rPr lang="it-IT" sz="1100" dirty="0" smtClean="0"/>
              <a:t>10%-&lt;25%</a:t>
            </a:r>
          </a:p>
          <a:p>
            <a:r>
              <a:rPr lang="it-IT" sz="1100" dirty="0" smtClean="0"/>
              <a:t>25%-&lt;50%</a:t>
            </a:r>
            <a:endParaRPr lang="it-IT" sz="1100" dirty="0"/>
          </a:p>
        </p:txBody>
      </p:sp>
      <p:sp>
        <p:nvSpPr>
          <p:cNvPr id="13" name="CasellaDiTesto 12"/>
          <p:cNvSpPr txBox="1"/>
          <p:nvPr/>
        </p:nvSpPr>
        <p:spPr>
          <a:xfrm>
            <a:off x="5931113" y="3762427"/>
            <a:ext cx="788999" cy="430887"/>
          </a:xfrm>
          <a:prstGeom prst="rect">
            <a:avLst/>
          </a:prstGeom>
          <a:solidFill>
            <a:schemeClr val="bg1"/>
          </a:solidFill>
        </p:spPr>
        <p:txBody>
          <a:bodyPr wrap="none" rtlCol="0">
            <a:spAutoFit/>
          </a:bodyPr>
          <a:lstStyle/>
          <a:p>
            <a:r>
              <a:rPr lang="it-IT" sz="1100" dirty="0" smtClean="0"/>
              <a:t>10%-&lt;25%</a:t>
            </a:r>
          </a:p>
          <a:p>
            <a:r>
              <a:rPr lang="it-IT" sz="1100" dirty="0" smtClean="0"/>
              <a:t>25%-&lt;50%</a:t>
            </a:r>
            <a:endParaRPr lang="it-IT" sz="1100" dirty="0"/>
          </a:p>
        </p:txBody>
      </p:sp>
    </p:spTree>
    <p:extLst>
      <p:ext uri="{BB962C8B-B14F-4D97-AF65-F5344CB8AC3E}">
        <p14:creationId xmlns:p14="http://schemas.microsoft.com/office/powerpoint/2010/main" val="321236970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81205" y="151199"/>
            <a:ext cx="7739683" cy="584775"/>
          </a:xfrm>
          <a:prstGeom prst="rect">
            <a:avLst/>
          </a:prstGeom>
          <a:noFill/>
        </p:spPr>
        <p:txBody>
          <a:bodyPr wrap="none" rtlCol="0">
            <a:spAutoFit/>
          </a:bodyPr>
          <a:lstStyle/>
          <a:p>
            <a:r>
              <a:rPr lang="it-IT" sz="3200" dirty="0" smtClean="0"/>
              <a:t>Antibiotico resistenza: </a:t>
            </a:r>
            <a:r>
              <a:rPr lang="it-IT" sz="3200" i="1" dirty="0" err="1" smtClean="0"/>
              <a:t>Klebsiella</a:t>
            </a:r>
            <a:r>
              <a:rPr lang="it-IT" sz="3200" i="1" dirty="0" smtClean="0"/>
              <a:t> </a:t>
            </a:r>
            <a:r>
              <a:rPr lang="it-IT" sz="3200" i="1" dirty="0" err="1" smtClean="0"/>
              <a:t>pneumoniae</a:t>
            </a:r>
            <a:endParaRPr lang="it-IT" sz="3200" i="1" dirty="0"/>
          </a:p>
        </p:txBody>
      </p:sp>
      <p:sp>
        <p:nvSpPr>
          <p:cNvPr id="7" name="Rettangolo 6"/>
          <p:cNvSpPr/>
          <p:nvPr/>
        </p:nvSpPr>
        <p:spPr>
          <a:xfrm>
            <a:off x="3647603" y="871978"/>
            <a:ext cx="4720844" cy="369332"/>
          </a:xfrm>
          <a:prstGeom prst="rect">
            <a:avLst/>
          </a:prstGeom>
        </p:spPr>
        <p:txBody>
          <a:bodyPr wrap="none">
            <a:spAutoFit/>
          </a:bodyPr>
          <a:lstStyle/>
          <a:p>
            <a:r>
              <a:rPr lang="it-IT" dirty="0" smtClean="0"/>
              <a:t>Percentuale di isolati resistenti </a:t>
            </a:r>
            <a:r>
              <a:rPr lang="it-IT" dirty="0"/>
              <a:t>ai </a:t>
            </a:r>
            <a:r>
              <a:rPr lang="it-IT" dirty="0" err="1"/>
              <a:t>carbapenemi</a:t>
            </a:r>
            <a:r>
              <a:rPr lang="it-IT" dirty="0"/>
              <a:t> </a:t>
            </a:r>
          </a:p>
        </p:txBody>
      </p:sp>
      <p:pic>
        <p:nvPicPr>
          <p:cNvPr id="8" name="Immagine 7"/>
          <p:cNvPicPr>
            <a:picLocks noChangeAspect="1"/>
          </p:cNvPicPr>
          <p:nvPr/>
        </p:nvPicPr>
        <p:blipFill rotWithShape="1">
          <a:blip r:embed="rId2"/>
          <a:srcRect t="11522" b="5293"/>
          <a:stretch/>
        </p:blipFill>
        <p:spPr>
          <a:xfrm>
            <a:off x="1145450" y="1377314"/>
            <a:ext cx="9725150" cy="4904953"/>
          </a:xfrm>
          <a:prstGeom prst="rect">
            <a:avLst/>
          </a:prstGeom>
        </p:spPr>
      </p:pic>
      <p:pic>
        <p:nvPicPr>
          <p:cNvPr id="10" name="Immagine 9"/>
          <p:cNvPicPr>
            <a:picLocks noChangeAspect="1"/>
          </p:cNvPicPr>
          <p:nvPr/>
        </p:nvPicPr>
        <p:blipFill rotWithShape="1">
          <a:blip r:embed="rId3"/>
          <a:srcRect l="2631" t="11469" r="11525" b="9099"/>
          <a:stretch/>
        </p:blipFill>
        <p:spPr>
          <a:xfrm>
            <a:off x="8237377" y="735974"/>
            <a:ext cx="953020" cy="851635"/>
          </a:xfrm>
          <a:prstGeom prst="rect">
            <a:avLst/>
          </a:prstGeom>
        </p:spPr>
      </p:pic>
      <p:grpSp>
        <p:nvGrpSpPr>
          <p:cNvPr id="9" name="Gruppo 8"/>
          <p:cNvGrpSpPr/>
          <p:nvPr/>
        </p:nvGrpSpPr>
        <p:grpSpPr>
          <a:xfrm>
            <a:off x="139959" y="0"/>
            <a:ext cx="2282504" cy="1082238"/>
            <a:chOff x="139959" y="0"/>
            <a:chExt cx="2282504" cy="1082238"/>
          </a:xfrm>
        </p:grpSpPr>
        <p:pic>
          <p:nvPicPr>
            <p:cNvPr id="11" name="Picture 2" descr="https://encrypted-tbn2.gstatic.com/images?q=tbn:ANd9GcQC274ncdD3ALHaqUTQmE5o_ok8Jawy9HL-YxuobNf7tGqD0O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CasellaDiTesto 13"/>
          <p:cNvSpPr txBox="1"/>
          <p:nvPr/>
        </p:nvSpPr>
        <p:spPr>
          <a:xfrm>
            <a:off x="1488808" y="3614346"/>
            <a:ext cx="788999" cy="430887"/>
          </a:xfrm>
          <a:prstGeom prst="rect">
            <a:avLst/>
          </a:prstGeom>
          <a:solidFill>
            <a:schemeClr val="bg1"/>
          </a:solidFill>
        </p:spPr>
        <p:txBody>
          <a:bodyPr wrap="none" rtlCol="0">
            <a:spAutoFit/>
          </a:bodyPr>
          <a:lstStyle/>
          <a:p>
            <a:r>
              <a:rPr lang="it-IT" sz="1100" dirty="0" smtClean="0"/>
              <a:t>10%-&lt;25%</a:t>
            </a:r>
          </a:p>
          <a:p>
            <a:r>
              <a:rPr lang="it-IT" sz="1100" dirty="0" smtClean="0"/>
              <a:t>25%-&lt;50%</a:t>
            </a:r>
            <a:endParaRPr lang="it-IT" sz="1100" dirty="0"/>
          </a:p>
        </p:txBody>
      </p:sp>
      <p:sp>
        <p:nvSpPr>
          <p:cNvPr id="15" name="CasellaDiTesto 14"/>
          <p:cNvSpPr txBox="1"/>
          <p:nvPr/>
        </p:nvSpPr>
        <p:spPr>
          <a:xfrm>
            <a:off x="6206844" y="3626995"/>
            <a:ext cx="788999" cy="430887"/>
          </a:xfrm>
          <a:prstGeom prst="rect">
            <a:avLst/>
          </a:prstGeom>
          <a:solidFill>
            <a:schemeClr val="bg1"/>
          </a:solidFill>
        </p:spPr>
        <p:txBody>
          <a:bodyPr wrap="none" rtlCol="0">
            <a:spAutoFit/>
          </a:bodyPr>
          <a:lstStyle/>
          <a:p>
            <a:r>
              <a:rPr lang="it-IT" sz="1100" dirty="0" smtClean="0"/>
              <a:t>10%-&lt;25%</a:t>
            </a:r>
          </a:p>
          <a:p>
            <a:r>
              <a:rPr lang="it-IT" sz="1100" dirty="0" smtClean="0"/>
              <a:t>25%-&lt;50%</a:t>
            </a:r>
            <a:endParaRPr lang="it-IT" sz="1100" dirty="0"/>
          </a:p>
        </p:txBody>
      </p:sp>
    </p:spTree>
    <p:extLst>
      <p:ext uri="{BB962C8B-B14F-4D97-AF65-F5344CB8AC3E}">
        <p14:creationId xmlns:p14="http://schemas.microsoft.com/office/powerpoint/2010/main" val="375212241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81205" y="151199"/>
            <a:ext cx="7949484" cy="584775"/>
          </a:xfrm>
          <a:prstGeom prst="rect">
            <a:avLst/>
          </a:prstGeom>
          <a:noFill/>
        </p:spPr>
        <p:txBody>
          <a:bodyPr wrap="none" rtlCol="0">
            <a:spAutoFit/>
          </a:bodyPr>
          <a:lstStyle/>
          <a:p>
            <a:r>
              <a:rPr lang="it-IT" sz="3200" dirty="0" smtClean="0"/>
              <a:t>Antibiotico resistenza: </a:t>
            </a:r>
            <a:r>
              <a:rPr lang="it-IT" sz="3200" i="1" dirty="0" err="1" smtClean="0"/>
              <a:t>Staphylococcus</a:t>
            </a:r>
            <a:r>
              <a:rPr lang="it-IT" sz="3200" i="1" dirty="0" smtClean="0"/>
              <a:t> </a:t>
            </a:r>
            <a:r>
              <a:rPr lang="it-IT" sz="3200" i="1" dirty="0" err="1" smtClean="0"/>
              <a:t>aureus</a:t>
            </a:r>
            <a:endParaRPr lang="it-IT" sz="3200" i="1" dirty="0"/>
          </a:p>
        </p:txBody>
      </p:sp>
      <p:sp>
        <p:nvSpPr>
          <p:cNvPr id="8" name="Rettangolo 7"/>
          <p:cNvSpPr/>
          <p:nvPr/>
        </p:nvSpPr>
        <p:spPr>
          <a:xfrm>
            <a:off x="3647603" y="871978"/>
            <a:ext cx="4561249" cy="369332"/>
          </a:xfrm>
          <a:prstGeom prst="rect">
            <a:avLst/>
          </a:prstGeom>
        </p:spPr>
        <p:txBody>
          <a:bodyPr wrap="none">
            <a:spAutoFit/>
          </a:bodyPr>
          <a:lstStyle/>
          <a:p>
            <a:r>
              <a:rPr lang="it-IT" dirty="0" smtClean="0"/>
              <a:t>Percentuale di isolati resistenti alla </a:t>
            </a:r>
            <a:r>
              <a:rPr lang="it-IT" dirty="0" err="1" smtClean="0"/>
              <a:t>meticillina</a:t>
            </a:r>
            <a:endParaRPr lang="it-IT" dirty="0"/>
          </a:p>
        </p:txBody>
      </p:sp>
      <p:pic>
        <p:nvPicPr>
          <p:cNvPr id="9" name="Immagine 8"/>
          <p:cNvPicPr>
            <a:picLocks noChangeAspect="1"/>
          </p:cNvPicPr>
          <p:nvPr/>
        </p:nvPicPr>
        <p:blipFill rotWithShape="1">
          <a:blip r:embed="rId2"/>
          <a:srcRect t="11537" b="3387"/>
          <a:stretch/>
        </p:blipFill>
        <p:spPr>
          <a:xfrm>
            <a:off x="790468" y="1367096"/>
            <a:ext cx="9839983" cy="4956436"/>
          </a:xfrm>
          <a:prstGeom prst="rect">
            <a:avLst/>
          </a:prstGeom>
        </p:spPr>
      </p:pic>
      <p:pic>
        <p:nvPicPr>
          <p:cNvPr id="7" name="Immagine 6"/>
          <p:cNvPicPr>
            <a:picLocks noChangeAspect="1"/>
          </p:cNvPicPr>
          <p:nvPr/>
        </p:nvPicPr>
        <p:blipFill rotWithShape="1">
          <a:blip r:embed="rId3"/>
          <a:srcRect l="2631" t="11469" r="11525" b="9099"/>
          <a:stretch/>
        </p:blipFill>
        <p:spPr>
          <a:xfrm>
            <a:off x="8059578" y="702019"/>
            <a:ext cx="953020" cy="851635"/>
          </a:xfrm>
          <a:prstGeom prst="rect">
            <a:avLst/>
          </a:prstGeom>
        </p:spPr>
      </p:pic>
      <p:grpSp>
        <p:nvGrpSpPr>
          <p:cNvPr id="10" name="Gruppo 9"/>
          <p:cNvGrpSpPr/>
          <p:nvPr/>
        </p:nvGrpSpPr>
        <p:grpSpPr>
          <a:xfrm>
            <a:off x="139959" y="0"/>
            <a:ext cx="2282504" cy="1082238"/>
            <a:chOff x="139959" y="0"/>
            <a:chExt cx="2282504" cy="1082238"/>
          </a:xfrm>
        </p:grpSpPr>
        <p:pic>
          <p:nvPicPr>
            <p:cNvPr id="11" name="Picture 2" descr="https://encrypted-tbn2.gstatic.com/images?q=tbn:ANd9GcQC274ncdD3ALHaqUTQmE5o_ok8Jawy9HL-YxuobNf7tGqD0O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CasellaDiTesto 13"/>
          <p:cNvSpPr txBox="1"/>
          <p:nvPr/>
        </p:nvSpPr>
        <p:spPr>
          <a:xfrm>
            <a:off x="1264690" y="3601064"/>
            <a:ext cx="788999" cy="430887"/>
          </a:xfrm>
          <a:prstGeom prst="rect">
            <a:avLst/>
          </a:prstGeom>
          <a:solidFill>
            <a:schemeClr val="bg1"/>
          </a:solidFill>
        </p:spPr>
        <p:txBody>
          <a:bodyPr wrap="none" rtlCol="0">
            <a:spAutoFit/>
          </a:bodyPr>
          <a:lstStyle/>
          <a:p>
            <a:r>
              <a:rPr lang="it-IT" sz="1100" dirty="0" smtClean="0"/>
              <a:t>10%-&lt;25%</a:t>
            </a:r>
          </a:p>
          <a:p>
            <a:r>
              <a:rPr lang="it-IT" sz="1100" dirty="0" smtClean="0"/>
              <a:t>25%-&lt;50%</a:t>
            </a:r>
            <a:endParaRPr lang="it-IT" sz="1100" dirty="0"/>
          </a:p>
        </p:txBody>
      </p:sp>
      <p:sp>
        <p:nvSpPr>
          <p:cNvPr id="15" name="CasellaDiTesto 14"/>
          <p:cNvSpPr txBox="1"/>
          <p:nvPr/>
        </p:nvSpPr>
        <p:spPr>
          <a:xfrm>
            <a:off x="5884878" y="3629870"/>
            <a:ext cx="788999" cy="430887"/>
          </a:xfrm>
          <a:prstGeom prst="rect">
            <a:avLst/>
          </a:prstGeom>
          <a:solidFill>
            <a:schemeClr val="bg1"/>
          </a:solidFill>
        </p:spPr>
        <p:txBody>
          <a:bodyPr wrap="none" rtlCol="0">
            <a:spAutoFit/>
          </a:bodyPr>
          <a:lstStyle/>
          <a:p>
            <a:r>
              <a:rPr lang="it-IT" sz="1100" dirty="0" smtClean="0"/>
              <a:t>10%-&lt;25%</a:t>
            </a:r>
          </a:p>
          <a:p>
            <a:r>
              <a:rPr lang="it-IT" sz="1100" dirty="0" smtClean="0"/>
              <a:t>25%-&lt;50%</a:t>
            </a:r>
            <a:endParaRPr lang="it-IT" sz="1100" dirty="0"/>
          </a:p>
        </p:txBody>
      </p:sp>
    </p:spTree>
    <p:extLst>
      <p:ext uri="{BB962C8B-B14F-4D97-AF65-F5344CB8AC3E}">
        <p14:creationId xmlns:p14="http://schemas.microsoft.com/office/powerpoint/2010/main" val="201487284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81205" y="151199"/>
            <a:ext cx="7072834" cy="584775"/>
          </a:xfrm>
          <a:prstGeom prst="rect">
            <a:avLst/>
          </a:prstGeom>
          <a:noFill/>
        </p:spPr>
        <p:txBody>
          <a:bodyPr wrap="none" rtlCol="0">
            <a:spAutoFit/>
          </a:bodyPr>
          <a:lstStyle/>
          <a:p>
            <a:r>
              <a:rPr lang="it-IT" sz="3200" dirty="0" smtClean="0"/>
              <a:t>Antibiotico resistenza: </a:t>
            </a:r>
            <a:r>
              <a:rPr lang="it-IT" sz="3200" i="1" dirty="0" err="1" smtClean="0"/>
              <a:t>Acinetobacter</a:t>
            </a:r>
            <a:r>
              <a:rPr lang="it-IT" sz="3200" dirty="0" smtClean="0"/>
              <a:t> </a:t>
            </a:r>
            <a:r>
              <a:rPr lang="it-IT" sz="3200" dirty="0" err="1" smtClean="0"/>
              <a:t>spp</a:t>
            </a:r>
            <a:r>
              <a:rPr lang="it-IT" sz="3200" dirty="0" smtClean="0"/>
              <a:t>.</a:t>
            </a:r>
            <a:endParaRPr lang="it-IT" sz="3200" dirty="0"/>
          </a:p>
        </p:txBody>
      </p:sp>
      <p:sp>
        <p:nvSpPr>
          <p:cNvPr id="6" name="Rettangolo 5"/>
          <p:cNvSpPr/>
          <p:nvPr/>
        </p:nvSpPr>
        <p:spPr>
          <a:xfrm>
            <a:off x="2097328" y="948178"/>
            <a:ext cx="7656711" cy="369332"/>
          </a:xfrm>
          <a:prstGeom prst="rect">
            <a:avLst/>
          </a:prstGeom>
        </p:spPr>
        <p:txBody>
          <a:bodyPr wrap="none">
            <a:spAutoFit/>
          </a:bodyPr>
          <a:lstStyle/>
          <a:p>
            <a:r>
              <a:rPr lang="it-IT" dirty="0" smtClean="0"/>
              <a:t>Percentuale di isolati resistenti </a:t>
            </a:r>
            <a:r>
              <a:rPr lang="it-IT" dirty="0"/>
              <a:t>ai </a:t>
            </a:r>
            <a:r>
              <a:rPr lang="it-IT" dirty="0" err="1" smtClean="0"/>
              <a:t>fluorochinoloni</a:t>
            </a:r>
            <a:r>
              <a:rPr lang="it-IT" dirty="0" smtClean="0"/>
              <a:t>, </a:t>
            </a:r>
            <a:r>
              <a:rPr lang="it-IT" dirty="0" err="1" smtClean="0"/>
              <a:t>aminoglicosidi</a:t>
            </a:r>
            <a:r>
              <a:rPr lang="it-IT" dirty="0" smtClean="0"/>
              <a:t> e </a:t>
            </a:r>
            <a:r>
              <a:rPr lang="it-IT" dirty="0" err="1" smtClean="0"/>
              <a:t>carbapenemi</a:t>
            </a:r>
            <a:r>
              <a:rPr lang="it-IT" dirty="0" smtClean="0"/>
              <a:t> </a:t>
            </a:r>
            <a:endParaRPr lang="it-IT" dirty="0"/>
          </a:p>
        </p:txBody>
      </p:sp>
      <p:pic>
        <p:nvPicPr>
          <p:cNvPr id="7" name="Immagine 6"/>
          <p:cNvPicPr>
            <a:picLocks noChangeAspect="1"/>
          </p:cNvPicPr>
          <p:nvPr/>
        </p:nvPicPr>
        <p:blipFill rotWithShape="1">
          <a:blip r:embed="rId2"/>
          <a:srcRect t="11090" r="47537" b="3179"/>
          <a:stretch/>
        </p:blipFill>
        <p:spPr>
          <a:xfrm>
            <a:off x="3200400" y="1426363"/>
            <a:ext cx="4771127" cy="4820286"/>
          </a:xfrm>
          <a:prstGeom prst="rect">
            <a:avLst/>
          </a:prstGeom>
        </p:spPr>
      </p:pic>
      <p:pic>
        <p:nvPicPr>
          <p:cNvPr id="8" name="Immagine 7"/>
          <p:cNvPicPr>
            <a:picLocks noChangeAspect="1"/>
          </p:cNvPicPr>
          <p:nvPr/>
        </p:nvPicPr>
        <p:blipFill rotWithShape="1">
          <a:blip r:embed="rId3"/>
          <a:srcRect l="2631" t="11469" r="11525" b="9099"/>
          <a:stretch/>
        </p:blipFill>
        <p:spPr>
          <a:xfrm>
            <a:off x="9731662" y="707026"/>
            <a:ext cx="953020" cy="851635"/>
          </a:xfrm>
          <a:prstGeom prst="rect">
            <a:avLst/>
          </a:prstGeom>
        </p:spPr>
      </p:pic>
      <p:grpSp>
        <p:nvGrpSpPr>
          <p:cNvPr id="9" name="Gruppo 8"/>
          <p:cNvGrpSpPr/>
          <p:nvPr/>
        </p:nvGrpSpPr>
        <p:grpSpPr>
          <a:xfrm>
            <a:off x="139959" y="0"/>
            <a:ext cx="2282504" cy="1082238"/>
            <a:chOff x="139959" y="0"/>
            <a:chExt cx="2282504" cy="1082238"/>
          </a:xfrm>
        </p:grpSpPr>
        <p:pic>
          <p:nvPicPr>
            <p:cNvPr id="10" name="Picture 2" descr="https://encrypted-tbn2.gstatic.com/images?q=tbn:ANd9GcQC274ncdD3ALHaqUTQmE5o_ok8Jawy9HL-YxuobNf7tGqD0O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CasellaDiTesto 12"/>
          <p:cNvSpPr txBox="1"/>
          <p:nvPr/>
        </p:nvSpPr>
        <p:spPr>
          <a:xfrm>
            <a:off x="3550690" y="3636924"/>
            <a:ext cx="761747" cy="577081"/>
          </a:xfrm>
          <a:prstGeom prst="rect">
            <a:avLst/>
          </a:prstGeom>
          <a:solidFill>
            <a:schemeClr val="bg1"/>
          </a:solidFill>
        </p:spPr>
        <p:txBody>
          <a:bodyPr wrap="none" rtlCol="0">
            <a:spAutoFit/>
          </a:bodyPr>
          <a:lstStyle/>
          <a:p>
            <a:r>
              <a:rPr lang="it-IT" sz="1050" dirty="0" smtClean="0"/>
              <a:t>10%-&lt;25%</a:t>
            </a:r>
          </a:p>
          <a:p>
            <a:r>
              <a:rPr lang="it-IT" sz="1050" dirty="0" smtClean="0"/>
              <a:t>25%-&lt;50%</a:t>
            </a:r>
          </a:p>
          <a:p>
            <a:r>
              <a:rPr lang="it-IT" sz="1050" dirty="0" smtClean="0"/>
              <a:t>&gt;50%</a:t>
            </a:r>
            <a:endParaRPr lang="it-IT" sz="1050" dirty="0"/>
          </a:p>
        </p:txBody>
      </p:sp>
    </p:spTree>
    <p:extLst>
      <p:ext uri="{BB962C8B-B14F-4D97-AF65-F5344CB8AC3E}">
        <p14:creationId xmlns:p14="http://schemas.microsoft.com/office/powerpoint/2010/main" val="25012066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a 7"/>
          <p:cNvGraphicFramePr/>
          <p:nvPr>
            <p:extLst/>
          </p:nvPr>
        </p:nvGraphicFramePr>
        <p:xfrm>
          <a:off x="381000" y="81405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asellaDiTesto 8"/>
          <p:cNvSpPr txBox="1"/>
          <p:nvPr/>
        </p:nvSpPr>
        <p:spPr>
          <a:xfrm>
            <a:off x="3642815" y="168692"/>
            <a:ext cx="4335418" cy="646331"/>
          </a:xfrm>
          <a:prstGeom prst="rect">
            <a:avLst/>
          </a:prstGeom>
          <a:noFill/>
        </p:spPr>
        <p:txBody>
          <a:bodyPr wrap="none" rtlCol="0">
            <a:spAutoFit/>
          </a:bodyPr>
          <a:lstStyle/>
          <a:p>
            <a:r>
              <a:rPr lang="it-IT" sz="3600" dirty="0" smtClean="0"/>
              <a:t>Approccio </a:t>
            </a:r>
            <a:r>
              <a:rPr lang="it-IT" sz="3600" dirty="0" err="1" smtClean="0"/>
              <a:t>One-Health</a:t>
            </a:r>
            <a:endParaRPr lang="it-IT" sz="3600" dirty="0"/>
          </a:p>
        </p:txBody>
      </p:sp>
      <p:sp>
        <p:nvSpPr>
          <p:cNvPr id="10" name="CasellaDiTesto 9"/>
          <p:cNvSpPr txBox="1"/>
          <p:nvPr/>
        </p:nvSpPr>
        <p:spPr>
          <a:xfrm>
            <a:off x="2529186" y="746192"/>
            <a:ext cx="7099700" cy="523220"/>
          </a:xfrm>
          <a:prstGeom prst="rect">
            <a:avLst/>
          </a:prstGeom>
          <a:noFill/>
        </p:spPr>
        <p:txBody>
          <a:bodyPr wrap="none" rtlCol="0">
            <a:spAutoFit/>
          </a:bodyPr>
          <a:lstStyle/>
          <a:p>
            <a:r>
              <a:rPr lang="it-IT" sz="2800" dirty="0" smtClean="0"/>
              <a:t>Un approccio globale ad un problema mondiale</a:t>
            </a:r>
            <a:endParaRPr lang="it-IT" sz="2800" dirty="0"/>
          </a:p>
        </p:txBody>
      </p:sp>
      <p:sp>
        <p:nvSpPr>
          <p:cNvPr id="6" name="Rettangolo 5"/>
          <p:cNvSpPr/>
          <p:nvPr/>
        </p:nvSpPr>
        <p:spPr>
          <a:xfrm>
            <a:off x="2065186" y="6394013"/>
            <a:ext cx="8991600" cy="369332"/>
          </a:xfrm>
          <a:prstGeom prst="rect">
            <a:avLst/>
          </a:prstGeom>
        </p:spPr>
        <p:txBody>
          <a:bodyPr wrap="square">
            <a:spAutoFit/>
          </a:bodyPr>
          <a:lstStyle/>
          <a:p>
            <a:r>
              <a:rPr lang="it-IT" dirty="0" smtClean="0"/>
              <a:t>http://apps.who.int/iris/bitstream/10665/193736/1/9789241509763_eng.pdf?ua=1&amp;ua=1</a:t>
            </a:r>
            <a:endParaRPr lang="it-IT" dirty="0"/>
          </a:p>
        </p:txBody>
      </p:sp>
      <p:sp>
        <p:nvSpPr>
          <p:cNvPr id="7" name="Rettangolo 6"/>
          <p:cNvSpPr/>
          <p:nvPr/>
        </p:nvSpPr>
        <p:spPr>
          <a:xfrm>
            <a:off x="8128000" y="3856299"/>
            <a:ext cx="3606800" cy="400110"/>
          </a:xfrm>
          <a:prstGeom prst="rect">
            <a:avLst/>
          </a:prstGeom>
        </p:spPr>
        <p:txBody>
          <a:bodyPr wrap="square">
            <a:spAutoFit/>
          </a:bodyPr>
          <a:lstStyle/>
          <a:p>
            <a:r>
              <a:rPr lang="it-IT" sz="2000" b="1" i="0" dirty="0" smtClean="0"/>
              <a:t>UNA ALLEANZA TRIPARTITA</a:t>
            </a:r>
            <a:r>
              <a:rPr lang="it-IT" b="1" i="0" dirty="0" smtClean="0"/>
              <a:t> </a:t>
            </a:r>
            <a:endParaRPr lang="it-IT" b="1" dirty="0"/>
          </a:p>
        </p:txBody>
      </p:sp>
      <p:grpSp>
        <p:nvGrpSpPr>
          <p:cNvPr id="24" name="Gruppo 23"/>
          <p:cNvGrpSpPr/>
          <p:nvPr/>
        </p:nvGrpSpPr>
        <p:grpSpPr>
          <a:xfrm>
            <a:off x="7221202" y="2708643"/>
            <a:ext cx="4399266" cy="1032261"/>
            <a:chOff x="989162" y="3630049"/>
            <a:chExt cx="6228067" cy="1532500"/>
          </a:xfrm>
        </p:grpSpPr>
        <p:pic>
          <p:nvPicPr>
            <p:cNvPr id="21" name="Immagine 20"/>
            <p:cNvPicPr>
              <a:picLocks noChangeAspect="1"/>
            </p:cNvPicPr>
            <p:nvPr/>
          </p:nvPicPr>
          <p:blipFill>
            <a:blip r:embed="rId8"/>
            <a:stretch>
              <a:fillRect/>
            </a:stretch>
          </p:blipFill>
          <p:spPr>
            <a:xfrm>
              <a:off x="989162" y="3630049"/>
              <a:ext cx="1429816" cy="1513786"/>
            </a:xfrm>
            <a:prstGeom prst="rect">
              <a:avLst/>
            </a:prstGeom>
          </p:spPr>
        </p:pic>
        <p:pic>
          <p:nvPicPr>
            <p:cNvPr id="22" name="Immagine 21"/>
            <p:cNvPicPr>
              <a:picLocks noChangeAspect="1"/>
            </p:cNvPicPr>
            <p:nvPr/>
          </p:nvPicPr>
          <p:blipFill>
            <a:blip r:embed="rId9"/>
            <a:stretch>
              <a:fillRect/>
            </a:stretch>
          </p:blipFill>
          <p:spPr>
            <a:xfrm>
              <a:off x="5772916" y="3642219"/>
              <a:ext cx="1444313" cy="1520329"/>
            </a:xfrm>
            <a:prstGeom prst="rect">
              <a:avLst/>
            </a:prstGeom>
          </p:spPr>
        </p:pic>
        <p:pic>
          <p:nvPicPr>
            <p:cNvPr id="23" name="Immagine 22"/>
            <p:cNvPicPr>
              <a:picLocks noChangeAspect="1"/>
            </p:cNvPicPr>
            <p:nvPr/>
          </p:nvPicPr>
          <p:blipFill>
            <a:blip r:embed="rId10"/>
            <a:stretch>
              <a:fillRect/>
            </a:stretch>
          </p:blipFill>
          <p:spPr>
            <a:xfrm>
              <a:off x="2476500" y="3630049"/>
              <a:ext cx="3199726" cy="1532500"/>
            </a:xfrm>
            <a:prstGeom prst="rect">
              <a:avLst/>
            </a:prstGeom>
          </p:spPr>
        </p:pic>
      </p:grpSp>
      <p:grpSp>
        <p:nvGrpSpPr>
          <p:cNvPr id="14" name="Gruppo 13"/>
          <p:cNvGrpSpPr/>
          <p:nvPr/>
        </p:nvGrpSpPr>
        <p:grpSpPr>
          <a:xfrm>
            <a:off x="139959" y="0"/>
            <a:ext cx="2282504" cy="1082238"/>
            <a:chOff x="139959" y="0"/>
            <a:chExt cx="2282504" cy="1082238"/>
          </a:xfrm>
        </p:grpSpPr>
        <p:pic>
          <p:nvPicPr>
            <p:cNvPr id="15" name="Picture 2" descr="https://encrypted-tbn2.gstatic.com/images?q=tbn:ANd9GcQC274ncdD3ALHaqUTQmE5o_ok8Jawy9HL-YxuobNf7tGqD0O4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p:cNvPicPr>
              <a:picLocks noChangeAspect="1" noChangeArrowheads="1"/>
            </p:cNvPicPr>
            <p:nvPr/>
          </p:nvPicPr>
          <p:blipFill rotWithShape="1">
            <a:blip r:embed="rId12">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844076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139959" y="0"/>
            <a:ext cx="2282504" cy="1082238"/>
            <a:chOff x="139959" y="0"/>
            <a:chExt cx="2282504" cy="1082238"/>
          </a:xfrm>
        </p:grpSpPr>
        <p:pic>
          <p:nvPicPr>
            <p:cNvPr id="3" name="Picture 2" descr="https://encrypted-tbn2.gstatic.com/images?q=tbn:ANd9GcQC274ncdD3ALHaqUTQmE5o_ok8Jawy9HL-YxuobNf7tGqD0O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CasellaDiTesto 4"/>
          <p:cNvSpPr txBox="1"/>
          <p:nvPr/>
        </p:nvSpPr>
        <p:spPr>
          <a:xfrm>
            <a:off x="3586835" y="168692"/>
            <a:ext cx="4335418" cy="646331"/>
          </a:xfrm>
          <a:prstGeom prst="rect">
            <a:avLst/>
          </a:prstGeom>
          <a:noFill/>
        </p:spPr>
        <p:txBody>
          <a:bodyPr wrap="none" rtlCol="0">
            <a:spAutoFit/>
          </a:bodyPr>
          <a:lstStyle/>
          <a:p>
            <a:r>
              <a:rPr lang="it-IT" sz="3600" dirty="0" smtClean="0"/>
              <a:t>Approccio </a:t>
            </a:r>
            <a:r>
              <a:rPr lang="it-IT" sz="3600" dirty="0" err="1" smtClean="0"/>
              <a:t>One-Health</a:t>
            </a:r>
            <a:endParaRPr lang="it-IT" sz="3600" dirty="0"/>
          </a:p>
        </p:txBody>
      </p:sp>
      <p:sp>
        <p:nvSpPr>
          <p:cNvPr id="6" name="CasellaDiTesto 5"/>
          <p:cNvSpPr txBox="1"/>
          <p:nvPr/>
        </p:nvSpPr>
        <p:spPr>
          <a:xfrm>
            <a:off x="2305256" y="746192"/>
            <a:ext cx="7099700" cy="523220"/>
          </a:xfrm>
          <a:prstGeom prst="rect">
            <a:avLst/>
          </a:prstGeom>
          <a:noFill/>
        </p:spPr>
        <p:txBody>
          <a:bodyPr wrap="none" rtlCol="0">
            <a:spAutoFit/>
          </a:bodyPr>
          <a:lstStyle/>
          <a:p>
            <a:r>
              <a:rPr lang="it-IT" sz="2800" dirty="0" smtClean="0"/>
              <a:t>Un approccio globale ad un problema mondiale</a:t>
            </a:r>
            <a:endParaRPr lang="it-IT" sz="2800" dirty="0"/>
          </a:p>
        </p:txBody>
      </p:sp>
      <p:sp>
        <p:nvSpPr>
          <p:cNvPr id="7" name="Rettangolo 6"/>
          <p:cNvSpPr/>
          <p:nvPr/>
        </p:nvSpPr>
        <p:spPr>
          <a:xfrm>
            <a:off x="454187" y="1660295"/>
            <a:ext cx="11397343" cy="4247317"/>
          </a:xfrm>
          <a:prstGeom prst="rect">
            <a:avLst/>
          </a:prstGeom>
        </p:spPr>
        <p:txBody>
          <a:bodyPr wrap="square">
            <a:spAutoFit/>
          </a:bodyPr>
          <a:lstStyle/>
          <a:p>
            <a:pPr>
              <a:lnSpc>
                <a:spcPct val="150000"/>
              </a:lnSpc>
            </a:pPr>
            <a:r>
              <a:rPr lang="it-IT" dirty="0" smtClean="0"/>
              <a:t>Il piano di azione deve essere attuato a livello nazionale ed internazionale.</a:t>
            </a:r>
          </a:p>
          <a:p>
            <a:pPr>
              <a:lnSpc>
                <a:spcPct val="150000"/>
              </a:lnSpc>
            </a:pPr>
            <a:r>
              <a:rPr lang="it-IT" dirty="0" smtClean="0"/>
              <a:t>Deve coinvolgere tutti i settori rilevanti: salute dell’uomo, animali, agricoltura, ambiente e ricerca.</a:t>
            </a:r>
          </a:p>
          <a:p>
            <a:pPr>
              <a:lnSpc>
                <a:spcPct val="150000"/>
              </a:lnSpc>
            </a:pPr>
            <a:r>
              <a:rPr lang="it-IT" dirty="0" smtClean="0"/>
              <a:t>Il World </a:t>
            </a:r>
            <a:r>
              <a:rPr lang="it-IT" dirty="0" err="1" smtClean="0"/>
              <a:t>Health</a:t>
            </a:r>
            <a:r>
              <a:rPr lang="it-IT" dirty="0" smtClean="0"/>
              <a:t> Assembly ha individuato cinque obiettivi:</a:t>
            </a:r>
          </a:p>
          <a:p>
            <a:pPr marL="285750" indent="-285750">
              <a:lnSpc>
                <a:spcPct val="150000"/>
              </a:lnSpc>
              <a:buFont typeface="Arial" panose="020B0604020202020204" pitchFamily="34" charset="0"/>
              <a:buChar char="•"/>
            </a:pPr>
            <a:r>
              <a:rPr lang="it-IT" dirty="0" smtClean="0"/>
              <a:t>migliorare la consapevolezza e la comprensione della resistenza antimicrobica attraverso una </a:t>
            </a:r>
            <a:r>
              <a:rPr lang="it-IT" b="1" dirty="0" smtClean="0"/>
              <a:t>comunicazione efficace</a:t>
            </a:r>
            <a:r>
              <a:rPr lang="it-IT" dirty="0" smtClean="0"/>
              <a:t>, l'educazione e la formazione</a:t>
            </a:r>
          </a:p>
          <a:p>
            <a:pPr marL="285750" indent="-285750">
              <a:lnSpc>
                <a:spcPct val="150000"/>
              </a:lnSpc>
              <a:buFont typeface="Arial" panose="020B0604020202020204" pitchFamily="34" charset="0"/>
              <a:buChar char="•"/>
            </a:pPr>
            <a:r>
              <a:rPr lang="it-IT" b="1" dirty="0" smtClean="0"/>
              <a:t>rafforzare le conoscenze </a:t>
            </a:r>
            <a:r>
              <a:rPr lang="it-IT" dirty="0" smtClean="0"/>
              <a:t>attraverso la sorveglianza ed </a:t>
            </a:r>
            <a:r>
              <a:rPr lang="it-IT" b="1" dirty="0" smtClean="0"/>
              <a:t>incrementare la ricerca</a:t>
            </a:r>
          </a:p>
          <a:p>
            <a:pPr marL="285750" indent="-285750">
              <a:lnSpc>
                <a:spcPct val="150000"/>
              </a:lnSpc>
              <a:buFont typeface="Arial" panose="020B0604020202020204" pitchFamily="34" charset="0"/>
              <a:buChar char="•"/>
            </a:pPr>
            <a:r>
              <a:rPr lang="it-IT" dirty="0" smtClean="0"/>
              <a:t>ridurre l'incidenza di infezioni attraverso efficaci </a:t>
            </a:r>
            <a:r>
              <a:rPr lang="it-IT" b="1" dirty="0" smtClean="0"/>
              <a:t>misure igienico-sanitarie e prevenzione </a:t>
            </a:r>
            <a:r>
              <a:rPr lang="it-IT" dirty="0" smtClean="0"/>
              <a:t>delle infezioni</a:t>
            </a:r>
          </a:p>
          <a:p>
            <a:pPr marL="285750" indent="-285750">
              <a:lnSpc>
                <a:spcPct val="150000"/>
              </a:lnSpc>
              <a:buFont typeface="Arial" panose="020B0604020202020204" pitchFamily="34" charset="0"/>
              <a:buChar char="•"/>
            </a:pPr>
            <a:r>
              <a:rPr lang="it-IT" b="1" dirty="0" smtClean="0"/>
              <a:t>ottimizzare l'uso di farmaci antimicrobici </a:t>
            </a:r>
            <a:r>
              <a:rPr lang="it-IT" dirty="0" smtClean="0"/>
              <a:t>nella salute umana e animale</a:t>
            </a:r>
          </a:p>
          <a:p>
            <a:pPr marL="285750" indent="-285750">
              <a:lnSpc>
                <a:spcPct val="150000"/>
              </a:lnSpc>
              <a:buFont typeface="Arial" panose="020B0604020202020204" pitchFamily="34" charset="0"/>
              <a:buChar char="•"/>
            </a:pPr>
            <a:r>
              <a:rPr lang="it-IT" dirty="0" smtClean="0"/>
              <a:t>incrementare gli investimenti per lo </a:t>
            </a:r>
            <a:r>
              <a:rPr lang="it-IT" b="1" dirty="0" smtClean="0"/>
              <a:t>sviluppo di nuovi farmaci, strumenti diagnostici, vaccini </a:t>
            </a:r>
            <a:r>
              <a:rPr lang="it-IT" dirty="0" smtClean="0"/>
              <a:t>e altri interventi</a:t>
            </a:r>
          </a:p>
          <a:p>
            <a:pPr marL="285750" indent="-285750">
              <a:lnSpc>
                <a:spcPct val="150000"/>
              </a:lnSpc>
              <a:buFont typeface="Arial" panose="020B0604020202020204" pitchFamily="34" charset="0"/>
              <a:buChar char="•"/>
            </a:pPr>
            <a:endParaRPr lang="it-IT" dirty="0" smtClean="0"/>
          </a:p>
        </p:txBody>
      </p:sp>
      <p:sp>
        <p:nvSpPr>
          <p:cNvPr id="8" name="Rettangolo 7"/>
          <p:cNvSpPr/>
          <p:nvPr/>
        </p:nvSpPr>
        <p:spPr>
          <a:xfrm>
            <a:off x="9293301" y="376860"/>
            <a:ext cx="2375907" cy="369332"/>
          </a:xfrm>
          <a:prstGeom prst="rect">
            <a:avLst/>
          </a:prstGeom>
        </p:spPr>
        <p:txBody>
          <a:bodyPr wrap="none">
            <a:spAutoFit/>
          </a:bodyPr>
          <a:lstStyle/>
          <a:p>
            <a:r>
              <a:rPr lang="it-IT" dirty="0" smtClean="0"/>
              <a:t>World </a:t>
            </a:r>
            <a:r>
              <a:rPr lang="it-IT" dirty="0" err="1" smtClean="0"/>
              <a:t>Health</a:t>
            </a:r>
            <a:r>
              <a:rPr lang="it-IT" dirty="0" smtClean="0"/>
              <a:t> Assembly</a:t>
            </a:r>
            <a:endParaRPr lang="it-IT" dirty="0"/>
          </a:p>
        </p:txBody>
      </p:sp>
      <p:pic>
        <p:nvPicPr>
          <p:cNvPr id="9" name="Picture 2" descr="https://triangleglobalhealth.files.wordpress.com/2015/06/who-logo-new-vertic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7755" y="746192"/>
            <a:ext cx="1286997" cy="1314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98785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509322" y="168692"/>
            <a:ext cx="2977738" cy="646331"/>
          </a:xfrm>
          <a:prstGeom prst="rect">
            <a:avLst/>
          </a:prstGeom>
          <a:noFill/>
        </p:spPr>
        <p:txBody>
          <a:bodyPr wrap="none" rtlCol="0">
            <a:spAutoFit/>
          </a:bodyPr>
          <a:lstStyle/>
          <a:p>
            <a:r>
              <a:rPr lang="it-IT" sz="3600" dirty="0" smtClean="0"/>
              <a:t>Ringraziamenti</a:t>
            </a:r>
            <a:endParaRPr lang="it-IT" sz="3600" dirty="0"/>
          </a:p>
        </p:txBody>
      </p:sp>
      <p:pic>
        <p:nvPicPr>
          <p:cNvPr id="11266" name="Picture 2" descr="http://media.smau.it/x-exhibition/upload/article/image/2014/12/01/FedericoII.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349"/>
          <a:stretch/>
        </p:blipFill>
        <p:spPr bwMode="auto">
          <a:xfrm>
            <a:off x="5563681" y="3101519"/>
            <a:ext cx="5358319" cy="132775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carabocchiando.info/wordpress/wp-content/uploads/2014/04/logo-r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243" y="2844274"/>
            <a:ext cx="4389257" cy="1722529"/>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2318160" y="4429277"/>
            <a:ext cx="2100127" cy="461665"/>
          </a:xfrm>
          <a:prstGeom prst="rect">
            <a:avLst/>
          </a:prstGeom>
          <a:noFill/>
        </p:spPr>
        <p:txBody>
          <a:bodyPr wrap="none" rtlCol="0">
            <a:spAutoFit/>
          </a:bodyPr>
          <a:lstStyle/>
          <a:p>
            <a:r>
              <a:rPr lang="it-IT" sz="2400" dirty="0" smtClean="0"/>
              <a:t>Cecilia Ambrosi</a:t>
            </a:r>
            <a:endParaRPr lang="it-IT" sz="2400" dirty="0"/>
          </a:p>
        </p:txBody>
      </p:sp>
      <p:sp>
        <p:nvSpPr>
          <p:cNvPr id="10" name="CasellaDiTesto 9"/>
          <p:cNvSpPr txBox="1"/>
          <p:nvPr/>
        </p:nvSpPr>
        <p:spPr>
          <a:xfrm>
            <a:off x="7487060" y="4429277"/>
            <a:ext cx="2380780" cy="461665"/>
          </a:xfrm>
          <a:prstGeom prst="rect">
            <a:avLst/>
          </a:prstGeom>
          <a:noFill/>
        </p:spPr>
        <p:txBody>
          <a:bodyPr wrap="none" rtlCol="0">
            <a:spAutoFit/>
          </a:bodyPr>
          <a:lstStyle/>
          <a:p>
            <a:r>
              <a:rPr lang="it-IT" sz="2400" dirty="0"/>
              <a:t>Luisa De </a:t>
            </a:r>
            <a:r>
              <a:rPr lang="it-IT" sz="2400" dirty="0" smtClean="0"/>
              <a:t>Martino</a:t>
            </a:r>
            <a:endParaRPr lang="it-IT" sz="2400" dirty="0"/>
          </a:p>
        </p:txBody>
      </p:sp>
      <p:pic>
        <p:nvPicPr>
          <p:cNvPr id="11" name="Picture 2" descr="https://encrypted-tbn2.gstatic.com/images?q=tbn:ANd9GcQC274ncdD3ALHaqUTQmE5o_ok8Jawy9HL-YxuobNf7tGqD0O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9322" y="942463"/>
            <a:ext cx="2583868" cy="162960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uppo 16"/>
          <p:cNvGrpSpPr/>
          <p:nvPr/>
        </p:nvGrpSpPr>
        <p:grpSpPr>
          <a:xfrm>
            <a:off x="139959" y="0"/>
            <a:ext cx="2282504" cy="1082238"/>
            <a:chOff x="139959" y="0"/>
            <a:chExt cx="2282504" cy="1082238"/>
          </a:xfrm>
        </p:grpSpPr>
        <p:pic>
          <p:nvPicPr>
            <p:cNvPr id="18" name="Picture 2" descr="https://encrypted-tbn2.gstatic.com/images?q=tbn:ANd9GcQC274ncdD3ALHaqUTQmE5o_ok8Jawy9HL-YxuobNf7tGqD0O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0" descr="http://www.fondazionedanidigio.org/images/home/immagine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6675" y="4890942"/>
            <a:ext cx="808634" cy="126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42548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1923333" y="1214422"/>
            <a:ext cx="8361209" cy="2428892"/>
          </a:xfrm>
          <a:prstGeom prst="rect">
            <a:avLst/>
          </a:prstGeom>
          <a:noFill/>
          <a:ln w="9525">
            <a:noFill/>
            <a:miter lim="800000"/>
            <a:headEnd/>
            <a:tailEnd/>
          </a:ln>
        </p:spPr>
      </p:pic>
      <p:pic>
        <p:nvPicPr>
          <p:cNvPr id="24579" name="Picture 3"/>
          <p:cNvPicPr>
            <a:picLocks noChangeAspect="1" noChangeArrowheads="1"/>
          </p:cNvPicPr>
          <p:nvPr/>
        </p:nvPicPr>
        <p:blipFill rotWithShape="1">
          <a:blip r:embed="rId4" cstate="print"/>
          <a:srcRect b="78866"/>
          <a:stretch/>
        </p:blipFill>
        <p:spPr bwMode="auto">
          <a:xfrm>
            <a:off x="6611067" y="3643314"/>
            <a:ext cx="3673475" cy="290882"/>
          </a:xfrm>
          <a:prstGeom prst="rect">
            <a:avLst/>
          </a:prstGeom>
          <a:noFill/>
          <a:ln w="9525">
            <a:noFill/>
            <a:miter lim="800000"/>
            <a:headEnd/>
            <a:tailEnd/>
          </a:ln>
        </p:spPr>
      </p:pic>
      <p:sp>
        <p:nvSpPr>
          <p:cNvPr id="8" name="Rettangolo 7"/>
          <p:cNvSpPr/>
          <p:nvPr/>
        </p:nvSpPr>
        <p:spPr>
          <a:xfrm>
            <a:off x="2093990" y="4793428"/>
            <a:ext cx="7929618" cy="1569660"/>
          </a:xfrm>
          <a:prstGeom prst="rect">
            <a:avLst/>
          </a:prstGeom>
          <a:solidFill>
            <a:schemeClr val="accent3"/>
          </a:solidFill>
        </p:spPr>
        <p:txBody>
          <a:bodyPr wrap="square">
            <a:spAutoFit/>
          </a:bodyPr>
          <a:lstStyle/>
          <a:p>
            <a:r>
              <a:rPr lang="en-GB" sz="2400" i="1" dirty="0"/>
              <a:t>“There is probably no chemotherapeutic drug to which</a:t>
            </a:r>
          </a:p>
          <a:p>
            <a:r>
              <a:rPr lang="en-GB" sz="2400" i="1" dirty="0"/>
              <a:t>in suitable circumstances the bacteria cannot react</a:t>
            </a:r>
          </a:p>
          <a:p>
            <a:r>
              <a:rPr lang="en-GB" sz="2400" i="1" dirty="0"/>
              <a:t>by in some way acquiring ‘fastness’ [resistance].”</a:t>
            </a:r>
          </a:p>
          <a:p>
            <a:r>
              <a:rPr lang="en-GB" sz="2400" dirty="0"/>
              <a:t>—Alexander Fleming, 1946</a:t>
            </a:r>
          </a:p>
        </p:txBody>
      </p:sp>
      <p:sp>
        <p:nvSpPr>
          <p:cNvPr id="2" name="Ovale 1"/>
          <p:cNvSpPr/>
          <p:nvPr/>
        </p:nvSpPr>
        <p:spPr>
          <a:xfrm>
            <a:off x="2238348" y="1386677"/>
            <a:ext cx="227347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e 9"/>
          <p:cNvSpPr/>
          <p:nvPr/>
        </p:nvSpPr>
        <p:spPr>
          <a:xfrm>
            <a:off x="2351584" y="5877272"/>
            <a:ext cx="3888432" cy="5740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e 10"/>
          <p:cNvSpPr/>
          <p:nvPr/>
        </p:nvSpPr>
        <p:spPr>
          <a:xfrm>
            <a:off x="2033339" y="2958888"/>
            <a:ext cx="3812628" cy="7880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sellaDiTesto 11"/>
          <p:cNvSpPr txBox="1"/>
          <p:nvPr/>
        </p:nvSpPr>
        <p:spPr>
          <a:xfrm>
            <a:off x="3594966" y="200031"/>
            <a:ext cx="4502002" cy="584775"/>
          </a:xfrm>
          <a:prstGeom prst="rect">
            <a:avLst/>
          </a:prstGeom>
          <a:noFill/>
        </p:spPr>
        <p:txBody>
          <a:bodyPr wrap="none" rtlCol="0">
            <a:spAutoFit/>
          </a:bodyPr>
          <a:lstStyle/>
          <a:p>
            <a:r>
              <a:rPr lang="it-IT" sz="3200" dirty="0" smtClean="0"/>
              <a:t>Antibiotico resistenza: ieri</a:t>
            </a:r>
            <a:endParaRPr lang="it-IT" sz="3200" dirty="0"/>
          </a:p>
        </p:txBody>
      </p:sp>
      <p:grpSp>
        <p:nvGrpSpPr>
          <p:cNvPr id="20" name="Gruppo 19"/>
          <p:cNvGrpSpPr/>
          <p:nvPr/>
        </p:nvGrpSpPr>
        <p:grpSpPr>
          <a:xfrm>
            <a:off x="139959" y="0"/>
            <a:ext cx="2282504" cy="1082238"/>
            <a:chOff x="139959" y="0"/>
            <a:chExt cx="2282504" cy="1082238"/>
          </a:xfrm>
        </p:grpSpPr>
        <p:pic>
          <p:nvPicPr>
            <p:cNvPr id="21" name="Picture 2" descr="https://encrypted-tbn2.gstatic.com/images?q=tbn:ANd9GcQC274ncdD3ALHaqUTQmE5o_ok8Jawy9HL-YxuobNf7tGqD0O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0216074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CIENZE"/>
          <p:cNvPicPr>
            <a:picLocks noChangeAspect="1" noChangeArrowheads="1"/>
          </p:cNvPicPr>
          <p:nvPr/>
        </p:nvPicPr>
        <p:blipFill rotWithShape="1">
          <a:blip r:embed="rId3" cstate="print"/>
          <a:srcRect l="1601" r="6702" b="4520"/>
          <a:stretch/>
        </p:blipFill>
        <p:spPr bwMode="auto">
          <a:xfrm>
            <a:off x="2743199" y="272143"/>
            <a:ext cx="6896101" cy="5633357"/>
          </a:xfrm>
          <a:prstGeom prst="rect">
            <a:avLst/>
          </a:prstGeom>
          <a:noFill/>
          <a:ln w="9525">
            <a:noFill/>
            <a:miter lim="800000"/>
            <a:headEnd/>
            <a:tailEnd/>
          </a:ln>
        </p:spPr>
      </p:pic>
      <p:sp>
        <p:nvSpPr>
          <p:cNvPr id="2" name="Simbolo &quot;divieto&quot; 1"/>
          <p:cNvSpPr/>
          <p:nvPr/>
        </p:nvSpPr>
        <p:spPr>
          <a:xfrm>
            <a:off x="2906487" y="348344"/>
            <a:ext cx="6106885" cy="4855029"/>
          </a:xfrm>
          <a:prstGeom prst="noSmoking">
            <a:avLst>
              <a:gd name="adj" fmla="val 980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nvGrpSpPr>
          <p:cNvPr id="4" name="Gruppo 3"/>
          <p:cNvGrpSpPr/>
          <p:nvPr/>
        </p:nvGrpSpPr>
        <p:grpSpPr>
          <a:xfrm>
            <a:off x="139959" y="0"/>
            <a:ext cx="2282504" cy="1082238"/>
            <a:chOff x="139959" y="0"/>
            <a:chExt cx="2282504" cy="1082238"/>
          </a:xfrm>
        </p:grpSpPr>
        <p:pic>
          <p:nvPicPr>
            <p:cNvPr id="5" name="Picture 2" descr="https://encrypted-tbn2.gstatic.com/images?q=tbn:ANd9GcQC274ncdD3ALHaqUTQmE5o_ok8Jawy9HL-YxuobNf7tGqD0O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221659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96160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12011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ehp.niehs.nih.gov/wp-content/uploads/2013/08/ehp.121-a255.g001.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CasellaDiTesto 5"/>
          <p:cNvSpPr txBox="1"/>
          <p:nvPr/>
        </p:nvSpPr>
        <p:spPr>
          <a:xfrm>
            <a:off x="2681205" y="151199"/>
            <a:ext cx="7473969" cy="584775"/>
          </a:xfrm>
          <a:prstGeom prst="rect">
            <a:avLst/>
          </a:prstGeom>
          <a:noFill/>
        </p:spPr>
        <p:txBody>
          <a:bodyPr wrap="none" rtlCol="0">
            <a:spAutoFit/>
          </a:bodyPr>
          <a:lstStyle/>
          <a:p>
            <a:r>
              <a:rPr lang="it-IT" sz="3200" dirty="0" smtClean="0"/>
              <a:t>Antibiotico resistenza: una minaccia globale</a:t>
            </a:r>
            <a:endParaRPr lang="it-IT" sz="3200" dirty="0"/>
          </a:p>
        </p:txBody>
      </p:sp>
      <p:grpSp>
        <p:nvGrpSpPr>
          <p:cNvPr id="20" name="Gruppo 19"/>
          <p:cNvGrpSpPr/>
          <p:nvPr/>
        </p:nvGrpSpPr>
        <p:grpSpPr>
          <a:xfrm>
            <a:off x="638175" y="1890183"/>
            <a:ext cx="11004701" cy="4672542"/>
            <a:chOff x="898992" y="1578429"/>
            <a:chExt cx="6187608" cy="1953558"/>
          </a:xfrm>
        </p:grpSpPr>
        <p:pic>
          <p:nvPicPr>
            <p:cNvPr id="7" name="Immagine 6"/>
            <p:cNvPicPr>
              <a:picLocks noChangeAspect="1"/>
            </p:cNvPicPr>
            <p:nvPr/>
          </p:nvPicPr>
          <p:blipFill rotWithShape="1">
            <a:blip r:embed="rId3"/>
            <a:srcRect b="50827"/>
            <a:stretch/>
          </p:blipFill>
          <p:spPr>
            <a:xfrm>
              <a:off x="898992" y="1591864"/>
              <a:ext cx="3725540" cy="1891566"/>
            </a:xfrm>
            <a:prstGeom prst="rect">
              <a:avLst/>
            </a:prstGeom>
          </p:spPr>
        </p:pic>
        <p:pic>
          <p:nvPicPr>
            <p:cNvPr id="16" name="Immagine 15"/>
            <p:cNvPicPr>
              <a:picLocks noChangeAspect="1"/>
            </p:cNvPicPr>
            <p:nvPr/>
          </p:nvPicPr>
          <p:blipFill rotWithShape="1">
            <a:blip r:embed="rId3"/>
            <a:srcRect t="50217" r="32895"/>
            <a:stretch/>
          </p:blipFill>
          <p:spPr>
            <a:xfrm>
              <a:off x="4586579" y="1578429"/>
              <a:ext cx="2500021" cy="1915031"/>
            </a:xfrm>
            <a:prstGeom prst="rect">
              <a:avLst/>
            </a:prstGeom>
          </p:spPr>
        </p:pic>
        <p:pic>
          <p:nvPicPr>
            <p:cNvPr id="18" name="Immagine 17"/>
            <p:cNvPicPr>
              <a:picLocks noChangeAspect="1"/>
            </p:cNvPicPr>
            <p:nvPr/>
          </p:nvPicPr>
          <p:blipFill rotWithShape="1">
            <a:blip r:embed="rId3"/>
            <a:srcRect l="66813" t="50217" b="24597"/>
            <a:stretch/>
          </p:blipFill>
          <p:spPr>
            <a:xfrm>
              <a:off x="5850123" y="2563159"/>
              <a:ext cx="1236405" cy="968828"/>
            </a:xfrm>
            <a:prstGeom prst="rect">
              <a:avLst/>
            </a:prstGeom>
          </p:spPr>
        </p:pic>
      </p:grpSp>
      <p:sp>
        <p:nvSpPr>
          <p:cNvPr id="3" name="Rettangolo 2"/>
          <p:cNvSpPr/>
          <p:nvPr/>
        </p:nvSpPr>
        <p:spPr>
          <a:xfrm>
            <a:off x="307975" y="1012172"/>
            <a:ext cx="12087225" cy="923330"/>
          </a:xfrm>
          <a:prstGeom prst="rect">
            <a:avLst/>
          </a:prstGeom>
        </p:spPr>
        <p:txBody>
          <a:bodyPr wrap="square">
            <a:spAutoFit/>
          </a:bodyPr>
          <a:lstStyle/>
          <a:p>
            <a:r>
              <a:rPr lang="it-IT" dirty="0" smtClean="0"/>
              <a:t>MDR, </a:t>
            </a:r>
            <a:r>
              <a:rPr lang="it-IT" dirty="0"/>
              <a:t>Multi </a:t>
            </a:r>
            <a:r>
              <a:rPr lang="it-IT" dirty="0" err="1"/>
              <a:t>Drug</a:t>
            </a:r>
            <a:r>
              <a:rPr lang="it-IT" dirty="0"/>
              <a:t> </a:t>
            </a:r>
            <a:r>
              <a:rPr lang="it-IT" dirty="0" err="1"/>
              <a:t>Resistant</a:t>
            </a:r>
            <a:r>
              <a:rPr lang="it-IT" dirty="0"/>
              <a:t> </a:t>
            </a:r>
            <a:r>
              <a:rPr lang="it-IT" dirty="0" smtClean="0"/>
              <a:t>(</a:t>
            </a:r>
            <a:r>
              <a:rPr lang="it-IT" dirty="0"/>
              <a:t>microrganismi resistenti ad almeno uno degli antibiotici di tre o più famiglie diverse) </a:t>
            </a:r>
            <a:endParaRPr lang="it-IT" dirty="0" smtClean="0"/>
          </a:p>
          <a:p>
            <a:r>
              <a:rPr lang="it-IT" dirty="0" smtClean="0"/>
              <a:t>XDR, </a:t>
            </a:r>
            <a:r>
              <a:rPr lang="it-IT" dirty="0" err="1" smtClean="0"/>
              <a:t>Extensively</a:t>
            </a:r>
            <a:r>
              <a:rPr lang="it-IT" dirty="0" smtClean="0"/>
              <a:t> </a:t>
            </a:r>
            <a:r>
              <a:rPr lang="it-IT" dirty="0" err="1" smtClean="0"/>
              <a:t>Drug-Resistant</a:t>
            </a:r>
            <a:r>
              <a:rPr lang="it-IT" dirty="0" smtClean="0"/>
              <a:t> (microrganismi </a:t>
            </a:r>
            <a:r>
              <a:rPr lang="it-IT" dirty="0"/>
              <a:t>sensibili solamente ad una o due classi di </a:t>
            </a:r>
            <a:r>
              <a:rPr lang="it-IT" dirty="0" smtClean="0"/>
              <a:t>antibiotici) </a:t>
            </a:r>
          </a:p>
          <a:p>
            <a:r>
              <a:rPr lang="it-IT" dirty="0" smtClean="0"/>
              <a:t>PDR, Pan </a:t>
            </a:r>
            <a:r>
              <a:rPr lang="it-IT" dirty="0" err="1" smtClean="0"/>
              <a:t>Drug-Resistant</a:t>
            </a:r>
            <a:r>
              <a:rPr lang="it-IT" dirty="0" smtClean="0"/>
              <a:t> (</a:t>
            </a:r>
            <a:r>
              <a:rPr lang="it-IT" dirty="0"/>
              <a:t>microrganismi resistenti </a:t>
            </a:r>
            <a:r>
              <a:rPr lang="it-IT" dirty="0" smtClean="0"/>
              <a:t>a tutte le classi di antibiotici)</a:t>
            </a:r>
            <a:endParaRPr lang="it-IT" dirty="0"/>
          </a:p>
        </p:txBody>
      </p:sp>
      <p:grpSp>
        <p:nvGrpSpPr>
          <p:cNvPr id="12" name="Gruppo 11"/>
          <p:cNvGrpSpPr/>
          <p:nvPr/>
        </p:nvGrpSpPr>
        <p:grpSpPr>
          <a:xfrm>
            <a:off x="139959" y="0"/>
            <a:ext cx="2282504" cy="1082238"/>
            <a:chOff x="139959" y="0"/>
            <a:chExt cx="2282504" cy="1082238"/>
          </a:xfrm>
        </p:grpSpPr>
        <p:pic>
          <p:nvPicPr>
            <p:cNvPr id="13" name="Picture 2" descr="https://encrypted-tbn2.gstatic.com/images?q=tbn:ANd9GcQC274ncdD3ALHaqUTQmE5o_ok8Jawy9HL-YxuobNf7tGqD0O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1349062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3381555" y="168692"/>
            <a:ext cx="4125425" cy="646331"/>
          </a:xfrm>
          <a:prstGeom prst="rect">
            <a:avLst/>
          </a:prstGeom>
          <a:noFill/>
        </p:spPr>
        <p:txBody>
          <a:bodyPr wrap="none" rtlCol="0">
            <a:spAutoFit/>
          </a:bodyPr>
          <a:lstStyle/>
          <a:p>
            <a:r>
              <a:rPr lang="it-IT" sz="3600" dirty="0" err="1" smtClean="0"/>
              <a:t>One</a:t>
            </a:r>
            <a:r>
              <a:rPr lang="it-IT" sz="3600" dirty="0" smtClean="0"/>
              <a:t> </a:t>
            </a:r>
            <a:r>
              <a:rPr lang="it-IT" sz="3600" dirty="0" err="1" smtClean="0"/>
              <a:t>health</a:t>
            </a:r>
            <a:r>
              <a:rPr lang="it-IT" sz="3600" dirty="0" smtClean="0"/>
              <a:t> </a:t>
            </a:r>
            <a:r>
              <a:rPr lang="it-IT" sz="3600" dirty="0" err="1" smtClean="0"/>
              <a:t>approach</a:t>
            </a:r>
            <a:endParaRPr lang="it-IT" sz="3600" dirty="0"/>
          </a:p>
        </p:txBody>
      </p:sp>
      <p:sp>
        <p:nvSpPr>
          <p:cNvPr id="8" name="CasellaDiTesto 7"/>
          <p:cNvSpPr txBox="1"/>
          <p:nvPr/>
        </p:nvSpPr>
        <p:spPr>
          <a:xfrm>
            <a:off x="1172557" y="1320590"/>
            <a:ext cx="9835962" cy="6124754"/>
          </a:xfrm>
          <a:prstGeom prst="rect">
            <a:avLst/>
          </a:prstGeom>
          <a:noFill/>
        </p:spPr>
        <p:txBody>
          <a:bodyPr wrap="none" rtlCol="0">
            <a:spAutoFit/>
          </a:bodyPr>
          <a:lstStyle/>
          <a:p>
            <a:r>
              <a:rPr lang="it-IT" sz="2800" dirty="0" smtClean="0"/>
              <a:t>Tutti dobbiamo cambiare le nostre abitudini sugli antibiotici come:</a:t>
            </a:r>
          </a:p>
          <a:p>
            <a:pPr marL="457200" indent="-457200">
              <a:lnSpc>
                <a:spcPct val="200000"/>
              </a:lnSpc>
              <a:buBlip>
                <a:blip r:embed="rId3"/>
              </a:buBlip>
            </a:pPr>
            <a:r>
              <a:rPr lang="it-IT" sz="2800" dirty="0" smtClean="0"/>
              <a:t> Pazienti</a:t>
            </a:r>
          </a:p>
          <a:p>
            <a:pPr marL="457200" indent="-457200">
              <a:lnSpc>
                <a:spcPct val="200000"/>
              </a:lnSpc>
              <a:buBlip>
                <a:blip r:embed="rId3"/>
              </a:buBlip>
            </a:pPr>
            <a:r>
              <a:rPr lang="it-IT" sz="2800" dirty="0" smtClean="0"/>
              <a:t> Dottori/ricercatori</a:t>
            </a:r>
          </a:p>
          <a:p>
            <a:pPr marL="457200" indent="-457200">
              <a:lnSpc>
                <a:spcPct val="200000"/>
              </a:lnSpc>
              <a:buBlip>
                <a:blip r:embed="rId3"/>
              </a:buBlip>
            </a:pPr>
            <a:r>
              <a:rPr lang="it-IT" sz="2800" dirty="0" smtClean="0"/>
              <a:t> Veterinari/padroni di animali domestici</a:t>
            </a:r>
          </a:p>
          <a:p>
            <a:pPr marL="457200" indent="-457200">
              <a:lnSpc>
                <a:spcPct val="200000"/>
              </a:lnSpc>
              <a:buBlip>
                <a:blip r:embed="rId3"/>
              </a:buBlip>
            </a:pPr>
            <a:r>
              <a:rPr lang="it-IT" sz="2800" dirty="0" smtClean="0"/>
              <a:t> Genitori</a:t>
            </a:r>
          </a:p>
          <a:p>
            <a:pPr marL="457200" indent="-457200">
              <a:lnSpc>
                <a:spcPct val="200000"/>
              </a:lnSpc>
              <a:buBlip>
                <a:blip r:embed="rId3"/>
              </a:buBlip>
            </a:pPr>
            <a:r>
              <a:rPr lang="it-IT" sz="2800" dirty="0" smtClean="0"/>
              <a:t> Divulgatori di informazione</a:t>
            </a:r>
          </a:p>
          <a:p>
            <a:endParaRPr lang="it-IT" sz="2800" dirty="0" smtClean="0"/>
          </a:p>
          <a:p>
            <a:endParaRPr lang="it-IT" sz="2800" dirty="0" smtClean="0"/>
          </a:p>
          <a:p>
            <a:endParaRPr lang="it-IT" sz="2800" dirty="0"/>
          </a:p>
        </p:txBody>
      </p:sp>
      <p:grpSp>
        <p:nvGrpSpPr>
          <p:cNvPr id="9" name="Gruppo 8"/>
          <p:cNvGrpSpPr/>
          <p:nvPr/>
        </p:nvGrpSpPr>
        <p:grpSpPr>
          <a:xfrm>
            <a:off x="139959" y="0"/>
            <a:ext cx="2282504" cy="1082238"/>
            <a:chOff x="139959" y="0"/>
            <a:chExt cx="2282504" cy="1082238"/>
          </a:xfrm>
        </p:grpSpPr>
        <p:pic>
          <p:nvPicPr>
            <p:cNvPr id="10" name="Picture 2" descr="https://encrypted-tbn2.gstatic.com/images?q=tbn:ANd9GcQC274ncdD3ALHaqUTQmE5o_ok8Jawy9HL-YxuobNf7tGqD0O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6937606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448200" y="1430019"/>
            <a:ext cx="11647932" cy="5262979"/>
          </a:xfrm>
          <a:prstGeom prst="rect">
            <a:avLst/>
          </a:prstGeom>
          <a:noFill/>
        </p:spPr>
        <p:txBody>
          <a:bodyPr wrap="none" rtlCol="0">
            <a:spAutoFit/>
          </a:bodyPr>
          <a:lstStyle/>
          <a:p>
            <a:pPr marL="571500" indent="-571500">
              <a:buBlip>
                <a:blip r:embed="rId3"/>
              </a:buBlip>
            </a:pPr>
            <a:r>
              <a:rPr lang="it-IT" sz="3200" dirty="0" smtClean="0"/>
              <a:t>2001</a:t>
            </a:r>
            <a:r>
              <a:rPr lang="it-IT" sz="3600" dirty="0" smtClean="0"/>
              <a:t>: </a:t>
            </a:r>
            <a:r>
              <a:rPr lang="it-IT" sz="2000" dirty="0" smtClean="0"/>
              <a:t>congresso WHO a Ginevra. STRATEGIE PER LA LOTTA ALL’ANTIBIOTICO RESISTENZA</a:t>
            </a:r>
          </a:p>
          <a:p>
            <a:pPr marL="571500" indent="-571500">
              <a:buBlip>
                <a:blip r:embed="rId3"/>
              </a:buBlip>
            </a:pPr>
            <a:r>
              <a:rPr lang="it-IT" sz="3200" dirty="0" smtClean="0"/>
              <a:t>2005</a:t>
            </a:r>
            <a:r>
              <a:rPr lang="it-IT" sz="3600" dirty="0" smtClean="0"/>
              <a:t>: </a:t>
            </a:r>
            <a:r>
              <a:rPr lang="it-IT" sz="2000" dirty="0" smtClean="0"/>
              <a:t>WHO SOLLECITA UN'AZIONE SULLA ANTIBIOTICO RESISTENZA</a:t>
            </a:r>
          </a:p>
          <a:p>
            <a:pPr marL="571500" indent="-571500">
              <a:buBlip>
                <a:blip r:embed="rId3"/>
              </a:buBlip>
            </a:pPr>
            <a:r>
              <a:rPr lang="it-IT" sz="3200" dirty="0" smtClean="0"/>
              <a:t>2008</a:t>
            </a:r>
            <a:r>
              <a:rPr lang="it-IT" sz="3600" dirty="0" smtClean="0"/>
              <a:t>: </a:t>
            </a:r>
            <a:r>
              <a:rPr lang="it-IT" sz="2000" dirty="0" smtClean="0"/>
              <a:t>il gruppo di lavoro ECDC ed EMEA</a:t>
            </a:r>
            <a:r>
              <a:rPr lang="it-IT" sz="2000" dirty="0"/>
              <a:t> </a:t>
            </a:r>
            <a:r>
              <a:rPr lang="it-IT" sz="2000" dirty="0" smtClean="0"/>
              <a:t>stilano il RAPPORTO «The </a:t>
            </a:r>
            <a:r>
              <a:rPr lang="it-IT" sz="2000" dirty="0" err="1" smtClean="0"/>
              <a:t>bacterial</a:t>
            </a:r>
            <a:r>
              <a:rPr lang="it-IT" sz="2000" dirty="0" smtClean="0"/>
              <a:t> </a:t>
            </a:r>
            <a:r>
              <a:rPr lang="it-IT" sz="2000" dirty="0" err="1" smtClean="0"/>
              <a:t>challenge</a:t>
            </a:r>
            <a:r>
              <a:rPr lang="it-IT" sz="2000" dirty="0" smtClean="0"/>
              <a:t>: time to </a:t>
            </a:r>
            <a:r>
              <a:rPr lang="it-IT" sz="2000" dirty="0" err="1" smtClean="0"/>
              <a:t>react</a:t>
            </a:r>
            <a:r>
              <a:rPr lang="it-IT" sz="2000" dirty="0" smtClean="0"/>
              <a:t>»</a:t>
            </a:r>
          </a:p>
          <a:p>
            <a:pPr marL="571500" indent="-571500">
              <a:buBlip>
                <a:blip r:embed="rId3"/>
              </a:buBlip>
            </a:pPr>
            <a:r>
              <a:rPr lang="it-IT" sz="3200" dirty="0" smtClean="0">
                <a:solidFill>
                  <a:srgbClr val="000000"/>
                </a:solidFill>
                <a:latin typeface="Calibri" panose="020F0502020204030204" pitchFamily="34" charset="0"/>
              </a:rPr>
              <a:t>2011</a:t>
            </a:r>
            <a:r>
              <a:rPr lang="it-IT" sz="3200" dirty="0" smtClean="0">
                <a:solidFill>
                  <a:srgbClr val="000000"/>
                </a:solidFill>
                <a:latin typeface="Verdana" panose="020B0604030504040204" pitchFamily="34" charset="0"/>
              </a:rPr>
              <a:t>:</a:t>
            </a:r>
            <a:r>
              <a:rPr lang="it-IT" sz="2000" dirty="0" smtClean="0">
                <a:solidFill>
                  <a:srgbClr val="000000"/>
                </a:solidFill>
                <a:latin typeface="Calibri" panose="020F0502020204030204" pitchFamily="34" charset="0"/>
              </a:rPr>
              <a:t>World </a:t>
            </a:r>
            <a:r>
              <a:rPr lang="it-IT" sz="2000" dirty="0" err="1" smtClean="0">
                <a:solidFill>
                  <a:srgbClr val="000000"/>
                </a:solidFill>
                <a:latin typeface="Calibri" panose="020F0502020204030204" pitchFamily="34" charset="0"/>
              </a:rPr>
              <a:t>Health</a:t>
            </a:r>
            <a:r>
              <a:rPr lang="it-IT" sz="2000" dirty="0" smtClean="0">
                <a:solidFill>
                  <a:srgbClr val="000000"/>
                </a:solidFill>
                <a:latin typeface="Calibri" panose="020F0502020204030204" pitchFamily="34" charset="0"/>
              </a:rPr>
              <a:t> </a:t>
            </a:r>
            <a:r>
              <a:rPr lang="it-IT" sz="2000" dirty="0" err="1" smtClean="0">
                <a:solidFill>
                  <a:srgbClr val="000000"/>
                </a:solidFill>
                <a:latin typeface="Calibri" panose="020F0502020204030204" pitchFamily="34" charset="0"/>
              </a:rPr>
              <a:t>Day</a:t>
            </a:r>
            <a:endParaRPr lang="it-IT" sz="2000" dirty="0" smtClean="0">
              <a:solidFill>
                <a:srgbClr val="000000"/>
              </a:solidFill>
              <a:latin typeface="Calibri" panose="020F0502020204030204" pitchFamily="34" charset="0"/>
            </a:endParaRPr>
          </a:p>
          <a:p>
            <a:pPr marL="571500" indent="-571500">
              <a:buBlip>
                <a:blip r:embed="rId3"/>
              </a:buBlip>
            </a:pPr>
            <a:r>
              <a:rPr lang="it-IT" sz="3200" dirty="0" smtClean="0">
                <a:solidFill>
                  <a:srgbClr val="000000"/>
                </a:solidFill>
              </a:rPr>
              <a:t>2013: </a:t>
            </a:r>
            <a:r>
              <a:rPr lang="it-IT" sz="2000" dirty="0" smtClean="0"/>
              <a:t>DECISIONE N. 1082/2013/UE DEL PARLAMENTO EUROPEO E DEL CONSIGLIO</a:t>
            </a:r>
          </a:p>
          <a:p>
            <a:pPr marL="571500" indent="-571500">
              <a:buBlip>
                <a:blip r:embed="rId3"/>
              </a:buBlip>
            </a:pPr>
            <a:r>
              <a:rPr lang="it-IT" sz="3200" dirty="0" smtClean="0"/>
              <a:t>2015: </a:t>
            </a:r>
            <a:r>
              <a:rPr lang="it-IT" sz="2000" dirty="0" smtClean="0"/>
              <a:t>G7 DEI MINISTRI DELLA SANITÀ sulla resistenza agli antimicrobici</a:t>
            </a:r>
          </a:p>
          <a:p>
            <a:endParaRPr lang="en-US" sz="3200" b="0" i="0" u="none" strike="noStrike" dirty="0" smtClean="0">
              <a:solidFill>
                <a:srgbClr val="666666"/>
              </a:solidFill>
              <a:effectLst/>
            </a:endParaRPr>
          </a:p>
          <a:p>
            <a:endParaRPr lang="it-IT" sz="3200" dirty="0" smtClean="0"/>
          </a:p>
          <a:p>
            <a:pPr marL="571500" indent="-571500">
              <a:buBlip>
                <a:blip r:embed="rId3"/>
              </a:buBlip>
            </a:pPr>
            <a:endParaRPr lang="it-IT" sz="3200" dirty="0" smtClean="0"/>
          </a:p>
          <a:p>
            <a:pPr marL="571500" indent="-571500">
              <a:buBlip>
                <a:blip r:embed="rId3"/>
              </a:buBlip>
            </a:pPr>
            <a:endParaRPr lang="it-IT" sz="3600" dirty="0"/>
          </a:p>
        </p:txBody>
      </p:sp>
      <p:sp>
        <p:nvSpPr>
          <p:cNvPr id="8" name="CasellaDiTesto 7"/>
          <p:cNvSpPr txBox="1"/>
          <p:nvPr/>
        </p:nvSpPr>
        <p:spPr>
          <a:xfrm>
            <a:off x="3381555" y="168692"/>
            <a:ext cx="6151941" cy="646331"/>
          </a:xfrm>
          <a:prstGeom prst="rect">
            <a:avLst/>
          </a:prstGeom>
          <a:noFill/>
        </p:spPr>
        <p:txBody>
          <a:bodyPr wrap="none" rtlCol="0">
            <a:spAutoFit/>
          </a:bodyPr>
          <a:lstStyle/>
          <a:p>
            <a:r>
              <a:rPr lang="it-IT" sz="3600" dirty="0" smtClean="0"/>
              <a:t>Antibiotico resistenza: che fare?</a:t>
            </a:r>
            <a:endParaRPr lang="it-IT" sz="3600" dirty="0"/>
          </a:p>
        </p:txBody>
      </p:sp>
      <p:grpSp>
        <p:nvGrpSpPr>
          <p:cNvPr id="9" name="Gruppo 8"/>
          <p:cNvGrpSpPr/>
          <p:nvPr/>
        </p:nvGrpSpPr>
        <p:grpSpPr>
          <a:xfrm>
            <a:off x="139959" y="0"/>
            <a:ext cx="2282504" cy="1082238"/>
            <a:chOff x="139959" y="0"/>
            <a:chExt cx="2282504" cy="1082238"/>
          </a:xfrm>
        </p:grpSpPr>
        <p:pic>
          <p:nvPicPr>
            <p:cNvPr id="10" name="Picture 2" descr="https://encrypted-tbn2.gstatic.com/images?q=tbn:ANd9GcQC274ncdD3ALHaqUTQmE5o_ok8Jawy9HL-YxuobNf7tGqD0O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153706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227762" y="1455081"/>
            <a:ext cx="11879204" cy="461665"/>
          </a:xfrm>
          <a:prstGeom prst="rect">
            <a:avLst/>
          </a:prstGeom>
        </p:spPr>
        <p:txBody>
          <a:bodyPr wrap="square">
            <a:spAutoFit/>
          </a:bodyPr>
          <a:lstStyle/>
          <a:p>
            <a:r>
              <a:rPr lang="en-US" sz="2400" dirty="0" err="1" smtClean="0"/>
              <a:t>Qualunque</a:t>
            </a:r>
            <a:r>
              <a:rPr lang="en-US" sz="2400" dirty="0" smtClean="0"/>
              <a:t> </a:t>
            </a:r>
            <a:r>
              <a:rPr lang="en-US" sz="2400" dirty="0" err="1" smtClean="0"/>
              <a:t>utilizzo</a:t>
            </a:r>
            <a:r>
              <a:rPr lang="en-US" sz="2400" dirty="0" smtClean="0"/>
              <a:t> di </a:t>
            </a:r>
            <a:r>
              <a:rPr lang="en-US" sz="2400" dirty="0" err="1" smtClean="0"/>
              <a:t>agenti</a:t>
            </a:r>
            <a:r>
              <a:rPr lang="en-US" sz="2400" dirty="0" smtClean="0"/>
              <a:t> </a:t>
            </a:r>
            <a:r>
              <a:rPr lang="en-US" sz="2400" dirty="0" err="1" smtClean="0"/>
              <a:t>antimicrobici</a:t>
            </a:r>
            <a:r>
              <a:rPr lang="en-US" sz="2400" dirty="0" smtClean="0"/>
              <a:t> ha le </a:t>
            </a:r>
            <a:r>
              <a:rPr lang="en-US" sz="2400" dirty="0" err="1" smtClean="0"/>
              <a:t>potenzialità</a:t>
            </a:r>
            <a:r>
              <a:rPr lang="en-US" sz="2400" dirty="0" smtClean="0"/>
              <a:t> di </a:t>
            </a:r>
            <a:r>
              <a:rPr lang="en-US" sz="2400" dirty="0" err="1" smtClean="0"/>
              <a:t>selezionare</a:t>
            </a:r>
            <a:r>
              <a:rPr lang="en-US" sz="2400" dirty="0" smtClean="0"/>
              <a:t> </a:t>
            </a:r>
            <a:r>
              <a:rPr lang="en-US" sz="2400" dirty="0" err="1" smtClean="0"/>
              <a:t>organismi</a:t>
            </a:r>
            <a:r>
              <a:rPr lang="en-US" sz="2400" dirty="0" smtClean="0"/>
              <a:t> </a:t>
            </a:r>
            <a:r>
              <a:rPr lang="en-US" sz="2400" dirty="0" err="1" smtClean="0"/>
              <a:t>resistenti</a:t>
            </a:r>
            <a:endParaRPr lang="en-US" sz="2400" dirty="0" smtClean="0"/>
          </a:p>
        </p:txBody>
      </p:sp>
      <p:pic>
        <p:nvPicPr>
          <p:cNvPr id="8" name="Immagine 7"/>
          <p:cNvPicPr>
            <a:picLocks noChangeAspect="1"/>
          </p:cNvPicPr>
          <p:nvPr/>
        </p:nvPicPr>
        <p:blipFill>
          <a:blip r:embed="rId3"/>
          <a:stretch>
            <a:fillRect/>
          </a:stretch>
        </p:blipFill>
        <p:spPr>
          <a:xfrm>
            <a:off x="932221" y="2681072"/>
            <a:ext cx="2838753" cy="2804448"/>
          </a:xfrm>
          <a:prstGeom prst="rect">
            <a:avLst/>
          </a:prstGeom>
        </p:spPr>
      </p:pic>
      <p:sp>
        <p:nvSpPr>
          <p:cNvPr id="10" name="AutoShape 2" descr="data:image/jpeg;base64,/9j/4AAQSkZJRgABAQAAAQABAAD/2wCEAAkGBxIQEhUQExMWFRUVFhgYFRgXGBcVGhYYGBUXFx0fFRgaHSggGB8lGxgVIjIiJisrLi4uFx8zODM4NygtLisBCgoKDg0OGhAQGy8lHyYvLy0tLy0tLS0tLS0tLS0tLS0tLS0tLS0tLS0tLS0tLS0tLS0tLS0tLS0tLS0tLS0tLf/AABEIAKAA9QMBEQACEQEDEQH/xAAcAAEAAgMBAQEAAAAAAAAAAAAABQYBAgQHAwj/xABFEAACAQMCAwQHBAcFBwUAAAABAgMABBEFIQYSMRNBUWEHIjJxgZGhFFJysSMzQmKywdEWgpLC8BVDRHODouElo8PS8f/EABoBAQADAQEBAAAAAAAAAAAAAAACAwQBBQb/xAA5EQACAQMDAgQDBgUDBQEAAAAAAQIDBBESITEFQRMiMlEUYaEjcYGR0fAzUrHB4RUkQkNTYqLxJf/aAAwDAQACEQMRAD8A9xoBQCgFAKAUAoBQCgMGgNXYAZJwBuSe6nyON43ZXtS4wtotlJkbwTp/iO351spWVWfy+88u46vb0tk9T+RDLxPe3P6iDA8QC/8A3HC1p+CoUv4kjAup3df+DTNhp+qy+1JyA/vBfoorni2kOI5CodTqeqWB/Za+P/Ff+5L/AErnxdv/ACEv9LvP+6Z/s3fputzk/wDMkP8AEMU+KtnzAf6dfR3VUx/6tDv7Y/uv/Q13/Z1PkR//AE6Lz6jaDjh425LiAg9+Mq3+Bv60fTlJZpyJQ63OEtNaGPuLLpeuQXG0bjm+6dm+RrDVt6lP1I9e3vaNf0S/DuSVUmszQGaAUAoBQCgFAKAUAoBQCgFAKAUAoBQCgFAY5qAgeIOJ4rXKj15Pug7D8Z7vzrVb2k6u/C9zzb3qdK28vMvYriafe6lh5W7OLqAQQP7qfte81tdShbbR3keVG3u796qj0x9iyaXwvbQfsc7eL+t8h0FYa15VqbN4XsetbdMoUOFl+7NuKteXToRcOhdO0RG5cAqGOOYDvx4bVTThreEbpNRRF8V8UmG1gvLV43ieaNXY75jZsHH3TtjfpUqdPMnGXJyUsLKNfSHq9xbrarayKj3FwsWWUMMMNsj3kV2hBNvV2E21hI5rPX76zvIbK/7KRbnIhmiBXDj9l1Pj0+I88dcISg5Q7djik4tKRMX3EhTUYNOWIP2kTyyPzYMSjmCnGDzZKkdR1FQVPNNz9iTl5tJN3Nqkg5XUMPAjNQjKUd0cqU4zWmSyVfVOC4pPXgfkPUftIfd3r7xmt9LqE1tNZX1PHueiU5eak9L9uxwW2uXVgwiuULp3HOTj91v2vcd6ulbUbhaqTw/YywvrmylouFmPuXPTtRjuEEkbcw+oPgR3GvMqU5U5aZI9+hcU60NUHlHXmoF5mgFAKAUAoBQCgFAKAUAoBQCgFAKAUBgmgKdxLxK3N9ltfWkJ5Sw3wfBPPxPd88ejbWix4lXg8G/6lLX4FvvL3/Q+3DvCaxfpZ8PId8dQvv8AvN5//tQuL1z8kNollh0qNL7StvL+hKaDxDBe9qIWOYZDG6sCrAjvwd8HuPkaxyg489z2IyT4KNxa93HrXaWZzItikjRHpOiTTBk9+CCD41ppqDpeb35K55UtiU13V4dW0e6eE4ZYizRn243j/ScrD+6cHvqEIOlVWTspKcHgpepcNzjTRdWRJt7mKOS4t927ORQpMkf+HBHUeYxi9VI+JifK4ZU4vTlEzxbrkRh0W6kYKnbRSsc9AqqT76rpweakUTk9os631Jda1K0NqGa2s2MskxBCs/VVTPU5C/Anw35p8OD1cs63qmsdjt4PIudV1C8yCI+S3j36BR62PIlc/Go1PLTjH8Tsd5Nkv6ROIDY2Tun62T9HCO/nbbI/CMn3gDvqFCnrml2O1JaY7FN4L0qQQJLpeohpFANxbzAmMuc8xCnDRknPv7zV9WazicfuIRXeLPUp7VZU5JVDAjcY2z5eFZYycXmLJ1KcakdM1lFI1TRptPc3NsxMY9od6jwcftL59R9a9SlcQuY+HV5PnLizq2M/GoPy917f4LRw/raXacw9Vx7aZyQfLxHnWC4t5UZYfHZns2V9C6hlc90S4qg3GaAUAoBQCgFAKAUAoBQCgFAKAUBg0BUuMdeZSLWHJkfAYjqudgo8z9K9CztlL7Spwvr/AIPE6pfuD8Gj6n9P8nbwtw8tqvO2DKw3P3R91f5nvqq6unVeFwX9O6fG2jmW8n9CI4i4mn029VrjBsZl5VZV3ikUE+t3tn8vcc1wpqcNvUjfKbi9+Cq3Nzeid+IILbsYFCiSNjh7iEe1I64wu2N+7lB33zclDT4Te/8AT5EPNnWiT1WwXVtRtbiLtTayWhWSSIlMAPIezdx0ydio3qEZeHTafOTrjqkmWCDguytJvtMbNAnZmKSMMBFICMfpA25PxqCqzn5eTstFPzN4RvYa3Y2ca2tuGZUBCJGrP1JPU9dyas+FrS80tvvMUuqW8fLF5+5H1j17YBbGflHQciqB7hXfhUuaiIrqMnxRkbDigJ7dtcIPHkyo+VPhG/TNMPqaj66cl+BAS8P6Letzp+hlJJDxs0Lhic5HdnNdcLinysr8y2le2tX0y3/IxxNw5eJPaXUIF3HZoAsMjkSOwBBdnOzsfVOe4r31XTqR0uL2z3NUovZrsWbhW+iule5S2e3kZuSYSIEcsnif2uvXzqmonHbOSyPvgnhUCRhlGKB7lD4g0h7GQXlvsoPrL3LnYjzU/T5V61tWVxHwanPb9+58zfWkrSormhx3Xt/gtuiaql1EJF2PRl71bvFedWpOlNxZ7lpdRuKanH/4SGaqNRmgFAKAUAoBQCgFAKAUAoBQCgIriPVRawmT9o7ID3seny6/Crrej409P5mO+ulbUnPv2+8geCdIJzeS7u+eTPgerfH8vfWy+rL+FDhcnmdItG83FTdvj9S5V5p75wa5pMd5A9vKMpIuD4g9xXwIO4rsZOLyjkoprDITgWzvIIZLW7w6xPyQyZ3lix+0u+AOm/u7smyrKLeqJCCaWGBqQGLPTokwgwWGFiiz4Y6n/W9XxoKK113j5d2edUvZTl4Vssvu+yOi34XVj2ly7Tv57Ivkq1yV40sUlpX1Ow6ZGT113rl9Cdt7ZYxyooUeCgAfSsspOTy2ejCnGCxFYPrUSYxXQcF/pEE/6yNWPjjB+Y3qynWnD0szVrSjV9cUyHbSbm09a1cyRj/cyHO37jd3urT41KttVWH7ow/C17Xe3eqP8r/syS0bW47nI3SRfbjb2lx+Y86orW8qfzXZ9jXa3kK+VxJcp8kqKpNgoDSaMMpVhkEYIPeDRNp5RGUVJYZTtN0m4srs9mheB+u42U9M5PVfqPft6VWtTr0fO8SR4NC0r2ly/DWabLoK8w+gM10GqyA5wQcdcHOPfQG1AKAUAoBQCgFAKAUAoDBrgKBrBOoXywD9XHkE+Q3c+/otevR/29u5vlnzN03e3qpL0x5/f0L6iBQABgAYA8q8nnc+lSSWEb0OmDQMq1/cPfyNawtywLtPIN+bxRPy+PlvuhCNCHiS9T4Xt8zx61Sd5UdGm8QXqf8AZFgsbJIUEcahVHd/M+JrHObm8yPTo0YUoaILCOkVEtFAM1wCgNZJQoyxAHiTgfM11IEXdcS2Uft3UA/6ik/IHNSUJPhEXJIrupcX6P2izNOrSL0aMOT8eUb1ohGuouK49jNUp0JzVR+pdznuvS5YL7CzyfhQL/GwritZstdaKIi69My/7uyYjxeUJ9FRvzqas33ZHx17EZP6YLs+zbwp7y7kfHK/lUlaR92c8Z+xGXHpP1J9hJGn4Yxn5nNTVrTRHxpEVdcZ6jJs13LjwUhPqoBqxUaa7EXOXuRF3eyy/rZZJPJ3dx8mJFTUUuxHLLL6J5+y1OEKeUSB0bG3MOzZhnx9ZVqm5WabLKTxLB+hK8w1ma6BQCgFAKAUAoBQGK4Dnv3ZY2KDmflPKPFsbfWpRxqWSuq5KD0rLIDgzQ5LcSSS+25A652G5OfEk/Stl5cRqtKPCPL6VZToKUqnqb+hZ6wnsHLc6lDF+sljT8Tqv5mpYZzKIXUeMNOCsj3kYyCDyPk4IxsV6GrI0qmcqJXOUGnFshYPSHpNqnZRM5UdyRucn3kb1bKlWqS1S5KqSpUY6ILY4rn0x2w/V207fiMaD+In6V1Wc+7RN1l7ETP6Zpj7FnGvm0zP9BGuPnUlaLuzjr+yI259LV+3srCnuRm/iap/CQIusyKufSHqcn/ElfwKi/yNWK3prsRdWRFXXEN5L7d1Of8Aquo+SkCpKnBcIjqb7kXIoY8zes3i3rH5nerDgAFDmxmh0VxfMGGYDqQP60A5hkjvHUd49/hXQS+i8M3l4C8EDOoOC2wXI7gSRn4VXOrGPqe5JRk+Ec+r6PPaOI7iJo2IyM4ww8VI2NdjUjJZTONNcnDUzhMcG3HZ39q56CZM/E8v86qrLMGiUH5kz9MV5JtM10CgFAKAUAoBQFJ484/GmSJCsBmkdec5fs1VckDflYk5B2x3davo0HUTeSudRRKXP6Ybs+xbwp7y7/8A1rQrSPdlTry9iLuPSfqT9JI0/DGPzOamrWCI+LJ8ETc8Z6jJs13Lj90hPqoBqao01wiOuXuRN1eyy7SzSyfjkd/4iasSS4RHLOVYlHRQPcAK6H8zeuAV0CmwNS4G2dz0/wDFAfaW3dACyOoOwLKygnyJGDXE8glND4Xu71S9vEXUNylsqAGwDg5OehFQnVhB4bJRg5cGuhcPT3twbWIDnUnnLH1UCnBLEee23Wk6qjHUxGLk8Itmo+iW5iiaRJ45WUZMYUoTgZwrFiCfI4qhXcHs0WOi0tj5cBcD22oQ9rLcSRv2jII17ME8oDZHMCTsfoa7Wrum9KWTlOmpLLO3jzg/TtPtXCSN9qIUxB3yWHaKGwoAB9Xm+VRo1Z1JLK2JThGKO7W+GLP/AGJ9rhgVZTBDLz7lsc0bt1PevMPjUY1JeNpb2yxKC8POCQ9FtlHBpZvUjVp27cknr+jkkRVz1AwgPxNQuJOVTS+CdNJRyfTj2BNQ0db7kAkEUU6HqVDFS656kcpb5ClHyVtL4OVPNDJIcKc82jW4tHCSLEgB2xzxuO0VttublcZ/ezUKmFVeSUN4LBRPSvrk07RwTWbW5jZmVzIHEgIweXCgY6Hr8N6020EstPJTVk3s0efVrKj7Wc3ZyRyfcdG/wsD/ACrjWUwfqiNsgHxAPzrxjeb0AoBQCgFAKAUB4z6dIMXNtJ9+J1/wOD/8lbrT0tfMzV+UeaVsKRQFp0r0fahcxrKkahHAZSzgZB78b1RK4hF4ZNU5NEXYaDJLejTyyxyGRoyTkqGVWbu65C7e8VN1MQ142OKL1aS0r6NHS9is5Z/VlieRZUTHrIQGTlZjuAwOfPpVLufLqS3J+Fvg1s+FLGHULizvJmWKJVaNmdYy5YA4JAGdj3UlWk4KUVuFCKlhl01Tg/RtPh7eaI8mQAWaSTc9Ns1nVWrN6Uyx04RWWRfod0u2ntJjJDFI6Tsgd0VjymOMjqNty1WXcnrX3HKKTRj0LN2ct9b96uP+1nT+Vcu91GQovlF1eX7VBexXUYSNHliBYFQ8QjVg+W8Cx3HetZ/S4uJbynkpfoIm/R3Meejxt81I/kK0Xi3RVQ4Zn0dqIdY1CDxLEfCQn/OKVt6UBT2my4cODlu9Rj7u2ikH/Ut4wfqhrPN5USyPLPHtAT7Prkewyt26fBy6fk9b5vNH8DPHaoWf062/r2snlIn1Vv5GqrN8onXW6ZPcMj7Vw9yd5tp4v8DSRj+EVVU8tbPzJx3h+B8/Q3J2mmNH4SyL7g4Df5jXbpYq/kco7wKtpXAxuNPa6e8nxGs4SHJKL2DyRgYZiOX1M4AHWrXcYnhLkj4eVnJ2+ivRZDbNew3UqNlwYAFMbMq+rzg5JyCu4we7NcuZrVpaFGO2SwekAm60T7RLH2cvJBLysCDG7MgZd9wcMy486roeWthcE6m8Dw6vRMpq4yCPKhw/UXDlz21pby/fhjb/ABIp/nXjzWJM3ReyJGokhQCgFAKAUAoDy707W+YbWX7srp8HTP5xitdo92iiutkeP1vM4NAfo3hq5ENjZA9GWJPiy7fXA+NeRNZmzZF+VHnXGtv9l163mGyyy28mffIIn/LPxrXSeqi0UzWKiZ69dWayNG59qJiy/FWQj3YP0rCm0jRg8P8ATLByakT9+CN/q6f5K9G0f2exmreovvHgE+idp4RwyfIpn86zUdq2C2e8CG9BU211H+9G2Pgyn8hVl5ymRoDgQ9jrl9AP2uc/Jw3+euVt6MWchtUZera4aa5u7WVVaJVhKArkFXQ8wbOzesprNjCTLk98FH9G0S22q39quyjPKPAK+dvgwrTX3pRkU0tpyR8YrpbTiWTmPKsw5cnYZkijYfN15feRXcOVDbsOKh6FBp7pezXJIEUkES9d+eN5ck+XKyb+RrLqzFR7l2MNs8I1nUEOqvcxsCn2oOrdxAdd/dsa9KC+xx8jK39pkuvpi1i1uYIVhnjkdJclUbmOCpGdvhWe1hKMnlFlaSaW5y8BccWllYG2nZ+fnkwqozeq+/Xp1LV2tRlKeVwchUUY4ZXuBuNG0tpFEfaxSEErzcjAjYFTgg7d31q6tR8RJ9yMKmkluI/SaZ4Htba2FukgYM3MObDkluVVGFJJOWyep99V07XDzJnZVcrCRWOG+KbrTy3YOArY5kYcykjvx3HHhV1SkqnqIRnKPB9OI+MLy/UJPIOQHPIi8qkjoWHfjzpToxp7rkSnKXJA1aRFAfon0Zz8+mWp+6hT/A7J+S15NdfaM2U/Si0VWTFAKAUAoBQCgKH6Zrfm04t3pLGR8Tyn6E1otX9oVVvSeFV6RlMNQM/Q0C26aZbSXJIjhSCXIyCGQqyn1dz62Nq8ppuo1E2LaKID002XNDbXi9YZQCf3Xwf4lSrbWWJOL9iFZZSZZdf1kW01lKxxHO5hYk4A7RAyE/3lA/vVTCGVL5bk5Sw0ecemqWKS4t5I5Ec9k6PyMrcvK4I5sHb22+ta7RNReV3Ka/JIPxZZton2NpR25tCgTDE9oFIUE4wPWC71Hwpqtqxtkkprw8MrHo64qj0yWWSRHcSIFATlJyGzvzEDxq6vSdRLDxgrpz0N5Nv7aCPVH1OKEkOpHZuwUnKKpyyhgN1B7654P2ehs54nmyiWufS/eMCEghj8CS7kfPA+lQVpD3J+NL2IDh19UlnkvbRJJJX5hJIqry+sQWGWwudl26jarJ+GoqM+CEdTeUR/FCXpm575ZBKwAzIoXmC9ylRytjPd41OnoSxA5LVzI45tTndOyeeZo+nI0jsuPAqTgipKCznBzU+DlrpwV05sKcnRQGhlUbEj50C+R22umzy/q4JnHikUjD5hcVFyS5Z3S2S1vwTqUm62koHi3Kv0Yg/SoOtTX/I74cvYlbf0W6k2MpGn4pBt8ADVbuoIkqMiTg9Dt0fbuYU9yvJ9Mrn51D4yPZEvAfc9S4V0RbC1jtVYvyZyxGOZmYsTjuGScDuFY5z1y1F8Y6Vgl6iSFAKAUAoBQCgKx6SoOfTbkdcJzD+6wP8AKraDxUiV1F5WfnWvVMgoCbvOLb2WD7K036HkCcgVQCq4wCcZ7hVSpRT1Y3JOcmsHFd6zczLySTyumw5Wdiu3T1em1SVOK4Rxyk9mcDDJydye871Ii8MAYpg6ZrpzAodyYLAd9NwSfC2km/uo7ZDnmb9IRvyIN2Jx022HmRUKs9EW2djHU8Hreu661uwtLQiKKEBfVA3I64z3fzzS0tIzjrqbtnj9S6pUp1fDovGOX8zOlakNRVrC8USLIDytjBDAZ2x0IwSCPCoXVqqK8Sntjks6b1KdaXg1d2+GVKP0R3pYgyQqoJAJLEkZ2JAXYkYqr4uPsez4EvckLb0MyHeS9QeSQk/9xkH5VF3nsjqoe7Ja29Dtovt3E7nvA7NB8gufrUHdy7JEvBRK2/ox0xNzEzY+/I5HyzioO5qPudVKCO7SeGNLYc8NtCwBIzy824/F1rk5VY7SI0pUqi1Qw18iftrCKL9XEifhVV/IVU22XYR9zXDpXOK9de1MaRhS752bJ8AMYI7zWu1t41dTlwjy+o30rfTGCy2yfhJ5RnrgZ9+KyPZvB6UMuKbPpQkZoBQCgFAKAUAoBQEdxFbGa1uIgMl4ZFA8yhA+uK7F4kjkuD8tduoG7Ae8gYPgc17ODCkzutdOnl3jglkHikbuPmoNRcorlnUm+CWtuCtRk9m0kx+9yp9GINQdeC7ndE/Ylrf0Xak3VI0/FIP5A1W7mmSVGRKQeh26Pt3MKe5Xk+nq1F3ceyJKi+7JO19DKD9beO3/AC4lj/iZ6g7t/wApLwF7kraeibT19pppPxScv8AFVu6n9x1UYktbej3TI/8Ahlb8ZZvzNQdeo+5Lw4+xK23D1nH7FtCvujTPzxmoOcn3JKK9j66ldJDHgusXN6qEjYMQcbDG1dpwc5bLJVcVY04eZpZ2PMtW0aaD13HMh37RTzKc9+e7PnXv0bmnUWFs/Y+Mu7GtReqW6fdE96PtL5ma5YbLlU95G5+Rx8TWTqVbH2a/E9PodrluvLtsi/A1459NsM106M0BA8U3zBRbRfrpzyr+6v7TfLP591arWmm/ElxH94PN6hXaiqMPVLb7l3ZJ6VZLbxJCvRBj3nqT8Tk1RVqOpNyfc2W9FUaagux2VAuNSaHCh3DfbNTCjdIj79o9z83IFetH7G0z3Z81N/FdSUe0f7f5L7Xkn0xmgFAKAUAoBQCgFAKAwRQHyS2RWLBFDHqQACfeepplnMH0NDpWdX4iktrlInReybB5t84OxPXGx6+VbaNqqtJyi912PIueozt7hQlFaX3LMDWI9Y2odNXXIwe+hxrKwVQhtMkJAzaSNk4/3LHb4r0/113r/cxx/wA19UeM82FTK3pv/wBX+haIZQ6hlIIIyCNwR5Vgaa2Z7EZKSTi8o3NcJHmnG+pmacxj2IvVHm3ef5fDzr3bCioU9Xdnx/Wbp1a2hcR/qcfD2oXEcixRHIdsch9ZTnrkd22c48KtuaVOUHKXbuZ7C5rRqKnT3TfD+pP8QaLdzN2cUarAvsorBVJ6klfMk1itq9GC1S3ketfWl1VloprEF2T+pnhnSr61kUFf0ROHXmBAB7wO4j60u61CrHK9X3Dp1reW9RZ9Pfcu4ryz6Ijtb1dLVOY+szbIg6sfLy86to0ZVZbfmZbq6jQjl7t8Lu2RVlELVJdRvGAcrliekadyr5nbbxOPfdWqKeKNP0r6sz2dvKLdet6n9F7HDwxrsrq+oXkggt53RLSF8DlXPKrFuuX64+PSqqkFtGPK5N0ZN+Z8F0zVJYRnEepC2geT9rHKg8WOw/r8Kut6TqVFFGO/uVb0XP8AAhuANOKxtcN7Up2/CCd/ic1q6hVUpqEeEYOi27jTdWXMv6Furzz2xQCgFAKAUAoBQCgFAKAxigBFAQnFukfaYcL7aesnn4j4/wBK02tfwqmXw+TzupWfxNHC5XBwcEaz2qfZ32kjGBnqyjb5jofhVt9bqEtceGZukXrqw8Kfqj9UWrNYT2iL4o1UWdpPc9TFGzKPFsYUfFiB8alTjrkokZPCyR+g6ifsNu9+8YeZVVubChzIcKvKepIIzUpLE3o7EcaoYn3Pm+mT2TF7X9JEd2gY9P8Aln/XxrSqsKySq7P3/U8x21a1blb7x/lf9jv03iSCY8hPZydCj+qQfDwNVVLWpBZxle6NFDqNGrtxL2ezILiXhJ5ZGmhIPPuyk49bvKnpg+H+hrtr5U4aJnmX/SJVajqUnz2OnhHhp7djNLjmxhQDnlz1Of8AXfVd5eKqtMeC/pnTJW8nOpz2ObijhFpZDPCFJb2lOBv0yD57bf1qy1vlCGiZX1HpM6lR1KT55W58NB4VMDi4uTGixnmUZHtDoSegx4eNSuLxVIuFJc/vYqsemSoTVWvLGO2SZuOJDKTFZxmZu9ztGnmT31mja6FqrPC9u5vn1B1Xoto6n79kfL7NDYK9/eShpAN3boueixDx7vPyqNSs6mKdNYX75LLeyVOXjVXqn7+33FcvuMJLgILvTSNPuXEau7ev6x9RymNt9x394J7ypKPpl5ka3LPK2ZG6nw7JpE8Ny4e70+3dmRCSWtef9or0blO4PT3dalGoqkXFbSf1IuLg0+UWfhK7uNQuH1JneO0CtHbQ9BIAd5JB37g4/wDGTVUioLR3Jxbb1Pg5dQlbU7sQp+qjzv5ftN8egr0KcVa0dcvUz52vN9QulTj6I/v6l9hiCKFUYAAAHgBtXkttvLPpYxUYpLhH1rhIUAoBQCgFAKAUAoBQCgFAKAwaApPFmjvDIL6DYqcuB3H73uPQ16dpXjOPgVPwPnep2kqU/iqPbn9Sf4e1tLuPmGzr7a+B8R4g1juLeVGWl8dj1LG9jdQyue6/fYqPpauZJhb6dAhkkmftGQfcjI9v7qliNz4GpWySzJmirl7Iq92Ps+qRS6lcK5tohOyqPUjbJ7KKBe8ghXJ7/V8M1asOm1TXP7yQe0syfBaP7b3aQy6hNbLHa4C20TErNK5bY5wQoIJ7u7bPWqvBjlQT37+xPXLnBLXOvaZcube4aNJ1ChkkIVkLKG5efptnx61yHjU1qhnBXWoUK38RbnSnDZUA211JGp6DIlTHkKs+KUv4kEzH/psqf8Co4/VG40/UF2F0h8zHg1zxbd/8Gd+HvV/1V+KB0m+f2r0L5JGPzJrvjUFxD82PhbyWzrY+5HLe6RZW2Jbyct4GeTA9yr3+6nxVWXlprH3HY9Mop6qrcn8yRv8AUkjsJbq07N1SF5Isew3KpPdjbIrNhynifJ6CShHy8EPoeuWmu2z28qcrlR2sJPrLsCHjO2RuCG8xVk6cqMso4nGosFGn0q5W5i0e6vHijQl7KTsw6yMDlOclh7IyAO47d4zfqjp8RL7yvS86W9ux6Jw9aarHJ2d3NbzQhT64RlkY74GOg8858POs03TazHKZbFSzucPFGs8xFhajrhG5RgfgQDYDHU91brS3wvGqcI8PqV85v4ajy9n+hP8ADeiraRcuxdt3bxPgPIdKx3Nw6089ux6VhZK2pae75Jis5uM10CgFAKAUAoBQCgFAKAUAoBQCgNWXO1DhRtd0GS0k+12uQo3ZR+z47d6nw7vy9WhcwrR8Kt+/8nzl5YVLWfxFtx3X77E3w9xHFdAKcJL3qe/8B7x5VkubSVL5o9Kx6jTuUk9pexHWPAsX2uW/uSJ5Xk5o1K4SJRgLsSeZgANzt4DvNbrPSoLg3Kms5ZGakP8Aamrx2/W308CSXvDzn2Qfdt8mHfUovw6bfd/0IvzSx7G3pYiSb7JaBFMtzcKoYgcyoCOYg4zjcZpb7OUn2R2r2Rx8X8Nw6TZXFxZPLCzhECrK3KCZVJZVzs2BjPhnxqVOo6s0p7ojOKhFtHTxXxpEumk2t2huOWIAqys4PMnNsQc7c2dvGo06Tc/Mtjsqi07MvtiSY0JOTyLk+J5Rms72LVwef6Fp0V/qt/LdKJWt2WKFHGVRMHcKdtz+ZrTOThTil3KYpSk8l4vLJPs7wKoVOzZAqjAAKkYAHQVnUvNkua2weQcLaDeajb2s0PZW72atHHccxMshTmAQqBhVGQu+ds9QcVvqVIwk0+H27GdRlNJo9Ht9La8tYv8AakEYkibn9VsjK7hs7cuR1XJFY9WmX2b5LWk45mR2u8StO32W0BJb1eYdT5J4Dxat9C0jBeJWPBvOpSrS8C25ff8AQl+F+HFtV52w0pG5+6PBf699Z7q6dZ4XBu6d06NtHU95f0+RYRWQ9QzQCgFAKAUAoBQCgFAKAUAoBQCgFAKA1IoCq6/wgsp7WA9nJ1x0ViN9seyfOt9vfOC0z3R4t70iNR+JS8siPs+KJ7Vuxu0J/e6Njy7nFXVLOnVjrov8DLS6pWtpeHcx/Hv+hY9FuLRy72/ZhpCGk5QFZiB1Yde/rXn1aVSG00e3QuqNZZpvJw3XDry6pFfs6mKGFkjTfmWRieZvDdTj4CiqYpuK7l2nMsnJ6VbWSaxEcaM5M0WQiljyhsk4HdShJKeWcqLKwRfpK4fgSzQw2yCTtoVLRxjmxzb55R08aso1Jat37nJx24PQ41wAPAAVmzuWlM1/he6W8Oo6fKiSuoWaOQHklA2B26HAA+AxjfN8KkdGmf4Fbg85id3DulXqyyXN7chy6BBDGCIkAJOd+rbnf8+6M5RwlFBJrdnxXVbHTYjDAAfWZuVDzZdupZzV8LWtWeX+ZguOp29DZPL9kRXLeaod/wBHBnz5dvrJ+Wa15oWnG8jycXfUefLD6Fu0XQ4rVcIMsfac+0f6Dyrzq9xOs8y/I920sqVtHEOfclAKpNhmgFAKAUAoBQCgFAKAUAoBQCgFAKAUAoBQGDQHwu7RJV5JFDKe4jPy8KlCcoPMXgrqUoVFpmsoquo8DITzQyFD1Ab1hnyPVfrW+n1GS2mso8Wv0ODeqk8f0OUR6pbbAmVR5iTb44ap6rSr/wCJTp6lb7LzIHjS4j/W23z54/zBrvwFOXonkPrNxT2qUzdPSCvfB8pAf8tRfTH/ADEo9fXeDNW9IPcsAP8A1P5Bakume8jj6++1Mx/aO/m2it+XPQ8jH6tgU+EtoeuZxdRvay+zpmp4fv7v9fLyr4E83/YuAfiafFW1L+HHLOf6fe3P8aePkTml8I28OCQZGHe/T4L0rLVvalTbhfI9G26TQo7tZfzLAFrIenwZodM0AoBQCgFAKAUAoBQCgFAKAUAoBQCgFAKAUAoBigMYoBigGKHMI1ManqB8q6m0ccIvsZCDwrh1RS7GcUOjFAMUBmgFAKAUAoBQCgFAKAUAoBQ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2" name="Immagine 11"/>
          <p:cNvPicPr>
            <a:picLocks noChangeAspect="1"/>
          </p:cNvPicPr>
          <p:nvPr/>
        </p:nvPicPr>
        <p:blipFill rotWithShape="1">
          <a:blip r:embed="rId4"/>
          <a:srcRect l="9972"/>
          <a:stretch/>
        </p:blipFill>
        <p:spPr>
          <a:xfrm>
            <a:off x="3921856" y="2917625"/>
            <a:ext cx="3122791" cy="2485019"/>
          </a:xfrm>
          <a:prstGeom prst="rect">
            <a:avLst/>
          </a:prstGeom>
        </p:spPr>
      </p:pic>
      <p:pic>
        <p:nvPicPr>
          <p:cNvPr id="14342" name="Picture 6" descr="http://ezcpak.com/wp-content/uploads/2015/11/get-smart-antibiotic-resistance-EZCPak.png"/>
          <p:cNvPicPr>
            <a:picLocks noChangeAspect="1" noChangeArrowheads="1"/>
          </p:cNvPicPr>
          <p:nvPr/>
        </p:nvPicPr>
        <p:blipFill rotWithShape="1">
          <a:blip r:embed="rId5">
            <a:extLst>
              <a:ext uri="{28A0092B-C50C-407E-A947-70E740481C1C}">
                <a14:useLocalDpi xmlns:a14="http://schemas.microsoft.com/office/drawing/2010/main" val="0"/>
              </a:ext>
            </a:extLst>
          </a:blip>
          <a:srcRect r="31092"/>
          <a:stretch/>
        </p:blipFill>
        <p:spPr bwMode="auto">
          <a:xfrm>
            <a:off x="7346410" y="2446712"/>
            <a:ext cx="3099190" cy="297770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o 10"/>
          <p:cNvGrpSpPr/>
          <p:nvPr/>
        </p:nvGrpSpPr>
        <p:grpSpPr>
          <a:xfrm>
            <a:off x="139959" y="0"/>
            <a:ext cx="2282504" cy="1082238"/>
            <a:chOff x="139959" y="0"/>
            <a:chExt cx="2282504" cy="1082238"/>
          </a:xfrm>
        </p:grpSpPr>
        <p:pic>
          <p:nvPicPr>
            <p:cNvPr id="13" name="Picture 2" descr="https://encrypted-tbn2.gstatic.com/images?q=tbn:ANd9GcQC274ncdD3ALHaqUTQmE5o_ok8Jawy9HL-YxuobNf7tGqD0O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CasellaDiTesto 18"/>
          <p:cNvSpPr txBox="1"/>
          <p:nvPr/>
        </p:nvSpPr>
        <p:spPr>
          <a:xfrm>
            <a:off x="2158050" y="200980"/>
            <a:ext cx="9637895" cy="646331"/>
          </a:xfrm>
          <a:prstGeom prst="rect">
            <a:avLst/>
          </a:prstGeom>
          <a:noFill/>
        </p:spPr>
        <p:txBody>
          <a:bodyPr wrap="none" rtlCol="0">
            <a:spAutoFit/>
          </a:bodyPr>
          <a:lstStyle/>
          <a:p>
            <a:r>
              <a:rPr lang="it-IT" sz="3500" dirty="0" smtClean="0"/>
              <a:t>Antibiotico resistenza: sensibilizzazion</a:t>
            </a:r>
            <a:r>
              <a:rPr lang="it-IT" sz="3500" dirty="0"/>
              <a:t>e</a:t>
            </a:r>
            <a:r>
              <a:rPr lang="it-IT" sz="3500" dirty="0" smtClean="0"/>
              <a:t> nel mondo</a:t>
            </a:r>
            <a:endParaRPr lang="it-IT" sz="3500" dirty="0"/>
          </a:p>
        </p:txBody>
      </p:sp>
    </p:spTree>
    <p:extLst>
      <p:ext uri="{BB962C8B-B14F-4D97-AF65-F5344CB8AC3E}">
        <p14:creationId xmlns:p14="http://schemas.microsoft.com/office/powerpoint/2010/main" val="253111257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3610155" y="168692"/>
            <a:ext cx="4203395" cy="646331"/>
          </a:xfrm>
          <a:prstGeom prst="rect">
            <a:avLst/>
          </a:prstGeom>
          <a:noFill/>
        </p:spPr>
        <p:txBody>
          <a:bodyPr wrap="none" rtlCol="0">
            <a:spAutoFit/>
          </a:bodyPr>
          <a:lstStyle/>
          <a:p>
            <a:r>
              <a:rPr lang="it-IT" sz="3600" dirty="0" smtClean="0"/>
              <a:t>Antibiotico resistenza</a:t>
            </a:r>
            <a:endParaRPr lang="it-IT" sz="3600" dirty="0"/>
          </a:p>
        </p:txBody>
      </p:sp>
      <p:sp>
        <p:nvSpPr>
          <p:cNvPr id="8" name="CasellaDiTesto 7"/>
          <p:cNvSpPr txBox="1"/>
          <p:nvPr/>
        </p:nvSpPr>
        <p:spPr>
          <a:xfrm>
            <a:off x="2497523" y="678334"/>
            <a:ext cx="7099700" cy="523220"/>
          </a:xfrm>
          <a:prstGeom prst="rect">
            <a:avLst/>
          </a:prstGeom>
          <a:noFill/>
        </p:spPr>
        <p:txBody>
          <a:bodyPr wrap="none" rtlCol="0">
            <a:spAutoFit/>
          </a:bodyPr>
          <a:lstStyle/>
          <a:p>
            <a:r>
              <a:rPr lang="it-IT" sz="2800" dirty="0" smtClean="0"/>
              <a:t>Un approccio globale ad un problema mondiale</a:t>
            </a:r>
            <a:endParaRPr lang="it-IT" sz="2800" dirty="0"/>
          </a:p>
        </p:txBody>
      </p:sp>
      <p:sp>
        <p:nvSpPr>
          <p:cNvPr id="19" name="Rettangolo 18"/>
          <p:cNvSpPr/>
          <p:nvPr/>
        </p:nvSpPr>
        <p:spPr>
          <a:xfrm>
            <a:off x="2902050" y="1488275"/>
            <a:ext cx="7924599" cy="1200329"/>
          </a:xfrm>
          <a:prstGeom prst="rect">
            <a:avLst/>
          </a:prstGeom>
        </p:spPr>
        <p:txBody>
          <a:bodyPr wrap="square">
            <a:spAutoFit/>
          </a:bodyPr>
          <a:lstStyle/>
          <a:p>
            <a:r>
              <a:rPr lang="it-IT" dirty="0" smtClean="0"/>
              <a:t>Prevenzione delle infezioni microbiche e della loro propagazione</a:t>
            </a:r>
          </a:p>
          <a:p>
            <a:r>
              <a:rPr lang="it-IT" b="0" i="0" dirty="0" smtClean="0">
                <a:solidFill>
                  <a:srgbClr val="000000"/>
                </a:solidFill>
                <a:effectLst/>
                <a:latin typeface="Calibri" panose="020F0502020204030204" pitchFamily="34" charset="0"/>
              </a:rPr>
              <a:t>Utilizzo prudente degli antibiotici, favorendo le</a:t>
            </a:r>
            <a:r>
              <a:rPr lang="it-IT" dirty="0" smtClean="0">
                <a:solidFill>
                  <a:srgbClr val="000000"/>
                </a:solidFill>
                <a:latin typeface="Calibri" panose="020F0502020204030204" pitchFamily="34" charset="0"/>
              </a:rPr>
              <a:t> diagnosi microbiologiche</a:t>
            </a:r>
          </a:p>
          <a:p>
            <a:r>
              <a:rPr lang="it-IT" dirty="0" smtClean="0"/>
              <a:t>Queste indicazioni si intendono estese all’industria della salute animale, veterinari e allevatori </a:t>
            </a:r>
          </a:p>
        </p:txBody>
      </p:sp>
      <p:sp>
        <p:nvSpPr>
          <p:cNvPr id="31" name="Rettangolo 30"/>
          <p:cNvSpPr/>
          <p:nvPr/>
        </p:nvSpPr>
        <p:spPr>
          <a:xfrm>
            <a:off x="2818760" y="3090416"/>
            <a:ext cx="8368798" cy="1754326"/>
          </a:xfrm>
          <a:prstGeom prst="rect">
            <a:avLst/>
          </a:prstGeom>
        </p:spPr>
        <p:txBody>
          <a:bodyPr wrap="square">
            <a:spAutoFit/>
          </a:bodyPr>
          <a:lstStyle/>
          <a:p>
            <a:r>
              <a:rPr lang="it-IT" dirty="0"/>
              <a:t>P</a:t>
            </a:r>
            <a:r>
              <a:rPr lang="it-IT" dirty="0" smtClean="0"/>
              <a:t>roduzione di antimicrobici di alta qualità in ambito medico e veterinario</a:t>
            </a:r>
          </a:p>
          <a:p>
            <a:r>
              <a:rPr lang="it-IT" dirty="0" smtClean="0"/>
              <a:t>Rafforzare la ricerca (sviluppo di nuovi antimicrobici, vaccini, trattamenti antimicrobici alternativi)</a:t>
            </a:r>
          </a:p>
          <a:p>
            <a:r>
              <a:rPr lang="it-IT" dirty="0" smtClean="0"/>
              <a:t>Sistema di sorveglianza a livello nazionale ed internazionale, particolarmente sui patogeni di difficile trattamento terapeutico</a:t>
            </a:r>
          </a:p>
          <a:p>
            <a:r>
              <a:rPr lang="it-IT" dirty="0"/>
              <a:t>S</a:t>
            </a:r>
            <a:r>
              <a:rPr lang="it-IT" dirty="0" smtClean="0"/>
              <a:t>viluppare un network per il rapido scambio di ricerche e dati</a:t>
            </a:r>
          </a:p>
        </p:txBody>
      </p:sp>
      <p:sp>
        <p:nvSpPr>
          <p:cNvPr id="38" name="Torta 37"/>
          <p:cNvSpPr/>
          <p:nvPr/>
        </p:nvSpPr>
        <p:spPr>
          <a:xfrm>
            <a:off x="281655" y="1472974"/>
            <a:ext cx="2489598" cy="2247500"/>
          </a:xfrm>
          <a:prstGeom prst="pie">
            <a:avLst>
              <a:gd name="adj1" fmla="val 11880000"/>
              <a:gd name="adj2" fmla="val 16200000"/>
            </a:avLst>
          </a:prstGeom>
          <a:solidFill>
            <a:srgbClr val="FF00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5">
              <a:hueOff val="-7353344"/>
              <a:satOff val="-10228"/>
              <a:lumOff val="-3922"/>
              <a:alphaOff val="0"/>
            </a:schemeClr>
          </a:effectRef>
          <a:fontRef idx="minor">
            <a:schemeClr val="lt1"/>
          </a:fontRef>
        </p:style>
      </p:sp>
      <p:sp>
        <p:nvSpPr>
          <p:cNvPr id="41" name="Torta 40"/>
          <p:cNvSpPr/>
          <p:nvPr/>
        </p:nvSpPr>
        <p:spPr>
          <a:xfrm>
            <a:off x="317438" y="1482799"/>
            <a:ext cx="2489598" cy="2247500"/>
          </a:xfrm>
          <a:prstGeom prst="pie">
            <a:avLst>
              <a:gd name="adj1" fmla="val 16200000"/>
              <a:gd name="adj2" fmla="val 20520000"/>
            </a:avLst>
          </a:prstGeom>
          <a:solidFill>
            <a:srgbClr val="FF505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sp>
      <p:sp>
        <p:nvSpPr>
          <p:cNvPr id="44" name="Torta 43"/>
          <p:cNvSpPr/>
          <p:nvPr/>
        </p:nvSpPr>
        <p:spPr>
          <a:xfrm>
            <a:off x="913942" y="2071351"/>
            <a:ext cx="3077811" cy="2850917"/>
          </a:xfrm>
          <a:prstGeom prst="pie">
            <a:avLst>
              <a:gd name="adj1" fmla="val 7560000"/>
              <a:gd name="adj2" fmla="val 11880000"/>
            </a:avLst>
          </a:prstGeom>
          <a:solidFill>
            <a:srgbClr val="00B05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5">
              <a:hueOff val="-5515009"/>
              <a:satOff val="-7671"/>
              <a:lumOff val="-2942"/>
              <a:alphaOff val="0"/>
            </a:schemeClr>
          </a:effectRef>
          <a:fontRef idx="minor">
            <a:schemeClr val="lt1"/>
          </a:fontRef>
        </p:style>
      </p:sp>
      <p:sp>
        <p:nvSpPr>
          <p:cNvPr id="46" name="Rettangolo 45"/>
          <p:cNvSpPr/>
          <p:nvPr/>
        </p:nvSpPr>
        <p:spPr>
          <a:xfrm>
            <a:off x="2701367" y="5505706"/>
            <a:ext cx="8486191" cy="646331"/>
          </a:xfrm>
          <a:prstGeom prst="rect">
            <a:avLst/>
          </a:prstGeom>
        </p:spPr>
        <p:txBody>
          <a:bodyPr wrap="square">
            <a:spAutoFit/>
          </a:bodyPr>
          <a:lstStyle/>
          <a:p>
            <a:r>
              <a:rPr lang="it-IT" dirty="0" smtClean="0"/>
              <a:t>Protocolli standard e linee guida per evidenziare la presenza di agenti antimicrobici e loro residui nell'ambiente (acqua, mangimi per animali terrestri ed acquatici)</a:t>
            </a:r>
          </a:p>
        </p:txBody>
      </p:sp>
      <p:sp>
        <p:nvSpPr>
          <p:cNvPr id="52" name="Torta 51"/>
          <p:cNvSpPr/>
          <p:nvPr/>
        </p:nvSpPr>
        <p:spPr>
          <a:xfrm>
            <a:off x="73103" y="4466906"/>
            <a:ext cx="2427983" cy="2178885"/>
          </a:xfrm>
          <a:prstGeom prst="pie">
            <a:avLst>
              <a:gd name="adj1" fmla="val 20520000"/>
              <a:gd name="adj2" fmla="val 3240000"/>
            </a:avLst>
          </a:prstGeom>
          <a:solidFill>
            <a:srgbClr val="9966FF"/>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5">
              <a:hueOff val="-1838336"/>
              <a:satOff val="-2557"/>
              <a:lumOff val="-981"/>
              <a:alphaOff val="0"/>
            </a:schemeClr>
          </a:effectRef>
          <a:fontRef idx="minor">
            <a:schemeClr val="lt1"/>
          </a:fontRef>
        </p:style>
      </p:sp>
      <p:sp>
        <p:nvSpPr>
          <p:cNvPr id="50" name="Torta 49"/>
          <p:cNvSpPr/>
          <p:nvPr/>
        </p:nvSpPr>
        <p:spPr>
          <a:xfrm>
            <a:off x="56236" y="4533160"/>
            <a:ext cx="2396612" cy="2137209"/>
          </a:xfrm>
          <a:prstGeom prst="pie">
            <a:avLst>
              <a:gd name="adj1" fmla="val 3240000"/>
              <a:gd name="adj2" fmla="val 7560000"/>
            </a:avLst>
          </a:prstGeom>
          <a:solidFill>
            <a:srgbClr val="7030A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5">
              <a:hueOff val="-3676672"/>
              <a:satOff val="-5114"/>
              <a:lumOff val="-1961"/>
              <a:alphaOff val="0"/>
            </a:schemeClr>
          </a:effectRef>
          <a:fontRef idx="minor">
            <a:schemeClr val="lt1"/>
          </a:fontRef>
        </p:style>
      </p:sp>
      <p:grpSp>
        <p:nvGrpSpPr>
          <p:cNvPr id="16" name="Gruppo 15"/>
          <p:cNvGrpSpPr/>
          <p:nvPr/>
        </p:nvGrpSpPr>
        <p:grpSpPr>
          <a:xfrm>
            <a:off x="128916" y="0"/>
            <a:ext cx="2282504" cy="1082238"/>
            <a:chOff x="139959" y="0"/>
            <a:chExt cx="2282504" cy="1082238"/>
          </a:xfrm>
        </p:grpSpPr>
        <p:pic>
          <p:nvPicPr>
            <p:cNvPr id="17" name="Picture 2" descr="https://encrypted-tbn2.gstatic.com/images?q=tbn:ANd9GcQC274ncdD3ALHaqUTQmE5o_ok8Jawy9HL-YxuobNf7tGqD0O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6" name="Diagramma 35"/>
          <p:cNvGraphicFramePr/>
          <p:nvPr>
            <p:extLst/>
          </p:nvPr>
        </p:nvGraphicFramePr>
        <p:xfrm>
          <a:off x="9321799" y="-98080"/>
          <a:ext cx="2527301" cy="20974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4373799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2253703" y="1058282"/>
            <a:ext cx="2056958" cy="1597648"/>
            <a:chOff x="354155" y="2605990"/>
            <a:chExt cx="2552416" cy="2111927"/>
          </a:xfrm>
        </p:grpSpPr>
        <p:pic>
          <p:nvPicPr>
            <p:cNvPr id="1028" name="Picture 4" descr="http://www.apt.rieti.it/wp-content/uploads/2014/07/usa-fla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155" y="2737124"/>
              <a:ext cx="2421138" cy="19807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associatesinfamilymedicine.com/blog_img/1u1-c15ecce858.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72" t="3497" r="6381" b="3609"/>
            <a:stretch/>
          </p:blipFill>
          <p:spPr bwMode="auto">
            <a:xfrm>
              <a:off x="1792941" y="2605990"/>
              <a:ext cx="1113630" cy="1121530"/>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4" name="Gruppo 3"/>
          <p:cNvGrpSpPr/>
          <p:nvPr/>
        </p:nvGrpSpPr>
        <p:grpSpPr>
          <a:xfrm>
            <a:off x="6227210" y="572326"/>
            <a:ext cx="2375678" cy="2060185"/>
            <a:chOff x="8658808" y="0"/>
            <a:chExt cx="3125756" cy="2730437"/>
          </a:xfrm>
        </p:grpSpPr>
        <p:pic>
          <p:nvPicPr>
            <p:cNvPr id="1034" name="Picture 10" descr="http://i.istockimg.com/file_thumbview_approve/17853081/3/stock-photo-17853081-european-union-map-with-fla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8808" y="0"/>
              <a:ext cx="2730435" cy="27304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blogpinali.files.wordpress.com/2009/03/ecdc_logo.gif"/>
            <p:cNvPicPr>
              <a:picLocks noChangeAspect="1" noChangeArrowheads="1"/>
            </p:cNvPicPr>
            <p:nvPr/>
          </p:nvPicPr>
          <p:blipFill rotWithShape="1">
            <a:blip r:embed="rId6">
              <a:extLst>
                <a:ext uri="{28A0092B-C50C-407E-A947-70E740481C1C}">
                  <a14:useLocalDpi xmlns:a14="http://schemas.microsoft.com/office/drawing/2010/main" val="0"/>
                </a:ext>
              </a:extLst>
            </a:blip>
            <a:srcRect l="3130" t="4058" r="-5913" b="3392"/>
            <a:stretch/>
          </p:blipFill>
          <p:spPr bwMode="auto">
            <a:xfrm>
              <a:off x="10459617" y="639076"/>
              <a:ext cx="1324947" cy="1063690"/>
            </a:xfrm>
            <a:prstGeom prst="ellipse">
              <a:avLst/>
            </a:prstGeom>
            <a:noFill/>
            <a:extLst>
              <a:ext uri="{909E8E84-426E-40dd-AFC4-6F175D3DCCD1}">
                <a14:hiddenFill xmlns:a14="http://schemas.microsoft.com/office/drawing/2010/main">
                  <a:solidFill>
                    <a:srgbClr val="FFFFFF"/>
                  </a:solidFill>
                </a14:hiddenFill>
              </a:ext>
            </a:extLst>
          </p:spPr>
        </p:pic>
      </p:grpSp>
      <p:pic>
        <p:nvPicPr>
          <p:cNvPr id="5" name="Immagine 4"/>
          <p:cNvPicPr>
            <a:picLocks noChangeAspect="1"/>
          </p:cNvPicPr>
          <p:nvPr/>
        </p:nvPicPr>
        <p:blipFill>
          <a:blip r:embed="rId7"/>
          <a:stretch>
            <a:fillRect/>
          </a:stretch>
        </p:blipFill>
        <p:spPr>
          <a:xfrm>
            <a:off x="1944497" y="5173085"/>
            <a:ext cx="3073184" cy="1205469"/>
          </a:xfrm>
          <a:prstGeom prst="rect">
            <a:avLst/>
          </a:prstGeom>
        </p:spPr>
      </p:pic>
      <p:pic>
        <p:nvPicPr>
          <p:cNvPr id="6" name="Immagine 5"/>
          <p:cNvPicPr>
            <a:picLocks noChangeAspect="1"/>
          </p:cNvPicPr>
          <p:nvPr/>
        </p:nvPicPr>
        <p:blipFill>
          <a:blip r:embed="rId8"/>
          <a:stretch>
            <a:fillRect/>
          </a:stretch>
        </p:blipFill>
        <p:spPr>
          <a:xfrm>
            <a:off x="1927515" y="2603026"/>
            <a:ext cx="3073184" cy="1215193"/>
          </a:xfrm>
          <a:prstGeom prst="rect">
            <a:avLst/>
          </a:prstGeom>
        </p:spPr>
      </p:pic>
      <p:pic>
        <p:nvPicPr>
          <p:cNvPr id="7" name="Immagine 6"/>
          <p:cNvPicPr>
            <a:picLocks noChangeAspect="1"/>
          </p:cNvPicPr>
          <p:nvPr/>
        </p:nvPicPr>
        <p:blipFill>
          <a:blip r:embed="rId9"/>
          <a:stretch>
            <a:fillRect/>
          </a:stretch>
        </p:blipFill>
        <p:spPr>
          <a:xfrm>
            <a:off x="1910533" y="3868698"/>
            <a:ext cx="3107148" cy="1222434"/>
          </a:xfrm>
          <a:prstGeom prst="rect">
            <a:avLst/>
          </a:prstGeom>
        </p:spPr>
      </p:pic>
      <p:sp>
        <p:nvSpPr>
          <p:cNvPr id="16" name="CasellaDiTesto 15"/>
          <p:cNvSpPr txBox="1"/>
          <p:nvPr/>
        </p:nvSpPr>
        <p:spPr>
          <a:xfrm>
            <a:off x="2681205" y="151199"/>
            <a:ext cx="6950749" cy="584775"/>
          </a:xfrm>
          <a:prstGeom prst="rect">
            <a:avLst/>
          </a:prstGeom>
          <a:noFill/>
        </p:spPr>
        <p:txBody>
          <a:bodyPr wrap="none" rtlCol="0">
            <a:spAutoFit/>
          </a:bodyPr>
          <a:lstStyle/>
          <a:p>
            <a:r>
              <a:rPr lang="it-IT" sz="3200" dirty="0" smtClean="0"/>
              <a:t>Antibiotico resistenza: </a:t>
            </a:r>
            <a:r>
              <a:rPr lang="it-IT" sz="3200" dirty="0"/>
              <a:t>sorveglianza 2014</a:t>
            </a:r>
          </a:p>
        </p:txBody>
      </p:sp>
      <p:grpSp>
        <p:nvGrpSpPr>
          <p:cNvPr id="20" name="Gruppo 19"/>
          <p:cNvGrpSpPr/>
          <p:nvPr/>
        </p:nvGrpSpPr>
        <p:grpSpPr>
          <a:xfrm>
            <a:off x="5795826" y="2606584"/>
            <a:ext cx="3117444" cy="1216504"/>
            <a:chOff x="4004228" y="2603444"/>
            <a:chExt cx="3117444" cy="1216504"/>
          </a:xfrm>
        </p:grpSpPr>
        <p:pic>
          <p:nvPicPr>
            <p:cNvPr id="10" name="Immagine 9"/>
            <p:cNvPicPr>
              <a:picLocks noChangeAspect="1"/>
            </p:cNvPicPr>
            <p:nvPr/>
          </p:nvPicPr>
          <p:blipFill rotWithShape="1">
            <a:blip r:embed="rId10">
              <a:duotone>
                <a:prstClr val="black"/>
                <a:schemeClr val="accent1">
                  <a:tint val="45000"/>
                  <a:satMod val="400000"/>
                </a:schemeClr>
              </a:duotone>
            </a:blip>
            <a:srcRect b="48701"/>
            <a:stretch/>
          </p:blipFill>
          <p:spPr>
            <a:xfrm>
              <a:off x="4048488" y="2603444"/>
              <a:ext cx="3073184" cy="1205469"/>
            </a:xfrm>
            <a:prstGeom prst="rect">
              <a:avLst/>
            </a:prstGeom>
          </p:spPr>
        </p:pic>
        <p:sp>
          <p:nvSpPr>
            <p:cNvPr id="11" name="Rettangolo 10"/>
            <p:cNvSpPr/>
            <p:nvPr/>
          </p:nvSpPr>
          <p:spPr>
            <a:xfrm>
              <a:off x="4004228" y="3081284"/>
              <a:ext cx="2055756" cy="738664"/>
            </a:xfrm>
            <a:prstGeom prst="rect">
              <a:avLst/>
            </a:prstGeom>
          </p:spPr>
          <p:txBody>
            <a:bodyPr wrap="none">
              <a:spAutoFit/>
            </a:bodyPr>
            <a:lstStyle/>
            <a:p>
              <a:r>
                <a:rPr lang="it-IT" sz="1400" b="1" dirty="0" smtClean="0">
                  <a:solidFill>
                    <a:srgbClr val="00FF00"/>
                  </a:solidFill>
                </a:rPr>
                <a:t> </a:t>
              </a:r>
            </a:p>
            <a:p>
              <a:r>
                <a:rPr lang="it-IT" sz="1600" b="1" dirty="0" smtClean="0">
                  <a:solidFill>
                    <a:srgbClr val="00FF00"/>
                  </a:solidFill>
                  <a:effectLst>
                    <a:outerShdw blurRad="38100" dist="38100" dir="2700000" algn="tl">
                      <a:srgbClr val="000000">
                        <a:alpha val="43137"/>
                      </a:srgbClr>
                    </a:outerShdw>
                  </a:effectLst>
                </a:rPr>
                <a:t>ENTEROBATERIACEAE</a:t>
              </a:r>
            </a:p>
            <a:p>
              <a:r>
                <a:rPr lang="it-IT" sz="1200" b="1" dirty="0" smtClean="0">
                  <a:solidFill>
                    <a:srgbClr val="00FF00"/>
                  </a:solidFill>
                </a:rPr>
                <a:t>RESISTENTI AI CARBAPENEMI</a:t>
              </a:r>
              <a:endParaRPr lang="it-IT" sz="1200" b="1" dirty="0">
                <a:solidFill>
                  <a:srgbClr val="00FF00"/>
                </a:solidFill>
              </a:endParaRPr>
            </a:p>
          </p:txBody>
        </p:sp>
      </p:grpSp>
      <p:grpSp>
        <p:nvGrpSpPr>
          <p:cNvPr id="13" name="Gruppo 12"/>
          <p:cNvGrpSpPr/>
          <p:nvPr/>
        </p:nvGrpSpPr>
        <p:grpSpPr>
          <a:xfrm>
            <a:off x="5795826" y="3860231"/>
            <a:ext cx="3117444" cy="1227093"/>
            <a:chOff x="7409685" y="3477446"/>
            <a:chExt cx="3117444" cy="1227093"/>
          </a:xfrm>
        </p:grpSpPr>
        <p:pic>
          <p:nvPicPr>
            <p:cNvPr id="1040" name="Picture 16" descr="http://www.cdc.gov/ecoli/images/ecoli-1184px.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0051" r="30898"/>
            <a:stretch/>
          </p:blipFill>
          <p:spPr bwMode="auto">
            <a:xfrm>
              <a:off x="7460258" y="3477446"/>
              <a:ext cx="3066871" cy="1221600"/>
            </a:xfrm>
            <a:prstGeom prst="rect">
              <a:avLst/>
            </a:prstGeom>
            <a:noFill/>
            <a:extLst>
              <a:ext uri="{909E8E84-426E-40dd-AFC4-6F175D3DCCD1}">
                <a14:hiddenFill xmlns:a14="http://schemas.microsoft.com/office/drawing/2010/main">
                  <a:solidFill>
                    <a:srgbClr val="FFFFFF"/>
                  </a:solidFill>
                </a14:hiddenFill>
              </a:ext>
            </a:extLst>
          </p:spPr>
        </p:pic>
        <p:sp>
          <p:nvSpPr>
            <p:cNvPr id="27" name="Rettangolo 26"/>
            <p:cNvSpPr/>
            <p:nvPr/>
          </p:nvSpPr>
          <p:spPr>
            <a:xfrm>
              <a:off x="7409685" y="3965875"/>
              <a:ext cx="2055756" cy="738664"/>
            </a:xfrm>
            <a:prstGeom prst="rect">
              <a:avLst/>
            </a:prstGeom>
          </p:spPr>
          <p:txBody>
            <a:bodyPr wrap="none">
              <a:spAutoFit/>
            </a:bodyPr>
            <a:lstStyle/>
            <a:p>
              <a:r>
                <a:rPr lang="it-IT" sz="1400" b="1" dirty="0" smtClean="0">
                  <a:solidFill>
                    <a:srgbClr val="FFFF00"/>
                  </a:solidFill>
                </a:rPr>
                <a:t> </a:t>
              </a:r>
            </a:p>
            <a:p>
              <a:r>
                <a:rPr lang="it-IT" sz="1600" b="1" i="1" dirty="0" smtClean="0">
                  <a:solidFill>
                    <a:srgbClr val="FFFF00"/>
                  </a:solidFill>
                  <a:effectLst>
                    <a:outerShdw blurRad="38100" dist="38100" dir="2700000" algn="tl">
                      <a:srgbClr val="000000">
                        <a:alpha val="43137"/>
                      </a:srgbClr>
                    </a:outerShdw>
                  </a:effectLst>
                </a:rPr>
                <a:t>ESCHERICHIA COLI</a:t>
              </a:r>
            </a:p>
            <a:p>
              <a:r>
                <a:rPr lang="it-IT" sz="1200" b="1" dirty="0" smtClean="0">
                  <a:solidFill>
                    <a:srgbClr val="FFFF00"/>
                  </a:solidFill>
                </a:rPr>
                <a:t>RESISTENTI AI CARBAPENEMI</a:t>
              </a:r>
              <a:endParaRPr lang="it-IT" sz="1200" b="1" dirty="0">
                <a:solidFill>
                  <a:srgbClr val="FFFF00"/>
                </a:solidFill>
              </a:endParaRPr>
            </a:p>
          </p:txBody>
        </p:sp>
      </p:grpSp>
      <p:grpSp>
        <p:nvGrpSpPr>
          <p:cNvPr id="14" name="Gruppo 13"/>
          <p:cNvGrpSpPr/>
          <p:nvPr/>
        </p:nvGrpSpPr>
        <p:grpSpPr>
          <a:xfrm>
            <a:off x="5795826" y="5147553"/>
            <a:ext cx="3117444" cy="1231001"/>
            <a:chOff x="9739414" y="6732492"/>
            <a:chExt cx="3117444" cy="1231001"/>
          </a:xfrm>
        </p:grpSpPr>
        <p:pic>
          <p:nvPicPr>
            <p:cNvPr id="8" name="Immagine 7"/>
            <p:cNvPicPr>
              <a:picLocks noChangeAspect="1"/>
            </p:cNvPicPr>
            <p:nvPr/>
          </p:nvPicPr>
          <p:blipFill rotWithShape="1">
            <a:blip r:embed="rId12">
              <a:duotone>
                <a:prstClr val="black"/>
                <a:schemeClr val="accent6">
                  <a:tint val="45000"/>
                  <a:satMod val="400000"/>
                </a:schemeClr>
              </a:duotone>
            </a:blip>
            <a:srcRect r="15531" b="43191"/>
            <a:stretch/>
          </p:blipFill>
          <p:spPr>
            <a:xfrm>
              <a:off x="9783674" y="6732492"/>
              <a:ext cx="3073184" cy="1231001"/>
            </a:xfrm>
            <a:prstGeom prst="rect">
              <a:avLst/>
            </a:prstGeom>
          </p:spPr>
        </p:pic>
        <p:sp>
          <p:nvSpPr>
            <p:cNvPr id="29" name="Rettangolo 28"/>
            <p:cNvSpPr/>
            <p:nvPr/>
          </p:nvSpPr>
          <p:spPr>
            <a:xfrm>
              <a:off x="9739414" y="7155199"/>
              <a:ext cx="2911566" cy="738664"/>
            </a:xfrm>
            <a:prstGeom prst="rect">
              <a:avLst/>
            </a:prstGeom>
          </p:spPr>
          <p:txBody>
            <a:bodyPr wrap="none">
              <a:spAutoFit/>
            </a:bodyPr>
            <a:lstStyle/>
            <a:p>
              <a:r>
                <a:rPr lang="it-IT" sz="1400" b="1" dirty="0" smtClean="0">
                  <a:solidFill>
                    <a:srgbClr val="66FFFF"/>
                  </a:solidFill>
                </a:rPr>
                <a:t> </a:t>
              </a:r>
            </a:p>
            <a:p>
              <a:r>
                <a:rPr lang="it-IT" sz="1600" b="1" i="1" dirty="0" smtClean="0">
                  <a:solidFill>
                    <a:srgbClr val="66FFFF"/>
                  </a:solidFill>
                  <a:effectLst>
                    <a:outerShdw blurRad="38100" dist="38100" dir="2700000" algn="tl">
                      <a:srgbClr val="000000">
                        <a:alpha val="43137"/>
                      </a:srgbClr>
                    </a:outerShdw>
                  </a:effectLst>
                </a:rPr>
                <a:t>STREPTOCOCCUS PNEUMONIAE</a:t>
              </a:r>
            </a:p>
            <a:p>
              <a:r>
                <a:rPr lang="it-IT" sz="1200" b="1" dirty="0" smtClean="0">
                  <a:solidFill>
                    <a:srgbClr val="66FFFF"/>
                  </a:solidFill>
                </a:rPr>
                <a:t>RESISTENTI AI MACROLIDI E PENNICILLINE</a:t>
              </a:r>
              <a:endParaRPr lang="it-IT" sz="1200" b="1" dirty="0">
                <a:solidFill>
                  <a:srgbClr val="66FFFF"/>
                </a:solidFill>
              </a:endParaRPr>
            </a:p>
          </p:txBody>
        </p:sp>
      </p:grpSp>
      <p:grpSp>
        <p:nvGrpSpPr>
          <p:cNvPr id="24" name="Gruppo 23"/>
          <p:cNvGrpSpPr/>
          <p:nvPr/>
        </p:nvGrpSpPr>
        <p:grpSpPr>
          <a:xfrm>
            <a:off x="139959" y="0"/>
            <a:ext cx="2282504" cy="1082238"/>
            <a:chOff x="139959" y="0"/>
            <a:chExt cx="2282504" cy="1082238"/>
          </a:xfrm>
        </p:grpSpPr>
        <p:pic>
          <p:nvPicPr>
            <p:cNvPr id="25" name="Picture 2" descr="https://encrypted-tbn2.gstatic.com/images?q=tbn:ANd9GcQC274ncdD3ALHaqUTQmE5o_ok8Jawy9HL-YxuobNf7tGqD0O4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p:cNvPicPr>
              <a:picLocks noChangeAspect="1" noChangeArrowheads="1"/>
            </p:cNvPicPr>
            <p:nvPr/>
          </p:nvPicPr>
          <p:blipFill rotWithShape="1">
            <a:blip r:embed="rId14">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6052528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5" name="Picture 6"/>
          <p:cNvPicPr>
            <a:picLocks noChangeAspect="1" noChangeArrowheads="1"/>
          </p:cNvPicPr>
          <p:nvPr/>
        </p:nvPicPr>
        <p:blipFill rotWithShape="1">
          <a:blip r:embed="rId3" cstate="print"/>
          <a:srcRect t="6121"/>
          <a:stretch/>
        </p:blipFill>
        <p:spPr bwMode="auto">
          <a:xfrm>
            <a:off x="691632" y="1192738"/>
            <a:ext cx="4328884" cy="5374626"/>
          </a:xfrm>
          <a:prstGeom prst="rect">
            <a:avLst/>
          </a:prstGeom>
          <a:noFill/>
          <a:ln w="9525">
            <a:noFill/>
            <a:miter lim="800000"/>
            <a:headEnd/>
            <a:tailEnd/>
          </a:ln>
        </p:spPr>
      </p:pic>
      <p:sp>
        <p:nvSpPr>
          <p:cNvPr id="27682" name="Rectangle 33"/>
          <p:cNvSpPr>
            <a:spLocks noChangeArrowheads="1"/>
          </p:cNvSpPr>
          <p:nvPr/>
        </p:nvSpPr>
        <p:spPr bwMode="auto">
          <a:xfrm>
            <a:off x="3370423" y="9526"/>
            <a:ext cx="6270159" cy="798091"/>
          </a:xfrm>
          <a:prstGeom prst="rect">
            <a:avLst/>
          </a:prstGeom>
          <a:noFill/>
          <a:ln w="9525">
            <a:noFill/>
            <a:miter lim="800000"/>
            <a:headEnd/>
            <a:tailEnd/>
          </a:ln>
        </p:spPr>
        <p:txBody>
          <a:bodyPr/>
          <a:lstStyle/>
          <a:p>
            <a:endParaRPr lang="it-IT"/>
          </a:p>
        </p:txBody>
      </p:sp>
      <p:sp>
        <p:nvSpPr>
          <p:cNvPr id="27683" name="Rectangle 38"/>
          <p:cNvSpPr>
            <a:spLocks noChangeArrowheads="1"/>
          </p:cNvSpPr>
          <p:nvPr/>
        </p:nvSpPr>
        <p:spPr bwMode="auto">
          <a:xfrm>
            <a:off x="2423592" y="5366476"/>
            <a:ext cx="1646905" cy="309642"/>
          </a:xfrm>
          <a:prstGeom prst="rect">
            <a:avLst/>
          </a:prstGeom>
          <a:noFill/>
          <a:ln w="9525">
            <a:noFill/>
            <a:miter lim="800000"/>
            <a:headEnd/>
            <a:tailEnd/>
          </a:ln>
        </p:spPr>
        <p:txBody>
          <a:bodyPr/>
          <a:lstStyle/>
          <a:p>
            <a:endParaRPr lang="it-IT"/>
          </a:p>
        </p:txBody>
      </p:sp>
      <p:sp>
        <p:nvSpPr>
          <p:cNvPr id="30" name="CasellaDiTesto 29"/>
          <p:cNvSpPr txBox="1"/>
          <p:nvPr/>
        </p:nvSpPr>
        <p:spPr>
          <a:xfrm>
            <a:off x="2319142" y="116183"/>
            <a:ext cx="9339480" cy="584775"/>
          </a:xfrm>
          <a:prstGeom prst="rect">
            <a:avLst/>
          </a:prstGeom>
          <a:noFill/>
        </p:spPr>
        <p:txBody>
          <a:bodyPr wrap="none" rtlCol="0">
            <a:spAutoFit/>
          </a:bodyPr>
          <a:lstStyle/>
          <a:p>
            <a:r>
              <a:rPr lang="it-IT" sz="3200" dirty="0" smtClean="0"/>
              <a:t>Basi genetiche e molecolari dell’antibiotico resistenza</a:t>
            </a:r>
            <a:endParaRPr lang="it-IT" sz="3200" dirty="0"/>
          </a:p>
        </p:txBody>
      </p:sp>
      <p:grpSp>
        <p:nvGrpSpPr>
          <p:cNvPr id="32" name="Gruppo 31"/>
          <p:cNvGrpSpPr/>
          <p:nvPr/>
        </p:nvGrpSpPr>
        <p:grpSpPr>
          <a:xfrm>
            <a:off x="5379742" y="1304532"/>
            <a:ext cx="6431280" cy="3564930"/>
            <a:chOff x="2936240" y="1424068"/>
            <a:chExt cx="8213928" cy="5056782"/>
          </a:xfrm>
        </p:grpSpPr>
        <p:pic>
          <p:nvPicPr>
            <p:cNvPr id="33" name="Immagine 32"/>
            <p:cNvPicPr>
              <a:picLocks noChangeAspect="1"/>
            </p:cNvPicPr>
            <p:nvPr/>
          </p:nvPicPr>
          <p:blipFill>
            <a:blip r:embed="rId4"/>
            <a:stretch>
              <a:fillRect/>
            </a:stretch>
          </p:blipFill>
          <p:spPr>
            <a:xfrm>
              <a:off x="2936240" y="1424068"/>
              <a:ext cx="8213928" cy="4839932"/>
            </a:xfrm>
            <a:prstGeom prst="rect">
              <a:avLst/>
            </a:prstGeom>
          </p:spPr>
        </p:pic>
        <p:sp>
          <p:nvSpPr>
            <p:cNvPr id="34" name="CasellaDiTesto 33"/>
            <p:cNvSpPr txBox="1"/>
            <p:nvPr/>
          </p:nvSpPr>
          <p:spPr>
            <a:xfrm>
              <a:off x="2980609" y="1495176"/>
              <a:ext cx="2611118" cy="523890"/>
            </a:xfrm>
            <a:prstGeom prst="rect">
              <a:avLst/>
            </a:prstGeom>
            <a:solidFill>
              <a:srgbClr val="A50021"/>
            </a:solidFill>
          </p:spPr>
          <p:txBody>
            <a:bodyPr wrap="square" rtlCol="0">
              <a:spAutoFit/>
            </a:bodyPr>
            <a:lstStyle/>
            <a:p>
              <a:r>
                <a:rPr lang="it-IT" b="1" dirty="0" smtClean="0">
                  <a:solidFill>
                    <a:schemeClr val="bg1"/>
                  </a:solidFill>
                </a:rPr>
                <a:t>TRASFORMAZIONE</a:t>
              </a:r>
              <a:endParaRPr lang="it-IT" b="1" dirty="0">
                <a:solidFill>
                  <a:schemeClr val="bg1"/>
                </a:solidFill>
              </a:endParaRPr>
            </a:p>
          </p:txBody>
        </p:sp>
        <p:sp>
          <p:nvSpPr>
            <p:cNvPr id="35" name="CasellaDiTesto 34"/>
            <p:cNvSpPr txBox="1"/>
            <p:nvPr/>
          </p:nvSpPr>
          <p:spPr>
            <a:xfrm>
              <a:off x="6042990" y="1495171"/>
              <a:ext cx="1992892" cy="523890"/>
            </a:xfrm>
            <a:prstGeom prst="rect">
              <a:avLst/>
            </a:prstGeom>
            <a:solidFill>
              <a:srgbClr val="A50021"/>
            </a:solidFill>
          </p:spPr>
          <p:txBody>
            <a:bodyPr wrap="square" rtlCol="0">
              <a:spAutoFit/>
            </a:bodyPr>
            <a:lstStyle/>
            <a:p>
              <a:r>
                <a:rPr lang="it-IT" b="1" dirty="0" smtClean="0">
                  <a:solidFill>
                    <a:schemeClr val="bg1"/>
                  </a:solidFill>
                </a:rPr>
                <a:t>TRASDUZIONE</a:t>
              </a:r>
              <a:endParaRPr lang="it-IT" b="1" dirty="0">
                <a:solidFill>
                  <a:schemeClr val="bg1"/>
                </a:solidFill>
              </a:endParaRPr>
            </a:p>
          </p:txBody>
        </p:sp>
        <p:sp>
          <p:nvSpPr>
            <p:cNvPr id="36" name="CasellaDiTesto 35"/>
            <p:cNvSpPr txBox="1"/>
            <p:nvPr/>
          </p:nvSpPr>
          <p:spPr>
            <a:xfrm>
              <a:off x="8539050" y="1466347"/>
              <a:ext cx="2279441" cy="523890"/>
            </a:xfrm>
            <a:prstGeom prst="rect">
              <a:avLst/>
            </a:prstGeom>
            <a:solidFill>
              <a:srgbClr val="A50021"/>
            </a:solidFill>
          </p:spPr>
          <p:txBody>
            <a:bodyPr wrap="square" rtlCol="0">
              <a:spAutoFit/>
            </a:bodyPr>
            <a:lstStyle/>
            <a:p>
              <a:r>
                <a:rPr lang="it-IT" b="1" dirty="0" smtClean="0">
                  <a:solidFill>
                    <a:schemeClr val="bg1"/>
                  </a:solidFill>
                </a:rPr>
                <a:t>CONIUGAZIONE</a:t>
              </a:r>
              <a:endParaRPr lang="it-IT" b="1" dirty="0">
                <a:solidFill>
                  <a:schemeClr val="bg1"/>
                </a:solidFill>
              </a:endParaRPr>
            </a:p>
          </p:txBody>
        </p:sp>
        <p:sp>
          <p:nvSpPr>
            <p:cNvPr id="37" name="CasellaDiTesto 36"/>
            <p:cNvSpPr txBox="1"/>
            <p:nvPr/>
          </p:nvSpPr>
          <p:spPr>
            <a:xfrm>
              <a:off x="3025362" y="5557520"/>
              <a:ext cx="2521998" cy="923330"/>
            </a:xfrm>
            <a:prstGeom prst="rect">
              <a:avLst/>
            </a:prstGeom>
            <a:solidFill>
              <a:schemeClr val="bg1"/>
            </a:solidFill>
          </p:spPr>
          <p:txBody>
            <a:bodyPr wrap="square" rtlCol="0">
              <a:spAutoFit/>
            </a:bodyPr>
            <a:lstStyle/>
            <a:p>
              <a:pPr algn="ctr"/>
              <a:r>
                <a:rPr lang="it-IT" dirty="0" smtClean="0">
                  <a:latin typeface="Arial Narrow" panose="020B0606020202030204" pitchFamily="34" charset="0"/>
                </a:rPr>
                <a:t>Cattura di piccoli frammenti di DNA dall’ambiente esterno</a:t>
              </a:r>
              <a:endParaRPr lang="it-IT" dirty="0">
                <a:latin typeface="Arial Narrow" panose="020B0606020202030204" pitchFamily="34" charset="0"/>
              </a:endParaRPr>
            </a:p>
          </p:txBody>
        </p:sp>
        <p:sp>
          <p:nvSpPr>
            <p:cNvPr id="38" name="CasellaDiTesto 37"/>
            <p:cNvSpPr txBox="1"/>
            <p:nvPr/>
          </p:nvSpPr>
          <p:spPr>
            <a:xfrm>
              <a:off x="5826766" y="5557520"/>
              <a:ext cx="2521998" cy="923330"/>
            </a:xfrm>
            <a:prstGeom prst="rect">
              <a:avLst/>
            </a:prstGeom>
            <a:solidFill>
              <a:schemeClr val="bg1"/>
            </a:solidFill>
          </p:spPr>
          <p:txBody>
            <a:bodyPr wrap="square" rtlCol="0">
              <a:spAutoFit/>
            </a:bodyPr>
            <a:lstStyle/>
            <a:p>
              <a:pPr algn="ctr"/>
              <a:r>
                <a:rPr lang="it-IT" dirty="0" smtClean="0">
                  <a:latin typeface="Arial Narrow" panose="020B0606020202030204" pitchFamily="34" charset="0"/>
                </a:rPr>
                <a:t>Trasferimento di DNA da un batterio ad un altro attraverso un batteriofago</a:t>
              </a:r>
              <a:endParaRPr lang="it-IT" dirty="0">
                <a:latin typeface="Arial Narrow" panose="020B0606020202030204" pitchFamily="34" charset="0"/>
              </a:endParaRPr>
            </a:p>
          </p:txBody>
        </p:sp>
        <p:sp>
          <p:nvSpPr>
            <p:cNvPr id="39" name="CasellaDiTesto 38"/>
            <p:cNvSpPr txBox="1"/>
            <p:nvPr/>
          </p:nvSpPr>
          <p:spPr>
            <a:xfrm>
              <a:off x="8539048" y="5557520"/>
              <a:ext cx="2535352" cy="923330"/>
            </a:xfrm>
            <a:prstGeom prst="rect">
              <a:avLst/>
            </a:prstGeom>
            <a:solidFill>
              <a:schemeClr val="bg1"/>
            </a:solidFill>
          </p:spPr>
          <p:txBody>
            <a:bodyPr wrap="square" rtlCol="0">
              <a:spAutoFit/>
            </a:bodyPr>
            <a:lstStyle/>
            <a:p>
              <a:pPr algn="ctr"/>
              <a:r>
                <a:rPr lang="it-IT" dirty="0" smtClean="0">
                  <a:latin typeface="Arial Narrow" panose="020B0606020202030204" pitchFamily="34" charset="0"/>
                </a:rPr>
                <a:t>Trasferimento di DNA da un batterio ad un altro attraverso un pilo tra i due</a:t>
              </a:r>
              <a:endParaRPr lang="it-IT" dirty="0">
                <a:latin typeface="Arial Narrow" panose="020B0606020202030204" pitchFamily="34" charset="0"/>
              </a:endParaRPr>
            </a:p>
          </p:txBody>
        </p:sp>
      </p:grpSp>
      <p:grpSp>
        <p:nvGrpSpPr>
          <p:cNvPr id="17" name="Gruppo 16"/>
          <p:cNvGrpSpPr/>
          <p:nvPr/>
        </p:nvGrpSpPr>
        <p:grpSpPr>
          <a:xfrm>
            <a:off x="139959" y="0"/>
            <a:ext cx="2282504" cy="1082238"/>
            <a:chOff x="139959" y="0"/>
            <a:chExt cx="2282504" cy="1082238"/>
          </a:xfrm>
        </p:grpSpPr>
        <p:pic>
          <p:nvPicPr>
            <p:cNvPr id="18" name="Picture 2" descr="https://encrypted-tbn2.gstatic.com/images?q=tbn:ANd9GcQC274ncdD3ALHaqUTQmE5o_ok8Jawy9HL-YxuobNf7tGqD0O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CasellaDiTesto 1"/>
          <p:cNvSpPr txBox="1"/>
          <p:nvPr/>
        </p:nvSpPr>
        <p:spPr>
          <a:xfrm>
            <a:off x="1473573" y="5366476"/>
            <a:ext cx="896399" cy="261610"/>
          </a:xfrm>
          <a:prstGeom prst="rect">
            <a:avLst/>
          </a:prstGeom>
          <a:solidFill>
            <a:schemeClr val="bg1"/>
          </a:solidFill>
        </p:spPr>
        <p:txBody>
          <a:bodyPr wrap="none" rtlCol="0">
            <a:spAutoFit/>
          </a:bodyPr>
          <a:lstStyle/>
          <a:p>
            <a:r>
              <a:rPr lang="it-IT" sz="1100" dirty="0" smtClean="0">
                <a:latin typeface="Arial Narrow" panose="020B0606020202030204" pitchFamily="34" charset="0"/>
              </a:rPr>
              <a:t>target</a:t>
            </a:r>
            <a:r>
              <a:rPr lang="it-IT" sz="1100" b="1" dirty="0" smtClean="0">
                <a:latin typeface="Arial Narrow" panose="020B0606020202030204" pitchFamily="34" charset="0"/>
              </a:rPr>
              <a:t> </a:t>
            </a:r>
            <a:r>
              <a:rPr lang="it-IT" sz="1100" dirty="0" smtClean="0">
                <a:latin typeface="Arial Narrow" panose="020B0606020202030204" pitchFamily="34" charset="0"/>
              </a:rPr>
              <a:t>mutato</a:t>
            </a:r>
            <a:endParaRPr lang="it-IT" sz="1100" dirty="0">
              <a:latin typeface="Arial Narrow" panose="020B0606020202030204" pitchFamily="34" charset="0"/>
            </a:endParaRPr>
          </a:p>
        </p:txBody>
      </p:sp>
    </p:spTree>
    <p:extLst>
      <p:ext uri="{BB962C8B-B14F-4D97-AF65-F5344CB8AC3E}">
        <p14:creationId xmlns:p14="http://schemas.microsoft.com/office/powerpoint/2010/main" val="317834104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238349" y="116633"/>
            <a:ext cx="7215238" cy="522002"/>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ts val="3200"/>
              </a:lnSpc>
              <a:defRPr/>
            </a:pPr>
            <a:r>
              <a:rPr lang="it-IT" sz="3600" dirty="0" smtClean="0"/>
              <a:t>L’antibiotico resistenza è antica</a:t>
            </a:r>
          </a:p>
        </p:txBody>
      </p:sp>
      <p:pic>
        <p:nvPicPr>
          <p:cNvPr id="3" name="Immagine 2"/>
          <p:cNvPicPr>
            <a:picLocks noChangeAspect="1"/>
          </p:cNvPicPr>
          <p:nvPr/>
        </p:nvPicPr>
        <p:blipFill rotWithShape="1">
          <a:blip r:embed="rId3"/>
          <a:srcRect b="59301"/>
          <a:stretch/>
        </p:blipFill>
        <p:spPr>
          <a:xfrm>
            <a:off x="365467" y="924211"/>
            <a:ext cx="8712200" cy="1290007"/>
          </a:xfrm>
          <a:prstGeom prst="rect">
            <a:avLst/>
          </a:prstGeom>
        </p:spPr>
      </p:pic>
      <p:pic>
        <p:nvPicPr>
          <p:cNvPr id="5" name="Immagine 4"/>
          <p:cNvPicPr>
            <a:picLocks noChangeAspect="1"/>
          </p:cNvPicPr>
          <p:nvPr/>
        </p:nvPicPr>
        <p:blipFill rotWithShape="1">
          <a:blip r:embed="rId4"/>
          <a:srcRect t="47832"/>
          <a:stretch/>
        </p:blipFill>
        <p:spPr>
          <a:xfrm>
            <a:off x="365467" y="2174225"/>
            <a:ext cx="4572000" cy="611187"/>
          </a:xfrm>
          <a:prstGeom prst="rect">
            <a:avLst/>
          </a:prstGeom>
        </p:spPr>
      </p:pic>
      <p:pic>
        <p:nvPicPr>
          <p:cNvPr id="6" name="Immagine 5"/>
          <p:cNvPicPr>
            <a:picLocks noChangeAspect="1"/>
          </p:cNvPicPr>
          <p:nvPr/>
        </p:nvPicPr>
        <p:blipFill>
          <a:blip r:embed="rId5"/>
          <a:stretch>
            <a:fillRect/>
          </a:stretch>
        </p:blipFill>
        <p:spPr>
          <a:xfrm>
            <a:off x="208915" y="2919412"/>
            <a:ext cx="11753850" cy="2847975"/>
          </a:xfrm>
          <a:prstGeom prst="rect">
            <a:avLst/>
          </a:prstGeom>
        </p:spPr>
      </p:pic>
      <p:sp>
        <p:nvSpPr>
          <p:cNvPr id="9" name="CasellaDiTesto 8"/>
          <p:cNvSpPr txBox="1"/>
          <p:nvPr/>
        </p:nvSpPr>
        <p:spPr>
          <a:xfrm>
            <a:off x="3180080" y="3187411"/>
            <a:ext cx="2271776" cy="584775"/>
          </a:xfrm>
          <a:prstGeom prst="rect">
            <a:avLst/>
          </a:prstGeom>
          <a:noFill/>
        </p:spPr>
        <p:txBody>
          <a:bodyPr wrap="none" rtlCol="0">
            <a:spAutoFit/>
          </a:bodyPr>
          <a:lstStyle/>
          <a:p>
            <a:r>
              <a:rPr lang="it-IT" sz="3200" spc="-150" dirty="0" smtClean="0">
                <a:solidFill>
                  <a:srgbClr val="002496"/>
                </a:solidFill>
                <a:latin typeface="Times New Roman" panose="02020603050405020304" pitchFamily="18" charset="0"/>
                <a:cs typeface="Times New Roman" panose="02020603050405020304" pitchFamily="18" charset="0"/>
              </a:rPr>
              <a:t>TO NATURE</a:t>
            </a:r>
            <a:endParaRPr lang="it-IT" sz="3200" spc="-150" dirty="0">
              <a:solidFill>
                <a:srgbClr val="002496"/>
              </a:solidFill>
              <a:latin typeface="Times New Roman" panose="02020603050405020304" pitchFamily="18" charset="0"/>
              <a:cs typeface="Times New Roman" panose="02020603050405020304" pitchFamily="18" charset="0"/>
            </a:endParaRPr>
          </a:p>
        </p:txBody>
      </p:sp>
      <p:grpSp>
        <p:nvGrpSpPr>
          <p:cNvPr id="10" name="Gruppo 9"/>
          <p:cNvGrpSpPr/>
          <p:nvPr/>
        </p:nvGrpSpPr>
        <p:grpSpPr>
          <a:xfrm>
            <a:off x="139959" y="0"/>
            <a:ext cx="2282504" cy="1082238"/>
            <a:chOff x="139959" y="0"/>
            <a:chExt cx="2282504" cy="1082238"/>
          </a:xfrm>
        </p:grpSpPr>
        <p:pic>
          <p:nvPicPr>
            <p:cNvPr id="11" name="Picture 2" descr="https://encrypted-tbn2.gstatic.com/images?q=tbn:ANd9GcQC274ncdD3ALHaqUTQmE5o_ok8Jawy9HL-YxuobNf7tGqD0O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1489101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8832118" y="1570100"/>
            <a:ext cx="1371600" cy="369332"/>
          </a:xfrm>
          <a:prstGeom prst="rect">
            <a:avLst/>
          </a:prstGeom>
          <a:noFill/>
        </p:spPr>
        <p:txBody>
          <a:bodyPr wrap="square" rtlCol="0">
            <a:spAutoFit/>
          </a:bodyPr>
          <a:lstStyle/>
          <a:p>
            <a:r>
              <a:rPr lang="it-IT" dirty="0" smtClean="0"/>
              <a:t>Geni di AR</a:t>
            </a:r>
            <a:endParaRPr lang="it-IT" dirty="0"/>
          </a:p>
        </p:txBody>
      </p:sp>
      <p:sp>
        <p:nvSpPr>
          <p:cNvPr id="13" name="CasellaDiTesto 12"/>
          <p:cNvSpPr txBox="1"/>
          <p:nvPr/>
        </p:nvSpPr>
        <p:spPr>
          <a:xfrm>
            <a:off x="4445035" y="1202244"/>
            <a:ext cx="2480111" cy="369332"/>
          </a:xfrm>
          <a:prstGeom prst="rect">
            <a:avLst/>
          </a:prstGeom>
          <a:noFill/>
        </p:spPr>
        <p:txBody>
          <a:bodyPr wrap="square" rtlCol="0">
            <a:spAutoFit/>
          </a:bodyPr>
          <a:lstStyle/>
          <a:p>
            <a:r>
              <a:rPr lang="it-IT" dirty="0" smtClean="0"/>
              <a:t>Elementi AR trasmissibili</a:t>
            </a:r>
            <a:endParaRPr lang="it-IT" dirty="0"/>
          </a:p>
        </p:txBody>
      </p:sp>
      <p:pic>
        <p:nvPicPr>
          <p:cNvPr id="17" name="Immagine 16"/>
          <p:cNvPicPr>
            <a:picLocks noChangeAspect="1"/>
          </p:cNvPicPr>
          <p:nvPr/>
        </p:nvPicPr>
        <p:blipFill rotWithShape="1">
          <a:blip r:embed="rId3">
            <a:duotone>
              <a:schemeClr val="accent2">
                <a:shade val="45000"/>
                <a:satMod val="135000"/>
              </a:schemeClr>
              <a:prstClr val="white"/>
            </a:duotone>
          </a:blip>
          <a:srcRect l="78761" t="42563" r="16593" b="52719"/>
          <a:stretch/>
        </p:blipFill>
        <p:spPr>
          <a:xfrm>
            <a:off x="8427164" y="1543609"/>
            <a:ext cx="381000" cy="333375"/>
          </a:xfrm>
          <a:prstGeom prst="rect">
            <a:avLst/>
          </a:prstGeom>
        </p:spPr>
      </p:pic>
      <p:pic>
        <p:nvPicPr>
          <p:cNvPr id="25607" name="Immagine 25606"/>
          <p:cNvPicPr>
            <a:picLocks noChangeAspect="1"/>
          </p:cNvPicPr>
          <p:nvPr/>
        </p:nvPicPr>
        <p:blipFill>
          <a:blip r:embed="rId4"/>
          <a:stretch>
            <a:fillRect/>
          </a:stretch>
        </p:blipFill>
        <p:spPr>
          <a:xfrm flipH="1">
            <a:off x="765898" y="2230980"/>
            <a:ext cx="1499734" cy="1188909"/>
          </a:xfrm>
          <a:prstGeom prst="rect">
            <a:avLst/>
          </a:prstGeom>
        </p:spPr>
      </p:pic>
      <p:sp>
        <p:nvSpPr>
          <p:cNvPr id="25609" name="CasellaDiTesto 25608"/>
          <p:cNvSpPr txBox="1"/>
          <p:nvPr/>
        </p:nvSpPr>
        <p:spPr>
          <a:xfrm>
            <a:off x="2106426" y="1704178"/>
            <a:ext cx="2285690" cy="369332"/>
          </a:xfrm>
          <a:prstGeom prst="rect">
            <a:avLst/>
          </a:prstGeom>
          <a:noFill/>
        </p:spPr>
        <p:txBody>
          <a:bodyPr wrap="none" rtlCol="0">
            <a:spAutoFit/>
          </a:bodyPr>
          <a:lstStyle/>
          <a:p>
            <a:r>
              <a:rPr lang="it-IT" b="1" dirty="0" smtClean="0">
                <a:effectLst>
                  <a:outerShdw blurRad="38100" dist="38100" dir="2700000" algn="tl">
                    <a:srgbClr val="000000">
                      <a:alpha val="43137"/>
                    </a:srgbClr>
                  </a:outerShdw>
                </a:effectLst>
              </a:rPr>
              <a:t>PRESSIONE SELETTIVA</a:t>
            </a:r>
            <a:endParaRPr lang="it-IT" b="1" dirty="0">
              <a:effectLst>
                <a:outerShdw blurRad="38100" dist="38100" dir="2700000" algn="tl">
                  <a:srgbClr val="000000">
                    <a:alpha val="43137"/>
                  </a:srgbClr>
                </a:outerShdw>
              </a:effectLst>
            </a:endParaRPr>
          </a:p>
        </p:txBody>
      </p:sp>
      <p:sp>
        <p:nvSpPr>
          <p:cNvPr id="25610" name="Rettangolo 25609"/>
          <p:cNvSpPr/>
          <p:nvPr/>
        </p:nvSpPr>
        <p:spPr>
          <a:xfrm>
            <a:off x="7855194" y="6292485"/>
            <a:ext cx="6096000" cy="584775"/>
          </a:xfrm>
          <a:prstGeom prst="rect">
            <a:avLst/>
          </a:prstGeom>
        </p:spPr>
        <p:txBody>
          <a:bodyPr>
            <a:spAutoFit/>
          </a:bodyPr>
          <a:lstStyle/>
          <a:p>
            <a:r>
              <a:rPr lang="it-IT" sz="1600" dirty="0" smtClean="0"/>
              <a:t>Adattato da Davies e Davies. </a:t>
            </a:r>
            <a:r>
              <a:rPr lang="it-IT" sz="1600" dirty="0" err="1" smtClean="0"/>
              <a:t>Microbiol</a:t>
            </a:r>
            <a:r>
              <a:rPr lang="it-IT" sz="1600" dirty="0" smtClean="0"/>
              <a:t> </a:t>
            </a:r>
          </a:p>
          <a:p>
            <a:r>
              <a:rPr lang="it-IT" sz="1600" dirty="0" err="1" smtClean="0"/>
              <a:t>Mol</a:t>
            </a:r>
            <a:r>
              <a:rPr lang="it-IT" sz="1600" dirty="0" smtClean="0"/>
              <a:t> </a:t>
            </a:r>
            <a:r>
              <a:rPr lang="it-IT" sz="1600" dirty="0" err="1" smtClean="0"/>
              <a:t>Biol</a:t>
            </a:r>
            <a:r>
              <a:rPr lang="it-IT" sz="1600" dirty="0" smtClean="0"/>
              <a:t> Rev. 2010 </a:t>
            </a:r>
            <a:r>
              <a:rPr lang="it-IT" sz="1600" dirty="0" err="1" smtClean="0"/>
              <a:t>doi</a:t>
            </a:r>
            <a:r>
              <a:rPr lang="it-IT" sz="1600" dirty="0" smtClean="0"/>
              <a:t>: 10.1128/MMBR.00016-10. </a:t>
            </a:r>
            <a:endParaRPr lang="it-IT" sz="1600" dirty="0"/>
          </a:p>
        </p:txBody>
      </p:sp>
      <p:sp>
        <p:nvSpPr>
          <p:cNvPr id="50" name="CasellaDiTesto 49"/>
          <p:cNvSpPr txBox="1"/>
          <p:nvPr/>
        </p:nvSpPr>
        <p:spPr>
          <a:xfrm>
            <a:off x="2786035" y="180445"/>
            <a:ext cx="8117159" cy="584775"/>
          </a:xfrm>
          <a:prstGeom prst="rect">
            <a:avLst/>
          </a:prstGeom>
          <a:noFill/>
        </p:spPr>
        <p:txBody>
          <a:bodyPr wrap="none" rtlCol="0">
            <a:spAutoFit/>
          </a:bodyPr>
          <a:lstStyle/>
          <a:p>
            <a:r>
              <a:rPr lang="it-IT" sz="3200" dirty="0" smtClean="0"/>
              <a:t>Meccanismi e origini dell’antibiotico resistenza</a:t>
            </a:r>
            <a:endParaRPr lang="it-IT" sz="3200" dirty="0"/>
          </a:p>
        </p:txBody>
      </p:sp>
      <p:pic>
        <p:nvPicPr>
          <p:cNvPr id="32780" name="Picture 12" descr="Risultati immagini per bacteria rod cocci"/>
          <p:cNvPicPr>
            <a:picLocks noChangeAspect="1" noChangeArrowheads="1"/>
          </p:cNvPicPr>
          <p:nvPr/>
        </p:nvPicPr>
        <p:blipFill rotWithShape="1">
          <a:blip r:embed="rId5">
            <a:extLst>
              <a:ext uri="{28A0092B-C50C-407E-A947-70E740481C1C}">
                <a14:useLocalDpi xmlns:a14="http://schemas.microsoft.com/office/drawing/2010/main" val="0"/>
              </a:ext>
            </a:extLst>
          </a:blip>
          <a:srcRect r="13597" b="8105"/>
          <a:stretch/>
        </p:blipFill>
        <p:spPr bwMode="auto">
          <a:xfrm>
            <a:off x="734416" y="4201271"/>
            <a:ext cx="1562699" cy="1244927"/>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uppo 60"/>
          <p:cNvGrpSpPr/>
          <p:nvPr/>
        </p:nvGrpSpPr>
        <p:grpSpPr>
          <a:xfrm>
            <a:off x="4114802" y="1932672"/>
            <a:ext cx="8077198" cy="2857044"/>
            <a:chOff x="4114802" y="1932672"/>
            <a:chExt cx="8077198" cy="2857044"/>
          </a:xfrm>
        </p:grpSpPr>
        <p:pic>
          <p:nvPicPr>
            <p:cNvPr id="32776" name="Picture 8" descr="https://encrypted-tbn3.gstatic.com/images?q=tbn:ANd9GcQ4FdwRMUVKXLpKPS5ohmeZDGYJHE4r_Q10qxgCf0Ck4tH_g8G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2" y="2214348"/>
              <a:ext cx="3270539" cy="2546190"/>
            </a:xfrm>
            <a:prstGeom prst="rect">
              <a:avLst/>
            </a:prstGeom>
            <a:noFill/>
            <a:extLst>
              <a:ext uri="{909E8E84-426E-40dd-AFC4-6F175D3DCCD1}">
                <a14:hiddenFill xmlns:a14="http://schemas.microsoft.com/office/drawing/2010/main">
                  <a:solidFill>
                    <a:srgbClr val="FFFFFF"/>
                  </a:solidFill>
                </a14:hiddenFill>
              </a:ext>
            </a:extLst>
          </p:spPr>
        </p:pic>
        <p:sp>
          <p:nvSpPr>
            <p:cNvPr id="27" name="CasellaDiTesto 26"/>
            <p:cNvSpPr txBox="1"/>
            <p:nvPr/>
          </p:nvSpPr>
          <p:spPr>
            <a:xfrm>
              <a:off x="6955119" y="1932672"/>
              <a:ext cx="5236881" cy="2308324"/>
            </a:xfrm>
            <a:prstGeom prst="rect">
              <a:avLst/>
            </a:prstGeom>
            <a:solidFill>
              <a:schemeClr val="bg1"/>
            </a:solidFill>
          </p:spPr>
          <p:txBody>
            <a:bodyPr wrap="square" rtlCol="0">
              <a:spAutoFit/>
            </a:bodyPr>
            <a:lstStyle/>
            <a:p>
              <a:pPr>
                <a:lnSpc>
                  <a:spcPct val="150000"/>
                </a:lnSpc>
              </a:pPr>
              <a:endParaRPr lang="it-IT" sz="1600" dirty="0" smtClean="0"/>
            </a:p>
            <a:p>
              <a:pPr>
                <a:lnSpc>
                  <a:spcPct val="150000"/>
                </a:lnSpc>
              </a:pPr>
              <a:r>
                <a:rPr lang="it-IT" sz="1600" dirty="0" smtClean="0"/>
                <a:t>Cassette genetiche mobili</a:t>
              </a:r>
            </a:p>
            <a:p>
              <a:pPr>
                <a:lnSpc>
                  <a:spcPct val="150000"/>
                </a:lnSpc>
              </a:pPr>
              <a:endParaRPr lang="it-IT" sz="1600" dirty="0" smtClean="0"/>
            </a:p>
            <a:p>
              <a:pPr>
                <a:lnSpc>
                  <a:spcPct val="150000"/>
                </a:lnSpc>
              </a:pPr>
              <a:r>
                <a:rPr lang="it-IT" sz="1600" dirty="0" err="1" smtClean="0"/>
                <a:t>Integroni</a:t>
              </a:r>
              <a:endParaRPr lang="it-IT" sz="1600" dirty="0" smtClean="0"/>
            </a:p>
            <a:p>
              <a:pPr>
                <a:lnSpc>
                  <a:spcPct val="150000"/>
                </a:lnSpc>
              </a:pPr>
              <a:endParaRPr lang="it-IT" sz="1600" dirty="0"/>
            </a:p>
            <a:p>
              <a:pPr>
                <a:lnSpc>
                  <a:spcPct val="150000"/>
                </a:lnSpc>
              </a:pPr>
              <a:r>
                <a:rPr lang="it-IT" sz="1600" dirty="0" err="1" smtClean="0"/>
                <a:t>Trasposoni</a:t>
              </a:r>
              <a:endParaRPr lang="it-IT" sz="1600" dirty="0"/>
            </a:p>
          </p:txBody>
        </p:sp>
        <p:sp>
          <p:nvSpPr>
            <p:cNvPr id="47" name="CasellaDiTesto 46"/>
            <p:cNvSpPr txBox="1"/>
            <p:nvPr/>
          </p:nvSpPr>
          <p:spPr>
            <a:xfrm>
              <a:off x="5676044" y="4381358"/>
              <a:ext cx="2498205" cy="408358"/>
            </a:xfrm>
            <a:prstGeom prst="rect">
              <a:avLst/>
            </a:prstGeom>
            <a:solidFill>
              <a:schemeClr val="bg1"/>
            </a:solidFill>
          </p:spPr>
          <p:txBody>
            <a:bodyPr wrap="square" rtlCol="0">
              <a:spAutoFit/>
            </a:bodyPr>
            <a:lstStyle/>
            <a:p>
              <a:r>
                <a:rPr lang="it-IT" sz="1600" dirty="0" smtClean="0"/>
                <a:t>Plasmidi coniugativi</a:t>
              </a:r>
              <a:endParaRPr lang="it-IT" sz="1600" dirty="0"/>
            </a:p>
          </p:txBody>
        </p:sp>
        <p:sp>
          <p:nvSpPr>
            <p:cNvPr id="25612" name="Rettangolo 25611"/>
            <p:cNvSpPr/>
            <p:nvPr/>
          </p:nvSpPr>
          <p:spPr>
            <a:xfrm>
              <a:off x="4579300" y="2262381"/>
              <a:ext cx="671300" cy="449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4" name="Immagine 23"/>
          <p:cNvPicPr>
            <a:picLocks noChangeAspect="1"/>
          </p:cNvPicPr>
          <p:nvPr/>
        </p:nvPicPr>
        <p:blipFill>
          <a:blip r:embed="rId7"/>
          <a:stretch>
            <a:fillRect/>
          </a:stretch>
        </p:blipFill>
        <p:spPr>
          <a:xfrm>
            <a:off x="8735480" y="2805630"/>
            <a:ext cx="2405503" cy="1465908"/>
          </a:xfrm>
          <a:prstGeom prst="rect">
            <a:avLst/>
          </a:prstGeom>
        </p:spPr>
      </p:pic>
      <p:cxnSp>
        <p:nvCxnSpPr>
          <p:cNvPr id="21" name="Connettore 2 20"/>
          <p:cNvCxnSpPr/>
          <p:nvPr/>
        </p:nvCxnSpPr>
        <p:spPr>
          <a:xfrm flipH="1" flipV="1">
            <a:off x="8774556" y="1939432"/>
            <a:ext cx="959741" cy="7955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Figura a mano libera 27"/>
          <p:cNvSpPr/>
          <p:nvPr/>
        </p:nvSpPr>
        <p:spPr>
          <a:xfrm rot="10800000" flipV="1">
            <a:off x="7065352" y="1712206"/>
            <a:ext cx="1219052" cy="455306"/>
          </a:xfrm>
          <a:custGeom>
            <a:avLst/>
            <a:gdLst>
              <a:gd name="connsiteX0" fmla="*/ 0 w 971550"/>
              <a:gd name="connsiteY0" fmla="*/ 0 h 1123950"/>
              <a:gd name="connsiteX1" fmla="*/ 781050 w 971550"/>
              <a:gd name="connsiteY1" fmla="*/ 238125 h 1123950"/>
              <a:gd name="connsiteX2" fmla="*/ 971550 w 971550"/>
              <a:gd name="connsiteY2" fmla="*/ 1123950 h 1123950"/>
            </a:gdLst>
            <a:ahLst/>
            <a:cxnLst>
              <a:cxn ang="0">
                <a:pos x="connsiteX0" y="connsiteY0"/>
              </a:cxn>
              <a:cxn ang="0">
                <a:pos x="connsiteX1" y="connsiteY1"/>
              </a:cxn>
              <a:cxn ang="0">
                <a:pos x="connsiteX2" y="connsiteY2"/>
              </a:cxn>
            </a:cxnLst>
            <a:rect l="l" t="t" r="r" b="b"/>
            <a:pathLst>
              <a:path w="971550" h="1123950">
                <a:moveTo>
                  <a:pt x="0" y="0"/>
                </a:moveTo>
                <a:cubicBezTo>
                  <a:pt x="309562" y="25400"/>
                  <a:pt x="619125" y="50800"/>
                  <a:pt x="781050" y="238125"/>
                </a:cubicBezTo>
                <a:cubicBezTo>
                  <a:pt x="942975" y="425450"/>
                  <a:pt x="957262" y="774700"/>
                  <a:pt x="971550" y="112395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1 10"/>
          <p:cNvCxnSpPr/>
          <p:nvPr/>
        </p:nvCxnSpPr>
        <p:spPr>
          <a:xfrm>
            <a:off x="2773803" y="3899242"/>
            <a:ext cx="99439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H="1" flipV="1">
            <a:off x="2435416" y="3634041"/>
            <a:ext cx="320276" cy="2652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H="1">
            <a:off x="2461517" y="3909472"/>
            <a:ext cx="300791" cy="2400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ttore 2 41"/>
          <p:cNvCxnSpPr/>
          <p:nvPr/>
        </p:nvCxnSpPr>
        <p:spPr>
          <a:xfrm flipH="1" flipV="1">
            <a:off x="1452760" y="3497454"/>
            <a:ext cx="15719" cy="6088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ttore 2 45"/>
          <p:cNvCxnSpPr/>
          <p:nvPr/>
        </p:nvCxnSpPr>
        <p:spPr>
          <a:xfrm>
            <a:off x="1607645" y="3514827"/>
            <a:ext cx="10382" cy="5915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604" name="Freccia ad arco 25603"/>
          <p:cNvSpPr/>
          <p:nvPr/>
        </p:nvSpPr>
        <p:spPr>
          <a:xfrm rot="15494576">
            <a:off x="2445966" y="2110120"/>
            <a:ext cx="1552852" cy="1593676"/>
          </a:xfrm>
          <a:prstGeom prst="circularArrow">
            <a:avLst>
              <a:gd name="adj1" fmla="val 12500"/>
              <a:gd name="adj2" fmla="val 1142319"/>
              <a:gd name="adj3" fmla="val 20457681"/>
              <a:gd name="adj4" fmla="val 2183999"/>
              <a:gd name="adj5" fmla="val 12241"/>
            </a:avLst>
          </a:prstGeom>
          <a:gradFill>
            <a:gsLst>
              <a:gs pos="0">
                <a:srgbClr val="C00000"/>
              </a:gs>
              <a:gs pos="50000">
                <a:schemeClr val="accent2">
                  <a:lumMod val="75000"/>
                </a:schemeClr>
              </a:gs>
              <a:gs pos="83000">
                <a:srgbClr val="FFC000"/>
              </a:gs>
              <a:gs pos="100000">
                <a:srgbClr val="FFFF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cxnSp>
        <p:nvCxnSpPr>
          <p:cNvPr id="51" name="Connettore 7 50"/>
          <p:cNvCxnSpPr/>
          <p:nvPr/>
        </p:nvCxnSpPr>
        <p:spPr>
          <a:xfrm>
            <a:off x="1515765" y="5660573"/>
            <a:ext cx="30006" cy="12700"/>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58" name="Connettore 1 57"/>
          <p:cNvCxnSpPr/>
          <p:nvPr/>
        </p:nvCxnSpPr>
        <p:spPr>
          <a:xfrm>
            <a:off x="1468479" y="6085658"/>
            <a:ext cx="8837267" cy="0"/>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0" name="Connettore 1 59"/>
          <p:cNvCxnSpPr/>
          <p:nvPr/>
        </p:nvCxnSpPr>
        <p:spPr>
          <a:xfrm>
            <a:off x="1468479" y="5617572"/>
            <a:ext cx="0" cy="468086"/>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0" name="Connettore 1 69"/>
          <p:cNvCxnSpPr/>
          <p:nvPr/>
        </p:nvCxnSpPr>
        <p:spPr>
          <a:xfrm>
            <a:off x="10305746" y="4469692"/>
            <a:ext cx="0" cy="1615966"/>
          </a:xfrm>
          <a:prstGeom prst="line">
            <a:avLst/>
          </a:prstGeom>
          <a:ln w="9525">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1" name="Gruppo 30"/>
          <p:cNvGrpSpPr/>
          <p:nvPr/>
        </p:nvGrpSpPr>
        <p:grpSpPr>
          <a:xfrm>
            <a:off x="139959" y="0"/>
            <a:ext cx="2282504" cy="1082238"/>
            <a:chOff x="139959" y="0"/>
            <a:chExt cx="2282504" cy="1082238"/>
          </a:xfrm>
        </p:grpSpPr>
        <p:pic>
          <p:nvPicPr>
            <p:cNvPr id="32" name="Picture 2" descr="https://encrypted-tbn2.gstatic.com/images?q=tbn:ANd9GcQC274ncdD3ALHaqUTQmE5o_ok8Jawy9HL-YxuobNf7tGqD0O4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2281959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po 35"/>
          <p:cNvGrpSpPr/>
          <p:nvPr/>
        </p:nvGrpSpPr>
        <p:grpSpPr>
          <a:xfrm>
            <a:off x="5529114" y="1356334"/>
            <a:ext cx="1514773" cy="4084714"/>
            <a:chOff x="5592867" y="1326884"/>
            <a:chExt cx="1514773" cy="4084714"/>
          </a:xfrm>
        </p:grpSpPr>
        <p:sp>
          <p:nvSpPr>
            <p:cNvPr id="25" name="CasellaDiTesto 24"/>
            <p:cNvSpPr txBox="1"/>
            <p:nvPr/>
          </p:nvSpPr>
          <p:spPr>
            <a:xfrm>
              <a:off x="5608025" y="1326884"/>
              <a:ext cx="1124539" cy="338554"/>
            </a:xfrm>
            <a:prstGeom prst="rect">
              <a:avLst/>
            </a:prstGeom>
            <a:solidFill>
              <a:schemeClr val="bg1"/>
            </a:solidFill>
          </p:spPr>
          <p:txBody>
            <a:bodyPr wrap="none" rtlCol="0">
              <a:spAutoFit/>
            </a:bodyPr>
            <a:lstStyle/>
            <a:p>
              <a:pPr>
                <a:spcBef>
                  <a:spcPts val="600"/>
                </a:spcBef>
              </a:pPr>
              <a:r>
                <a:rPr lang="it-IT" sz="1600" dirty="0" smtClean="0"/>
                <a:t>Tetracicline</a:t>
              </a:r>
            </a:p>
          </p:txBody>
        </p:sp>
        <p:sp>
          <p:nvSpPr>
            <p:cNvPr id="26" name="Rettangolo 25"/>
            <p:cNvSpPr/>
            <p:nvPr/>
          </p:nvSpPr>
          <p:spPr>
            <a:xfrm>
              <a:off x="5625781" y="5073044"/>
              <a:ext cx="537327" cy="338554"/>
            </a:xfrm>
            <a:prstGeom prst="rect">
              <a:avLst/>
            </a:prstGeom>
            <a:solidFill>
              <a:schemeClr val="bg1"/>
            </a:solidFill>
          </p:spPr>
          <p:txBody>
            <a:bodyPr wrap="none">
              <a:spAutoFit/>
            </a:bodyPr>
            <a:lstStyle/>
            <a:p>
              <a:pPr>
                <a:spcBef>
                  <a:spcPts val="600"/>
                </a:spcBef>
              </a:pPr>
              <a:r>
                <a:rPr lang="it-IT" sz="1600" dirty="0"/>
                <a:t>Altri</a:t>
              </a:r>
            </a:p>
          </p:txBody>
        </p:sp>
        <p:sp>
          <p:nvSpPr>
            <p:cNvPr id="27" name="Rettangolo 26"/>
            <p:cNvSpPr/>
            <p:nvPr/>
          </p:nvSpPr>
          <p:spPr>
            <a:xfrm>
              <a:off x="5600624" y="4694420"/>
              <a:ext cx="1507016" cy="338554"/>
            </a:xfrm>
            <a:prstGeom prst="rect">
              <a:avLst/>
            </a:prstGeom>
            <a:solidFill>
              <a:schemeClr val="bg1"/>
            </a:solidFill>
          </p:spPr>
          <p:txBody>
            <a:bodyPr wrap="none">
              <a:spAutoFit/>
            </a:bodyPr>
            <a:lstStyle/>
            <a:p>
              <a:r>
                <a:rPr lang="it-IT" sz="1600" dirty="0"/>
                <a:t> </a:t>
              </a:r>
              <a:r>
                <a:rPr lang="it-IT" sz="1600" dirty="0" err="1"/>
                <a:t>Pleuromutilline</a:t>
              </a:r>
              <a:endParaRPr lang="it-IT" sz="1600" dirty="0"/>
            </a:p>
          </p:txBody>
        </p:sp>
        <p:sp>
          <p:nvSpPr>
            <p:cNvPr id="28" name="Rettangolo 27"/>
            <p:cNvSpPr/>
            <p:nvPr/>
          </p:nvSpPr>
          <p:spPr>
            <a:xfrm>
              <a:off x="5603404" y="4336548"/>
              <a:ext cx="1089465" cy="338554"/>
            </a:xfrm>
            <a:prstGeom prst="rect">
              <a:avLst/>
            </a:prstGeom>
            <a:solidFill>
              <a:schemeClr val="bg1"/>
            </a:solidFill>
          </p:spPr>
          <p:txBody>
            <a:bodyPr wrap="none">
              <a:spAutoFit/>
            </a:bodyPr>
            <a:lstStyle/>
            <a:p>
              <a:r>
                <a:rPr lang="it-IT" sz="1600" dirty="0"/>
                <a:t> Polimixine</a:t>
              </a:r>
            </a:p>
          </p:txBody>
        </p:sp>
        <p:sp>
          <p:nvSpPr>
            <p:cNvPr id="29" name="Rettangolo 28"/>
            <p:cNvSpPr/>
            <p:nvPr/>
          </p:nvSpPr>
          <p:spPr>
            <a:xfrm>
              <a:off x="5613449" y="3942493"/>
              <a:ext cx="1393202" cy="338554"/>
            </a:xfrm>
            <a:prstGeom prst="rect">
              <a:avLst/>
            </a:prstGeom>
            <a:solidFill>
              <a:schemeClr val="bg1"/>
            </a:solidFill>
          </p:spPr>
          <p:txBody>
            <a:bodyPr wrap="none">
              <a:spAutoFit/>
            </a:bodyPr>
            <a:lstStyle/>
            <a:p>
              <a:pPr>
                <a:spcBef>
                  <a:spcPts val="600"/>
                </a:spcBef>
              </a:pPr>
              <a:r>
                <a:rPr lang="it-IT" sz="1600" dirty="0" err="1"/>
                <a:t>Animoglicosidi</a:t>
              </a:r>
              <a:endParaRPr lang="it-IT" sz="1600" dirty="0"/>
            </a:p>
          </p:txBody>
        </p:sp>
        <p:sp>
          <p:nvSpPr>
            <p:cNvPr id="30" name="Rettangolo 29"/>
            <p:cNvSpPr/>
            <p:nvPr/>
          </p:nvSpPr>
          <p:spPr>
            <a:xfrm>
              <a:off x="5613449" y="3563219"/>
              <a:ext cx="1486176" cy="338554"/>
            </a:xfrm>
            <a:prstGeom prst="rect">
              <a:avLst/>
            </a:prstGeom>
            <a:solidFill>
              <a:schemeClr val="bg1"/>
            </a:solidFill>
          </p:spPr>
          <p:txBody>
            <a:bodyPr wrap="none">
              <a:spAutoFit/>
            </a:bodyPr>
            <a:lstStyle/>
            <a:p>
              <a:pPr>
                <a:spcBef>
                  <a:spcPts val="600"/>
                </a:spcBef>
              </a:pPr>
              <a:r>
                <a:rPr lang="it-IT" sz="1600" dirty="0" err="1"/>
                <a:t>Fluorochinoloni</a:t>
              </a:r>
              <a:endParaRPr lang="it-IT" sz="1600" dirty="0"/>
            </a:p>
          </p:txBody>
        </p:sp>
        <p:sp>
          <p:nvSpPr>
            <p:cNvPr id="31" name="Rettangolo 30"/>
            <p:cNvSpPr/>
            <p:nvPr/>
          </p:nvSpPr>
          <p:spPr>
            <a:xfrm>
              <a:off x="5592867" y="3170355"/>
              <a:ext cx="1160767" cy="338554"/>
            </a:xfrm>
            <a:prstGeom prst="rect">
              <a:avLst/>
            </a:prstGeom>
            <a:solidFill>
              <a:schemeClr val="bg1"/>
            </a:solidFill>
          </p:spPr>
          <p:txBody>
            <a:bodyPr wrap="none">
              <a:spAutoFit/>
            </a:bodyPr>
            <a:lstStyle/>
            <a:p>
              <a:pPr>
                <a:spcBef>
                  <a:spcPts val="600"/>
                </a:spcBef>
              </a:pPr>
              <a:r>
                <a:rPr lang="it-IT" sz="1600" dirty="0" err="1"/>
                <a:t>Lincosamidi</a:t>
              </a:r>
              <a:endParaRPr lang="it-IT" sz="1600" dirty="0"/>
            </a:p>
          </p:txBody>
        </p:sp>
        <p:sp>
          <p:nvSpPr>
            <p:cNvPr id="32" name="Rettangolo 31"/>
            <p:cNvSpPr/>
            <p:nvPr/>
          </p:nvSpPr>
          <p:spPr>
            <a:xfrm>
              <a:off x="5592867" y="2457966"/>
              <a:ext cx="1291251" cy="338554"/>
            </a:xfrm>
            <a:prstGeom prst="rect">
              <a:avLst/>
            </a:prstGeom>
            <a:solidFill>
              <a:schemeClr val="bg1"/>
            </a:solidFill>
          </p:spPr>
          <p:txBody>
            <a:bodyPr wrap="none">
              <a:spAutoFit/>
            </a:bodyPr>
            <a:lstStyle/>
            <a:p>
              <a:pPr>
                <a:spcBef>
                  <a:spcPts val="600"/>
                </a:spcBef>
              </a:pPr>
              <a:r>
                <a:rPr lang="it-IT" sz="1600" dirty="0" err="1"/>
                <a:t>Trimetroprim</a:t>
              </a:r>
              <a:endParaRPr lang="it-IT" sz="1600" dirty="0"/>
            </a:p>
          </p:txBody>
        </p:sp>
        <p:sp>
          <p:nvSpPr>
            <p:cNvPr id="33" name="Rettangolo 32"/>
            <p:cNvSpPr/>
            <p:nvPr/>
          </p:nvSpPr>
          <p:spPr>
            <a:xfrm>
              <a:off x="5603404" y="2825130"/>
              <a:ext cx="968407" cy="338554"/>
            </a:xfrm>
            <a:prstGeom prst="rect">
              <a:avLst/>
            </a:prstGeom>
            <a:solidFill>
              <a:schemeClr val="bg1"/>
            </a:solidFill>
          </p:spPr>
          <p:txBody>
            <a:bodyPr wrap="none">
              <a:spAutoFit/>
            </a:bodyPr>
            <a:lstStyle/>
            <a:p>
              <a:r>
                <a:rPr lang="it-IT" sz="1600" dirty="0"/>
                <a:t>Macrolidi</a:t>
              </a:r>
            </a:p>
          </p:txBody>
        </p:sp>
        <p:sp>
          <p:nvSpPr>
            <p:cNvPr id="34" name="Rettangolo 33"/>
            <p:cNvSpPr/>
            <p:nvPr/>
          </p:nvSpPr>
          <p:spPr>
            <a:xfrm>
              <a:off x="5618809" y="2088634"/>
              <a:ext cx="1086323" cy="338554"/>
            </a:xfrm>
            <a:prstGeom prst="rect">
              <a:avLst/>
            </a:prstGeom>
            <a:solidFill>
              <a:schemeClr val="bg1"/>
            </a:solidFill>
          </p:spPr>
          <p:txBody>
            <a:bodyPr wrap="none">
              <a:spAutoFit/>
            </a:bodyPr>
            <a:lstStyle/>
            <a:p>
              <a:pPr>
                <a:spcBef>
                  <a:spcPts val="600"/>
                </a:spcBef>
              </a:pPr>
              <a:r>
                <a:rPr lang="it-IT" sz="1600" dirty="0"/>
                <a:t>Sulfamidici</a:t>
              </a:r>
            </a:p>
          </p:txBody>
        </p:sp>
        <p:sp>
          <p:nvSpPr>
            <p:cNvPr id="35" name="Rettangolo 34"/>
            <p:cNvSpPr/>
            <p:nvPr/>
          </p:nvSpPr>
          <p:spPr>
            <a:xfrm>
              <a:off x="5608025" y="1680827"/>
              <a:ext cx="930563" cy="338554"/>
            </a:xfrm>
            <a:prstGeom prst="rect">
              <a:avLst/>
            </a:prstGeom>
            <a:solidFill>
              <a:schemeClr val="bg1"/>
            </a:solidFill>
          </p:spPr>
          <p:txBody>
            <a:bodyPr wrap="none">
              <a:spAutoFit/>
            </a:bodyPr>
            <a:lstStyle/>
            <a:p>
              <a:pPr>
                <a:spcBef>
                  <a:spcPts val="600"/>
                </a:spcBef>
              </a:pPr>
              <a:r>
                <a:rPr lang="it-IT" sz="1600" smtClean="0"/>
                <a:t>Pnicilline</a:t>
              </a:r>
              <a:endParaRPr lang="it-IT" sz="1600" dirty="0"/>
            </a:p>
          </p:txBody>
        </p:sp>
      </p:grpSp>
      <p:pic>
        <p:nvPicPr>
          <p:cNvPr id="2" name="Picture 1"/>
          <p:cNvPicPr>
            <a:picLocks noChangeAspect="1"/>
          </p:cNvPicPr>
          <p:nvPr/>
        </p:nvPicPr>
        <p:blipFill rotWithShape="1">
          <a:blip r:embed="rId3"/>
          <a:srcRect l="-1" r="18309"/>
          <a:stretch/>
        </p:blipFill>
        <p:spPr>
          <a:xfrm>
            <a:off x="227761" y="1222082"/>
            <a:ext cx="5398339" cy="4327818"/>
          </a:xfrm>
          <a:prstGeom prst="rect">
            <a:avLst/>
          </a:prstGeom>
        </p:spPr>
      </p:pic>
      <p:sp>
        <p:nvSpPr>
          <p:cNvPr id="8" name="CasellaDiTesto 7"/>
          <p:cNvSpPr txBox="1"/>
          <p:nvPr/>
        </p:nvSpPr>
        <p:spPr>
          <a:xfrm>
            <a:off x="2503405" y="125799"/>
            <a:ext cx="9612395" cy="584775"/>
          </a:xfrm>
          <a:prstGeom prst="rect">
            <a:avLst/>
          </a:prstGeom>
          <a:noFill/>
        </p:spPr>
        <p:txBody>
          <a:bodyPr wrap="square" rtlCol="0">
            <a:spAutoFit/>
          </a:bodyPr>
          <a:lstStyle/>
          <a:p>
            <a:r>
              <a:rPr lang="it-IT" sz="3200" dirty="0" smtClean="0"/>
              <a:t>Vendita di antibiotici negli allevamenti</a:t>
            </a:r>
            <a:endParaRPr lang="it-IT" sz="3200" dirty="0"/>
          </a:p>
        </p:txBody>
      </p:sp>
      <p:sp>
        <p:nvSpPr>
          <p:cNvPr id="13" name="Rettangolo 12"/>
          <p:cNvSpPr/>
          <p:nvPr/>
        </p:nvSpPr>
        <p:spPr>
          <a:xfrm>
            <a:off x="342900" y="6034544"/>
            <a:ext cx="6096000" cy="646331"/>
          </a:xfrm>
          <a:prstGeom prst="rect">
            <a:avLst/>
          </a:prstGeom>
        </p:spPr>
        <p:txBody>
          <a:bodyPr>
            <a:spAutoFit/>
          </a:bodyPr>
          <a:lstStyle/>
          <a:p>
            <a:r>
              <a:rPr lang="it-IT" dirty="0" err="1" smtClean="0"/>
              <a:t>Catry</a:t>
            </a:r>
            <a:r>
              <a:rPr lang="it-IT" dirty="0" smtClean="0"/>
              <a:t> et al., 2015. </a:t>
            </a:r>
            <a:r>
              <a:rPr lang="it-IT" dirty="0" err="1"/>
              <a:t>Int</a:t>
            </a:r>
            <a:r>
              <a:rPr lang="it-IT" dirty="0"/>
              <a:t> J </a:t>
            </a:r>
            <a:r>
              <a:rPr lang="it-IT" dirty="0" err="1"/>
              <a:t>Antimicrob</a:t>
            </a:r>
            <a:r>
              <a:rPr lang="it-IT" dirty="0"/>
              <a:t> Agents. </a:t>
            </a:r>
            <a:r>
              <a:rPr lang="it-IT" dirty="0" err="1"/>
              <a:t>doi</a:t>
            </a:r>
            <a:r>
              <a:rPr lang="it-IT" dirty="0"/>
              <a:t>:</a:t>
            </a:r>
          </a:p>
          <a:p>
            <a:r>
              <a:rPr lang="it-IT" dirty="0" smtClean="0"/>
              <a:t>10.1016/j.ijantimicag.2015.06.005.</a:t>
            </a:r>
          </a:p>
        </p:txBody>
      </p:sp>
      <p:sp>
        <p:nvSpPr>
          <p:cNvPr id="14" name="Rettangolo 13"/>
          <p:cNvSpPr/>
          <p:nvPr/>
        </p:nvSpPr>
        <p:spPr>
          <a:xfrm>
            <a:off x="7429500" y="3510187"/>
            <a:ext cx="3263900" cy="830997"/>
          </a:xfrm>
          <a:prstGeom prst="rect">
            <a:avLst/>
          </a:prstGeom>
        </p:spPr>
        <p:txBody>
          <a:bodyPr wrap="square">
            <a:spAutoFit/>
          </a:bodyPr>
          <a:lstStyle/>
          <a:p>
            <a:r>
              <a:rPr lang="it-IT" sz="2400" dirty="0" err="1" smtClean="0">
                <a:solidFill>
                  <a:srgbClr val="000000"/>
                </a:solidFill>
              </a:rPr>
              <a:t>Clostridium</a:t>
            </a:r>
            <a:r>
              <a:rPr lang="it-IT" sz="2400" dirty="0" smtClean="0">
                <a:solidFill>
                  <a:srgbClr val="000000"/>
                </a:solidFill>
              </a:rPr>
              <a:t> difficile</a:t>
            </a:r>
          </a:p>
          <a:p>
            <a:endParaRPr lang="it-IT" sz="2400" dirty="0"/>
          </a:p>
        </p:txBody>
      </p:sp>
      <p:sp>
        <p:nvSpPr>
          <p:cNvPr id="16" name="Rettangolo 15"/>
          <p:cNvSpPr/>
          <p:nvPr/>
        </p:nvSpPr>
        <p:spPr>
          <a:xfrm>
            <a:off x="7416800" y="698203"/>
            <a:ext cx="4000500" cy="1200329"/>
          </a:xfrm>
          <a:prstGeom prst="rect">
            <a:avLst/>
          </a:prstGeom>
        </p:spPr>
        <p:txBody>
          <a:bodyPr wrap="square">
            <a:spAutoFit/>
          </a:bodyPr>
          <a:lstStyle/>
          <a:p>
            <a:r>
              <a:rPr lang="it-IT" sz="2400" b="1" dirty="0" smtClean="0"/>
              <a:t>Principali batteri </a:t>
            </a:r>
            <a:r>
              <a:rPr lang="it-IT" sz="2400" b="1" dirty="0" err="1"/>
              <a:t>multiresistenti</a:t>
            </a:r>
            <a:r>
              <a:rPr lang="it-IT" sz="2400" b="1" dirty="0"/>
              <a:t> </a:t>
            </a:r>
            <a:r>
              <a:rPr lang="it-IT" sz="2400" b="1" dirty="0" smtClean="0"/>
              <a:t>di </a:t>
            </a:r>
            <a:r>
              <a:rPr lang="it-IT" sz="2400" b="1" dirty="0"/>
              <a:t>origine </a:t>
            </a:r>
            <a:r>
              <a:rPr lang="it-IT" sz="2400" b="1" dirty="0" smtClean="0"/>
              <a:t>animale/alimentare</a:t>
            </a:r>
          </a:p>
        </p:txBody>
      </p:sp>
      <p:sp>
        <p:nvSpPr>
          <p:cNvPr id="20" name="Rettangolo 19"/>
          <p:cNvSpPr/>
          <p:nvPr/>
        </p:nvSpPr>
        <p:spPr>
          <a:xfrm>
            <a:off x="7309602" y="2172120"/>
            <a:ext cx="3597133" cy="1200329"/>
          </a:xfrm>
          <a:prstGeom prst="rect">
            <a:avLst/>
          </a:prstGeom>
        </p:spPr>
        <p:txBody>
          <a:bodyPr wrap="square">
            <a:spAutoFit/>
          </a:bodyPr>
          <a:lstStyle/>
          <a:p>
            <a:r>
              <a:rPr lang="it-IT" sz="2400" dirty="0" smtClean="0">
                <a:solidFill>
                  <a:srgbClr val="000000"/>
                </a:solidFill>
              </a:rPr>
              <a:t>Salmonelle</a:t>
            </a:r>
            <a:r>
              <a:rPr lang="it-IT" sz="2400" i="1" dirty="0" smtClean="0">
                <a:solidFill>
                  <a:srgbClr val="000000"/>
                </a:solidFill>
              </a:rPr>
              <a:t> </a:t>
            </a:r>
            <a:r>
              <a:rPr lang="it-IT" sz="2400" dirty="0" err="1" smtClean="0">
                <a:solidFill>
                  <a:srgbClr val="000000"/>
                </a:solidFill>
              </a:rPr>
              <a:t>nontifoidi</a:t>
            </a:r>
            <a:r>
              <a:rPr lang="it-IT" sz="2400" i="1" dirty="0" smtClean="0">
                <a:solidFill>
                  <a:srgbClr val="000000"/>
                </a:solidFill>
              </a:rPr>
              <a:t> </a:t>
            </a:r>
            <a:r>
              <a:rPr lang="it-IT" sz="2400" dirty="0" smtClean="0">
                <a:solidFill>
                  <a:srgbClr val="000000"/>
                </a:solidFill>
              </a:rPr>
              <a:t>e </a:t>
            </a:r>
            <a:r>
              <a:rPr lang="it-IT" sz="2400" i="1" dirty="0" err="1">
                <a:solidFill>
                  <a:srgbClr val="000000"/>
                </a:solidFill>
              </a:rPr>
              <a:t>Campylobacter</a:t>
            </a:r>
            <a:r>
              <a:rPr lang="it-IT" sz="2400" i="1" dirty="0">
                <a:solidFill>
                  <a:srgbClr val="000000"/>
                </a:solidFill>
              </a:rPr>
              <a:t> </a:t>
            </a:r>
            <a:r>
              <a:rPr lang="it-IT" sz="2400" i="1" dirty="0" err="1">
                <a:solidFill>
                  <a:srgbClr val="000000"/>
                </a:solidFill>
              </a:rPr>
              <a:t>jejuni</a:t>
            </a:r>
            <a:r>
              <a:rPr lang="it-IT" sz="2400" i="1" dirty="0">
                <a:solidFill>
                  <a:srgbClr val="000000"/>
                </a:solidFill>
              </a:rPr>
              <a:t> </a:t>
            </a:r>
          </a:p>
          <a:p>
            <a:r>
              <a:rPr lang="it-IT" sz="2400" dirty="0">
                <a:solidFill>
                  <a:srgbClr val="000000"/>
                </a:solidFill>
              </a:rPr>
              <a:t>resistenti ai </a:t>
            </a:r>
            <a:r>
              <a:rPr lang="it-IT" sz="2400" dirty="0" err="1">
                <a:solidFill>
                  <a:srgbClr val="000000"/>
                </a:solidFill>
              </a:rPr>
              <a:t>fluorochinoloni</a:t>
            </a:r>
            <a:endParaRPr lang="it-IT" sz="2400" dirty="0">
              <a:solidFill>
                <a:srgbClr val="000000"/>
              </a:solidFill>
            </a:endParaRPr>
          </a:p>
        </p:txBody>
      </p:sp>
      <p:sp>
        <p:nvSpPr>
          <p:cNvPr id="22" name="Rettangolo 21"/>
          <p:cNvSpPr/>
          <p:nvPr/>
        </p:nvSpPr>
        <p:spPr>
          <a:xfrm>
            <a:off x="7429500" y="5078325"/>
            <a:ext cx="3987800" cy="830997"/>
          </a:xfrm>
          <a:prstGeom prst="rect">
            <a:avLst/>
          </a:prstGeom>
        </p:spPr>
        <p:txBody>
          <a:bodyPr wrap="square">
            <a:spAutoFit/>
          </a:bodyPr>
          <a:lstStyle/>
          <a:p>
            <a:r>
              <a:rPr lang="it-IT" sz="2400" dirty="0" err="1" smtClean="0"/>
              <a:t>Staphylococcus</a:t>
            </a:r>
            <a:r>
              <a:rPr lang="it-IT" sz="2400" dirty="0" smtClean="0"/>
              <a:t> </a:t>
            </a:r>
            <a:r>
              <a:rPr lang="it-IT" sz="2400" dirty="0" err="1" smtClean="0"/>
              <a:t>aureus</a:t>
            </a:r>
            <a:r>
              <a:rPr lang="it-IT" sz="2400" dirty="0" smtClean="0"/>
              <a:t> </a:t>
            </a:r>
          </a:p>
          <a:p>
            <a:r>
              <a:rPr lang="it-IT" sz="2400" dirty="0" smtClean="0"/>
              <a:t>Resistente alla </a:t>
            </a:r>
            <a:r>
              <a:rPr lang="it-IT" sz="2400" dirty="0" err="1" smtClean="0"/>
              <a:t>meticillina</a:t>
            </a:r>
            <a:endParaRPr lang="it-IT" sz="2400" dirty="0"/>
          </a:p>
        </p:txBody>
      </p:sp>
      <p:sp>
        <p:nvSpPr>
          <p:cNvPr id="23" name="Rettangolo 22"/>
          <p:cNvSpPr/>
          <p:nvPr/>
        </p:nvSpPr>
        <p:spPr>
          <a:xfrm>
            <a:off x="7429500" y="4156518"/>
            <a:ext cx="4686300" cy="830997"/>
          </a:xfrm>
          <a:prstGeom prst="rect">
            <a:avLst/>
          </a:prstGeom>
        </p:spPr>
        <p:txBody>
          <a:bodyPr wrap="square">
            <a:spAutoFit/>
          </a:bodyPr>
          <a:lstStyle/>
          <a:p>
            <a:r>
              <a:rPr lang="it-IT" sz="2400" dirty="0" err="1" smtClean="0"/>
              <a:t>Enterobatteriaceae</a:t>
            </a:r>
            <a:r>
              <a:rPr lang="it-IT" sz="2400" dirty="0" smtClean="0"/>
              <a:t> </a:t>
            </a:r>
          </a:p>
          <a:p>
            <a:r>
              <a:rPr lang="it-IT" sz="2400" dirty="0" smtClean="0"/>
              <a:t>Resistenti ai </a:t>
            </a:r>
            <a:r>
              <a:rPr lang="el-GR" sz="2400" dirty="0" smtClean="0"/>
              <a:t>β</a:t>
            </a:r>
            <a:r>
              <a:rPr lang="it-IT" sz="2400" dirty="0" smtClean="0"/>
              <a:t>-lattamici (ESBL)</a:t>
            </a:r>
            <a:endParaRPr lang="it-IT" sz="2400" dirty="0"/>
          </a:p>
        </p:txBody>
      </p:sp>
      <p:grpSp>
        <p:nvGrpSpPr>
          <p:cNvPr id="37" name="Gruppo 36"/>
          <p:cNvGrpSpPr/>
          <p:nvPr/>
        </p:nvGrpSpPr>
        <p:grpSpPr>
          <a:xfrm>
            <a:off x="139959" y="0"/>
            <a:ext cx="2282504" cy="1082238"/>
            <a:chOff x="139959" y="0"/>
            <a:chExt cx="2282504" cy="1082238"/>
          </a:xfrm>
        </p:grpSpPr>
        <p:pic>
          <p:nvPicPr>
            <p:cNvPr id="38" name="Picture 2" descr="https://encrypted-tbn2.gstatic.com/images?q=tbn:ANd9GcQC274ncdD3ALHaqUTQmE5o_ok8Jawy9HL-YxuobNf7tGqD0O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547978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584372" y="423026"/>
            <a:ext cx="4248855" cy="646331"/>
          </a:xfrm>
          <a:prstGeom prst="rect">
            <a:avLst/>
          </a:prstGeom>
          <a:noFill/>
        </p:spPr>
        <p:txBody>
          <a:bodyPr wrap="none" rtlCol="0">
            <a:spAutoFit/>
          </a:bodyPr>
          <a:lstStyle/>
          <a:p>
            <a:r>
              <a:rPr lang="it-IT" sz="3600" dirty="0" err="1" smtClean="0"/>
              <a:t>One</a:t>
            </a:r>
            <a:r>
              <a:rPr lang="it-IT" sz="3600" dirty="0" smtClean="0"/>
              <a:t> </a:t>
            </a:r>
            <a:r>
              <a:rPr lang="it-IT" sz="3600" dirty="0" err="1" smtClean="0"/>
              <a:t>health</a:t>
            </a:r>
            <a:r>
              <a:rPr lang="it-IT" sz="3600" dirty="0" smtClean="0"/>
              <a:t> </a:t>
            </a:r>
            <a:r>
              <a:rPr lang="it-IT" sz="3600" dirty="0" err="1" smtClean="0"/>
              <a:t>approach</a:t>
            </a:r>
            <a:endParaRPr lang="it-IT" sz="3600" dirty="0"/>
          </a:p>
        </p:txBody>
      </p:sp>
      <p:sp>
        <p:nvSpPr>
          <p:cNvPr id="4" name="Rettangolo 3"/>
          <p:cNvSpPr/>
          <p:nvPr/>
        </p:nvSpPr>
        <p:spPr>
          <a:xfrm>
            <a:off x="281354" y="1199016"/>
            <a:ext cx="11289323" cy="707886"/>
          </a:xfrm>
          <a:prstGeom prst="rect">
            <a:avLst/>
          </a:prstGeom>
        </p:spPr>
        <p:txBody>
          <a:bodyPr wrap="square">
            <a:spAutoFit/>
          </a:bodyPr>
          <a:lstStyle/>
          <a:p>
            <a:pPr algn="ctr"/>
            <a:r>
              <a:rPr lang="it-IT" sz="2000" b="0" i="0" dirty="0" smtClean="0">
                <a:solidFill>
                  <a:srgbClr val="222222"/>
                </a:solidFill>
                <a:effectLst/>
                <a:latin typeface="arial" panose="020B0604020202020204" pitchFamily="34" charset="0"/>
              </a:rPr>
              <a:t>"Lo sforzo di collaborazione tra discipline diverse  - che lavorino a livello locale, nazionale e globale - al fine di raggiungere un livello di salute ottimale per le persone, gli animali e l'ambiente"</a:t>
            </a:r>
            <a:endParaRPr lang="it-IT" sz="2000" b="0" i="0" dirty="0">
              <a:solidFill>
                <a:srgbClr val="777777"/>
              </a:solidFill>
              <a:effectLst/>
              <a:latin typeface="arial" panose="020B0604020202020204" pitchFamily="34" charset="0"/>
            </a:endParaRPr>
          </a:p>
        </p:txBody>
      </p:sp>
      <p:graphicFrame>
        <p:nvGraphicFramePr>
          <p:cNvPr id="18" name="Diagramma 17"/>
          <p:cNvGraphicFramePr/>
          <p:nvPr>
            <p:extLst>
              <p:ext uri="{D42A27DB-BD31-4B8C-83A1-F6EECF244321}">
                <p14:modId xmlns:p14="http://schemas.microsoft.com/office/powerpoint/2010/main" val="3989099111"/>
              </p:ext>
            </p:extLst>
          </p:nvPr>
        </p:nvGraphicFramePr>
        <p:xfrm>
          <a:off x="3347311" y="2136072"/>
          <a:ext cx="4485916" cy="39428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uppo 7"/>
          <p:cNvGrpSpPr/>
          <p:nvPr/>
        </p:nvGrpSpPr>
        <p:grpSpPr>
          <a:xfrm>
            <a:off x="139959" y="0"/>
            <a:ext cx="2282504" cy="1082238"/>
            <a:chOff x="139959" y="0"/>
            <a:chExt cx="2282504" cy="1082238"/>
          </a:xfrm>
        </p:grpSpPr>
        <p:pic>
          <p:nvPicPr>
            <p:cNvPr id="9" name="Picture 2" descr="https://encrypted-tbn2.gstatic.com/images?q=tbn:ANd9GcQC274ncdD3ALHaqUTQmE5o_ok8Jawy9HL-YxuobNf7tGqD0O4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ttangolo 1"/>
          <p:cNvSpPr/>
          <p:nvPr/>
        </p:nvSpPr>
        <p:spPr>
          <a:xfrm>
            <a:off x="797169" y="6469493"/>
            <a:ext cx="11136924" cy="369332"/>
          </a:xfrm>
          <a:prstGeom prst="rect">
            <a:avLst/>
          </a:prstGeom>
        </p:spPr>
        <p:txBody>
          <a:bodyPr wrap="square">
            <a:spAutoFit/>
          </a:bodyPr>
          <a:lstStyle/>
          <a:p>
            <a:r>
              <a:rPr lang="it-IT" dirty="0"/>
              <a:t>http://apps.who.int/iris/bitstream/10665/193736/1/9789241509763_eng.pdf?ua=1&amp;ua=1</a:t>
            </a:r>
          </a:p>
        </p:txBody>
      </p:sp>
    </p:spTree>
    <p:extLst>
      <p:ext uri="{BB962C8B-B14F-4D97-AF65-F5344CB8AC3E}">
        <p14:creationId xmlns:p14="http://schemas.microsoft.com/office/powerpoint/2010/main" val="371347510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3" name="Rectangle 20"/>
          <p:cNvSpPr>
            <a:spLocks noChangeArrowheads="1"/>
          </p:cNvSpPr>
          <p:nvPr/>
        </p:nvSpPr>
        <p:spPr bwMode="auto">
          <a:xfrm>
            <a:off x="2489200" y="307976"/>
            <a:ext cx="8013700" cy="390525"/>
          </a:xfrm>
          <a:prstGeom prst="rect">
            <a:avLst/>
          </a:prstGeom>
          <a:noFill/>
          <a:ln w="9525">
            <a:noFill/>
            <a:miter lim="800000"/>
            <a:headEnd/>
            <a:tailEnd/>
          </a:ln>
        </p:spPr>
        <p:txBody>
          <a:bodyPr/>
          <a:lstStyle/>
          <a:p>
            <a:endParaRPr lang="it-IT"/>
          </a:p>
        </p:txBody>
      </p:sp>
      <p:pic>
        <p:nvPicPr>
          <p:cNvPr id="20497" name="Picture 26"/>
          <p:cNvPicPr>
            <a:picLocks noChangeAspect="1" noChangeArrowheads="1"/>
          </p:cNvPicPr>
          <p:nvPr/>
        </p:nvPicPr>
        <p:blipFill>
          <a:blip r:embed="rId3" cstate="print"/>
          <a:srcRect/>
          <a:stretch>
            <a:fillRect/>
          </a:stretch>
        </p:blipFill>
        <p:spPr bwMode="auto">
          <a:xfrm rot="21017176">
            <a:off x="790904" y="1412792"/>
            <a:ext cx="3025490" cy="4967980"/>
          </a:xfrm>
          <a:prstGeom prst="rect">
            <a:avLst/>
          </a:prstGeom>
          <a:noFill/>
          <a:ln w="9525">
            <a:noFill/>
            <a:miter lim="800000"/>
            <a:headEnd/>
            <a:tailEnd/>
          </a:ln>
        </p:spPr>
      </p:pic>
      <p:pic>
        <p:nvPicPr>
          <p:cNvPr id="26626" name="Picture 2" descr="Cover Figure"/>
          <p:cNvPicPr>
            <a:picLocks noChangeAspect="1" noChangeArrowheads="1"/>
          </p:cNvPicPr>
          <p:nvPr/>
        </p:nvPicPr>
        <p:blipFill>
          <a:blip r:embed="rId4" cstate="print"/>
          <a:srcRect/>
          <a:stretch>
            <a:fillRect/>
          </a:stretch>
        </p:blipFill>
        <p:spPr bwMode="auto">
          <a:xfrm rot="486025">
            <a:off x="8206845" y="1413961"/>
            <a:ext cx="3464214" cy="4665143"/>
          </a:xfrm>
          <a:prstGeom prst="rect">
            <a:avLst/>
          </a:prstGeom>
          <a:noFill/>
        </p:spPr>
      </p:pic>
      <p:sp>
        <p:nvSpPr>
          <p:cNvPr id="23" name="CasellaDiTesto 22"/>
          <p:cNvSpPr txBox="1"/>
          <p:nvPr/>
        </p:nvSpPr>
        <p:spPr>
          <a:xfrm>
            <a:off x="3694816" y="113726"/>
            <a:ext cx="4669292" cy="584775"/>
          </a:xfrm>
          <a:prstGeom prst="rect">
            <a:avLst/>
          </a:prstGeom>
          <a:noFill/>
        </p:spPr>
        <p:txBody>
          <a:bodyPr wrap="none" rtlCol="0">
            <a:spAutoFit/>
          </a:bodyPr>
          <a:lstStyle/>
          <a:p>
            <a:r>
              <a:rPr lang="it-IT" sz="3200" dirty="0" smtClean="0"/>
              <a:t>Antibiotico resistenza: oggi</a:t>
            </a:r>
            <a:endParaRPr lang="it-IT" sz="3200" dirty="0"/>
          </a:p>
        </p:txBody>
      </p:sp>
      <p:pic>
        <p:nvPicPr>
          <p:cNvPr id="18434" name="Picture 2" descr="http://www.nature.com/nature/journal/v509/n7498_supp/images/509S1a-i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6387" y="1193164"/>
            <a:ext cx="3332013" cy="4381629"/>
          </a:xfrm>
          <a:prstGeom prst="rect">
            <a:avLst/>
          </a:prstGeom>
          <a:noFill/>
          <a:extLst>
            <a:ext uri="{909E8E84-426E-40dd-AFC4-6F175D3DCCD1}">
              <a14:hiddenFill xmlns:a14="http://schemas.microsoft.com/office/drawing/2010/main">
                <a:solidFill>
                  <a:srgbClr val="FFFFFF"/>
                </a:solidFill>
              </a14:hiddenFill>
            </a:ext>
          </a:extLst>
        </p:spPr>
      </p:pic>
      <p:pic>
        <p:nvPicPr>
          <p:cNvPr id="20498" name="Picture 28"/>
          <p:cNvPicPr>
            <a:picLocks noChangeAspect="1" noChangeArrowheads="1"/>
          </p:cNvPicPr>
          <p:nvPr/>
        </p:nvPicPr>
        <p:blipFill>
          <a:blip r:embed="rId6" cstate="print"/>
          <a:srcRect/>
          <a:stretch>
            <a:fillRect/>
          </a:stretch>
        </p:blipFill>
        <p:spPr bwMode="auto">
          <a:xfrm rot="21158777">
            <a:off x="2685790" y="976483"/>
            <a:ext cx="3056058" cy="4690546"/>
          </a:xfrm>
          <a:prstGeom prst="rect">
            <a:avLst/>
          </a:prstGeom>
          <a:noFill/>
          <a:ln w="9525">
            <a:noFill/>
            <a:miter lim="800000"/>
            <a:headEnd/>
            <a:tailEnd/>
          </a:ln>
        </p:spPr>
      </p:pic>
      <p:grpSp>
        <p:nvGrpSpPr>
          <p:cNvPr id="15" name="Gruppo 14"/>
          <p:cNvGrpSpPr/>
          <p:nvPr/>
        </p:nvGrpSpPr>
        <p:grpSpPr>
          <a:xfrm>
            <a:off x="139959" y="0"/>
            <a:ext cx="2282504" cy="1082238"/>
            <a:chOff x="139959" y="0"/>
            <a:chExt cx="2282504" cy="1082238"/>
          </a:xfrm>
        </p:grpSpPr>
        <p:pic>
          <p:nvPicPr>
            <p:cNvPr id="16" name="Picture 2" descr="https://encrypted-tbn2.gstatic.com/images?q=tbn:ANd9GcQC274ncdD3ALHaqUTQmE5o_ok8Jawy9HL-YxuobNf7tGqD0O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0805955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p:cNvSpPr/>
          <p:nvPr/>
        </p:nvSpPr>
        <p:spPr>
          <a:xfrm>
            <a:off x="891003" y="1406006"/>
            <a:ext cx="10823540" cy="2308324"/>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it-IT" sz="2400" b="1" spc="50" dirty="0">
                <a:ln w="11430"/>
                <a:effectLst>
                  <a:outerShdw blurRad="76200" dist="50800" dir="5400000" algn="tl" rotWithShape="0">
                    <a:srgbClr val="000000">
                      <a:alpha val="65000"/>
                    </a:srgbClr>
                  </a:outerShdw>
                </a:effectLst>
              </a:rPr>
              <a:t>E </a:t>
            </a:r>
            <a:r>
              <a:rPr lang="it-IT" sz="2400" i="1" spc="50" dirty="0" err="1">
                <a:ln w="11430"/>
              </a:rPr>
              <a:t>Enterococcus</a:t>
            </a:r>
            <a:r>
              <a:rPr lang="it-IT" sz="2400" i="1" spc="50" dirty="0">
                <a:ln w="11430"/>
              </a:rPr>
              <a:t> </a:t>
            </a:r>
            <a:r>
              <a:rPr lang="it-IT" sz="2400" i="1" spc="50" dirty="0" err="1" smtClean="0">
                <a:ln w="11430"/>
              </a:rPr>
              <a:t>faecium</a:t>
            </a:r>
            <a:r>
              <a:rPr lang="it-IT" sz="2400" i="1" spc="50" dirty="0" smtClean="0">
                <a:ln w="11430"/>
              </a:rPr>
              <a:t> </a:t>
            </a:r>
            <a:r>
              <a:rPr lang="it-IT" sz="2400" spc="50" dirty="0" smtClean="0">
                <a:ln w="11430"/>
              </a:rPr>
              <a:t>(resistenti alla </a:t>
            </a:r>
            <a:r>
              <a:rPr lang="it-IT" sz="2400" spc="50" dirty="0" err="1" smtClean="0">
                <a:ln w="11430"/>
              </a:rPr>
              <a:t>Vancomicina</a:t>
            </a:r>
            <a:r>
              <a:rPr lang="it-IT" sz="2400" spc="50" dirty="0" smtClean="0">
                <a:ln w="11430"/>
              </a:rPr>
              <a:t>, VRE)</a:t>
            </a:r>
            <a:endParaRPr lang="it-IT" sz="2400" spc="50" dirty="0">
              <a:ln w="11430"/>
            </a:endParaRPr>
          </a:p>
          <a:p>
            <a:pPr>
              <a:defRPr/>
            </a:pPr>
            <a:r>
              <a:rPr lang="it-IT" sz="2400" b="1" spc="50" dirty="0">
                <a:ln w="11430"/>
                <a:effectLst>
                  <a:outerShdw blurRad="76200" dist="50800" dir="5400000" algn="tl" rotWithShape="0">
                    <a:srgbClr val="000000">
                      <a:alpha val="65000"/>
                    </a:srgbClr>
                  </a:outerShdw>
                </a:effectLst>
              </a:rPr>
              <a:t>S </a:t>
            </a:r>
            <a:r>
              <a:rPr lang="it-IT" sz="2400" i="1" spc="50" dirty="0" err="1">
                <a:ln w="11430"/>
              </a:rPr>
              <a:t>Staphylococcus</a:t>
            </a:r>
            <a:r>
              <a:rPr lang="it-IT" sz="2400" i="1" spc="50" dirty="0">
                <a:ln w="11430"/>
              </a:rPr>
              <a:t> </a:t>
            </a:r>
            <a:r>
              <a:rPr lang="it-IT" sz="2400" i="1" spc="50" dirty="0" err="1" smtClean="0">
                <a:ln w="11430"/>
              </a:rPr>
              <a:t>aureus</a:t>
            </a:r>
            <a:r>
              <a:rPr lang="it-IT" sz="2400" i="1" spc="50" dirty="0" smtClean="0">
                <a:ln w="11430"/>
              </a:rPr>
              <a:t> </a:t>
            </a:r>
            <a:r>
              <a:rPr lang="it-IT" sz="2400" spc="50" dirty="0" smtClean="0">
                <a:ln w="11430"/>
              </a:rPr>
              <a:t>(resistenti alla </a:t>
            </a:r>
            <a:r>
              <a:rPr lang="it-IT" sz="2400" spc="50" dirty="0" err="1" smtClean="0">
                <a:ln w="11430"/>
              </a:rPr>
              <a:t>Meticillina</a:t>
            </a:r>
            <a:r>
              <a:rPr lang="it-IT" sz="2400" spc="50" dirty="0" smtClean="0">
                <a:ln w="11430"/>
              </a:rPr>
              <a:t>/</a:t>
            </a:r>
            <a:r>
              <a:rPr lang="it-IT" sz="2400" spc="50" dirty="0" err="1" smtClean="0">
                <a:ln w="11430"/>
              </a:rPr>
              <a:t>Vancomicina</a:t>
            </a:r>
            <a:r>
              <a:rPr lang="it-IT" sz="2400" spc="50" dirty="0" smtClean="0">
                <a:ln w="11430"/>
              </a:rPr>
              <a:t>, MRSA/VRSA)</a:t>
            </a:r>
            <a:endParaRPr lang="it-IT" sz="2400" spc="50" dirty="0">
              <a:ln w="11430"/>
            </a:endParaRPr>
          </a:p>
          <a:p>
            <a:pPr>
              <a:defRPr/>
            </a:pPr>
            <a:r>
              <a:rPr lang="it-IT" sz="2400" b="1" spc="50" dirty="0" smtClean="0">
                <a:ln w="11430"/>
                <a:effectLst>
                  <a:outerShdw blurRad="76200" dist="50800" dir="5400000" algn="tl" rotWithShape="0">
                    <a:srgbClr val="000000">
                      <a:alpha val="65000"/>
                    </a:srgbClr>
                  </a:outerShdw>
                </a:effectLst>
              </a:rPr>
              <a:t>K/C </a:t>
            </a:r>
            <a:r>
              <a:rPr lang="it-IT" sz="2400" i="1" spc="50" dirty="0" err="1">
                <a:ln w="11430"/>
              </a:rPr>
              <a:t>Klebsiella</a:t>
            </a:r>
            <a:r>
              <a:rPr lang="it-IT" sz="2400" i="1" spc="50" dirty="0">
                <a:ln w="11430"/>
              </a:rPr>
              <a:t> </a:t>
            </a:r>
            <a:r>
              <a:rPr lang="it-IT" sz="2400" i="1" spc="50" dirty="0" err="1" smtClean="0">
                <a:ln w="11430"/>
              </a:rPr>
              <a:t>pneumoniae</a:t>
            </a:r>
            <a:r>
              <a:rPr lang="it-IT" sz="2400" i="1" spc="50" dirty="0" smtClean="0">
                <a:ln w="11430"/>
              </a:rPr>
              <a:t>/</a:t>
            </a:r>
            <a:r>
              <a:rPr lang="it-IT" sz="2400" i="1" spc="50" dirty="0" err="1" smtClean="0">
                <a:ln w="11430"/>
              </a:rPr>
              <a:t>Clostridium</a:t>
            </a:r>
            <a:r>
              <a:rPr lang="it-IT" sz="2400" i="1" spc="50" dirty="0" smtClean="0">
                <a:ln w="11430"/>
              </a:rPr>
              <a:t> difficile </a:t>
            </a:r>
            <a:r>
              <a:rPr lang="it-IT" sz="2400" spc="50" dirty="0" smtClean="0">
                <a:ln w="11430"/>
              </a:rPr>
              <a:t>(resistenti ai </a:t>
            </a:r>
            <a:r>
              <a:rPr lang="it-IT" sz="2400" spc="50" dirty="0" err="1" smtClean="0">
                <a:ln w="11430"/>
              </a:rPr>
              <a:t>Carbapenemici</a:t>
            </a:r>
            <a:r>
              <a:rPr lang="it-IT" sz="2400" spc="50" dirty="0" smtClean="0">
                <a:ln w="11430"/>
              </a:rPr>
              <a:t>, KPC)</a:t>
            </a:r>
            <a:endParaRPr lang="it-IT" sz="2400" spc="50" dirty="0">
              <a:ln w="11430"/>
            </a:endParaRPr>
          </a:p>
          <a:p>
            <a:pPr>
              <a:defRPr/>
            </a:pPr>
            <a:r>
              <a:rPr lang="it-IT" sz="2400" b="1" spc="50" dirty="0">
                <a:ln w="11430"/>
                <a:effectLst>
                  <a:outerShdw blurRad="76200" dist="50800" dir="5400000" algn="tl" rotWithShape="0">
                    <a:srgbClr val="000000">
                      <a:alpha val="65000"/>
                    </a:srgbClr>
                  </a:outerShdw>
                </a:effectLst>
              </a:rPr>
              <a:t>A </a:t>
            </a:r>
            <a:r>
              <a:rPr lang="it-IT" sz="2400" i="1" spc="50" dirty="0" err="1">
                <a:ln w="11430"/>
              </a:rPr>
              <a:t>Acinetobacter</a:t>
            </a:r>
            <a:r>
              <a:rPr lang="it-IT" sz="2400" i="1" spc="50" dirty="0">
                <a:ln w="11430"/>
              </a:rPr>
              <a:t> </a:t>
            </a:r>
            <a:r>
              <a:rPr lang="it-IT" sz="2400" i="1" spc="50" dirty="0" err="1">
                <a:ln w="11430"/>
              </a:rPr>
              <a:t>baumannii</a:t>
            </a:r>
            <a:endParaRPr lang="it-IT" sz="2400" i="1" spc="50" dirty="0">
              <a:ln w="11430"/>
            </a:endParaRPr>
          </a:p>
          <a:p>
            <a:pPr>
              <a:defRPr/>
            </a:pPr>
            <a:r>
              <a:rPr lang="it-IT" sz="2400" b="1" spc="50" dirty="0">
                <a:ln w="11430"/>
                <a:effectLst>
                  <a:outerShdw blurRad="76200" dist="50800" dir="5400000" algn="tl" rotWithShape="0">
                    <a:srgbClr val="000000">
                      <a:alpha val="65000"/>
                    </a:srgbClr>
                  </a:outerShdw>
                </a:effectLst>
              </a:rPr>
              <a:t>P </a:t>
            </a:r>
            <a:r>
              <a:rPr lang="it-IT" sz="2400" i="1" spc="50" dirty="0" err="1">
                <a:ln w="11430"/>
              </a:rPr>
              <a:t>Pseudomonas</a:t>
            </a:r>
            <a:r>
              <a:rPr lang="it-IT" sz="2400" i="1" spc="50" dirty="0">
                <a:ln w="11430"/>
              </a:rPr>
              <a:t> </a:t>
            </a:r>
            <a:r>
              <a:rPr lang="it-IT" sz="2400" i="1" spc="50" dirty="0" err="1">
                <a:ln w="11430"/>
              </a:rPr>
              <a:t>aeruginosa</a:t>
            </a:r>
            <a:endParaRPr lang="it-IT" sz="2400" i="1" spc="50" dirty="0">
              <a:ln w="11430"/>
            </a:endParaRPr>
          </a:p>
          <a:p>
            <a:pPr>
              <a:defRPr/>
            </a:pPr>
            <a:r>
              <a:rPr lang="it-IT" sz="2400" b="1" spc="50" dirty="0">
                <a:ln w="11430"/>
                <a:effectLst>
                  <a:outerShdw blurRad="76200" dist="50800" dir="5400000" algn="tl" rotWithShape="0">
                    <a:srgbClr val="000000">
                      <a:alpha val="65000"/>
                    </a:srgbClr>
                  </a:outerShdw>
                </a:effectLst>
              </a:rPr>
              <a:t>E </a:t>
            </a:r>
            <a:r>
              <a:rPr lang="it-IT" sz="2400" i="1" spc="50" dirty="0" err="1">
                <a:ln w="11430"/>
              </a:rPr>
              <a:t>Enterobacter</a:t>
            </a:r>
            <a:r>
              <a:rPr lang="it-IT" sz="2400" i="1" spc="50" dirty="0">
                <a:ln w="11430"/>
              </a:rPr>
              <a:t> </a:t>
            </a:r>
            <a:r>
              <a:rPr lang="it-IT" sz="2400" spc="50" dirty="0" err="1" smtClean="0">
                <a:ln w="11430"/>
              </a:rPr>
              <a:t>spp</a:t>
            </a:r>
            <a:r>
              <a:rPr lang="it-IT" sz="2400" spc="50" dirty="0" smtClean="0">
                <a:ln w="11430"/>
              </a:rPr>
              <a:t>.</a:t>
            </a:r>
            <a:endParaRPr lang="it-IT" sz="2400" spc="50" dirty="0">
              <a:ln w="11430"/>
            </a:endParaRPr>
          </a:p>
        </p:txBody>
      </p:sp>
      <p:sp>
        <p:nvSpPr>
          <p:cNvPr id="16" name="Rettangolo 15"/>
          <p:cNvSpPr/>
          <p:nvPr/>
        </p:nvSpPr>
        <p:spPr>
          <a:xfrm>
            <a:off x="1989666" y="4450085"/>
            <a:ext cx="10202334" cy="830997"/>
          </a:xfrm>
          <a:prstGeom prst="rect">
            <a:avLst/>
          </a:prstGeom>
        </p:spPr>
        <p:txBody>
          <a:bodyPr wrap="square">
            <a:spAutoFit/>
          </a:bodyPr>
          <a:lstStyle/>
          <a:p>
            <a:pPr algn="ctr">
              <a:defRPr/>
            </a:pPr>
            <a:r>
              <a:rPr lang="it-IT" sz="2400" dirty="0" smtClean="0">
                <a:solidFill>
                  <a:prstClr val="black"/>
                </a:solidFill>
                <a:latin typeface="Calibri"/>
              </a:rPr>
              <a:t>I patogeni ESKAPE sfuggono (</a:t>
            </a:r>
            <a:r>
              <a:rPr lang="it-IT" sz="2400" i="1" dirty="0" err="1" smtClean="0">
                <a:solidFill>
                  <a:prstClr val="black"/>
                </a:solidFill>
                <a:latin typeface="Calibri"/>
              </a:rPr>
              <a:t>escape</a:t>
            </a:r>
            <a:r>
              <a:rPr lang="it-IT" sz="2400" dirty="0" smtClean="0">
                <a:solidFill>
                  <a:prstClr val="black"/>
                </a:solidFill>
                <a:latin typeface="Calibri"/>
              </a:rPr>
              <a:t>) all’effetto degli agenti antimicrobici,</a:t>
            </a:r>
          </a:p>
          <a:p>
            <a:pPr algn="ctr">
              <a:defRPr/>
            </a:pPr>
            <a:r>
              <a:rPr lang="it-IT" sz="2400" dirty="0">
                <a:solidFill>
                  <a:prstClr val="black"/>
                </a:solidFill>
              </a:rPr>
              <a:t>p</a:t>
            </a:r>
            <a:r>
              <a:rPr lang="it-IT" sz="2400" dirty="0" smtClean="0">
                <a:solidFill>
                  <a:prstClr val="black"/>
                </a:solidFill>
              </a:rPr>
              <a:t>erché resistenti</a:t>
            </a:r>
            <a:endParaRPr lang="it-IT" sz="2400" dirty="0">
              <a:solidFill>
                <a:prstClr val="black"/>
              </a:solidFill>
              <a:latin typeface="Calibri"/>
            </a:endParaRPr>
          </a:p>
        </p:txBody>
      </p:sp>
      <p:pic>
        <p:nvPicPr>
          <p:cNvPr id="9" name="Immagine 8"/>
          <p:cNvPicPr>
            <a:picLocks noChangeAspect="1"/>
          </p:cNvPicPr>
          <p:nvPr/>
        </p:nvPicPr>
        <p:blipFill rotWithShape="1">
          <a:blip r:embed="rId3"/>
          <a:srcRect l="33" t="90364" r="39215" b="1442"/>
          <a:stretch/>
        </p:blipFill>
        <p:spPr>
          <a:xfrm>
            <a:off x="227762" y="6044984"/>
            <a:ext cx="5543737" cy="558800"/>
          </a:xfrm>
          <a:prstGeom prst="rect">
            <a:avLst/>
          </a:prstGeom>
        </p:spPr>
      </p:pic>
      <p:sp>
        <p:nvSpPr>
          <p:cNvPr id="10" name="CasellaDiTesto 9"/>
          <p:cNvSpPr txBox="1"/>
          <p:nvPr/>
        </p:nvSpPr>
        <p:spPr>
          <a:xfrm>
            <a:off x="2681205" y="151199"/>
            <a:ext cx="7243137" cy="584775"/>
          </a:xfrm>
          <a:prstGeom prst="rect">
            <a:avLst/>
          </a:prstGeom>
          <a:noFill/>
        </p:spPr>
        <p:txBody>
          <a:bodyPr wrap="none" rtlCol="0">
            <a:spAutoFit/>
          </a:bodyPr>
          <a:lstStyle/>
          <a:p>
            <a:r>
              <a:rPr lang="it-IT" sz="3200" dirty="0" smtClean="0"/>
              <a:t>Antibiotico resistenza: i patogeni più critici</a:t>
            </a:r>
            <a:endParaRPr lang="it-IT" sz="3200" dirty="0"/>
          </a:p>
        </p:txBody>
      </p:sp>
      <p:pic>
        <p:nvPicPr>
          <p:cNvPr id="17" name="Picture 14" descr="http://gowrink.files.wordpress.com/2014/04/nervous-woman-cartoon-902x10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07" y="3897564"/>
            <a:ext cx="1650759" cy="187429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po 11"/>
          <p:cNvGrpSpPr/>
          <p:nvPr/>
        </p:nvGrpSpPr>
        <p:grpSpPr>
          <a:xfrm>
            <a:off x="139959" y="0"/>
            <a:ext cx="2282504" cy="1082238"/>
            <a:chOff x="139959" y="0"/>
            <a:chExt cx="2282504" cy="1082238"/>
          </a:xfrm>
        </p:grpSpPr>
        <p:pic>
          <p:nvPicPr>
            <p:cNvPr id="18" name="Picture 2" descr="https://encrypted-tbn2.gstatic.com/images?q=tbn:ANd9GcQC274ncdD3ALHaqUTQmE5o_ok8Jawy9HL-YxuobNf7tGqD0O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466814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271006" y="325903"/>
            <a:ext cx="7215238" cy="522002"/>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ts val="3200"/>
              </a:lnSpc>
              <a:defRPr/>
            </a:pPr>
            <a:r>
              <a:rPr lang="it-IT" sz="3600" dirty="0" smtClean="0"/>
              <a:t>Il </a:t>
            </a:r>
            <a:r>
              <a:rPr lang="it-IT" sz="3600" dirty="0" err="1" smtClean="0"/>
              <a:t>resistoma</a:t>
            </a:r>
            <a:endParaRPr lang="it-IT" sz="3600" dirty="0" smtClean="0"/>
          </a:p>
        </p:txBody>
      </p:sp>
      <p:grpSp>
        <p:nvGrpSpPr>
          <p:cNvPr id="11" name="Gruppo 10"/>
          <p:cNvGrpSpPr/>
          <p:nvPr/>
        </p:nvGrpSpPr>
        <p:grpSpPr>
          <a:xfrm>
            <a:off x="816183" y="1471620"/>
            <a:ext cx="10716853" cy="4433880"/>
            <a:chOff x="816183" y="1471620"/>
            <a:chExt cx="10716853" cy="4433880"/>
          </a:xfrm>
        </p:grpSpPr>
        <p:pic>
          <p:nvPicPr>
            <p:cNvPr id="7" name="Immagine 6"/>
            <p:cNvPicPr>
              <a:picLocks noChangeAspect="1"/>
            </p:cNvPicPr>
            <p:nvPr/>
          </p:nvPicPr>
          <p:blipFill>
            <a:blip r:embed="rId3"/>
            <a:stretch>
              <a:fillRect/>
            </a:stretch>
          </p:blipFill>
          <p:spPr>
            <a:xfrm rot="16200000">
              <a:off x="3995770" y="-1707967"/>
              <a:ext cx="4357680" cy="10716853"/>
            </a:xfrm>
            <a:prstGeom prst="rect">
              <a:avLst/>
            </a:prstGeom>
          </p:spPr>
        </p:pic>
        <p:sp>
          <p:nvSpPr>
            <p:cNvPr id="8" name="Rettangolo 7"/>
            <p:cNvSpPr/>
            <p:nvPr/>
          </p:nvSpPr>
          <p:spPr>
            <a:xfrm>
              <a:off x="3543300" y="5400009"/>
              <a:ext cx="279400" cy="4292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6191250" y="5438109"/>
              <a:ext cx="279400" cy="4292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8839200" y="5476209"/>
              <a:ext cx="279400" cy="4292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 name="Gruppo 14"/>
          <p:cNvGrpSpPr/>
          <p:nvPr/>
        </p:nvGrpSpPr>
        <p:grpSpPr>
          <a:xfrm>
            <a:off x="139959" y="0"/>
            <a:ext cx="2282504" cy="1082238"/>
            <a:chOff x="139959" y="0"/>
            <a:chExt cx="2282504" cy="1082238"/>
          </a:xfrm>
        </p:grpSpPr>
        <p:pic>
          <p:nvPicPr>
            <p:cNvPr id="16" name="Picture 2" descr="https://encrypted-tbn2.gstatic.com/images?q=tbn:ANd9GcQC274ncdD3ALHaqUTQmE5o_ok8Jawy9HL-YxuobNf7tGqD0O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5227652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499360" y="256754"/>
            <a:ext cx="8041625" cy="584775"/>
          </a:xfrm>
          <a:prstGeom prst="rect">
            <a:avLst/>
          </a:prstGeom>
          <a:noFill/>
        </p:spPr>
        <p:txBody>
          <a:bodyPr wrap="none" rtlCol="0">
            <a:spAutoFit/>
          </a:bodyPr>
          <a:lstStyle/>
          <a:p>
            <a:r>
              <a:rPr lang="it-IT" sz="3200" dirty="0" smtClean="0"/>
              <a:t>Antibiotico resistenza: </a:t>
            </a:r>
            <a:r>
              <a:rPr lang="it-IT" sz="3200" dirty="0" smtClean="0">
                <a:latin typeface="Calibri" panose="020F0502020204030204" pitchFamily="34" charset="0"/>
              </a:rPr>
              <a:t>dall’ambiente alla clinica</a:t>
            </a:r>
            <a:endParaRPr lang="it-IT" sz="3200" dirty="0"/>
          </a:p>
        </p:txBody>
      </p:sp>
      <p:grpSp>
        <p:nvGrpSpPr>
          <p:cNvPr id="28" name="Gruppo 27"/>
          <p:cNvGrpSpPr/>
          <p:nvPr/>
        </p:nvGrpSpPr>
        <p:grpSpPr>
          <a:xfrm>
            <a:off x="1353760" y="947149"/>
            <a:ext cx="9187225" cy="5700876"/>
            <a:chOff x="1353760" y="947149"/>
            <a:chExt cx="9187225" cy="5700876"/>
          </a:xfrm>
        </p:grpSpPr>
        <p:pic>
          <p:nvPicPr>
            <p:cNvPr id="2050" name="Picture 3" descr="D:\kuloth\2014\May\19-05-2014\nrmicro_aop\slides_img\nrmicro3270-f1.jpg"/>
            <p:cNvPicPr>
              <a:picLocks noChangeAspect="1" noChangeArrowheads="1"/>
            </p:cNvPicPr>
            <p:nvPr/>
          </p:nvPicPr>
          <p:blipFill rotWithShape="1">
            <a:blip r:embed="rId3">
              <a:extLst>
                <a:ext uri="{28A0092B-C50C-407E-A947-70E740481C1C}">
                  <a14:useLocalDpi xmlns:a14="http://schemas.microsoft.com/office/drawing/2010/main" val="0"/>
                </a:ext>
              </a:extLst>
            </a:blip>
            <a:srcRect b="5253"/>
            <a:stretch/>
          </p:blipFill>
          <p:spPr bwMode="auto">
            <a:xfrm>
              <a:off x="1353760" y="947149"/>
              <a:ext cx="9187225" cy="57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5075517" y="1026143"/>
              <a:ext cx="1261884" cy="1169551"/>
            </a:xfrm>
            <a:prstGeom prst="rect">
              <a:avLst/>
            </a:prstGeom>
            <a:solidFill>
              <a:schemeClr val="bg1"/>
            </a:solidFill>
          </p:spPr>
          <p:txBody>
            <a:bodyPr wrap="none" rtlCol="0">
              <a:spAutoFit/>
            </a:bodyPr>
            <a:lstStyle/>
            <a:p>
              <a:pPr algn="ctr"/>
              <a:r>
                <a:rPr lang="it-IT" sz="1400" dirty="0" smtClean="0">
                  <a:latin typeface="Arial Narrow" panose="020B0606020202030204" pitchFamily="34" charset="0"/>
                </a:rPr>
                <a:t>Batteri resistenti</a:t>
              </a:r>
            </a:p>
            <a:p>
              <a:pPr algn="ctr"/>
              <a:r>
                <a:rPr lang="it-IT" sz="1400" dirty="0" smtClean="0">
                  <a:latin typeface="Arial Narrow" panose="020B0606020202030204" pitchFamily="34" charset="0"/>
                </a:rPr>
                <a:t>(contatto diretto)</a:t>
              </a:r>
            </a:p>
            <a:p>
              <a:pPr algn="ctr"/>
              <a:endParaRPr lang="it-IT" sz="1400" dirty="0" smtClean="0">
                <a:latin typeface="Arial Narrow" panose="020B0606020202030204" pitchFamily="34" charset="0"/>
              </a:endParaRPr>
            </a:p>
            <a:p>
              <a:pPr algn="ctr"/>
              <a:endParaRPr lang="it-IT" sz="1400" dirty="0">
                <a:latin typeface="Arial Narrow" panose="020B0606020202030204" pitchFamily="34" charset="0"/>
              </a:endParaRPr>
            </a:p>
            <a:p>
              <a:pPr algn="ctr"/>
              <a:r>
                <a:rPr lang="it-IT" sz="1400" dirty="0" smtClean="0">
                  <a:latin typeface="Arial Narrow" panose="020B0606020202030204" pitchFamily="34" charset="0"/>
                </a:rPr>
                <a:t>Cibo</a:t>
              </a:r>
              <a:endParaRPr lang="it-IT" sz="1400" dirty="0">
                <a:latin typeface="Arial Narrow" panose="020B0606020202030204" pitchFamily="34" charset="0"/>
              </a:endParaRPr>
            </a:p>
          </p:txBody>
        </p:sp>
        <p:sp>
          <p:nvSpPr>
            <p:cNvPr id="8" name="CasellaDiTesto 7"/>
            <p:cNvSpPr txBox="1"/>
            <p:nvPr/>
          </p:nvSpPr>
          <p:spPr>
            <a:xfrm>
              <a:off x="4623234" y="5041723"/>
              <a:ext cx="2166449" cy="307777"/>
            </a:xfrm>
            <a:prstGeom prst="rect">
              <a:avLst/>
            </a:prstGeom>
            <a:solidFill>
              <a:srgbClr val="C0D8E4"/>
            </a:solidFill>
          </p:spPr>
          <p:txBody>
            <a:bodyPr wrap="square" rtlCol="0">
              <a:spAutoFit/>
            </a:bodyPr>
            <a:lstStyle/>
            <a:p>
              <a:pPr algn="ctr"/>
              <a:r>
                <a:rPr lang="it-IT" sz="1400" b="1" dirty="0" smtClean="0">
                  <a:latin typeface="Arial Narrow" panose="020B0606020202030204" pitchFamily="34" charset="0"/>
                </a:rPr>
                <a:t>Industria farmaceutica</a:t>
              </a:r>
            </a:p>
          </p:txBody>
        </p:sp>
        <p:sp>
          <p:nvSpPr>
            <p:cNvPr id="9" name="CasellaDiTesto 8"/>
            <p:cNvSpPr txBox="1"/>
            <p:nvPr/>
          </p:nvSpPr>
          <p:spPr>
            <a:xfrm>
              <a:off x="1889180" y="2082446"/>
              <a:ext cx="2661306" cy="307777"/>
            </a:xfrm>
            <a:prstGeom prst="rect">
              <a:avLst/>
            </a:prstGeom>
            <a:solidFill>
              <a:srgbClr val="C0D8E4"/>
            </a:solidFill>
          </p:spPr>
          <p:txBody>
            <a:bodyPr wrap="none" rtlCol="0">
              <a:spAutoFit/>
            </a:bodyPr>
            <a:lstStyle/>
            <a:p>
              <a:pPr algn="ctr"/>
              <a:r>
                <a:rPr lang="it-IT" sz="1400" dirty="0" smtClean="0">
                  <a:latin typeface="Arial Narrow" panose="020B0606020202030204" pitchFamily="34" charset="0"/>
                </a:rPr>
                <a:t>Ospedale 		Comunità</a:t>
              </a:r>
              <a:endParaRPr lang="it-IT" sz="1400" dirty="0">
                <a:latin typeface="Arial Narrow" panose="020B0606020202030204" pitchFamily="34" charset="0"/>
              </a:endParaRPr>
            </a:p>
          </p:txBody>
        </p:sp>
        <p:sp>
          <p:nvSpPr>
            <p:cNvPr id="10" name="CasellaDiTesto 9"/>
            <p:cNvSpPr txBox="1"/>
            <p:nvPr/>
          </p:nvSpPr>
          <p:spPr>
            <a:xfrm>
              <a:off x="2611333" y="970798"/>
              <a:ext cx="1217000" cy="523220"/>
            </a:xfrm>
            <a:prstGeom prst="rect">
              <a:avLst/>
            </a:prstGeom>
            <a:solidFill>
              <a:srgbClr val="C3DBE5"/>
            </a:solidFill>
          </p:spPr>
          <p:txBody>
            <a:bodyPr wrap="none" rtlCol="0">
              <a:spAutoFit/>
            </a:bodyPr>
            <a:lstStyle/>
            <a:p>
              <a:pPr algn="ctr"/>
              <a:r>
                <a:rPr lang="it-IT" sz="1400" b="1" dirty="0" smtClean="0">
                  <a:latin typeface="Arial Narrow" panose="020B0606020202030204" pitchFamily="34" charset="0"/>
                </a:rPr>
                <a:t>Medicina</a:t>
              </a:r>
              <a:r>
                <a:rPr lang="it-IT" sz="1400" dirty="0" smtClean="0">
                  <a:latin typeface="Arial Narrow" panose="020B0606020202030204" pitchFamily="34" charset="0"/>
                </a:rPr>
                <a:t> </a:t>
              </a:r>
            </a:p>
            <a:p>
              <a:pPr algn="ctr"/>
              <a:r>
                <a:rPr lang="it-IT" sz="1400" dirty="0" smtClean="0">
                  <a:latin typeface="Arial Narrow" panose="020B0606020202030204" pitchFamily="34" charset="0"/>
                </a:rPr>
                <a:t>Uso terapeutico</a:t>
              </a:r>
              <a:endParaRPr lang="it-IT" sz="1400" dirty="0">
                <a:latin typeface="Arial Narrow" panose="020B0606020202030204" pitchFamily="34" charset="0"/>
              </a:endParaRPr>
            </a:p>
          </p:txBody>
        </p:sp>
        <p:sp>
          <p:nvSpPr>
            <p:cNvPr id="7" name="Rettangolo 6"/>
            <p:cNvSpPr/>
            <p:nvPr/>
          </p:nvSpPr>
          <p:spPr>
            <a:xfrm>
              <a:off x="5441122" y="5308860"/>
              <a:ext cx="2158099" cy="646331"/>
            </a:xfrm>
            <a:prstGeom prst="rect">
              <a:avLst/>
            </a:prstGeom>
            <a:solidFill>
              <a:srgbClr val="C0D8E4"/>
            </a:solidFill>
          </p:spPr>
          <p:txBody>
            <a:bodyPr wrap="square">
              <a:spAutoFit/>
            </a:bodyPr>
            <a:lstStyle/>
            <a:p>
              <a:pPr algn="r"/>
              <a:r>
                <a:rPr lang="it-IT" sz="1200" dirty="0" smtClean="0">
                  <a:latin typeface="Arial Narrow" panose="020B0606020202030204" pitchFamily="34" charset="0"/>
                </a:rPr>
                <a:t>Rilascio accidentale e intenzionale di antibiotici dall’impianto di produzione</a:t>
              </a:r>
              <a:endParaRPr lang="it-IT" sz="1200" dirty="0">
                <a:latin typeface="Arial Narrow" panose="020B0606020202030204" pitchFamily="34" charset="0"/>
              </a:endParaRPr>
            </a:p>
          </p:txBody>
        </p:sp>
        <p:cxnSp>
          <p:nvCxnSpPr>
            <p:cNvPr id="12" name="Connettore 2 11"/>
            <p:cNvCxnSpPr/>
            <p:nvPr/>
          </p:nvCxnSpPr>
          <p:spPr>
            <a:xfrm>
              <a:off x="2730134" y="2246494"/>
              <a:ext cx="979397"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18" name="Gruppo 17"/>
            <p:cNvGrpSpPr/>
            <p:nvPr/>
          </p:nvGrpSpPr>
          <p:grpSpPr>
            <a:xfrm>
              <a:off x="4963583" y="1615440"/>
              <a:ext cx="1467697" cy="193040"/>
              <a:chOff x="433895" y="6259068"/>
              <a:chExt cx="1382787" cy="182372"/>
            </a:xfrm>
          </p:grpSpPr>
          <p:cxnSp>
            <p:nvCxnSpPr>
              <p:cNvPr id="15" name="Connettore 2 14"/>
              <p:cNvCxnSpPr/>
              <p:nvPr/>
            </p:nvCxnSpPr>
            <p:spPr>
              <a:xfrm>
                <a:off x="433895" y="6259068"/>
                <a:ext cx="1382787" cy="19186"/>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9" name="Connettore 2 18"/>
              <p:cNvCxnSpPr/>
              <p:nvPr/>
            </p:nvCxnSpPr>
            <p:spPr>
              <a:xfrm>
                <a:off x="433895" y="6422449"/>
                <a:ext cx="1368783" cy="18991"/>
              </a:xfrm>
              <a:prstGeom prst="straightConnector1">
                <a:avLst/>
              </a:prstGeom>
              <a:ln w="28575">
                <a:prstDash val="sysDot"/>
                <a:headEnd type="triangle" w="med" len="med"/>
                <a:tailEnd type="none" w="med" len="med"/>
              </a:ln>
            </p:spPr>
            <p:style>
              <a:lnRef idx="1">
                <a:schemeClr val="dk1"/>
              </a:lnRef>
              <a:fillRef idx="0">
                <a:schemeClr val="dk1"/>
              </a:fillRef>
              <a:effectRef idx="0">
                <a:schemeClr val="dk1"/>
              </a:effectRef>
              <a:fontRef idx="minor">
                <a:schemeClr val="tx1"/>
              </a:fontRef>
            </p:style>
          </p:cxnSp>
        </p:grpSp>
        <p:sp>
          <p:nvSpPr>
            <p:cNvPr id="21" name="CasellaDiTesto 20"/>
            <p:cNvSpPr txBox="1"/>
            <p:nvPr/>
          </p:nvSpPr>
          <p:spPr>
            <a:xfrm>
              <a:off x="5736062" y="2447421"/>
              <a:ext cx="1105943" cy="523220"/>
            </a:xfrm>
            <a:prstGeom prst="rect">
              <a:avLst/>
            </a:prstGeom>
            <a:solidFill>
              <a:schemeClr val="bg1"/>
            </a:solidFill>
          </p:spPr>
          <p:txBody>
            <a:bodyPr wrap="none" rtlCol="0">
              <a:spAutoFit/>
            </a:bodyPr>
            <a:lstStyle/>
            <a:p>
              <a:pPr algn="r"/>
              <a:r>
                <a:rPr lang="it-IT" sz="1400" dirty="0" smtClean="0">
                  <a:latin typeface="Arial Narrow" panose="020B0606020202030204" pitchFamily="34" charset="0"/>
                </a:rPr>
                <a:t>Antibiotici</a:t>
              </a:r>
            </a:p>
            <a:p>
              <a:pPr algn="r"/>
              <a:r>
                <a:rPr lang="it-IT" sz="1400" dirty="0" smtClean="0">
                  <a:latin typeface="Arial Narrow" panose="020B0606020202030204" pitchFamily="34" charset="0"/>
                </a:rPr>
                <a:t>(urine e feci)</a:t>
              </a:r>
              <a:endParaRPr lang="it-IT" sz="1400" dirty="0">
                <a:latin typeface="Arial Narrow" panose="020B0606020202030204" pitchFamily="34" charset="0"/>
              </a:endParaRPr>
            </a:p>
          </p:txBody>
        </p:sp>
        <p:sp>
          <p:nvSpPr>
            <p:cNvPr id="22" name="CasellaDiTesto 21"/>
            <p:cNvSpPr txBox="1"/>
            <p:nvPr/>
          </p:nvSpPr>
          <p:spPr>
            <a:xfrm>
              <a:off x="3122209" y="2475751"/>
              <a:ext cx="1155151" cy="523220"/>
            </a:xfrm>
            <a:prstGeom prst="rect">
              <a:avLst/>
            </a:prstGeom>
            <a:solidFill>
              <a:schemeClr val="bg1"/>
            </a:solidFill>
          </p:spPr>
          <p:txBody>
            <a:bodyPr wrap="square" rtlCol="0">
              <a:spAutoFit/>
            </a:bodyPr>
            <a:lstStyle/>
            <a:p>
              <a:pPr algn="r"/>
              <a:r>
                <a:rPr lang="it-IT" sz="1400" dirty="0" smtClean="0">
                  <a:latin typeface="Arial Narrow" panose="020B0606020202030204" pitchFamily="34" charset="0"/>
                </a:rPr>
                <a:t>Antibiotici</a:t>
              </a:r>
            </a:p>
            <a:p>
              <a:pPr algn="r"/>
              <a:r>
                <a:rPr lang="it-IT" sz="1400" dirty="0" smtClean="0">
                  <a:latin typeface="Arial Narrow" panose="020B0606020202030204" pitchFamily="34" charset="0"/>
                </a:rPr>
                <a:t>(urine e feci)</a:t>
              </a:r>
              <a:endParaRPr lang="it-IT" sz="1400" dirty="0">
                <a:latin typeface="Arial Narrow" panose="020B0606020202030204" pitchFamily="34" charset="0"/>
              </a:endParaRPr>
            </a:p>
          </p:txBody>
        </p:sp>
        <p:sp>
          <p:nvSpPr>
            <p:cNvPr id="23" name="CasellaDiTesto 22"/>
            <p:cNvSpPr txBox="1"/>
            <p:nvPr/>
          </p:nvSpPr>
          <p:spPr>
            <a:xfrm>
              <a:off x="4530166" y="2465591"/>
              <a:ext cx="774571" cy="523220"/>
            </a:xfrm>
            <a:prstGeom prst="rect">
              <a:avLst/>
            </a:prstGeom>
            <a:solidFill>
              <a:schemeClr val="bg1"/>
            </a:solidFill>
          </p:spPr>
          <p:txBody>
            <a:bodyPr wrap="none" rtlCol="0">
              <a:spAutoFit/>
            </a:bodyPr>
            <a:lstStyle/>
            <a:p>
              <a:r>
                <a:rPr lang="it-IT" sz="1400" dirty="0" smtClean="0">
                  <a:latin typeface="Arial Narrow" panose="020B0606020202030204" pitchFamily="34" charset="0"/>
                </a:rPr>
                <a:t>Batteri </a:t>
              </a:r>
            </a:p>
            <a:p>
              <a:r>
                <a:rPr lang="it-IT" sz="1400" dirty="0" smtClean="0">
                  <a:latin typeface="Arial Narrow" panose="020B0606020202030204" pitchFamily="34" charset="0"/>
                </a:rPr>
                <a:t>resistenti</a:t>
              </a:r>
            </a:p>
          </p:txBody>
        </p:sp>
        <p:sp>
          <p:nvSpPr>
            <p:cNvPr id="24" name="CasellaDiTesto 23"/>
            <p:cNvSpPr txBox="1"/>
            <p:nvPr/>
          </p:nvSpPr>
          <p:spPr>
            <a:xfrm>
              <a:off x="7096424" y="2475751"/>
              <a:ext cx="2322111" cy="523220"/>
            </a:xfrm>
            <a:prstGeom prst="rect">
              <a:avLst/>
            </a:prstGeom>
            <a:solidFill>
              <a:schemeClr val="bg1"/>
            </a:solidFill>
          </p:spPr>
          <p:txBody>
            <a:bodyPr wrap="none" rtlCol="0">
              <a:spAutoFit/>
            </a:bodyPr>
            <a:lstStyle/>
            <a:p>
              <a:r>
                <a:rPr lang="it-IT" sz="1400" dirty="0" smtClean="0">
                  <a:latin typeface="Arial Narrow" panose="020B0606020202030204" pitchFamily="34" charset="0"/>
                </a:rPr>
                <a:t>Batteri resistenti</a:t>
              </a:r>
            </a:p>
            <a:p>
              <a:r>
                <a:rPr lang="it-IT" sz="1400" dirty="0" smtClean="0">
                  <a:latin typeface="Arial Narrow" panose="020B0606020202030204" pitchFamily="34" charset="0"/>
                </a:rPr>
                <a:t>(diretta diffusione o dilavamento)</a:t>
              </a:r>
            </a:p>
          </p:txBody>
        </p:sp>
        <p:sp>
          <p:nvSpPr>
            <p:cNvPr id="25" name="CasellaDiTesto 24"/>
            <p:cNvSpPr txBox="1"/>
            <p:nvPr/>
          </p:nvSpPr>
          <p:spPr>
            <a:xfrm>
              <a:off x="5754716" y="4619641"/>
              <a:ext cx="813043" cy="307777"/>
            </a:xfrm>
            <a:prstGeom prst="rect">
              <a:avLst/>
            </a:prstGeom>
            <a:solidFill>
              <a:schemeClr val="bg1"/>
            </a:solidFill>
          </p:spPr>
          <p:txBody>
            <a:bodyPr wrap="none" rtlCol="0">
              <a:spAutoFit/>
            </a:bodyPr>
            <a:lstStyle/>
            <a:p>
              <a:pPr algn="ctr"/>
              <a:r>
                <a:rPr lang="it-IT" sz="1400" dirty="0" smtClean="0">
                  <a:latin typeface="Arial Narrow" panose="020B0606020202030204" pitchFamily="34" charset="0"/>
                </a:rPr>
                <a:t>Antibiotici</a:t>
              </a:r>
            </a:p>
          </p:txBody>
        </p:sp>
        <p:sp>
          <p:nvSpPr>
            <p:cNvPr id="27" name="CasellaDiTesto 26"/>
            <p:cNvSpPr txBox="1"/>
            <p:nvPr/>
          </p:nvSpPr>
          <p:spPr>
            <a:xfrm>
              <a:off x="6608399" y="978689"/>
              <a:ext cx="3815467" cy="492443"/>
            </a:xfrm>
            <a:prstGeom prst="rect">
              <a:avLst/>
            </a:prstGeom>
            <a:solidFill>
              <a:srgbClr val="C3DBE5"/>
            </a:solidFill>
          </p:spPr>
          <p:txBody>
            <a:bodyPr wrap="none" rtlCol="0">
              <a:spAutoFit/>
            </a:bodyPr>
            <a:lstStyle/>
            <a:p>
              <a:pPr algn="ctr"/>
              <a:r>
                <a:rPr lang="it-IT" sz="1300" b="1" dirty="0" smtClean="0">
                  <a:latin typeface="Arial Narrow" panose="020B0606020202030204" pitchFamily="34" charset="0"/>
                </a:rPr>
                <a:t>Allevamenti	             Agricoltura  	     Acquacolture</a:t>
              </a:r>
              <a:endParaRPr lang="it-IT" sz="1300" dirty="0" smtClean="0">
                <a:latin typeface="Arial Narrow" panose="020B0606020202030204" pitchFamily="34" charset="0"/>
              </a:endParaRPr>
            </a:p>
            <a:p>
              <a:pPr algn="ctr"/>
              <a:r>
                <a:rPr lang="it-IT" sz="1300" dirty="0" smtClean="0">
                  <a:latin typeface="Arial Narrow" panose="020B0606020202030204" pitchFamily="34" charset="0"/>
                </a:rPr>
                <a:t>Uso terapeutico e preventivo o per incremento della crescita</a:t>
              </a:r>
              <a:endParaRPr lang="it-IT" sz="1300" dirty="0">
                <a:latin typeface="Arial Narrow" panose="020B0606020202030204" pitchFamily="34" charset="0"/>
              </a:endParaRPr>
            </a:p>
          </p:txBody>
        </p:sp>
        <p:sp>
          <p:nvSpPr>
            <p:cNvPr id="29" name="CasellaDiTesto 28"/>
            <p:cNvSpPr txBox="1"/>
            <p:nvPr/>
          </p:nvSpPr>
          <p:spPr>
            <a:xfrm>
              <a:off x="5125083" y="3075750"/>
              <a:ext cx="1036154" cy="307777"/>
            </a:xfrm>
            <a:prstGeom prst="rect">
              <a:avLst/>
            </a:prstGeom>
            <a:solidFill>
              <a:srgbClr val="9DC893"/>
            </a:solidFill>
          </p:spPr>
          <p:txBody>
            <a:bodyPr wrap="none" rtlCol="0">
              <a:spAutoFit/>
            </a:bodyPr>
            <a:lstStyle/>
            <a:p>
              <a:pPr algn="ctr"/>
              <a:r>
                <a:rPr lang="it-IT" sz="1400" b="1" dirty="0" smtClean="0">
                  <a:latin typeface="Arial Narrow" panose="020B0606020202030204" pitchFamily="34" charset="0"/>
                </a:rPr>
                <a:t>Ambiente</a:t>
              </a:r>
              <a:endParaRPr lang="it-IT" sz="1400" dirty="0">
                <a:latin typeface="Arial Narrow" panose="020B0606020202030204" pitchFamily="34" charset="0"/>
              </a:endParaRPr>
            </a:p>
          </p:txBody>
        </p:sp>
        <p:sp>
          <p:nvSpPr>
            <p:cNvPr id="30" name="CasellaDiTesto 29"/>
            <p:cNvSpPr txBox="1"/>
            <p:nvPr/>
          </p:nvSpPr>
          <p:spPr>
            <a:xfrm>
              <a:off x="5021480" y="4133074"/>
              <a:ext cx="1372491" cy="307777"/>
            </a:xfrm>
            <a:prstGeom prst="rect">
              <a:avLst/>
            </a:prstGeom>
            <a:solidFill>
              <a:srgbClr val="98C58C"/>
            </a:solidFill>
          </p:spPr>
          <p:txBody>
            <a:bodyPr wrap="none" rtlCol="0">
              <a:spAutoFit/>
            </a:bodyPr>
            <a:lstStyle/>
            <a:p>
              <a:pPr algn="ctr"/>
              <a:r>
                <a:rPr lang="it-IT" sz="1400" dirty="0" smtClean="0">
                  <a:latin typeface="Arial Narrow" panose="020B0606020202030204" pitchFamily="34" charset="0"/>
                </a:rPr>
                <a:t>Laghi, fiumi, suolo</a:t>
              </a:r>
              <a:endParaRPr lang="it-IT" sz="1400" dirty="0">
                <a:latin typeface="Arial Narrow" panose="020B0606020202030204" pitchFamily="34" charset="0"/>
              </a:endParaRPr>
            </a:p>
          </p:txBody>
        </p:sp>
      </p:grpSp>
      <p:sp>
        <p:nvSpPr>
          <p:cNvPr id="31" name="Rettangolo 30"/>
          <p:cNvSpPr/>
          <p:nvPr/>
        </p:nvSpPr>
        <p:spPr>
          <a:xfrm>
            <a:off x="8856919" y="5925652"/>
            <a:ext cx="3548441" cy="923330"/>
          </a:xfrm>
          <a:prstGeom prst="rect">
            <a:avLst/>
          </a:prstGeom>
        </p:spPr>
        <p:txBody>
          <a:bodyPr wrap="square">
            <a:spAutoFit/>
          </a:bodyPr>
          <a:lstStyle/>
          <a:p>
            <a:r>
              <a:rPr lang="it-IT" dirty="0" smtClean="0"/>
              <a:t> Adattato da </a:t>
            </a:r>
            <a:r>
              <a:rPr lang="it-IT" dirty="0" err="1" smtClean="0"/>
              <a:t>Andersson</a:t>
            </a:r>
            <a:r>
              <a:rPr lang="it-IT" dirty="0" smtClean="0"/>
              <a:t> e Hughes, </a:t>
            </a:r>
            <a:r>
              <a:rPr lang="it-IT" dirty="0" err="1" smtClean="0"/>
              <a:t>Nat</a:t>
            </a:r>
            <a:r>
              <a:rPr lang="it-IT" dirty="0" smtClean="0"/>
              <a:t> </a:t>
            </a:r>
            <a:r>
              <a:rPr lang="it-IT" dirty="0" err="1" smtClean="0"/>
              <a:t>Rev</a:t>
            </a:r>
            <a:r>
              <a:rPr lang="it-IT" dirty="0" smtClean="0"/>
              <a:t> </a:t>
            </a:r>
            <a:r>
              <a:rPr lang="it-IT" dirty="0" err="1" smtClean="0"/>
              <a:t>Microbiol</a:t>
            </a:r>
            <a:r>
              <a:rPr lang="it-IT" dirty="0" smtClean="0"/>
              <a:t>. 2014 </a:t>
            </a:r>
            <a:r>
              <a:rPr lang="it-IT" dirty="0" err="1" smtClean="0"/>
              <a:t>doi</a:t>
            </a:r>
            <a:r>
              <a:rPr lang="it-IT" dirty="0" smtClean="0"/>
              <a:t>: 10.1038/nrmicro3270. </a:t>
            </a:r>
          </a:p>
        </p:txBody>
      </p:sp>
      <p:grpSp>
        <p:nvGrpSpPr>
          <p:cNvPr id="26" name="Gruppo 25"/>
          <p:cNvGrpSpPr/>
          <p:nvPr/>
        </p:nvGrpSpPr>
        <p:grpSpPr>
          <a:xfrm>
            <a:off x="139959" y="0"/>
            <a:ext cx="2282504" cy="1082238"/>
            <a:chOff x="139959" y="0"/>
            <a:chExt cx="2282504" cy="1082238"/>
          </a:xfrm>
        </p:grpSpPr>
        <p:pic>
          <p:nvPicPr>
            <p:cNvPr id="32" name="Picture 2" descr="https://encrypted-tbn2.gstatic.com/images?q=tbn:ANd9GcQC274ncdD3ALHaqUTQmE5o_ok8Jawy9HL-YxuobNf7tGqD0O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549060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p:nvPr/>
        </p:nvPicPr>
        <p:blipFill>
          <a:blip r:embed="rId3" cstate="print"/>
          <a:srcRect/>
          <a:stretch>
            <a:fillRect/>
          </a:stretch>
        </p:blipFill>
        <p:spPr bwMode="auto">
          <a:xfrm>
            <a:off x="227762" y="1999334"/>
            <a:ext cx="2258396" cy="3139298"/>
          </a:xfrm>
          <a:prstGeom prst="rect">
            <a:avLst/>
          </a:prstGeom>
          <a:noFill/>
          <a:ln w="9525">
            <a:noFill/>
            <a:miter lim="800000"/>
            <a:headEnd/>
            <a:tailEnd/>
          </a:ln>
        </p:spPr>
      </p:pic>
      <p:sp>
        <p:nvSpPr>
          <p:cNvPr id="11" name="CasellaDiTesto 10"/>
          <p:cNvSpPr txBox="1"/>
          <p:nvPr/>
        </p:nvSpPr>
        <p:spPr>
          <a:xfrm>
            <a:off x="2685328" y="216923"/>
            <a:ext cx="7163371" cy="584775"/>
          </a:xfrm>
          <a:prstGeom prst="rect">
            <a:avLst/>
          </a:prstGeom>
          <a:noFill/>
        </p:spPr>
        <p:txBody>
          <a:bodyPr wrap="none" rtlCol="0">
            <a:spAutoFit/>
          </a:bodyPr>
          <a:lstStyle/>
          <a:p>
            <a:r>
              <a:rPr lang="it-IT" sz="3200" dirty="0" smtClean="0"/>
              <a:t>Dispersione degli antibiotici nell’</a:t>
            </a:r>
            <a:r>
              <a:rPr lang="it-IT" sz="3200" dirty="0" smtClean="0">
                <a:latin typeface="Calibri" panose="020F0502020204030204" pitchFamily="34" charset="0"/>
              </a:rPr>
              <a:t>ambiente</a:t>
            </a:r>
            <a:endParaRPr lang="it-IT" sz="3200" dirty="0"/>
          </a:p>
        </p:txBody>
      </p:sp>
      <p:sp>
        <p:nvSpPr>
          <p:cNvPr id="4" name="Rettangolo 3"/>
          <p:cNvSpPr/>
          <p:nvPr/>
        </p:nvSpPr>
        <p:spPr>
          <a:xfrm>
            <a:off x="190496" y="5191445"/>
            <a:ext cx="1874690" cy="1200329"/>
          </a:xfrm>
          <a:prstGeom prst="rect">
            <a:avLst/>
          </a:prstGeom>
        </p:spPr>
        <p:txBody>
          <a:bodyPr wrap="square">
            <a:spAutoFit/>
          </a:bodyPr>
          <a:lstStyle/>
          <a:p>
            <a:r>
              <a:rPr lang="it-IT" dirty="0" err="1" smtClean="0"/>
              <a:t>Martínez</a:t>
            </a:r>
            <a:r>
              <a:rPr lang="it-IT" dirty="0" smtClean="0"/>
              <a:t> JL. Science. 2008 </a:t>
            </a:r>
            <a:r>
              <a:rPr lang="it-IT" dirty="0" err="1" smtClean="0"/>
              <a:t>doi</a:t>
            </a:r>
            <a:r>
              <a:rPr lang="it-IT" dirty="0" smtClean="0"/>
              <a:t>: 10.1126/science.1159483.</a:t>
            </a:r>
          </a:p>
        </p:txBody>
      </p:sp>
      <p:sp>
        <p:nvSpPr>
          <p:cNvPr id="17" name="Rettangolo 16"/>
          <p:cNvSpPr/>
          <p:nvPr/>
        </p:nvSpPr>
        <p:spPr>
          <a:xfrm>
            <a:off x="7632961" y="5307909"/>
            <a:ext cx="4268907" cy="923330"/>
          </a:xfrm>
          <a:prstGeom prst="rect">
            <a:avLst/>
          </a:prstGeom>
        </p:spPr>
        <p:txBody>
          <a:bodyPr wrap="square">
            <a:spAutoFit/>
          </a:bodyPr>
          <a:lstStyle/>
          <a:p>
            <a:r>
              <a:rPr lang="it-IT" dirty="0" smtClean="0"/>
              <a:t>Adattato da Wellington et al., Lancet </a:t>
            </a:r>
            <a:r>
              <a:rPr lang="it-IT" dirty="0" err="1" smtClean="0"/>
              <a:t>Infect</a:t>
            </a:r>
            <a:r>
              <a:rPr lang="it-IT" dirty="0" smtClean="0"/>
              <a:t> </a:t>
            </a:r>
            <a:r>
              <a:rPr lang="it-IT" dirty="0" err="1" smtClean="0"/>
              <a:t>Dis</a:t>
            </a:r>
            <a:r>
              <a:rPr lang="it-IT" dirty="0" smtClean="0"/>
              <a:t>. 2013 </a:t>
            </a:r>
            <a:r>
              <a:rPr lang="it-IT" dirty="0" err="1" smtClean="0"/>
              <a:t>doi</a:t>
            </a:r>
            <a:r>
              <a:rPr lang="it-IT" dirty="0" smtClean="0"/>
              <a:t>: 10.1016/S1473-3099(12)70317-1. </a:t>
            </a:r>
            <a:endParaRPr lang="it-IT" dirty="0"/>
          </a:p>
        </p:txBody>
      </p:sp>
      <p:graphicFrame>
        <p:nvGraphicFramePr>
          <p:cNvPr id="18" name="Tabella 17"/>
          <p:cNvGraphicFramePr>
            <a:graphicFrameLocks noGrp="1"/>
          </p:cNvGraphicFramePr>
          <p:nvPr>
            <p:extLst>
              <p:ext uri="{D42A27DB-BD31-4B8C-83A1-F6EECF244321}">
                <p14:modId xmlns:p14="http://schemas.microsoft.com/office/powerpoint/2010/main" val="2974627850"/>
              </p:ext>
            </p:extLst>
          </p:nvPr>
        </p:nvGraphicFramePr>
        <p:xfrm>
          <a:off x="2486158" y="1324156"/>
          <a:ext cx="9415710" cy="3814475"/>
        </p:xfrm>
        <a:graphic>
          <a:graphicData uri="http://schemas.openxmlformats.org/drawingml/2006/table">
            <a:tbl>
              <a:tblPr firstRow="1" bandRow="1">
                <a:tableStyleId>{93296810-A885-4BE3-A3E7-6D5BEEA58F35}</a:tableStyleId>
              </a:tblPr>
              <a:tblGrid>
                <a:gridCol w="981575"/>
                <a:gridCol w="805798"/>
                <a:gridCol w="722685"/>
                <a:gridCol w="588855"/>
                <a:gridCol w="776216"/>
                <a:gridCol w="762834"/>
                <a:gridCol w="749451"/>
                <a:gridCol w="802983"/>
                <a:gridCol w="950195"/>
                <a:gridCol w="2275118"/>
              </a:tblGrid>
              <a:tr h="705516">
                <a:tc>
                  <a:txBody>
                    <a:bodyPr/>
                    <a:lstStyle/>
                    <a:p>
                      <a:r>
                        <a:rPr lang="it-IT" sz="1200" dirty="0" smtClean="0"/>
                        <a:t>Antibiotico</a:t>
                      </a:r>
                      <a:endParaRPr lang="it-IT" sz="1200" dirty="0"/>
                    </a:p>
                  </a:txBody>
                  <a:tcPr/>
                </a:tc>
                <a:tc>
                  <a:txBody>
                    <a:bodyPr/>
                    <a:lstStyle/>
                    <a:p>
                      <a:pPr algn="ctr"/>
                      <a:r>
                        <a:rPr lang="it-IT" sz="1200" dirty="0" smtClean="0"/>
                        <a:t>Persistenza/mobilità</a:t>
                      </a:r>
                      <a:endParaRPr lang="it-IT" sz="1200" dirty="0"/>
                    </a:p>
                  </a:txBody>
                  <a:tcPr/>
                </a:tc>
                <a:tc>
                  <a:txBody>
                    <a:bodyPr/>
                    <a:lstStyle/>
                    <a:p>
                      <a:pPr algn="ctr"/>
                      <a:r>
                        <a:rPr lang="it-IT" sz="1200" dirty="0" smtClean="0"/>
                        <a:t>Fanghi</a:t>
                      </a:r>
                      <a:endParaRPr lang="it-IT" sz="1200" dirty="0"/>
                    </a:p>
                  </a:txBody>
                  <a:tcPr/>
                </a:tc>
                <a:tc>
                  <a:txBody>
                    <a:bodyPr/>
                    <a:lstStyle/>
                    <a:p>
                      <a:pPr algn="ctr"/>
                      <a:r>
                        <a:rPr lang="it-IT" sz="1200" baseline="0" dirty="0" smtClean="0"/>
                        <a:t>Fiumi</a:t>
                      </a:r>
                      <a:endParaRPr lang="it-IT" sz="1200" dirty="0"/>
                    </a:p>
                  </a:txBody>
                  <a:tcPr/>
                </a:tc>
                <a:tc>
                  <a:txBody>
                    <a:bodyPr/>
                    <a:lstStyle/>
                    <a:p>
                      <a:pPr algn="ctr"/>
                      <a:r>
                        <a:rPr lang="it-IT" sz="1200" dirty="0" smtClean="0"/>
                        <a:t>Acqua del suolo</a:t>
                      </a:r>
                      <a:endParaRPr lang="it-IT" sz="1200" dirty="0"/>
                    </a:p>
                  </a:txBody>
                  <a:tcPr/>
                </a:tc>
                <a:tc>
                  <a:txBody>
                    <a:bodyPr/>
                    <a:lstStyle/>
                    <a:p>
                      <a:pPr algn="ctr"/>
                      <a:r>
                        <a:rPr lang="it-IT" sz="1200" dirty="0" smtClean="0"/>
                        <a:t>Acqua potabile</a:t>
                      </a:r>
                      <a:endParaRPr lang="it-IT" sz="1200" dirty="0"/>
                    </a:p>
                  </a:txBody>
                  <a:tcPr/>
                </a:tc>
                <a:tc>
                  <a:txBody>
                    <a:bodyPr/>
                    <a:lstStyle/>
                    <a:p>
                      <a:pPr algn="ctr"/>
                      <a:r>
                        <a:rPr lang="it-IT" sz="1200" dirty="0" smtClean="0"/>
                        <a:t>Pesci</a:t>
                      </a:r>
                      <a:endParaRPr lang="it-IT" sz="1200" dirty="0"/>
                    </a:p>
                  </a:txBody>
                  <a:tcPr/>
                </a:tc>
                <a:tc>
                  <a:txBody>
                    <a:bodyPr/>
                    <a:lstStyle/>
                    <a:p>
                      <a:pPr algn="ctr"/>
                      <a:r>
                        <a:rPr lang="it-IT" sz="1200" dirty="0" smtClean="0"/>
                        <a:t>Suolo</a:t>
                      </a:r>
                      <a:endParaRPr lang="it-IT" sz="1200" dirty="0"/>
                    </a:p>
                  </a:txBody>
                  <a:tcPr/>
                </a:tc>
                <a:tc>
                  <a:txBody>
                    <a:bodyPr/>
                    <a:lstStyle/>
                    <a:p>
                      <a:pPr algn="ctr"/>
                      <a:r>
                        <a:rPr lang="it-IT" sz="1200" dirty="0" smtClean="0"/>
                        <a:t>Colture</a:t>
                      </a:r>
                      <a:endParaRPr lang="it-IT" sz="1200" dirty="0"/>
                    </a:p>
                  </a:txBody>
                  <a:tcPr/>
                </a:tc>
                <a:tc>
                  <a:txBody>
                    <a:bodyPr/>
                    <a:lstStyle/>
                    <a:p>
                      <a:r>
                        <a:rPr lang="it-IT" sz="1200" dirty="0" smtClean="0"/>
                        <a:t>Esempi di antibiotici rilevati</a:t>
                      </a:r>
                      <a:endParaRPr lang="it-IT" sz="1200" dirty="0"/>
                    </a:p>
                  </a:txBody>
                  <a:tcPr/>
                </a:tc>
              </a:tr>
              <a:tr h="370840">
                <a:tc>
                  <a:txBody>
                    <a:bodyPr/>
                    <a:lstStyle/>
                    <a:p>
                      <a:r>
                        <a:rPr lang="it-IT" sz="1400" dirty="0" err="1" smtClean="0"/>
                        <a:t>Cloranfenicolo</a:t>
                      </a:r>
                      <a:r>
                        <a:rPr lang="it-IT" sz="1400" dirty="0" smtClean="0"/>
                        <a:t> </a:t>
                      </a:r>
                      <a:endParaRPr lang="it-IT" sz="1400" dirty="0"/>
                    </a:p>
                  </a:txBody>
                  <a:tcPr/>
                </a:tc>
                <a:tc>
                  <a:txBody>
                    <a:bodyPr/>
                    <a:lstStyle/>
                    <a:p>
                      <a:pPr algn="ctr"/>
                      <a:r>
                        <a:rPr lang="it-IT" sz="1400" dirty="0" smtClean="0"/>
                        <a:t>-/+</a:t>
                      </a:r>
                      <a:endParaRPr lang="it-IT" sz="1400" dirty="0"/>
                    </a:p>
                  </a:txBody>
                  <a:tcPr/>
                </a:tc>
                <a:tc>
                  <a:txBody>
                    <a:bodyPr/>
                    <a:lstStyle/>
                    <a:p>
                      <a:pPr algn="ctr"/>
                      <a:r>
                        <a:rPr lang="it-IT" sz="1400" dirty="0" err="1" smtClean="0"/>
                        <a:t>nd</a:t>
                      </a:r>
                      <a:endParaRPr lang="it-IT" sz="1400" dirty="0"/>
                    </a:p>
                  </a:txBody>
                  <a:tcPr/>
                </a:tc>
                <a:tc>
                  <a:txBody>
                    <a:bodyPr/>
                    <a:lstStyle/>
                    <a:p>
                      <a:pPr algn="ctr"/>
                      <a:r>
                        <a:rPr lang="it-IT" sz="1400" dirty="0" smtClean="0">
                          <a:latin typeface="Berlin Sans FB" panose="020E0602020502020306" pitchFamily="34" charset="0"/>
                        </a:rPr>
                        <a:t>√</a:t>
                      </a:r>
                      <a:endParaRPr lang="it-IT" sz="1400" dirty="0" smtClean="0"/>
                    </a:p>
                    <a:p>
                      <a:pPr algn="ctr"/>
                      <a:endParaRPr lang="it-IT" sz="1400" dirty="0"/>
                    </a:p>
                  </a:txBody>
                  <a:tcPr/>
                </a:tc>
                <a:tc>
                  <a:txBody>
                    <a:bodyPr/>
                    <a:lstStyle/>
                    <a:p>
                      <a:pPr algn="ctr"/>
                      <a:r>
                        <a:rPr lang="it-IT" sz="1400" dirty="0" smtClean="0"/>
                        <a:t>X</a:t>
                      </a:r>
                      <a:endParaRPr lang="it-IT" sz="1400" dirty="0"/>
                    </a:p>
                  </a:txBody>
                  <a:tcPr/>
                </a:tc>
                <a:tc>
                  <a:txBody>
                    <a:bodyPr/>
                    <a:lstStyle/>
                    <a:p>
                      <a:pPr algn="ctr"/>
                      <a:r>
                        <a:rPr lang="it-IT" sz="1400" dirty="0" err="1" smtClean="0"/>
                        <a:t>nd</a:t>
                      </a:r>
                      <a:endParaRPr lang="it-IT" sz="1400" dirty="0"/>
                    </a:p>
                  </a:txBody>
                  <a:tcPr/>
                </a:tc>
                <a:tc>
                  <a:txBody>
                    <a:bodyPr/>
                    <a:lstStyle/>
                    <a:p>
                      <a:pPr algn="ctr"/>
                      <a:r>
                        <a:rPr lang="it-IT" sz="1400" dirty="0" err="1" smtClean="0"/>
                        <a:t>nd</a:t>
                      </a:r>
                      <a:endParaRPr lang="it-IT" sz="1400" dirty="0"/>
                    </a:p>
                  </a:txBody>
                  <a:tcPr/>
                </a:tc>
                <a:tc>
                  <a:txBody>
                    <a:bodyPr/>
                    <a:lstStyle/>
                    <a:p>
                      <a:pPr algn="ctr"/>
                      <a:r>
                        <a:rPr lang="it-IT" sz="1400" dirty="0" err="1" smtClean="0"/>
                        <a:t>nd</a:t>
                      </a:r>
                      <a:endParaRPr lang="it-IT" sz="1400" dirty="0"/>
                    </a:p>
                  </a:txBody>
                  <a:tcPr/>
                </a:tc>
                <a:tc>
                  <a:txBody>
                    <a:bodyPr/>
                    <a:lstStyle/>
                    <a:p>
                      <a:pPr algn="ctr"/>
                      <a:r>
                        <a:rPr lang="it-IT" sz="1400" dirty="0" err="1" smtClean="0"/>
                        <a:t>nd</a:t>
                      </a:r>
                      <a:endParaRPr lang="it-IT" sz="1400" dirty="0"/>
                    </a:p>
                  </a:txBody>
                  <a:tcPr/>
                </a:tc>
                <a:tc>
                  <a:txBody>
                    <a:bodyPr/>
                    <a:lstStyle/>
                    <a:p>
                      <a:r>
                        <a:rPr lang="it-IT" sz="1400" dirty="0" err="1" smtClean="0"/>
                        <a:t>Cloranfenicolo</a:t>
                      </a:r>
                      <a:r>
                        <a:rPr lang="it-IT" sz="1400" dirty="0" smtClean="0"/>
                        <a:t> </a:t>
                      </a:r>
                      <a:endParaRPr lang="it-IT" sz="1400" dirty="0"/>
                    </a:p>
                  </a:txBody>
                  <a:tcPr/>
                </a:tc>
              </a:tr>
              <a:tr h="370840">
                <a:tc>
                  <a:txBody>
                    <a:bodyPr/>
                    <a:lstStyle/>
                    <a:p>
                      <a:r>
                        <a:rPr lang="it-IT" sz="1400" dirty="0" smtClean="0"/>
                        <a:t>Fluoro-</a:t>
                      </a:r>
                    </a:p>
                    <a:p>
                      <a:r>
                        <a:rPr lang="it-IT" sz="1400" dirty="0" err="1" smtClean="0"/>
                        <a:t>chinoloni</a:t>
                      </a:r>
                      <a:r>
                        <a:rPr lang="it-IT" sz="1400" dirty="0" smtClean="0"/>
                        <a:t> </a:t>
                      </a:r>
                      <a:endParaRPr lang="it-IT" sz="1400" dirty="0"/>
                    </a:p>
                  </a:txBody>
                  <a:tcPr/>
                </a:tc>
                <a:tc>
                  <a:txBody>
                    <a:bodyPr/>
                    <a:lstStyle/>
                    <a:p>
                      <a:pPr algn="ctr"/>
                      <a:r>
                        <a:rPr lang="it-IT" sz="1400" dirty="0" smtClean="0"/>
                        <a:t>+/-</a:t>
                      </a:r>
                      <a:endParaRPr lang="it-IT"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dirty="0" smtClean="0">
                          <a:latin typeface="Berlin Sans FB" panose="020E0602020502020306" pitchFamily="34" charset="0"/>
                        </a:rPr>
                        <a:t>√</a:t>
                      </a:r>
                      <a:endParaRPr lang="it-IT" sz="1400" dirty="0" smtClean="0"/>
                    </a:p>
                    <a:p>
                      <a:pPr algn="ctr"/>
                      <a:endParaRPr lang="it-IT" sz="1400"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dirty="0" smtClean="0">
                          <a:latin typeface="Berlin Sans FB" panose="020E0602020502020306" pitchFamily="34" charset="0"/>
                        </a:rPr>
                        <a:t>√</a:t>
                      </a:r>
                      <a:endParaRPr lang="it-IT" sz="1400" dirty="0" smtClean="0"/>
                    </a:p>
                    <a:p>
                      <a:pPr algn="ctr"/>
                      <a:endParaRPr lang="it-IT" sz="1400" dirty="0"/>
                    </a:p>
                  </a:txBody>
                  <a:tcPr/>
                </a:tc>
                <a:tc>
                  <a:txBody>
                    <a:bodyPr/>
                    <a:lstStyle/>
                    <a:p>
                      <a:pPr algn="ctr"/>
                      <a:r>
                        <a:rPr lang="it-IT" sz="1400" dirty="0" smtClean="0"/>
                        <a:t>x</a:t>
                      </a:r>
                      <a:endParaRPr lang="it-IT" sz="1400" dirty="0"/>
                    </a:p>
                  </a:txBody>
                  <a:tcPr/>
                </a:tc>
                <a:tc>
                  <a:txBody>
                    <a:bodyPr/>
                    <a:lstStyle/>
                    <a:p>
                      <a:pPr algn="ctr"/>
                      <a:r>
                        <a:rPr lang="it-IT" sz="1400" dirty="0" smtClean="0"/>
                        <a:t>x</a:t>
                      </a:r>
                      <a:endParaRPr lang="it-IT" sz="1400" dirty="0"/>
                    </a:p>
                  </a:txBody>
                  <a:tcPr/>
                </a:tc>
                <a:tc>
                  <a:txBody>
                    <a:bodyPr/>
                    <a:lstStyle/>
                    <a:p>
                      <a:pPr algn="ctr"/>
                      <a:r>
                        <a:rPr lang="it-IT" sz="1400" dirty="0" err="1" smtClean="0"/>
                        <a:t>nd</a:t>
                      </a:r>
                      <a:endParaRPr lang="it-IT"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dirty="0" smtClean="0">
                          <a:latin typeface="Berlin Sans FB" panose="020E0602020502020306" pitchFamily="34" charset="0"/>
                        </a:rPr>
                        <a:t>√</a:t>
                      </a:r>
                      <a:endParaRPr lang="it-IT" sz="1400" dirty="0" smtClean="0"/>
                    </a:p>
                    <a:p>
                      <a:pPr algn="ctr"/>
                      <a:endParaRPr lang="it-IT" sz="1400" dirty="0"/>
                    </a:p>
                  </a:txBody>
                  <a:tcPr/>
                </a:tc>
                <a:tc>
                  <a:txBody>
                    <a:bodyPr/>
                    <a:lstStyle/>
                    <a:p>
                      <a:pPr algn="ctr"/>
                      <a:r>
                        <a:rPr lang="it-IT" sz="1400" dirty="0" err="1" smtClean="0"/>
                        <a:t>nd</a:t>
                      </a:r>
                      <a:endParaRPr lang="it-IT"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err="1" smtClean="0"/>
                        <a:t>Ciprofloxacina</a:t>
                      </a:r>
                      <a:r>
                        <a:rPr lang="it-IT" sz="1400" dirty="0" smtClean="0"/>
                        <a:t> </a:t>
                      </a:r>
                      <a:endParaRPr lang="it-IT" sz="1400" dirty="0"/>
                    </a:p>
                  </a:txBody>
                  <a:tcPr/>
                </a:tc>
              </a:tr>
              <a:tr h="370840">
                <a:tc>
                  <a:txBody>
                    <a:bodyPr/>
                    <a:lstStyle/>
                    <a:p>
                      <a:r>
                        <a:rPr lang="el-GR" sz="1400" dirty="0" smtClean="0"/>
                        <a:t>β</a:t>
                      </a:r>
                      <a:r>
                        <a:rPr lang="it-IT" sz="1400" dirty="0" smtClean="0"/>
                        <a:t>-lattamici</a:t>
                      </a:r>
                      <a:endParaRPr lang="it-IT" sz="1400" dirty="0"/>
                    </a:p>
                  </a:txBody>
                  <a:tcPr/>
                </a:tc>
                <a:tc>
                  <a:txBody>
                    <a:bodyPr/>
                    <a:lstStyle/>
                    <a:p>
                      <a:pPr algn="ctr"/>
                      <a:r>
                        <a:rPr lang="it-IT" sz="1400" dirty="0" smtClean="0"/>
                        <a:t>+/-</a:t>
                      </a:r>
                      <a:endParaRPr lang="it-IT" sz="1400" dirty="0"/>
                    </a:p>
                  </a:txBody>
                  <a:tcPr/>
                </a:tc>
                <a:tc>
                  <a:txBody>
                    <a:bodyPr/>
                    <a:lstStyle/>
                    <a:p>
                      <a:pPr algn="ctr"/>
                      <a:r>
                        <a:rPr lang="it-IT" sz="1400" dirty="0" err="1" smtClean="0">
                          <a:latin typeface="Arial" panose="020B0604020202020204" pitchFamily="34" charset="0"/>
                          <a:cs typeface="Arial" panose="020B0604020202020204" pitchFamily="34" charset="0"/>
                        </a:rPr>
                        <a:t>nd</a:t>
                      </a:r>
                      <a:endParaRPr lang="it-IT" sz="1400"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dirty="0" smtClean="0">
                          <a:latin typeface="Berlin Sans FB" panose="020E0602020502020306" pitchFamily="34" charset="0"/>
                        </a:rPr>
                        <a:t>x</a:t>
                      </a:r>
                      <a:endParaRPr lang="it-IT" sz="1400" dirty="0" smtClean="0"/>
                    </a:p>
                    <a:p>
                      <a:pPr algn="ctr"/>
                      <a:endParaRPr lang="it-IT" sz="1400" dirty="0"/>
                    </a:p>
                  </a:txBody>
                  <a:tcPr/>
                </a:tc>
                <a:tc>
                  <a:txBody>
                    <a:bodyPr/>
                    <a:lstStyle/>
                    <a:p>
                      <a:pPr algn="ctr"/>
                      <a:r>
                        <a:rPr lang="it-IT" sz="1400" dirty="0" smtClean="0"/>
                        <a:t>X</a:t>
                      </a:r>
                      <a:endParaRPr lang="it-IT" sz="1400" dirty="0"/>
                    </a:p>
                  </a:txBody>
                  <a:tcPr/>
                </a:tc>
                <a:tc>
                  <a:txBody>
                    <a:bodyPr/>
                    <a:lstStyle/>
                    <a:p>
                      <a:pPr algn="ctr"/>
                      <a:r>
                        <a:rPr lang="it-IT" sz="1400" dirty="0" smtClean="0"/>
                        <a:t>X</a:t>
                      </a:r>
                      <a:endParaRPr lang="it-IT" sz="1400" dirty="0"/>
                    </a:p>
                  </a:txBody>
                  <a:tcPr/>
                </a:tc>
                <a:tc>
                  <a:txBody>
                    <a:bodyPr/>
                    <a:lstStyle/>
                    <a:p>
                      <a:pPr algn="ctr"/>
                      <a:r>
                        <a:rPr lang="it-IT" sz="1400" dirty="0" err="1" smtClean="0"/>
                        <a:t>nd</a:t>
                      </a:r>
                      <a:endParaRPr lang="it-IT"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dirty="0" err="1" smtClean="0">
                          <a:latin typeface="Berlin Sans FB" panose="020E0602020502020306" pitchFamily="34" charset="0"/>
                        </a:rPr>
                        <a:t>nd</a:t>
                      </a:r>
                      <a:endParaRPr lang="it-IT" sz="1400" dirty="0" smtClean="0"/>
                    </a:p>
                    <a:p>
                      <a:pPr algn="ctr"/>
                      <a:endParaRPr lang="it-IT" sz="1400" dirty="0"/>
                    </a:p>
                  </a:txBody>
                  <a:tcPr/>
                </a:tc>
                <a:tc>
                  <a:txBody>
                    <a:bodyPr/>
                    <a:lstStyle/>
                    <a:p>
                      <a:pPr algn="ctr"/>
                      <a:r>
                        <a:rPr lang="it-IT" sz="1400" dirty="0" err="1" smtClean="0"/>
                        <a:t>nd</a:t>
                      </a:r>
                      <a:endParaRPr lang="it-IT" sz="1400" dirty="0"/>
                    </a:p>
                  </a:txBody>
                  <a:tcPr/>
                </a:tc>
                <a:tc>
                  <a:txBody>
                    <a:bodyPr/>
                    <a:lstStyle/>
                    <a:p>
                      <a:r>
                        <a:rPr lang="it-IT" sz="1400" dirty="0" err="1" smtClean="0"/>
                        <a:t>Amoxicillina</a:t>
                      </a:r>
                      <a:r>
                        <a:rPr lang="it-IT" sz="1400" dirty="0" smtClean="0"/>
                        <a:t>, </a:t>
                      </a:r>
                      <a:r>
                        <a:rPr lang="it-IT" sz="1400" dirty="0" err="1" smtClean="0"/>
                        <a:t>meticillina</a:t>
                      </a:r>
                      <a:endParaRPr lang="it-IT" sz="1400" dirty="0"/>
                    </a:p>
                  </a:txBody>
                  <a:tcPr/>
                </a:tc>
              </a:tr>
              <a:tr h="370840">
                <a:tc>
                  <a:txBody>
                    <a:bodyPr/>
                    <a:lstStyle/>
                    <a:p>
                      <a:r>
                        <a:rPr lang="it-IT" sz="1400" dirty="0" smtClean="0"/>
                        <a:t>Macrolidi</a:t>
                      </a:r>
                      <a:endParaRPr lang="it-IT" sz="1400" dirty="0"/>
                    </a:p>
                  </a:txBody>
                  <a:tcPr/>
                </a:tc>
                <a:tc>
                  <a:txBody>
                    <a:bodyPr/>
                    <a:lstStyle/>
                    <a:p>
                      <a:pPr algn="ctr"/>
                      <a:r>
                        <a:rPr lang="it-IT" sz="1400" dirty="0" smtClean="0"/>
                        <a:t>+/+</a:t>
                      </a:r>
                      <a:endParaRPr lang="it-IT"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dirty="0" smtClean="0">
                          <a:latin typeface="Berlin Sans FB" panose="020E0602020502020306" pitchFamily="34" charset="0"/>
                        </a:rPr>
                        <a:t>√</a:t>
                      </a:r>
                      <a:endParaRPr lang="it-IT" sz="1400" dirty="0" smtClean="0"/>
                    </a:p>
                    <a:p>
                      <a:pPr algn="ctr"/>
                      <a:endParaRPr lang="it-IT" sz="1400" dirty="0"/>
                    </a:p>
                  </a:txBody>
                  <a:tcPr/>
                </a:tc>
                <a:tc>
                  <a:txBody>
                    <a:bodyPr/>
                    <a:lstStyle/>
                    <a:p>
                      <a:pPr algn="ctr"/>
                      <a:r>
                        <a:rPr lang="it-IT" sz="1400" dirty="0" smtClean="0">
                          <a:latin typeface="Berlin Sans FB" panose="020E0602020502020306" pitchFamily="34" charset="0"/>
                        </a:rPr>
                        <a:t>√</a:t>
                      </a:r>
                      <a:endParaRPr lang="it-IT" sz="1400" dirty="0" smtClean="0"/>
                    </a:p>
                    <a:p>
                      <a:pPr algn="ctr"/>
                      <a:endParaRPr lang="it-IT" sz="1400" dirty="0"/>
                    </a:p>
                  </a:txBody>
                  <a:tcPr/>
                </a:tc>
                <a:tc>
                  <a:txBody>
                    <a:bodyPr/>
                    <a:lstStyle/>
                    <a:p>
                      <a:pPr algn="ctr"/>
                      <a:r>
                        <a:rPr lang="it-IT" sz="1400" dirty="0" smtClean="0"/>
                        <a:t>X</a:t>
                      </a:r>
                      <a:endParaRPr lang="it-IT" sz="1400" dirty="0"/>
                    </a:p>
                  </a:txBody>
                  <a:tcPr/>
                </a:tc>
                <a:tc>
                  <a:txBody>
                    <a:bodyPr/>
                    <a:lstStyle/>
                    <a:p>
                      <a:pPr algn="ctr"/>
                      <a:r>
                        <a:rPr lang="it-IT" sz="1400" dirty="0" err="1" smtClean="0"/>
                        <a:t>nd</a:t>
                      </a:r>
                      <a:endParaRPr lang="it-IT" sz="1400" dirty="0"/>
                    </a:p>
                  </a:txBody>
                  <a:tcPr/>
                </a:tc>
                <a:tc>
                  <a:txBody>
                    <a:bodyPr/>
                    <a:lstStyle/>
                    <a:p>
                      <a:pPr algn="ctr"/>
                      <a:r>
                        <a:rPr lang="it-IT" sz="1400" dirty="0" err="1" smtClean="0"/>
                        <a:t>nd</a:t>
                      </a:r>
                      <a:endParaRPr lang="it-IT" sz="1400" dirty="0"/>
                    </a:p>
                  </a:txBody>
                  <a:tcPr/>
                </a:tc>
                <a:tc>
                  <a:txBody>
                    <a:bodyPr/>
                    <a:lstStyle/>
                    <a:p>
                      <a:pPr algn="ctr"/>
                      <a:r>
                        <a:rPr lang="it-IT" sz="1400" dirty="0" err="1" smtClean="0"/>
                        <a:t>nd</a:t>
                      </a:r>
                      <a:endParaRPr lang="it-IT" sz="1400" dirty="0"/>
                    </a:p>
                  </a:txBody>
                  <a:tcPr/>
                </a:tc>
                <a:tc>
                  <a:txBody>
                    <a:bodyPr/>
                    <a:lstStyle/>
                    <a:p>
                      <a:pPr algn="ctr"/>
                      <a:r>
                        <a:rPr lang="it-IT" sz="1400" dirty="0" err="1" smtClean="0"/>
                        <a:t>nd</a:t>
                      </a:r>
                      <a:endParaRPr lang="it-IT" sz="1400" dirty="0"/>
                    </a:p>
                  </a:txBody>
                  <a:tcPr/>
                </a:tc>
                <a:tc>
                  <a:txBody>
                    <a:bodyPr/>
                    <a:lstStyle/>
                    <a:p>
                      <a:r>
                        <a:rPr lang="it-IT" sz="1400" dirty="0" err="1" smtClean="0"/>
                        <a:t>Azitromicina</a:t>
                      </a:r>
                      <a:r>
                        <a:rPr lang="it-IT" sz="1400" dirty="0" smtClean="0"/>
                        <a:t>, </a:t>
                      </a:r>
                      <a:r>
                        <a:rPr lang="it-IT" sz="1400" dirty="0" err="1" smtClean="0"/>
                        <a:t>claritromicna</a:t>
                      </a:r>
                      <a:endParaRPr lang="it-IT" sz="1400" dirty="0"/>
                    </a:p>
                  </a:txBody>
                  <a:tcPr/>
                </a:tc>
              </a:tr>
              <a:tr h="370840">
                <a:tc>
                  <a:txBody>
                    <a:bodyPr/>
                    <a:lstStyle/>
                    <a:p>
                      <a:r>
                        <a:rPr lang="it-IT" sz="1400" dirty="0" smtClean="0"/>
                        <a:t>Sulfamidici</a:t>
                      </a:r>
                      <a:endParaRPr lang="it-IT" sz="1400" dirty="0"/>
                    </a:p>
                  </a:txBody>
                  <a:tcPr/>
                </a:tc>
                <a:tc>
                  <a:txBody>
                    <a:bodyPr/>
                    <a:lstStyle/>
                    <a:p>
                      <a:pPr algn="ctr"/>
                      <a:r>
                        <a:rPr lang="it-IT" sz="1400" dirty="0" smtClean="0"/>
                        <a:t>+/+</a:t>
                      </a:r>
                      <a:endParaRPr lang="it-IT"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dirty="0" smtClean="0">
                          <a:latin typeface="Berlin Sans FB" panose="020E0602020502020306" pitchFamily="34" charset="0"/>
                        </a:rPr>
                        <a:t>√</a:t>
                      </a:r>
                      <a:endParaRPr lang="it-IT" sz="1400" dirty="0" smtClean="0"/>
                    </a:p>
                    <a:p>
                      <a:pPr algn="ctr"/>
                      <a:endParaRPr lang="it-IT"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dirty="0" smtClean="0">
                          <a:latin typeface="Berlin Sans FB" panose="020E0602020502020306" pitchFamily="34" charset="0"/>
                        </a:rPr>
                        <a:t>√</a:t>
                      </a:r>
                      <a:endParaRPr lang="it-IT" sz="1400" dirty="0" smtClean="0"/>
                    </a:p>
                    <a:p>
                      <a:pPr algn="ctr"/>
                      <a:endParaRPr lang="it-IT"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dirty="0" smtClean="0">
                          <a:latin typeface="Berlin Sans FB" panose="020E0602020502020306" pitchFamily="34" charset="0"/>
                        </a:rPr>
                        <a:t>√</a:t>
                      </a:r>
                      <a:endParaRPr lang="it-IT" sz="1400" dirty="0" smtClean="0"/>
                    </a:p>
                    <a:p>
                      <a:pPr algn="ctr"/>
                      <a:endParaRPr lang="it-IT" sz="1400" dirty="0"/>
                    </a:p>
                  </a:txBody>
                  <a:tcPr/>
                </a:tc>
                <a:tc>
                  <a:txBody>
                    <a:bodyPr/>
                    <a:lstStyle/>
                    <a:p>
                      <a:pPr algn="ctr"/>
                      <a:r>
                        <a:rPr lang="it-IT" sz="1400" dirty="0" smtClean="0"/>
                        <a:t>X</a:t>
                      </a:r>
                      <a:endParaRPr lang="it-IT" sz="1400" dirty="0"/>
                    </a:p>
                  </a:txBody>
                  <a:tcPr/>
                </a:tc>
                <a:tc>
                  <a:txBody>
                    <a:bodyPr/>
                    <a:lstStyle/>
                    <a:p>
                      <a:pPr algn="ctr"/>
                      <a:r>
                        <a:rPr lang="it-IT" sz="1400" dirty="0" err="1" smtClean="0"/>
                        <a:t>nd</a:t>
                      </a:r>
                      <a:endParaRPr lang="it-IT"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dirty="0" smtClean="0">
                          <a:latin typeface="Berlin Sans FB" panose="020E0602020502020306" pitchFamily="34" charset="0"/>
                        </a:rPr>
                        <a:t>√</a:t>
                      </a:r>
                      <a:endParaRPr lang="it-IT" sz="1400" dirty="0" smtClean="0"/>
                    </a:p>
                    <a:p>
                      <a:pPr algn="ctr"/>
                      <a:endParaRPr lang="it-IT"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dirty="0" smtClean="0">
                          <a:latin typeface="Berlin Sans FB" panose="020E0602020502020306" pitchFamily="34" charset="0"/>
                        </a:rPr>
                        <a:t>√</a:t>
                      </a:r>
                      <a:endParaRPr lang="it-IT" sz="1400" dirty="0" smtClean="0"/>
                    </a:p>
                    <a:p>
                      <a:pPr algn="ctr"/>
                      <a:endParaRPr lang="it-IT" sz="1400" dirty="0"/>
                    </a:p>
                  </a:txBody>
                  <a:tcPr/>
                </a:tc>
                <a:tc>
                  <a:txBody>
                    <a:bodyPr/>
                    <a:lstStyle/>
                    <a:p>
                      <a:r>
                        <a:rPr lang="it-IT" sz="1400" dirty="0" err="1" smtClean="0"/>
                        <a:t>Sulfometazolo</a:t>
                      </a:r>
                      <a:r>
                        <a:rPr lang="it-IT" sz="1400" dirty="0" smtClean="0"/>
                        <a:t> </a:t>
                      </a:r>
                      <a:endParaRPr lang="it-IT" sz="14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err="1" smtClean="0"/>
                        <a:t>Teracicline</a:t>
                      </a:r>
                      <a:r>
                        <a:rPr lang="it-IT" sz="1400" baseline="0" dirty="0" smtClean="0"/>
                        <a:t> </a:t>
                      </a:r>
                      <a:endParaRPr lang="it-IT" sz="1400" dirty="0" smtClean="0"/>
                    </a:p>
                    <a:p>
                      <a:endParaRPr lang="it-IT" sz="1400" dirty="0"/>
                    </a:p>
                  </a:txBody>
                  <a:tcPr/>
                </a:tc>
                <a:tc>
                  <a:txBody>
                    <a:bodyPr/>
                    <a:lstStyle/>
                    <a:p>
                      <a:pPr algn="ctr"/>
                      <a:r>
                        <a:rPr lang="it-IT" sz="1400" dirty="0" smtClean="0"/>
                        <a:t>+/-</a:t>
                      </a:r>
                      <a:endParaRPr lang="it-IT" sz="1400" dirty="0"/>
                    </a:p>
                  </a:txBody>
                  <a:tcPr/>
                </a:tc>
                <a:tc>
                  <a:txBody>
                    <a:bodyPr/>
                    <a:lstStyle/>
                    <a:p>
                      <a:pPr algn="ctr"/>
                      <a:r>
                        <a:rPr lang="it-IT" sz="1400" dirty="0" err="1" smtClean="0"/>
                        <a:t>nd</a:t>
                      </a:r>
                      <a:endParaRPr lang="it-IT"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dirty="0" smtClean="0">
                          <a:latin typeface="Berlin Sans FB" panose="020E0602020502020306" pitchFamily="34" charset="0"/>
                        </a:rPr>
                        <a:t>√</a:t>
                      </a:r>
                      <a:endParaRPr lang="it-IT" sz="1400" dirty="0" smtClean="0"/>
                    </a:p>
                    <a:p>
                      <a:pPr algn="ctr"/>
                      <a:endParaRPr lang="it-IT" sz="1400" dirty="0"/>
                    </a:p>
                  </a:txBody>
                  <a:tcPr/>
                </a:tc>
                <a:tc>
                  <a:txBody>
                    <a:bodyPr/>
                    <a:lstStyle/>
                    <a:p>
                      <a:pPr algn="ctr"/>
                      <a:r>
                        <a:rPr lang="it-IT" sz="1400" dirty="0" smtClean="0"/>
                        <a:t>x</a:t>
                      </a:r>
                      <a:endParaRPr lang="it-IT" sz="1400" dirty="0"/>
                    </a:p>
                  </a:txBody>
                  <a:tcPr/>
                </a:tc>
                <a:tc>
                  <a:txBody>
                    <a:bodyPr/>
                    <a:lstStyle/>
                    <a:p>
                      <a:pPr algn="ctr"/>
                      <a:r>
                        <a:rPr lang="it-IT" sz="1400" dirty="0" smtClean="0"/>
                        <a:t>X</a:t>
                      </a:r>
                      <a:endParaRPr lang="it-IT"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dirty="0" smtClean="0">
                          <a:latin typeface="Berlin Sans FB" panose="020E0602020502020306" pitchFamily="34" charset="0"/>
                        </a:rPr>
                        <a:t>√</a:t>
                      </a:r>
                      <a:endParaRPr lang="it-IT" sz="1400" dirty="0" smtClean="0"/>
                    </a:p>
                    <a:p>
                      <a:pPr algn="ctr"/>
                      <a:endParaRPr lang="it-IT"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dirty="0" smtClean="0">
                          <a:latin typeface="Berlin Sans FB" panose="020E0602020502020306" pitchFamily="34" charset="0"/>
                        </a:rPr>
                        <a:t>√</a:t>
                      </a:r>
                      <a:endParaRPr lang="it-IT" sz="1400" dirty="0" smtClean="0"/>
                    </a:p>
                    <a:p>
                      <a:pPr algn="ctr"/>
                      <a:endParaRPr lang="it-IT"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dirty="0" smtClean="0">
                          <a:latin typeface="Berlin Sans FB" panose="020E0602020502020306" pitchFamily="34" charset="0"/>
                        </a:rPr>
                        <a:t>√</a:t>
                      </a:r>
                      <a:endParaRPr lang="it-IT" sz="1400" dirty="0" smtClean="0"/>
                    </a:p>
                    <a:p>
                      <a:pPr algn="ctr"/>
                      <a:endParaRPr lang="it-IT" sz="1400" dirty="0"/>
                    </a:p>
                  </a:txBody>
                  <a:tcPr/>
                </a:tc>
                <a:tc>
                  <a:txBody>
                    <a:bodyPr/>
                    <a:lstStyle/>
                    <a:p>
                      <a:r>
                        <a:rPr lang="it-IT" sz="1400" dirty="0" smtClean="0"/>
                        <a:t>Tetracicline</a:t>
                      </a:r>
                      <a:r>
                        <a:rPr lang="it-IT" sz="1400" baseline="0" dirty="0" smtClean="0"/>
                        <a:t> </a:t>
                      </a:r>
                      <a:endParaRPr lang="it-IT" sz="1400" dirty="0"/>
                    </a:p>
                  </a:txBody>
                  <a:tcPr/>
                </a:tc>
              </a:tr>
            </a:tbl>
          </a:graphicData>
        </a:graphic>
      </p:graphicFrame>
      <p:sp>
        <p:nvSpPr>
          <p:cNvPr id="19" name="CasellaDiTesto 18"/>
          <p:cNvSpPr txBox="1"/>
          <p:nvPr/>
        </p:nvSpPr>
        <p:spPr>
          <a:xfrm>
            <a:off x="2505696" y="5138632"/>
            <a:ext cx="6913034" cy="338554"/>
          </a:xfrm>
          <a:prstGeom prst="rect">
            <a:avLst/>
          </a:prstGeom>
          <a:noFill/>
        </p:spPr>
        <p:txBody>
          <a:bodyPr wrap="square" rtlCol="0">
            <a:spAutoFit/>
          </a:bodyPr>
          <a:lstStyle/>
          <a:p>
            <a:r>
              <a:rPr lang="it-IT" sz="1600" dirty="0" err="1"/>
              <a:t>n</a:t>
            </a:r>
            <a:r>
              <a:rPr lang="it-IT" sz="1600" dirty="0" err="1" smtClean="0"/>
              <a:t>d</a:t>
            </a:r>
            <a:r>
              <a:rPr lang="it-IT" sz="1600" dirty="0" smtClean="0"/>
              <a:t>, non determinato; </a:t>
            </a:r>
            <a:r>
              <a:rPr lang="it-IT" sz="1600" dirty="0" smtClean="0">
                <a:latin typeface="Berlin Sans FB" panose="020E0602020502020306" pitchFamily="34" charset="0"/>
              </a:rPr>
              <a:t>√</a:t>
            </a:r>
            <a:r>
              <a:rPr lang="it-IT" sz="1600" dirty="0" smtClean="0"/>
              <a:t>, rilevato, x, non rilevato </a:t>
            </a:r>
            <a:endParaRPr lang="it-IT" sz="1600" dirty="0"/>
          </a:p>
        </p:txBody>
      </p:sp>
      <p:grpSp>
        <p:nvGrpSpPr>
          <p:cNvPr id="12" name="Gruppo 11"/>
          <p:cNvGrpSpPr/>
          <p:nvPr/>
        </p:nvGrpSpPr>
        <p:grpSpPr>
          <a:xfrm>
            <a:off x="139959" y="0"/>
            <a:ext cx="2282504" cy="1082238"/>
            <a:chOff x="139959" y="0"/>
            <a:chExt cx="2282504" cy="1082238"/>
          </a:xfrm>
        </p:grpSpPr>
        <p:pic>
          <p:nvPicPr>
            <p:cNvPr id="13" name="Picture 2" descr="https://encrypted-tbn2.gstatic.com/images?q=tbn:ANd9GcQC274ncdD3ALHaqUTQmE5o_ok8Jawy9HL-YxuobNf7tGqD0O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9395933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4305614" y="1607554"/>
            <a:ext cx="1077668" cy="717125"/>
          </a:xfrm>
          <a:prstGeom prst="rect">
            <a:avLst/>
          </a:prstGeom>
        </p:spPr>
      </p:pic>
      <p:pic>
        <p:nvPicPr>
          <p:cNvPr id="3" name="Immagine 2"/>
          <p:cNvPicPr>
            <a:picLocks noChangeAspect="1"/>
          </p:cNvPicPr>
          <p:nvPr/>
        </p:nvPicPr>
        <p:blipFill>
          <a:blip r:embed="rId4"/>
          <a:stretch>
            <a:fillRect/>
          </a:stretch>
        </p:blipFill>
        <p:spPr>
          <a:xfrm>
            <a:off x="6100577" y="1590414"/>
            <a:ext cx="1196253" cy="846349"/>
          </a:xfrm>
          <a:prstGeom prst="rect">
            <a:avLst/>
          </a:prstGeom>
        </p:spPr>
      </p:pic>
      <p:pic>
        <p:nvPicPr>
          <p:cNvPr id="9" name="Immagine 8"/>
          <p:cNvPicPr>
            <a:picLocks noChangeAspect="1"/>
          </p:cNvPicPr>
          <p:nvPr/>
        </p:nvPicPr>
        <p:blipFill>
          <a:blip r:embed="rId5"/>
          <a:stretch>
            <a:fillRect/>
          </a:stretch>
        </p:blipFill>
        <p:spPr>
          <a:xfrm>
            <a:off x="5466984" y="769695"/>
            <a:ext cx="1070854" cy="652576"/>
          </a:xfrm>
          <a:prstGeom prst="rect">
            <a:avLst/>
          </a:prstGeom>
        </p:spPr>
      </p:pic>
      <p:sp>
        <p:nvSpPr>
          <p:cNvPr id="8" name="CasellaDiTesto 7"/>
          <p:cNvSpPr txBox="1"/>
          <p:nvPr/>
        </p:nvSpPr>
        <p:spPr>
          <a:xfrm>
            <a:off x="2494889" y="1515376"/>
            <a:ext cx="2167466" cy="584775"/>
          </a:xfrm>
          <a:prstGeom prst="rect">
            <a:avLst/>
          </a:prstGeom>
          <a:noFill/>
        </p:spPr>
        <p:txBody>
          <a:bodyPr wrap="square" rtlCol="0">
            <a:spAutoFit/>
          </a:bodyPr>
          <a:lstStyle/>
          <a:p>
            <a:pPr algn="ctr"/>
            <a:r>
              <a:rPr lang="it-IT" sz="1600" dirty="0" smtClean="0"/>
              <a:t>PREVENZIONE/CURA  DI INFEZIONI</a:t>
            </a:r>
            <a:endParaRPr lang="it-IT" sz="1600" dirty="0"/>
          </a:p>
        </p:txBody>
      </p:sp>
      <p:sp>
        <p:nvSpPr>
          <p:cNvPr id="11" name="CasellaDiTesto 10"/>
          <p:cNvSpPr txBox="1"/>
          <p:nvPr/>
        </p:nvSpPr>
        <p:spPr>
          <a:xfrm>
            <a:off x="6971453" y="1515376"/>
            <a:ext cx="3556001" cy="584775"/>
          </a:xfrm>
          <a:prstGeom prst="rect">
            <a:avLst/>
          </a:prstGeom>
          <a:noFill/>
        </p:spPr>
        <p:txBody>
          <a:bodyPr wrap="square" rtlCol="0">
            <a:spAutoFit/>
          </a:bodyPr>
          <a:lstStyle/>
          <a:p>
            <a:pPr algn="ctr"/>
            <a:r>
              <a:rPr lang="it-IT" sz="1600" dirty="0" smtClean="0"/>
              <a:t>CIBO/ACQUA TRATTATI CON ANTIBIOTICI PER PROMUOVERE LA CRESCITA</a:t>
            </a:r>
            <a:endParaRPr lang="it-IT" sz="1600" dirty="0"/>
          </a:p>
        </p:txBody>
      </p:sp>
      <p:pic>
        <p:nvPicPr>
          <p:cNvPr id="33" name="Immagine 32"/>
          <p:cNvPicPr>
            <a:picLocks noChangeAspect="1"/>
          </p:cNvPicPr>
          <p:nvPr/>
        </p:nvPicPr>
        <p:blipFill>
          <a:blip r:embed="rId6"/>
          <a:stretch>
            <a:fillRect/>
          </a:stretch>
        </p:blipFill>
        <p:spPr>
          <a:xfrm flipH="1">
            <a:off x="5990609" y="3111806"/>
            <a:ext cx="636034" cy="504214"/>
          </a:xfrm>
          <a:prstGeom prst="rect">
            <a:avLst/>
          </a:prstGeom>
        </p:spPr>
      </p:pic>
      <p:pic>
        <p:nvPicPr>
          <p:cNvPr id="34" name="Picture 12" descr="Risultati immagini per bacteria rod cocci"/>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3597" b="8105"/>
          <a:stretch/>
        </p:blipFill>
        <p:spPr bwMode="auto">
          <a:xfrm>
            <a:off x="4870618" y="3113912"/>
            <a:ext cx="662737" cy="527971"/>
          </a:xfrm>
          <a:prstGeom prst="rect">
            <a:avLst/>
          </a:prstGeom>
          <a:noFill/>
          <a:extLst>
            <a:ext uri="{909E8E84-426E-40dd-AFC4-6F175D3DCCD1}">
              <a14:hiddenFill xmlns:a14="http://schemas.microsoft.com/office/drawing/2010/main">
                <a:solidFill>
                  <a:srgbClr val="FFFFFF"/>
                </a:solidFill>
              </a14:hiddenFill>
            </a:ext>
          </a:extLst>
        </p:spPr>
      </p:pic>
      <p:sp>
        <p:nvSpPr>
          <p:cNvPr id="35" name="CasellaDiTesto 34"/>
          <p:cNvSpPr txBox="1"/>
          <p:nvPr/>
        </p:nvSpPr>
        <p:spPr>
          <a:xfrm>
            <a:off x="3316205" y="2761105"/>
            <a:ext cx="5808238" cy="369332"/>
          </a:xfrm>
          <a:prstGeom prst="rect">
            <a:avLst/>
          </a:prstGeom>
          <a:noFill/>
        </p:spPr>
        <p:txBody>
          <a:bodyPr wrap="square" rtlCol="0">
            <a:spAutoFit/>
          </a:bodyPr>
          <a:lstStyle/>
          <a:p>
            <a:pPr algn="ctr"/>
            <a:r>
              <a:rPr lang="it-IT" b="1" dirty="0" smtClean="0"/>
              <a:t>SELEZIONE DI BATTERI RESISTENTI E LORO DIFFUSIONE</a:t>
            </a:r>
            <a:endParaRPr lang="it-IT" b="1" dirty="0"/>
          </a:p>
        </p:txBody>
      </p:sp>
      <p:sp>
        <p:nvSpPr>
          <p:cNvPr id="36" name="CasellaDiTesto 35"/>
          <p:cNvSpPr txBox="1"/>
          <p:nvPr/>
        </p:nvSpPr>
        <p:spPr>
          <a:xfrm>
            <a:off x="6592351" y="809131"/>
            <a:ext cx="3716866" cy="584775"/>
          </a:xfrm>
          <a:prstGeom prst="rect">
            <a:avLst/>
          </a:prstGeom>
          <a:noFill/>
        </p:spPr>
        <p:txBody>
          <a:bodyPr wrap="square" rtlCol="0">
            <a:spAutoFit/>
          </a:bodyPr>
          <a:lstStyle/>
          <a:p>
            <a:pPr algn="ctr"/>
            <a:r>
              <a:rPr lang="it-IT" sz="1600" dirty="0" smtClean="0"/>
              <a:t>POPOLAZIONE BATTERICA NEGLI ANIMALI (SUSCETTIBILI E RESISTENTI)</a:t>
            </a:r>
            <a:endParaRPr lang="it-IT" sz="1600" dirty="0"/>
          </a:p>
        </p:txBody>
      </p:sp>
      <p:sp>
        <p:nvSpPr>
          <p:cNvPr id="17" name="Freccia in giù 16"/>
          <p:cNvSpPr/>
          <p:nvPr/>
        </p:nvSpPr>
        <p:spPr>
          <a:xfrm rot="2340000">
            <a:off x="5314728" y="1407354"/>
            <a:ext cx="160867" cy="30485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Freccia in giù 37"/>
          <p:cNvSpPr/>
          <p:nvPr/>
        </p:nvSpPr>
        <p:spPr>
          <a:xfrm rot="19680000" flipH="1">
            <a:off x="6541633" y="1336298"/>
            <a:ext cx="160867" cy="30485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Freccia in giù 38"/>
          <p:cNvSpPr/>
          <p:nvPr/>
        </p:nvSpPr>
        <p:spPr>
          <a:xfrm rot="1920000">
            <a:off x="6482841" y="2521684"/>
            <a:ext cx="160867" cy="30485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Freccia in giù 39"/>
          <p:cNvSpPr/>
          <p:nvPr/>
        </p:nvSpPr>
        <p:spPr>
          <a:xfrm rot="19680000" flipH="1">
            <a:off x="5067231" y="2469168"/>
            <a:ext cx="160867" cy="30485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Freccia in giù 40"/>
          <p:cNvSpPr/>
          <p:nvPr/>
        </p:nvSpPr>
        <p:spPr>
          <a:xfrm rot="1920000" flipH="1" flipV="1">
            <a:off x="6699700" y="2511368"/>
            <a:ext cx="160867" cy="304858"/>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Freccia in giù 41"/>
          <p:cNvSpPr/>
          <p:nvPr/>
        </p:nvSpPr>
        <p:spPr>
          <a:xfrm rot="19680000" flipV="1">
            <a:off x="4870833" y="2484074"/>
            <a:ext cx="160867" cy="304858"/>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Freccia in giù 44"/>
          <p:cNvSpPr/>
          <p:nvPr/>
        </p:nvSpPr>
        <p:spPr>
          <a:xfrm rot="16200000" flipV="1">
            <a:off x="4025122" y="2679106"/>
            <a:ext cx="162230" cy="1354475"/>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6" name="Picture 4" descr="https://s-media-cache-ak0.pinimg.com/736x/05/27/c5/0527c5354b0ca23de8a89b9eb8be978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00986" y="2602508"/>
            <a:ext cx="1828317" cy="1287948"/>
          </a:xfrm>
          <a:prstGeom prst="rect">
            <a:avLst/>
          </a:prstGeom>
          <a:noFill/>
          <a:extLst>
            <a:ext uri="{909E8E84-426E-40dd-AFC4-6F175D3DCCD1}">
              <a14:hiddenFill xmlns:a14="http://schemas.microsoft.com/office/drawing/2010/main">
                <a:solidFill>
                  <a:srgbClr val="FFFFFF"/>
                </a:solidFill>
              </a14:hiddenFill>
            </a:ext>
          </a:extLst>
        </p:spPr>
      </p:pic>
      <p:sp>
        <p:nvSpPr>
          <p:cNvPr id="48" name="Freccia in giù 47"/>
          <p:cNvSpPr/>
          <p:nvPr/>
        </p:nvSpPr>
        <p:spPr>
          <a:xfrm rot="12480000" flipV="1">
            <a:off x="4691597" y="3696249"/>
            <a:ext cx="160867" cy="304858"/>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80" name="Picture 8" descr="http://previews.123rf.com/images/hatza/hatza1209/hatza120900026/15115301-set-of-food-icon-in-doodle-style-Stock-Vector-food-cartoon-noodle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34991" y="3764140"/>
            <a:ext cx="710729" cy="64403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download.4-designer.com/files/20140220/Beautiful-countryside-scenery-vector-material-55308.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4801" r="500"/>
          <a:stretch/>
        </p:blipFill>
        <p:spPr bwMode="auto">
          <a:xfrm>
            <a:off x="8314496" y="3109351"/>
            <a:ext cx="1286886" cy="738289"/>
          </a:xfrm>
          <a:prstGeom prst="rect">
            <a:avLst/>
          </a:prstGeom>
          <a:noFill/>
          <a:extLst>
            <a:ext uri="{909E8E84-426E-40dd-AFC4-6F175D3DCCD1}">
              <a14:hiddenFill xmlns:a14="http://schemas.microsoft.com/office/drawing/2010/main">
                <a:solidFill>
                  <a:srgbClr val="FFFFFF"/>
                </a:solidFill>
              </a14:hiddenFill>
            </a:ext>
          </a:extLst>
        </p:spPr>
      </p:pic>
      <p:pic>
        <p:nvPicPr>
          <p:cNvPr id="47" name="Immagine 46"/>
          <p:cNvPicPr>
            <a:picLocks noChangeAspect="1"/>
          </p:cNvPicPr>
          <p:nvPr/>
        </p:nvPicPr>
        <p:blipFill>
          <a:blip r:embed="rId11"/>
          <a:stretch>
            <a:fillRect/>
          </a:stretch>
        </p:blipFill>
        <p:spPr>
          <a:xfrm>
            <a:off x="8646765" y="4112161"/>
            <a:ext cx="638869" cy="592019"/>
          </a:xfrm>
          <a:prstGeom prst="rect">
            <a:avLst/>
          </a:prstGeom>
        </p:spPr>
      </p:pic>
      <p:pic>
        <p:nvPicPr>
          <p:cNvPr id="3090" name="Picture 18" descr="Farmer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46305" y="3889897"/>
            <a:ext cx="624387" cy="936583"/>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https://d1yn1kh78jj1rr.cloudfront.net/preview/cartoon-butcher-knife-sharpening-meat_MJr6H3Ld_S.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84228" y="3953724"/>
            <a:ext cx="633885" cy="854293"/>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http://www.amyloidosis.org.uk/wp-content/uploads/2012/11/patinet-with-iv.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09688" y="5823438"/>
            <a:ext cx="909797" cy="909797"/>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http://www.clipartlord.com/wp-content/uploads/2014/11/hospital9.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20646" y="5686058"/>
            <a:ext cx="1331299" cy="1017611"/>
          </a:xfrm>
          <a:prstGeom prst="rect">
            <a:avLst/>
          </a:prstGeom>
          <a:noFill/>
          <a:extLst>
            <a:ext uri="{909E8E84-426E-40dd-AFC4-6F175D3DCCD1}">
              <a14:hiddenFill xmlns:a14="http://schemas.microsoft.com/office/drawing/2010/main">
                <a:solidFill>
                  <a:srgbClr val="FFFFFF"/>
                </a:solidFill>
              </a14:hiddenFill>
            </a:ext>
          </a:extLst>
        </p:spPr>
      </p:pic>
      <p:sp>
        <p:nvSpPr>
          <p:cNvPr id="66" name="Freccia in giù 65"/>
          <p:cNvSpPr/>
          <p:nvPr/>
        </p:nvSpPr>
        <p:spPr>
          <a:xfrm rot="9780000" flipV="1">
            <a:off x="6272080" y="3674862"/>
            <a:ext cx="160867" cy="304858"/>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Freccia in giù 66"/>
          <p:cNvSpPr/>
          <p:nvPr/>
        </p:nvSpPr>
        <p:spPr>
          <a:xfrm rot="5400000" flipH="1" flipV="1">
            <a:off x="7337213" y="2640715"/>
            <a:ext cx="168644" cy="1461992"/>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Freccia in giù 67"/>
          <p:cNvSpPr/>
          <p:nvPr/>
        </p:nvSpPr>
        <p:spPr>
          <a:xfrm rot="10800000" flipV="1">
            <a:off x="8878948" y="3886187"/>
            <a:ext cx="87252" cy="191399"/>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CasellaDiTesto 73"/>
          <p:cNvSpPr txBox="1"/>
          <p:nvPr/>
        </p:nvSpPr>
        <p:spPr>
          <a:xfrm>
            <a:off x="2593237" y="5259293"/>
            <a:ext cx="7275581" cy="369332"/>
          </a:xfrm>
          <a:prstGeom prst="rect">
            <a:avLst/>
          </a:prstGeom>
          <a:noFill/>
        </p:spPr>
        <p:txBody>
          <a:bodyPr wrap="square" rtlCol="0">
            <a:spAutoFit/>
          </a:bodyPr>
          <a:lstStyle/>
          <a:p>
            <a:pPr algn="ctr"/>
            <a:r>
              <a:rPr lang="it-IT" b="1" dirty="0" smtClean="0"/>
              <a:t>INFEZIONI CAUSATE DA BATTERI RESISTENTI AGLI ANTIBIOTICI</a:t>
            </a:r>
            <a:endParaRPr lang="it-IT" b="1" dirty="0"/>
          </a:p>
        </p:txBody>
      </p:sp>
      <p:sp>
        <p:nvSpPr>
          <p:cNvPr id="76" name="Freccia in giù 75"/>
          <p:cNvSpPr/>
          <p:nvPr/>
        </p:nvSpPr>
        <p:spPr>
          <a:xfrm rot="5400000" flipV="1">
            <a:off x="5686647" y="3140367"/>
            <a:ext cx="160867" cy="304858"/>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Freccia in giù 76"/>
          <p:cNvSpPr/>
          <p:nvPr/>
        </p:nvSpPr>
        <p:spPr>
          <a:xfrm rot="16200000" flipV="1">
            <a:off x="5666882" y="3301234"/>
            <a:ext cx="160867" cy="304858"/>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 name="Freccia in giù 77"/>
          <p:cNvSpPr/>
          <p:nvPr/>
        </p:nvSpPr>
        <p:spPr>
          <a:xfrm rot="19140000" flipH="1">
            <a:off x="2662728" y="3837417"/>
            <a:ext cx="139579" cy="1399298"/>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 name="Freccia in giù 78"/>
          <p:cNvSpPr/>
          <p:nvPr/>
        </p:nvSpPr>
        <p:spPr>
          <a:xfrm rot="20280000" flipH="1">
            <a:off x="4558993" y="4545114"/>
            <a:ext cx="130739" cy="675564"/>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 name="Freccia in giù 79"/>
          <p:cNvSpPr/>
          <p:nvPr/>
        </p:nvSpPr>
        <p:spPr>
          <a:xfrm rot="21780000" flipH="1">
            <a:off x="6263143" y="4887190"/>
            <a:ext cx="130739" cy="381338"/>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 name="Freccia in giù 80"/>
          <p:cNvSpPr/>
          <p:nvPr/>
        </p:nvSpPr>
        <p:spPr>
          <a:xfrm rot="23340000" flipH="1">
            <a:off x="8508161" y="4643955"/>
            <a:ext cx="130739" cy="675564"/>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3" name="Gruppo 42"/>
          <p:cNvGrpSpPr/>
          <p:nvPr/>
        </p:nvGrpSpPr>
        <p:grpSpPr>
          <a:xfrm>
            <a:off x="139959" y="0"/>
            <a:ext cx="2282504" cy="1082238"/>
            <a:chOff x="139959" y="0"/>
            <a:chExt cx="2282504" cy="1082238"/>
          </a:xfrm>
        </p:grpSpPr>
        <p:pic>
          <p:nvPicPr>
            <p:cNvPr id="44" name="Picture 2" descr="https://encrypted-tbn2.gstatic.com/images?q=tbn:ANd9GcQC274ncdD3ALHaqUTQmE5o_ok8Jawy9HL-YxuobNf7tGqD0O4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p:cNvPicPr>
              <a:picLocks noChangeAspect="1" noChangeArrowheads="1"/>
            </p:cNvPicPr>
            <p:nvPr/>
          </p:nvPicPr>
          <p:blipFill rotWithShape="1">
            <a:blip r:embed="rId17">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0" name="CasellaDiTesto 69"/>
          <p:cNvSpPr txBox="1"/>
          <p:nvPr/>
        </p:nvSpPr>
        <p:spPr>
          <a:xfrm>
            <a:off x="2217655" y="125799"/>
            <a:ext cx="9612395" cy="584775"/>
          </a:xfrm>
          <a:prstGeom prst="rect">
            <a:avLst/>
          </a:prstGeom>
          <a:noFill/>
        </p:spPr>
        <p:txBody>
          <a:bodyPr wrap="square" rtlCol="0">
            <a:spAutoFit/>
          </a:bodyPr>
          <a:lstStyle/>
          <a:p>
            <a:r>
              <a:rPr lang="it-IT" sz="3200" dirty="0" smtClean="0"/>
              <a:t>Batteri </a:t>
            </a:r>
            <a:r>
              <a:rPr lang="it-IT" sz="3200" dirty="0"/>
              <a:t>resistenti agli </a:t>
            </a:r>
            <a:r>
              <a:rPr lang="it-IT" sz="3200" dirty="0" smtClean="0"/>
              <a:t>antibiotici: </a:t>
            </a:r>
            <a:r>
              <a:rPr lang="it-IT" sz="3200" dirty="0"/>
              <a:t>dagli animali </a:t>
            </a:r>
            <a:r>
              <a:rPr lang="it-IT" sz="3200" dirty="0" smtClean="0"/>
              <a:t>all'uomo</a:t>
            </a:r>
            <a:endParaRPr lang="it-IT" sz="3200" dirty="0"/>
          </a:p>
        </p:txBody>
      </p:sp>
    </p:spTree>
    <p:extLst>
      <p:ext uri="{BB962C8B-B14F-4D97-AF65-F5344CB8AC3E}">
        <p14:creationId xmlns:p14="http://schemas.microsoft.com/office/powerpoint/2010/main" val="11490387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srcRect/>
          <a:stretch>
            <a:fillRect/>
          </a:stretch>
        </p:blipFill>
        <p:spPr bwMode="auto">
          <a:xfrm>
            <a:off x="222109" y="1928802"/>
            <a:ext cx="11493681" cy="2643206"/>
          </a:xfrm>
          <a:prstGeom prst="rect">
            <a:avLst/>
          </a:prstGeom>
          <a:noFill/>
          <a:ln w="9525">
            <a:solidFill>
              <a:schemeClr val="accent1"/>
            </a:solidFill>
            <a:miter lim="800000"/>
            <a:headEnd/>
            <a:tailEnd/>
          </a:ln>
          <a:effectLst/>
        </p:spPr>
      </p:pic>
      <p:sp>
        <p:nvSpPr>
          <p:cNvPr id="2" name="Ovale 1"/>
          <p:cNvSpPr/>
          <p:nvPr/>
        </p:nvSpPr>
        <p:spPr>
          <a:xfrm>
            <a:off x="8382000" y="2133599"/>
            <a:ext cx="679938" cy="4751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grpSp>
        <p:nvGrpSpPr>
          <p:cNvPr id="4" name="Gruppo 3"/>
          <p:cNvGrpSpPr/>
          <p:nvPr/>
        </p:nvGrpSpPr>
        <p:grpSpPr>
          <a:xfrm>
            <a:off x="139959" y="0"/>
            <a:ext cx="2282504" cy="1082238"/>
            <a:chOff x="139959" y="0"/>
            <a:chExt cx="2282504" cy="1082238"/>
          </a:xfrm>
        </p:grpSpPr>
        <p:pic>
          <p:nvPicPr>
            <p:cNvPr id="5" name="Picture 2" descr="https://encrypted-tbn2.gstatic.com/images?q=tbn:ANd9GcQC274ncdD3ALHaqUTQmE5o_ok8Jawy9HL-YxuobNf7tGqD0O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9111008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1333467" y="2000241"/>
            <a:ext cx="9055100" cy="3686175"/>
          </a:xfrm>
          <a:prstGeom prst="rect">
            <a:avLst/>
          </a:prstGeom>
          <a:noFill/>
          <a:ln w="9525">
            <a:solidFill>
              <a:schemeClr val="accent1"/>
            </a:solidFill>
            <a:miter lim="800000"/>
            <a:headEnd/>
            <a:tailEnd/>
          </a:ln>
          <a:effectLst/>
        </p:spPr>
      </p:pic>
      <p:sp>
        <p:nvSpPr>
          <p:cNvPr id="5" name="Rettangolo 4"/>
          <p:cNvSpPr/>
          <p:nvPr/>
        </p:nvSpPr>
        <p:spPr>
          <a:xfrm>
            <a:off x="2816433" y="300287"/>
            <a:ext cx="8355659" cy="1200329"/>
          </a:xfrm>
          <a:prstGeom prst="rect">
            <a:avLst/>
          </a:prstGeom>
        </p:spPr>
        <p:txBody>
          <a:bodyPr wrap="square">
            <a:spAutoFit/>
          </a:bodyPr>
          <a:lstStyle/>
          <a:p>
            <a:r>
              <a:rPr lang="it-IT" b="1" dirty="0" smtClean="0"/>
              <a:t>Uso farmaci in medicina veterinaria</a:t>
            </a:r>
          </a:p>
          <a:p>
            <a:r>
              <a:rPr lang="it-IT" i="1" dirty="0" smtClean="0"/>
              <a:t>ESVAC Report, 2013</a:t>
            </a:r>
          </a:p>
          <a:p>
            <a:r>
              <a:rPr lang="en-US" b="1" i="1" dirty="0" smtClean="0"/>
              <a:t>Sales of veterinary antimicrobial agents in 25 EU/EEA countries</a:t>
            </a:r>
          </a:p>
          <a:p>
            <a:r>
              <a:rPr lang="en-US" b="1" i="1" dirty="0" smtClean="0"/>
              <a:t>in 2011 - Third ESVAC report</a:t>
            </a:r>
            <a:endParaRPr lang="it-IT" dirty="0"/>
          </a:p>
        </p:txBody>
      </p:sp>
      <p:grpSp>
        <p:nvGrpSpPr>
          <p:cNvPr id="4" name="Gruppo 3"/>
          <p:cNvGrpSpPr/>
          <p:nvPr/>
        </p:nvGrpSpPr>
        <p:grpSpPr>
          <a:xfrm>
            <a:off x="139959" y="0"/>
            <a:ext cx="2282504" cy="1082238"/>
            <a:chOff x="139959" y="0"/>
            <a:chExt cx="2282504" cy="1082238"/>
          </a:xfrm>
        </p:grpSpPr>
        <p:pic>
          <p:nvPicPr>
            <p:cNvPr id="6" name="Picture 2" descr="https://encrypted-tbn2.gstatic.com/images?q=tbn:ANd9GcQC274ncdD3ALHaqUTQmE5o_ok8Jawy9HL-YxuobNf7tGqD0O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59" y="0"/>
              <a:ext cx="1715980" cy="10822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7951"/>
            <a:stretch/>
          </p:blipFill>
          <p:spPr bwMode="auto">
            <a:xfrm>
              <a:off x="1780301" y="434126"/>
              <a:ext cx="6421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Freccia in su 1"/>
          <p:cNvSpPr/>
          <p:nvPr/>
        </p:nvSpPr>
        <p:spPr>
          <a:xfrm>
            <a:off x="5498123" y="5005754"/>
            <a:ext cx="175846" cy="422031"/>
          </a:xfrm>
          <a:prstGeom prst="up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3205865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13855</TotalTime>
  <Words>4145</Words>
  <Application>Microsoft Macintosh PowerPoint</Application>
  <PresentationFormat>Personalizzato</PresentationFormat>
  <Paragraphs>470</Paragraphs>
  <Slides>34</Slides>
  <Notes>25</Notes>
  <HiddenSlides>0</HiddenSlides>
  <MMClips>0</MMClips>
  <ScaleCrop>false</ScaleCrop>
  <HeadingPairs>
    <vt:vector size="4" baseType="variant">
      <vt:variant>
        <vt:lpstr>Tema</vt:lpstr>
      </vt:variant>
      <vt:variant>
        <vt:i4>1</vt:i4>
      </vt:variant>
      <vt:variant>
        <vt:lpstr>Titoli diapositive</vt:lpstr>
      </vt:variant>
      <vt:variant>
        <vt:i4>34</vt:i4>
      </vt:variant>
    </vt:vector>
  </HeadingPairs>
  <TitlesOfParts>
    <vt:vector size="35" baseType="lpstr">
      <vt:lpstr>Tema di Office</vt:lpstr>
      <vt:lpstr>Associazione Giuseppe Dossetti: i Valori 'Sviluppo e Tutela dei Diritti'  Una nuova resistenza contro la sfida globale dei superbatteri  Infezioni resistenti agli antibiotici: approccio One-Health  Roma, 21 Settembre 2016</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Batteri  che in ambito veterinario sono maggiormente  coinvolti nel veicolare geni di resistenza all'uomo</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Infezioni resistenti agli antibiotici e approccio one health: una strategia senza confini per combattere i superbatteri</dc:title>
  <dc:subject/>
  <dc:creator>Cecilia Ambrosi</dc:creator>
  <cp:keywords/>
  <dc:description/>
  <cp:lastModifiedBy>Anna Teresa  Palamara</cp:lastModifiedBy>
  <cp:revision>177</cp:revision>
  <dcterms:created xsi:type="dcterms:W3CDTF">2016-04-18T11:17:05Z</dcterms:created>
  <dcterms:modified xsi:type="dcterms:W3CDTF">2016-09-20T13:02:11Z</dcterms:modified>
  <cp:category/>
</cp:coreProperties>
</file>