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0" r:id="rId2"/>
    <p:sldId id="285" r:id="rId3"/>
    <p:sldId id="265" r:id="rId4"/>
    <p:sldId id="261" r:id="rId5"/>
    <p:sldId id="281" r:id="rId6"/>
    <p:sldId id="257" r:id="rId7"/>
    <p:sldId id="267" r:id="rId8"/>
    <p:sldId id="264" r:id="rId9"/>
    <p:sldId id="274" r:id="rId10"/>
    <p:sldId id="277" r:id="rId11"/>
    <p:sldId id="259" r:id="rId12"/>
    <p:sldId id="284" r:id="rId13"/>
    <p:sldId id="263" r:id="rId14"/>
    <p:sldId id="283" r:id="rId15"/>
    <p:sldId id="268" r:id="rId16"/>
    <p:sldId id="278" r:id="rId17"/>
    <p:sldId id="273" r:id="rId18"/>
    <p:sldId id="276" r:id="rId19"/>
  </p:sldIdLst>
  <p:sldSz cx="9144000" cy="5143500" type="screen16x9"/>
  <p:notesSz cx="9926638" cy="6797675"/>
  <p:defaultTextStyle>
    <a:defPPr>
      <a:defRPr lang="it-IT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0" autoAdjust="0"/>
  </p:normalViewPr>
  <p:slideViewPr>
    <p:cSldViewPr>
      <p:cViewPr>
        <p:scale>
          <a:sx n="100" d="100"/>
          <a:sy n="100" d="100"/>
        </p:scale>
        <p:origin x="-1308" y="-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RICOVERI ANNUI</a:t>
            </a:r>
            <a:r>
              <a:rPr lang="en-US" baseline="0" dirty="0" smtClean="0"/>
              <a:t> - ITALIA</a:t>
            </a:r>
            <a:r>
              <a:rPr lang="en-US" dirty="0" smtClean="0"/>
              <a:t> (11 </a:t>
            </a:r>
            <a:r>
              <a:rPr lang="en-US" dirty="0"/>
              <a:t>MILIONI)</a:t>
            </a:r>
          </a:p>
        </c:rich>
      </c:tx>
      <c:layout/>
      <c:overlay val="0"/>
    </c:title>
    <c:autoTitleDeleted val="0"/>
    <c:view3D>
      <c:rotX val="30"/>
      <c:rotY val="12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RICOVERI (9 MILIONI)</c:v>
                </c:pt>
              </c:strCache>
            </c:strRef>
          </c:tx>
          <c:explosion val="53"/>
          <c:dLbls>
            <c:dLbl>
              <c:idx val="0"/>
              <c:layout>
                <c:manualLayout>
                  <c:x val="0.11715484487088251"/>
                  <c:y val="-2.25057735901684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50973186752062"/>
                  <c:y val="-0.127639777613362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0">
                  <c:v>INFEZIONI OSPEDALIERE</c:v>
                </c:pt>
                <c:pt idx="1">
                  <c:v>PAZIENTI CON INFEZIONI OSPEDALIERE (700.000)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11"/>
          <c:dPt>
            <c:idx val="1"/>
            <c:bubble3D val="0"/>
            <c:explosion val="0"/>
          </c:dPt>
          <c:dLbls>
            <c:dLbl>
              <c:idx val="0"/>
              <c:layout>
                <c:manualLayout>
                  <c:x val="-2.1355525173819823E-2"/>
                  <c:y val="0.1787382420471799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Foglio1!$A$2:$A$3</c:f>
              <c:strCache>
                <c:ptCount val="2"/>
                <c:pt idx="1">
                  <c:v>INFEZIONI POTENZIALMENTE PREVENIBILI (210.000)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 formatCode="0.00%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4.7511135126400095E-2"/>
          <c:y val="5.4087534185426819E-2"/>
          <c:w val="0.89585727848420882"/>
          <c:h val="0.30641740625444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cat>
            <c:strRef>
              <c:f>Foglio1!$A$2:$A$3</c:f>
              <c:strCache>
                <c:ptCount val="2"/>
                <c:pt idx="0">
                  <c:v>PAZIENTI DECEDUTI (7.500)</c:v>
                </c:pt>
                <c:pt idx="1">
                  <c:v>2° trim.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1.0999999999999999E-2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0E81-A816-44C5-AFCF-C8098E56083C}" type="datetimeFigureOut">
              <a:rPr lang="it-IT" smtClean="0"/>
              <a:t>20/09/2016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697" y="6456325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06E47-BEA0-4D5E-B3A0-9B679A6E921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78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3953B-B69B-4814-8C5B-0F5F7B73DAA8}" type="datetimeFigureOut">
              <a:rPr lang="it-IT" smtClean="0"/>
              <a:t>20/09/2016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808B-7274-416C-8126-87AA4F393D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23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5808B-7274-416C-8126-87AA4F393DE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01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385" y="4800600"/>
            <a:ext cx="914162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2" y="4750595"/>
            <a:ext cx="914162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067" y="3257550"/>
            <a:ext cx="740687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569214"/>
            <a:ext cx="7543801" cy="267462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5"/>
            <a:ext cx="7543801" cy="857250"/>
          </a:xfrm>
        </p:spPr>
        <p:txBody>
          <a:bodyPr lIns="91430" rIns="9143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48" indent="0" algn="ctr">
              <a:buNone/>
              <a:defRPr sz="2400"/>
            </a:lvl2pPr>
            <a:lvl3pPr marL="914296" indent="0" algn="ctr">
              <a:buNone/>
              <a:defRPr sz="2400"/>
            </a:lvl3pPr>
            <a:lvl4pPr marL="1371444" indent="0" algn="ctr">
              <a:buNone/>
              <a:defRPr sz="2000"/>
            </a:lvl4pPr>
            <a:lvl5pPr marL="1828592" indent="0" algn="ctr">
              <a:buNone/>
              <a:defRPr sz="2000"/>
            </a:lvl5pPr>
            <a:lvl6pPr marL="2285740" indent="0" algn="ctr">
              <a:buNone/>
              <a:defRPr sz="2000"/>
            </a:lvl6pPr>
            <a:lvl7pPr marL="2742888" indent="0" algn="ctr">
              <a:buNone/>
              <a:defRPr sz="2000"/>
            </a:lvl7pPr>
            <a:lvl8pPr marL="3200036" indent="0" algn="ctr">
              <a:buNone/>
              <a:defRPr sz="2000"/>
            </a:lvl8pPr>
            <a:lvl9pPr marL="3657184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0B33-8B74-4C36-B05C-DA4C95CB131F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890F-DFEF-4CCF-B9EC-D53CACE515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00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15" tIns="0" rIns="45715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D073-A2C1-41FC-A22D-536189A746E4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0A89E-46ED-4A42-B75B-9002CC048C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7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385" y="4800600"/>
            <a:ext cx="914162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2" y="4750595"/>
            <a:ext cx="914162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8" y="311085"/>
            <a:ext cx="1971675" cy="4318066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11084"/>
            <a:ext cx="5800725" cy="4318067"/>
          </a:xfrm>
        </p:spPr>
        <p:txBody>
          <a:bodyPr vert="eaVert" lIns="45715" tIns="0" rIns="45715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9DBE1-A92D-49AA-A8CC-C37A4D9D02A5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5D24-2190-4A34-BBB8-8D0B4DC478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13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033E-861D-4D23-BFE5-77DEE457449D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0F07-A7B4-4CE8-AFCC-3020B57DB1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50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385" y="4800600"/>
            <a:ext cx="914162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2" y="4750595"/>
            <a:ext cx="914162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067" y="3257550"/>
            <a:ext cx="740687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69214"/>
            <a:ext cx="7543801" cy="267462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3339846"/>
            <a:ext cx="7543801" cy="857250"/>
          </a:xfrm>
        </p:spPr>
        <p:txBody>
          <a:bodyPr lIns="91430" rIns="9143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7987-A8F5-4C12-9F79-090A8BFA6407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0C6D8-BEA9-4B1B-B93B-469D221132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77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1" y="214953"/>
            <a:ext cx="7543801" cy="108806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1" cy="3017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1" y="1384301"/>
            <a:ext cx="3703321" cy="30175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9241-C4D3-4F49-A1D0-3B9F67F4D924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E242-69D0-4EB2-97F5-7B60C10BB8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72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1" y="214953"/>
            <a:ext cx="7543801" cy="108806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384540"/>
            <a:ext cx="3703321" cy="552212"/>
          </a:xfrm>
        </p:spPr>
        <p:txBody>
          <a:bodyPr lIns="91430" rIns="9143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1" y="1936751"/>
            <a:ext cx="3703321" cy="2533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1" y="1384540"/>
            <a:ext cx="3703321" cy="552212"/>
          </a:xfrm>
        </p:spPr>
        <p:txBody>
          <a:bodyPr lIns="91430" rIns="9143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1" y="1936751"/>
            <a:ext cx="3703321" cy="25336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BDC8-4AC4-4ADC-A3EB-859A5E6A4B8D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45F8-D51B-4069-ACDA-12CBF740E6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7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C3B8-0C70-4E97-9E64-C3A3FE34DBE8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FCD4E-DB38-460D-A168-22BEB2D95A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1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385" y="4800600"/>
            <a:ext cx="914162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2" y="4750595"/>
            <a:ext cx="914162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EF40-4535-487B-8B73-9BA6EB784D23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FB0F-DD8F-40C7-BB41-C2350424CC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15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" y="0"/>
            <a:ext cx="3038475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143" y="0"/>
            <a:ext cx="47625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45769"/>
            <a:ext cx="2400300" cy="17145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94562"/>
            <a:ext cx="2400300" cy="2534343"/>
          </a:xfrm>
        </p:spPr>
        <p:txBody>
          <a:bodyPr lIns="91430" rIns="9143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8856" y="4844655"/>
            <a:ext cx="1964532" cy="273844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E9549055-8C7B-47C2-AD9B-090552557876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2" y="4844655"/>
            <a:ext cx="3486149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100D6D-AC5D-45DD-8244-AD5E05859007}" type="slidenum">
              <a:rPr lang="it-IT">
                <a:solidFill>
                  <a:srgbClr val="696464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0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" y="3714750"/>
            <a:ext cx="9141620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2" y="3686177"/>
            <a:ext cx="9141620" cy="47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1"/>
            <a:ext cx="9143989" cy="3686307"/>
          </a:xfrm>
          <a:blipFill>
            <a:blip r:embed="rId2" cstate="print"/>
            <a:stretch>
              <a:fillRect/>
            </a:stretch>
          </a:blipFill>
        </p:spPr>
        <p:txBody>
          <a:bodyPr lIns="457148" tIns="457148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30" tIns="0" rIns="9143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546-2638-46FA-B8B7-6E3273D8AA6C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DC83-EBA0-4A76-9EA4-75164E45DE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37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596"/>
            <a:ext cx="9144000" cy="50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723" y="215506"/>
            <a:ext cx="7543801" cy="1087040"/>
          </a:xfrm>
          <a:prstGeom prst="rect">
            <a:avLst/>
          </a:prstGeom>
        </p:spPr>
        <p:txBody>
          <a:bodyPr vert="horz" lIns="91430" tIns="45715" rIns="91430" bIns="45715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723" y="1384698"/>
            <a:ext cx="7543801" cy="30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723" y="4844655"/>
            <a:ext cx="1854994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75BB86-71A6-4AD1-9D74-301D0194A9C4}" type="datetimeFigureOut">
              <a:rPr lang="it-IT"/>
              <a:pPr>
                <a:defRPr/>
              </a:pPr>
              <a:t>20/09/2016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6" y="4844655"/>
            <a:ext cx="3617118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929" y="4844655"/>
            <a:ext cx="983456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11826-9922-4941-97EC-39C3030144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49" y="1303735"/>
            <a:ext cx="747474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6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148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296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444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592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78" indent="-9047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45" indent="-182542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674" indent="-182542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215" indent="-182542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757" indent="-182542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099875" indent="-228574" algn="l" defTabSz="9142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52" indent="-228574" algn="l" defTabSz="9142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29" indent="-228574" algn="l" defTabSz="9142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07" indent="-228574" algn="l" defTabSz="9142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8529" y="195488"/>
            <a:ext cx="7543801" cy="96304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Britannic Bold" panose="020B0903060703020204" pitchFamily="34" charset="0"/>
              </a:rPr>
              <a:t>"</a:t>
            </a:r>
            <a:r>
              <a:rPr lang="it-IT" dirty="0" err="1" smtClean="0">
                <a:latin typeface="Britannic Bold" panose="020B0903060703020204" pitchFamily="34" charset="0"/>
              </a:rPr>
              <a:t>Superbugs</a:t>
            </a:r>
            <a:r>
              <a:rPr lang="it-IT" dirty="0" smtClean="0">
                <a:latin typeface="Britannic Bold" panose="020B0903060703020204" pitchFamily="34" charset="0"/>
              </a:rPr>
              <a:t>:</a:t>
            </a:r>
            <a:endParaRPr lang="it-IT" dirty="0">
              <a:latin typeface="Britannic Bold" panose="020B0903060703020204" pitchFamily="34" charset="0"/>
            </a:endParaRPr>
          </a:p>
        </p:txBody>
      </p:sp>
      <p:pic>
        <p:nvPicPr>
          <p:cNvPr id="3074" name="Picture 2" descr="C:\Users\segreteria2\AppData\Local\Microsoft\Windows\Temporary Internet Files\Content.Outlook\P8P9MYJW\analogue_time_b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43" y="1149475"/>
            <a:ext cx="5236830" cy="25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3644834"/>
            <a:ext cx="6912768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4800" spc="-50" dirty="0" err="1">
                <a:solidFill>
                  <a:srgbClr val="404040"/>
                </a:solidFill>
                <a:latin typeface="Britannic Bold" panose="020B0903060703020204" pitchFamily="34" charset="0"/>
                <a:ea typeface="+mj-ea"/>
                <a:cs typeface="+mj-cs"/>
              </a:rPr>
              <a:t>ticking</a:t>
            </a:r>
            <a:r>
              <a:rPr lang="it-IT" sz="4800" spc="-50" dirty="0">
                <a:solidFill>
                  <a:srgbClr val="404040"/>
                </a:solidFill>
                <a:latin typeface="Britannic Bold" panose="020B0903060703020204" pitchFamily="34" charset="0"/>
                <a:ea typeface="+mj-ea"/>
                <a:cs typeface="+mj-cs"/>
              </a:rPr>
              <a:t> time </a:t>
            </a:r>
            <a:r>
              <a:rPr lang="it-IT" sz="4800" spc="-50" dirty="0" err="1">
                <a:solidFill>
                  <a:srgbClr val="404040"/>
                </a:solidFill>
                <a:latin typeface="Britannic Bold" panose="020B0903060703020204" pitchFamily="34" charset="0"/>
                <a:ea typeface="+mj-ea"/>
                <a:cs typeface="+mj-cs"/>
              </a:rPr>
              <a:t>bomb</a:t>
            </a:r>
            <a:r>
              <a:rPr lang="it-IT" sz="4800" spc="-50" dirty="0">
                <a:solidFill>
                  <a:srgbClr val="404040"/>
                </a:solidFill>
                <a:latin typeface="Britannic Bold" panose="020B0903060703020204" pitchFamily="34" charset="0"/>
                <a:ea typeface="+mj-ea"/>
                <a:cs typeface="+mj-cs"/>
              </a:rPr>
              <a:t>"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11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t="39236" r="40149" b="17096"/>
          <a:stretch/>
        </p:blipFill>
        <p:spPr bwMode="auto">
          <a:xfrm>
            <a:off x="683568" y="1131590"/>
            <a:ext cx="5066628" cy="30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9" y="195486"/>
            <a:ext cx="53832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llout 2 2"/>
          <p:cNvSpPr/>
          <p:nvPr/>
        </p:nvSpPr>
        <p:spPr>
          <a:xfrm>
            <a:off x="4644009" y="1665263"/>
            <a:ext cx="2273291" cy="1770583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663553" y="1676538"/>
            <a:ext cx="2273291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it-IT" sz="2000" dirty="0"/>
          </a:p>
          <a:p>
            <a:r>
              <a:rPr lang="it-IT" sz="2000" dirty="0"/>
              <a:t>Il tavolo tecnico ANMR </a:t>
            </a:r>
          </a:p>
          <a:p>
            <a:r>
              <a:rPr lang="it-IT" sz="2000" dirty="0"/>
              <a:t>che fine ha fatto?</a:t>
            </a:r>
            <a:endParaRPr lang="it-IT" sz="2000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3303167" y="3651870"/>
            <a:ext cx="2880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9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3529" y="215506"/>
            <a:ext cx="8042994" cy="1087040"/>
          </a:xfrm>
        </p:spPr>
        <p:txBody>
          <a:bodyPr>
            <a:normAutofit/>
          </a:bodyPr>
          <a:lstStyle/>
          <a:p>
            <a:pPr algn="ctr"/>
            <a:r>
              <a:rPr lang="it-IT" sz="2400" dirty="0">
                <a:latin typeface="Britannic Bold" panose="020B0903060703020204" pitchFamily="34" charset="0"/>
              </a:rPr>
              <a:t>ESISTE UNA CORRELAZIONE TRA IL TEMA DELL’ANTIBIOTICORESISTENZA E LA CORRUZIONE IN SANITÁ?</a:t>
            </a:r>
            <a:endParaRPr lang="it-IT" sz="2400" dirty="0">
              <a:latin typeface="Britannic Bold" panose="020B0903060703020204" pitchFamily="34" charset="0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sz="1600" dirty="0"/>
          </a:p>
          <a:p>
            <a:pPr algn="ctr"/>
            <a:r>
              <a:rPr lang="it-IT" sz="1600" dirty="0"/>
              <a:t>Un recente studio  ha spiegato tale correlazione con il  fatto che,                                                   così come in un Paese è facile infrangere le norme anticorruzione,                                             allo stesso modo è molto probabile che non siano seguite adeguatamente le regole                      per il controllo della diffusione di infezioni batteriche in ambito ospedaliero e non*. </a:t>
            </a:r>
          </a:p>
          <a:p>
            <a:pPr algn="ctr"/>
            <a:r>
              <a:rPr lang="it-IT" sz="1600" dirty="0"/>
              <a:t>Si auspica che la </a:t>
            </a:r>
            <a:r>
              <a:rPr lang="it-IT" sz="1600" b="1" dirty="0"/>
              <a:t>sfida dell’antibiotico resistenza                                                                              </a:t>
            </a:r>
            <a:r>
              <a:rPr lang="it-IT" sz="1600" dirty="0"/>
              <a:t>non venga passivamente giocata a tavolino dai nostri Governi, bensì con un </a:t>
            </a:r>
            <a:r>
              <a:rPr lang="it-IT" sz="1600" dirty="0"/>
              <a:t> </a:t>
            </a:r>
            <a:r>
              <a:rPr lang="it-IT" sz="1600" dirty="0"/>
              <a:t>                    </a:t>
            </a:r>
            <a:r>
              <a:rPr lang="it-IT" sz="1600" b="1" dirty="0"/>
              <a:t>ruolo attivo nelle azioni di contrasto</a:t>
            </a:r>
            <a:r>
              <a:rPr lang="it-IT" sz="1600" dirty="0"/>
              <a:t>,                                                                                             </a:t>
            </a:r>
            <a:r>
              <a:rPr lang="it-IT" sz="1600" b="1" dirty="0"/>
              <a:t>nelle norme anticorruzione e                                                                                                               nelle relazioni con l’Industria del farmaco.</a:t>
            </a:r>
            <a:endParaRPr lang="it-IT" sz="1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645" y="4371951"/>
            <a:ext cx="7392334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900" dirty="0"/>
              <a:t>*</a:t>
            </a:r>
            <a:r>
              <a:rPr lang="en-US" sz="900" dirty="0" err="1"/>
              <a:t>Collignon</a:t>
            </a:r>
            <a:r>
              <a:rPr lang="en-US" sz="900" dirty="0"/>
              <a:t> P, </a:t>
            </a:r>
            <a:r>
              <a:rPr lang="en-US" sz="900" dirty="0" err="1"/>
              <a:t>Athukorala</a:t>
            </a:r>
            <a:r>
              <a:rPr lang="en-US" sz="900" dirty="0"/>
              <a:t> PC, </a:t>
            </a:r>
            <a:r>
              <a:rPr lang="en-US" sz="900" dirty="0" err="1"/>
              <a:t>Senanayake</a:t>
            </a:r>
            <a:r>
              <a:rPr lang="en-US" sz="900" dirty="0"/>
              <a:t> S, et al. Antimicrobial resistance: the major contribution of poor governance and corruption to this growing problem. </a:t>
            </a:r>
            <a:r>
              <a:rPr lang="en-US" sz="900" dirty="0" err="1"/>
              <a:t>PLoS</a:t>
            </a:r>
            <a:r>
              <a:rPr lang="en-US" sz="900" dirty="0"/>
              <a:t> One. 2015 Mar 18.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8431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45725" r="41724" b="19280"/>
          <a:stretch/>
        </p:blipFill>
        <p:spPr bwMode="auto">
          <a:xfrm>
            <a:off x="899594" y="1275606"/>
            <a:ext cx="400325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99591" y="195486"/>
            <a:ext cx="6552729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dirty="0">
                <a:latin typeface="Britannic Bold" panose="020B0903060703020204" pitchFamily="34" charset="0"/>
              </a:rPr>
              <a:t>ESISTE UNA CORRELAZIONE TRA IL TEMA DELL’ANTIBIOTICORESISTENZA E LA CORRUZIONE IN SANITÁ?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788026" y="1129265"/>
            <a:ext cx="3605428" cy="295464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endParaRPr lang="it-IT" sz="1200" dirty="0"/>
          </a:p>
          <a:p>
            <a:pPr algn="ctr"/>
            <a:r>
              <a:rPr lang="it-IT" sz="1200" dirty="0"/>
              <a:t>I dati rilevati mostrano che,</a:t>
            </a:r>
          </a:p>
          <a:p>
            <a:pPr algn="ctr"/>
            <a:r>
              <a:rPr lang="it-IT" sz="1200" dirty="0"/>
              <a:t> </a:t>
            </a:r>
            <a:r>
              <a:rPr lang="it-IT" sz="1200" b="1" dirty="0"/>
              <a:t>dove il controllo della corruzione è scarso</a:t>
            </a:r>
            <a:r>
              <a:rPr lang="it-IT" sz="1200" dirty="0"/>
              <a:t>, </a:t>
            </a:r>
          </a:p>
          <a:p>
            <a:pPr algn="ctr"/>
            <a:r>
              <a:rPr lang="it-IT" sz="1200" dirty="0"/>
              <a:t>vi è </a:t>
            </a:r>
            <a:r>
              <a:rPr lang="it-IT" sz="1200" b="1" dirty="0"/>
              <a:t>un'elevata incidenza di </a:t>
            </a:r>
            <a:r>
              <a:rPr lang="it-IT" sz="1200" b="1" dirty="0" err="1"/>
              <a:t>antibioticoresistenza</a:t>
            </a:r>
            <a:r>
              <a:rPr lang="it-IT" sz="1200" b="1" dirty="0"/>
              <a:t>.</a:t>
            </a:r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Un </a:t>
            </a:r>
            <a:r>
              <a:rPr lang="it-IT" sz="1200" dirty="0"/>
              <a:t>alto livello di corruzione sembra quindi aumentare l'eventualità di uno scarso controllo sul consumo di antibiotici. </a:t>
            </a:r>
            <a:endParaRPr lang="it-IT" sz="1200" dirty="0"/>
          </a:p>
          <a:p>
            <a:pPr algn="ctr"/>
            <a:r>
              <a:rPr lang="it-IT" sz="1200" dirty="0"/>
              <a:t>Non </a:t>
            </a:r>
            <a:r>
              <a:rPr lang="it-IT" sz="1200" dirty="0"/>
              <a:t>si tratta solo dell'uso umano </a:t>
            </a:r>
            <a:endParaRPr lang="it-IT" sz="1200" dirty="0"/>
          </a:p>
          <a:p>
            <a:pPr algn="ctr"/>
            <a:r>
              <a:rPr lang="it-IT" sz="1200" dirty="0"/>
              <a:t>ma </a:t>
            </a:r>
            <a:r>
              <a:rPr lang="it-IT" sz="1200" dirty="0"/>
              <a:t>anche dei problemi correlati ad usi non responsabili degli antimicrobici </a:t>
            </a:r>
            <a:endParaRPr lang="it-IT" sz="1200" dirty="0"/>
          </a:p>
          <a:p>
            <a:pPr algn="ctr"/>
            <a:r>
              <a:rPr lang="it-IT" sz="1200" dirty="0"/>
              <a:t>nella </a:t>
            </a:r>
            <a:r>
              <a:rPr lang="it-IT" sz="1200" dirty="0"/>
              <a:t>Medicina veterinaria, </a:t>
            </a:r>
            <a:endParaRPr lang="it-IT" sz="1200" dirty="0"/>
          </a:p>
          <a:p>
            <a:pPr algn="ctr"/>
            <a:r>
              <a:rPr lang="it-IT" sz="1200" dirty="0"/>
              <a:t>che </a:t>
            </a:r>
            <a:r>
              <a:rPr lang="it-IT" sz="1200" dirty="0"/>
              <a:t>rileviamo nelle carni, nel latte, nei prodotti derivati e anche nelle falde acquifere</a:t>
            </a:r>
            <a:r>
              <a:rPr lang="it-IT" sz="1200" dirty="0"/>
              <a:t>.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71600" y="1594996"/>
            <a:ext cx="252028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dirty="0" smtClean="0"/>
              <a:t>*</a:t>
            </a:r>
            <a:endParaRPr lang="it-IT" dirty="0"/>
          </a:p>
        </p:txBody>
      </p:sp>
      <p:sp>
        <p:nvSpPr>
          <p:cNvPr id="10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5078" y="4443960"/>
            <a:ext cx="8064896" cy="5078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900" dirty="0"/>
              <a:t>*</a:t>
            </a:r>
            <a:r>
              <a:rPr lang="it-IT" sz="900" dirty="0" err="1"/>
              <a:t>Ia</a:t>
            </a:r>
            <a:r>
              <a:rPr lang="it-IT" sz="900" dirty="0"/>
              <a:t> fonte dati della resistenza antibiotica è il database EARS-Net dell'</a:t>
            </a:r>
            <a:r>
              <a:rPr lang="it-IT" sz="900" dirty="0" err="1"/>
              <a:t>European</a:t>
            </a:r>
            <a:r>
              <a:rPr lang="it-IT" sz="900" dirty="0"/>
              <a:t> Centre for </a:t>
            </a:r>
            <a:r>
              <a:rPr lang="it-IT" sz="900" dirty="0" err="1"/>
              <a:t>Disease</a:t>
            </a:r>
            <a:r>
              <a:rPr lang="it-IT" sz="900" dirty="0"/>
              <a:t> </a:t>
            </a:r>
            <a:r>
              <a:rPr lang="it-IT" sz="900" dirty="0" err="1"/>
              <a:t>Prevention</a:t>
            </a:r>
            <a:r>
              <a:rPr lang="it-IT" sz="900" dirty="0"/>
              <a:t> e per la corruzione l'International country </a:t>
            </a:r>
            <a:r>
              <a:rPr lang="it-IT" sz="900" dirty="0" err="1"/>
              <a:t>Risk</a:t>
            </a:r>
            <a:r>
              <a:rPr lang="it-IT" sz="900" dirty="0"/>
              <a:t> Guide)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60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859" y="123480"/>
            <a:ext cx="8712969" cy="700061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Britannic Bold" panose="020B0903060703020204" pitchFamily="34" charset="0"/>
              </a:rPr>
              <a:t>Risarcimento malasanità per infezione </a:t>
            </a:r>
            <a:r>
              <a:rPr lang="it-IT" sz="2800" dirty="0">
                <a:latin typeface="Britannic Bold" panose="020B0903060703020204" pitchFamily="34" charset="0"/>
              </a:rPr>
              <a:t>ospedaliera </a:t>
            </a:r>
            <a:r>
              <a:rPr lang="it-IT" sz="3200" dirty="0"/>
              <a:t/>
            </a:r>
            <a:br>
              <a:rPr lang="it-IT" sz="3200" dirty="0"/>
            </a:br>
            <a:endParaRPr lang="it-IT" sz="11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7626" y="1635647"/>
            <a:ext cx="6192688" cy="3017044"/>
          </a:xfrm>
        </p:spPr>
        <p:txBody>
          <a:bodyPr/>
          <a:lstStyle/>
          <a:p>
            <a:pPr algn="ctr"/>
            <a:r>
              <a:rPr lang="it-IT" sz="1600" dirty="0">
                <a:latin typeface="Britannic Bold" panose="020B0903060703020204" pitchFamily="34" charset="0"/>
              </a:rPr>
              <a:t>LE FONTI: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le </a:t>
            </a:r>
            <a:r>
              <a:rPr lang="it-IT" sz="1200" b="1" dirty="0">
                <a:solidFill>
                  <a:schemeClr val="tx1"/>
                </a:solidFill>
              </a:rPr>
              <a:t>strutture sanitarie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i sistemi di ventilazione od aerazione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i flussi d'acqua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il contatto con animali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il trattamento di tessuti e campioni di laboratorio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l'igiene del personale e dell'ambiente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le pratiche chirurgiche e gli ausili invasivi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/>
                </a:solidFill>
              </a:rPr>
              <a:t>l'uso errato di antibiotici che può determinare l'insorgere di resistenze</a:t>
            </a:r>
            <a:r>
              <a:rPr lang="it-IT" sz="1000" b="1" dirty="0">
                <a:solidFill>
                  <a:schemeClr val="tx1"/>
                </a:solidFill>
              </a:rPr>
              <a:t>.</a:t>
            </a:r>
            <a:endParaRPr lang="it-IT" sz="1000" b="1" dirty="0">
              <a:solidFill>
                <a:schemeClr val="tx1"/>
              </a:solidFill>
            </a:endParaRPr>
          </a:p>
          <a:p>
            <a:endParaRPr lang="it-IT" sz="1100" dirty="0"/>
          </a:p>
          <a:p>
            <a:endParaRPr lang="it-IT" sz="1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9513" y="771550"/>
            <a:ext cx="9056114" cy="73865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400" dirty="0"/>
              <a:t>Le infezioni ospedaliere sono causate dalla presenza di microrganismi </a:t>
            </a:r>
            <a:r>
              <a:rPr lang="it-IT" sz="1400" dirty="0"/>
              <a:t>patogeni opportunisti </a:t>
            </a:r>
          </a:p>
          <a:p>
            <a:pPr algn="ctr"/>
            <a:r>
              <a:rPr lang="it-IT" sz="1400" dirty="0"/>
              <a:t>in </a:t>
            </a:r>
            <a:r>
              <a:rPr lang="it-IT" sz="1400" dirty="0"/>
              <a:t>ambiente nosocomiale e costituiscono una delle problematiche più significative del nostro sistema sanitario.</a:t>
            </a:r>
            <a:br>
              <a:rPr lang="it-IT" sz="1400" dirty="0"/>
            </a:br>
            <a:r>
              <a:rPr lang="it-IT" sz="1400" dirty="0"/>
              <a:t>Esse si verificano di solito durante il ricovero e la degenza. Più raramente, insorgono dopo le dimissioni del paziente.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3136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-20833" y="267496"/>
            <a:ext cx="8712969" cy="700061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Britannic Bold" panose="020B0903060703020204" pitchFamily="34" charset="0"/>
              </a:rPr>
              <a:t>Risarcimento malasanità per infezione </a:t>
            </a:r>
            <a:r>
              <a:rPr lang="it-IT" sz="2800" dirty="0">
                <a:latin typeface="Britannic Bold" panose="020B0903060703020204" pitchFamily="34" charset="0"/>
              </a:rPr>
              <a:t>ospedaliera </a:t>
            </a:r>
            <a:r>
              <a:rPr lang="it-IT" sz="3200" dirty="0"/>
              <a:t/>
            </a:r>
            <a:br>
              <a:rPr lang="it-IT" sz="3200" dirty="0"/>
            </a:br>
            <a:endParaRPr lang="it-IT" sz="11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1563" y="843559"/>
            <a:ext cx="7749289" cy="224675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400" dirty="0"/>
              <a:t>Le infezioni più comunemente contratte nelle </a:t>
            </a:r>
            <a:r>
              <a:rPr lang="it-IT" sz="1400" b="1" dirty="0"/>
              <a:t>strutture sanitarie </a:t>
            </a:r>
            <a:r>
              <a:rPr lang="it-IT" sz="1400" dirty="0"/>
              <a:t>sono:</a:t>
            </a:r>
          </a:p>
          <a:p>
            <a:pPr marL="285717" indent="-285717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/>
              <a:t> </a:t>
            </a:r>
            <a:r>
              <a:rPr lang="it-IT" sz="1400" dirty="0"/>
              <a:t>quelle che interessano il tratto urinario (27</a:t>
            </a:r>
            <a:r>
              <a:rPr lang="it-IT" sz="1400" dirty="0"/>
              <a:t>%);</a:t>
            </a:r>
          </a:p>
          <a:p>
            <a:pPr marL="285717" indent="-285717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/>
              <a:t> </a:t>
            </a:r>
            <a:r>
              <a:rPr lang="it-IT" sz="1400" dirty="0"/>
              <a:t>le basse vie respiratorie (24</a:t>
            </a:r>
            <a:r>
              <a:rPr lang="it-IT" sz="1400" dirty="0"/>
              <a:t>%);</a:t>
            </a:r>
          </a:p>
          <a:p>
            <a:pPr marL="285717" indent="-285717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/>
              <a:t> </a:t>
            </a:r>
            <a:r>
              <a:rPr lang="it-IT" sz="1400" dirty="0"/>
              <a:t>il sito chirurgico in caso di interventi (17</a:t>
            </a:r>
            <a:r>
              <a:rPr lang="it-IT" sz="1400" dirty="0"/>
              <a:t>%);</a:t>
            </a:r>
          </a:p>
          <a:p>
            <a:pPr marL="285717" indent="-285717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1400" dirty="0"/>
              <a:t> </a:t>
            </a:r>
            <a:r>
              <a:rPr lang="it-IT" sz="1400" dirty="0"/>
              <a:t>il sangue (10,5%). </a:t>
            </a:r>
            <a:endParaRPr lang="it-IT" sz="1400" dirty="0"/>
          </a:p>
          <a:p>
            <a:pPr algn="ctr"/>
            <a:endParaRPr lang="it-IT" sz="1400" dirty="0"/>
          </a:p>
          <a:p>
            <a:pPr algn="ctr"/>
            <a:r>
              <a:rPr lang="it-IT" sz="1400" dirty="0"/>
              <a:t>I </a:t>
            </a:r>
            <a:r>
              <a:rPr lang="it-IT" sz="1400" dirty="0"/>
              <a:t>siti di infezione residua rappresentano in media il 19,3% dell'incidenza e comprendono infezioni gastrointestinali, della pelle e dei tessuti molli. </a:t>
            </a:r>
            <a:r>
              <a:rPr lang="it-IT" sz="1400" dirty="0"/>
              <a:t>                                                                                                                   I </a:t>
            </a:r>
            <a:r>
              <a:rPr lang="it-IT" sz="1400" dirty="0"/>
              <a:t>microorganismi colpevoli sono soprattutto l'Escherichia Coli e lo </a:t>
            </a:r>
            <a:r>
              <a:rPr lang="it-IT" sz="1400" dirty="0" err="1"/>
              <a:t>Stafilococcus</a:t>
            </a:r>
            <a:r>
              <a:rPr lang="it-IT" sz="1400" dirty="0"/>
              <a:t> </a:t>
            </a:r>
            <a:r>
              <a:rPr lang="it-IT" sz="1400" dirty="0" err="1"/>
              <a:t>Aureus</a:t>
            </a:r>
            <a:r>
              <a:rPr lang="it-IT" sz="1400" dirty="0"/>
              <a:t>, seguiti da </a:t>
            </a:r>
            <a:r>
              <a:rPr lang="it-IT" sz="1400" dirty="0" err="1"/>
              <a:t>Pseudomonas</a:t>
            </a:r>
            <a:r>
              <a:rPr lang="it-IT" sz="1400" dirty="0"/>
              <a:t> </a:t>
            </a:r>
            <a:r>
              <a:rPr lang="it-IT" sz="1400" dirty="0" err="1"/>
              <a:t>Aeruginosa</a:t>
            </a:r>
            <a:r>
              <a:rPr lang="it-IT" sz="1400" dirty="0"/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955" y="4502756"/>
            <a:ext cx="2376265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1100" dirty="0"/>
              <a:t>*fonteansa.it/</a:t>
            </a:r>
            <a:r>
              <a:rPr lang="it-IT" sz="1100" dirty="0" err="1"/>
              <a:t>saluteebenessere</a:t>
            </a:r>
            <a:r>
              <a:rPr lang="it-IT" sz="1100" dirty="0"/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35" y="3359186"/>
            <a:ext cx="1143570" cy="114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77" y="3372970"/>
            <a:ext cx="1646857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9" y="3378359"/>
            <a:ext cx="1393618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7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-36510" y="4743390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195487"/>
            <a:ext cx="7543801" cy="1087040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latin typeface="Britannic Bold" panose="020B0903060703020204" pitchFamily="34" charset="0"/>
              </a:rPr>
              <a:t>Parte la controffensiva contro i superbatteri resistenti agli antibiotici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1600" b="1" dirty="0"/>
              <a:t>SI VINCONO CON STEWARDSHIP</a:t>
            </a:r>
          </a:p>
          <a:p>
            <a:pPr algn="ctr"/>
            <a:r>
              <a:rPr lang="it-IT" sz="1600" b="1" dirty="0"/>
              <a:t> E </a:t>
            </a:r>
          </a:p>
          <a:p>
            <a:pPr algn="ctr"/>
            <a:r>
              <a:rPr lang="it-IT" sz="1600" b="1" dirty="0"/>
              <a:t>INNOVAZIONE TERAPEUTICA</a:t>
            </a:r>
            <a:endParaRPr lang="it-IT" sz="1600" b="1" dirty="0"/>
          </a:p>
        </p:txBody>
      </p:sp>
      <p:pic>
        <p:nvPicPr>
          <p:cNvPr id="9218" name="Picture 2" descr="Z:\SERVER_2014\CONV_EVENTI_ATTIVITA\1_CONVEGNI_EVENTI_ORGANIZZATI\2016\2016_09_21_Antibiotico resistenti\INTERVENTO SEGRETARIO NAZIONALE\l_2540_innovatie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68" y="2715767"/>
            <a:ext cx="2435586" cy="154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63588" y="1131590"/>
            <a:ext cx="7416825" cy="156965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600" dirty="0"/>
              <a:t>Risulta necessario creare un </a:t>
            </a:r>
          </a:p>
          <a:p>
            <a:pPr algn="ctr"/>
            <a:r>
              <a:rPr lang="it-IT" sz="1600" b="1" dirty="0"/>
              <a:t>TAVOLO INDIPENDENTE DI CONFRONTO ATTIVO</a:t>
            </a:r>
            <a:endParaRPr lang="it-IT" sz="1600" dirty="0"/>
          </a:p>
          <a:p>
            <a:pPr algn="ctr"/>
            <a:r>
              <a:rPr lang="it-IT" sz="1600" dirty="0"/>
              <a:t>al fine di identificare strategie comuni di</a:t>
            </a:r>
          </a:p>
          <a:p>
            <a:pPr algn="ctr"/>
            <a:r>
              <a:rPr lang="it-IT" sz="1600" dirty="0"/>
              <a:t> </a:t>
            </a:r>
            <a:r>
              <a:rPr lang="it-IT" sz="1600" b="1" dirty="0"/>
              <a:t>PREVENZIONE E TRATTAMENTO</a:t>
            </a:r>
          </a:p>
          <a:p>
            <a:pPr algn="ctr"/>
            <a:r>
              <a:rPr lang="it-IT" sz="1600" dirty="0"/>
              <a:t> per quella che a tutti gli effetti costituisce una delle più </a:t>
            </a:r>
          </a:p>
          <a:p>
            <a:pPr algn="ctr"/>
            <a:r>
              <a:rPr lang="it-IT" sz="1600" b="1" dirty="0"/>
              <a:t>GRAVI CRISI SANITARIE DEL MILLENNIO</a:t>
            </a:r>
            <a:r>
              <a:rPr lang="it-IT" sz="1600" dirty="0"/>
              <a:t>.</a:t>
            </a:r>
            <a:endParaRPr lang="it-IT" sz="1600" dirty="0"/>
          </a:p>
        </p:txBody>
      </p:sp>
      <p:pic>
        <p:nvPicPr>
          <p:cNvPr id="16387" name="Picture 3" descr="Z:\SERVER_2014\CONV_EVENTI_ATTIVITA\1_CONVEGNI_EVENTI_ORGANIZZATI\2016\2016_09_21_Antibiotico resistenti\INTERVENTO SEGRETARIO NAZIONALE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29" y="2931791"/>
            <a:ext cx="23625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22723" y="339503"/>
            <a:ext cx="7543801" cy="675010"/>
          </a:xfrm>
        </p:spPr>
        <p:txBody>
          <a:bodyPr>
            <a:noAutofit/>
          </a:bodyPr>
          <a:lstStyle/>
          <a:p>
            <a:r>
              <a:rPr lang="it-IT" sz="2800" b="1" dirty="0"/>
              <a:t>AL DI LÁ DEL COLORE POLITICO E DEL MALCOSTUME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3067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5" y="1347615"/>
            <a:ext cx="8022505" cy="32316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endParaRPr lang="it-IT" sz="1200" dirty="0"/>
          </a:p>
          <a:p>
            <a:pPr algn="ctr"/>
            <a:r>
              <a:rPr lang="it-IT" sz="1200" dirty="0"/>
              <a:t>Mentre si spendono miliardi in potentissimi antibiotici che sono sempre meglio e più potenti dei predecessori, ecco un </a:t>
            </a:r>
            <a:r>
              <a:rPr lang="it-IT" sz="1200" b="1" dirty="0"/>
              <a:t>rimedio casalingo che risale al medioevo</a:t>
            </a:r>
            <a:r>
              <a:rPr lang="it-IT" sz="1200" dirty="0"/>
              <a:t>. </a:t>
            </a:r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L’Università </a:t>
            </a:r>
            <a:r>
              <a:rPr lang="it-IT" sz="1200" dirty="0"/>
              <a:t>di Nottingham (Inghilterra) </a:t>
            </a:r>
            <a:r>
              <a:rPr lang="it-IT" sz="1200" dirty="0"/>
              <a:t>avrebbe ritrovato, in </a:t>
            </a:r>
            <a:r>
              <a:rPr lang="it-IT" sz="1200" dirty="0"/>
              <a:t>un manoscritto del 10° secolo curato dai monaci del </a:t>
            </a:r>
            <a:r>
              <a:rPr lang="it-IT" sz="1200" dirty="0"/>
              <a:t>tempo, una ricetta che impiega </a:t>
            </a:r>
            <a:r>
              <a:rPr lang="it-IT" sz="1200" dirty="0">
                <a:solidFill>
                  <a:srgbClr val="FF0000"/>
                </a:solidFill>
              </a:rPr>
              <a:t>aglio, cipolla, porro, combinati con vino, bile estratta dallo stomaco di bue</a:t>
            </a:r>
            <a:r>
              <a:rPr lang="it-IT" sz="1200" dirty="0"/>
              <a:t>                                                                  e lasciata a riposare per </a:t>
            </a:r>
            <a:r>
              <a:rPr lang="it-IT" sz="1200" dirty="0"/>
              <a:t>nove giorni in un contenitore di ottone a temperature fredde (4°C). </a:t>
            </a:r>
            <a:endParaRPr lang="it-IT" sz="1200" dirty="0"/>
          </a:p>
          <a:p>
            <a:pPr algn="ctr"/>
            <a:endParaRPr lang="it-IT" sz="1200" dirty="0"/>
          </a:p>
          <a:p>
            <a:pPr algn="ctr"/>
            <a:r>
              <a:rPr lang="it-IT" sz="1200" dirty="0"/>
              <a:t>Un composto che agisce effettivamente non solo contro l’orzaiolo e le infezioni degli occhi in genere,                                                     </a:t>
            </a:r>
            <a:r>
              <a:rPr lang="it-IT" sz="1200" b="1" dirty="0"/>
              <a:t>ma anche contro i batteri resistenti agli antibiotici come l’</a:t>
            </a:r>
            <a:r>
              <a:rPr lang="it-IT" sz="1200" b="1" dirty="0" err="1"/>
              <a:t>Mrsa</a:t>
            </a:r>
            <a:r>
              <a:rPr lang="it-IT" sz="1200" dirty="0"/>
              <a:t>.</a:t>
            </a:r>
          </a:p>
          <a:p>
            <a:pPr algn="ctr"/>
            <a:r>
              <a:rPr lang="it-IT" sz="1200" dirty="0"/>
              <a:t> Secondo il </a:t>
            </a:r>
            <a:r>
              <a:rPr lang="it-IT" sz="1200" dirty="0" err="1"/>
              <a:t>Telegraph</a:t>
            </a:r>
            <a:r>
              <a:rPr lang="it-IT" sz="1200" dirty="0"/>
              <a:t>, la mistura ha ucciso 999 batteri di </a:t>
            </a:r>
            <a:r>
              <a:rPr lang="it-IT" sz="1200" dirty="0" err="1"/>
              <a:t>Mrsa</a:t>
            </a:r>
            <a:r>
              <a:rPr lang="it-IT" sz="1200" dirty="0"/>
              <a:t> su 1.000 presenti in una ferita in un topo</a:t>
            </a:r>
            <a:endParaRPr lang="it-IT" sz="1200" dirty="0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3" y="2211711"/>
            <a:ext cx="1459417" cy="9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4000" dirty="0">
                <a:latin typeface="Britannic Bold" panose="020B0903060703020204" pitchFamily="34" charset="0"/>
              </a:rPr>
              <a:t>La Soluzione ai Superbatteri in un Manoscritto?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31" y="2211711"/>
            <a:ext cx="1365845" cy="93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3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7814"/>
            <a:ext cx="2285662" cy="15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3600" dirty="0">
                <a:latin typeface="Britannic Bold" panose="020B0903060703020204" pitchFamily="34" charset="0"/>
              </a:rPr>
              <a:t>Batteri </a:t>
            </a:r>
            <a:r>
              <a:rPr lang="it-IT" sz="3600" dirty="0">
                <a:latin typeface="Britannic Bold" panose="020B0903060703020204" pitchFamily="34" charset="0"/>
              </a:rPr>
              <a:t>"</a:t>
            </a:r>
            <a:r>
              <a:rPr lang="it-IT" sz="3600" dirty="0">
                <a:latin typeface="Britannic Bold" panose="020B0903060703020204" pitchFamily="34" charset="0"/>
              </a:rPr>
              <a:t>buoni" per </a:t>
            </a:r>
            <a:r>
              <a:rPr lang="it-IT" sz="3600" dirty="0">
                <a:latin typeface="Britannic Bold" panose="020B0903060703020204" pitchFamily="34" charset="0"/>
              </a:rPr>
              <a:t>il restauro di fontane e statue dei Giardini Vaticani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34188" y="1275606"/>
            <a:ext cx="8892480" cy="1656184"/>
          </a:xfrm>
        </p:spPr>
        <p:txBody>
          <a:bodyPr/>
          <a:lstStyle/>
          <a:p>
            <a:pPr algn="ctr"/>
            <a:r>
              <a:rPr lang="it-IT" sz="1100" dirty="0"/>
              <a:t>Le fontane e le statue dei giardini della Città del Vaticano saranno presto oggetto di un'importante progetto di </a:t>
            </a:r>
            <a:r>
              <a:rPr lang="it-IT" sz="1100" b="1" dirty="0"/>
              <a:t>BIORESTAURO</a:t>
            </a:r>
            <a:r>
              <a:rPr lang="it-IT" sz="1100" dirty="0"/>
              <a:t>,                                                                                                                                                                                  grazie all'applicazione di una tecnologia basata sull'impiego di                                                                                                                                                                  </a:t>
            </a:r>
            <a:r>
              <a:rPr lang="it-IT" sz="1100" b="1" dirty="0"/>
              <a:t>BATTERI</a:t>
            </a:r>
            <a:r>
              <a:rPr lang="it-IT" sz="1100" dirty="0"/>
              <a:t> . </a:t>
            </a:r>
          </a:p>
          <a:p>
            <a:pPr algn="ctr"/>
            <a:r>
              <a:rPr lang="it-IT" sz="1100" dirty="0"/>
              <a:t>Finora sono stati </a:t>
            </a:r>
            <a:r>
              <a:rPr lang="it-IT" sz="1100" dirty="0"/>
              <a:t>selezionati ben 500 </a:t>
            </a:r>
            <a:r>
              <a:rPr lang="it-IT" sz="1100" dirty="0"/>
              <a:t>ceppi di microrganismi capaci di rimuovere depositi di varia natura, con indubbi vantaggi in termini di sicurezza per l’opera d’arte, non tossicità per i restauratori, basso costo e ridotto impatto ambientale. </a:t>
            </a:r>
          </a:p>
          <a:p>
            <a:pPr algn="ctr"/>
            <a:r>
              <a:rPr lang="it-IT" sz="1100" b="1" dirty="0"/>
              <a:t>SI TRASFORMA IL PROBLEMA  IN RISORSA ,</a:t>
            </a:r>
          </a:p>
          <a:p>
            <a:pPr algn="ctr"/>
            <a:r>
              <a:rPr lang="it-IT" sz="1100" dirty="0"/>
              <a:t>u</a:t>
            </a:r>
            <a:r>
              <a:rPr lang="it-IT" sz="1100" dirty="0"/>
              <a:t>tilizzando una tecnologia che sfrutta </a:t>
            </a:r>
            <a:r>
              <a:rPr lang="it-IT" sz="1100" dirty="0"/>
              <a:t>le capacità metaboliche dei microrganismi </a:t>
            </a:r>
            <a:r>
              <a:rPr lang="it-IT" sz="1100" dirty="0"/>
              <a:t> che vivono </a:t>
            </a:r>
            <a:r>
              <a:rPr lang="it-IT" sz="1100" dirty="0"/>
              <a:t>in aree degradate di interesse </a:t>
            </a:r>
            <a:r>
              <a:rPr lang="it-IT" sz="1100" dirty="0"/>
              <a:t>archeologico.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409863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401008" y="1059585"/>
            <a:ext cx="3655849" cy="34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altLang="it-IT" sz="2400" b="1" dirty="0">
                <a:latin typeface="Britannic Bold" pitchFamily="34" charset="0"/>
              </a:rPr>
              <a:t>«QUANDO I POTERI PUBBLICI VIOLANO LE LIBERTA’ FONDAMENTALI E I DIRITTI GARANTITI DALLA COSTITUZIONE, LA RESISTENZA ALL’OPPRESSIONE E’ UN DIRITTO E UN DOVERE DEL CITTADINO»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71601" y="85543"/>
            <a:ext cx="6170510" cy="584765"/>
          </a:xfrm>
          <a:prstGeom prst="rect">
            <a:avLst/>
          </a:prstGeom>
          <a:noFill/>
        </p:spPr>
        <p:txBody>
          <a:bodyPr wrap="square" lIns="91430" tIns="45715" rIns="91430" bIns="45715" anchor="ctr">
            <a:spAutoFit/>
          </a:bodyPr>
          <a:lstStyle/>
          <a:p>
            <a:pPr>
              <a:defRPr/>
            </a:pPr>
            <a:r>
              <a:rPr lang="it-IT" sz="3200" b="1" dirty="0">
                <a:latin typeface="Comic Sans MS" panose="030F0702030302020204" pitchFamily="66" charset="0"/>
              </a:rPr>
              <a:t>      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DIRITTO ALLA RESISTENZA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62" y="1431579"/>
            <a:ext cx="4343588" cy="265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113"/>
            <a:ext cx="91265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3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000" dirty="0"/>
              <a:t/>
            </a:r>
            <a:br>
              <a:rPr lang="it-IT" sz="1000" dirty="0"/>
            </a:br>
            <a:r>
              <a:rPr lang="it-IT" sz="1000" dirty="0"/>
              <a:t/>
            </a:r>
            <a:br>
              <a:rPr lang="it-IT" sz="1000" dirty="0"/>
            </a:br>
            <a:r>
              <a:rPr lang="it-IT" sz="1000" dirty="0"/>
              <a:t/>
            </a:r>
            <a:br>
              <a:rPr lang="it-IT" sz="1000" dirty="0"/>
            </a:br>
            <a:r>
              <a:rPr lang="it-IT" sz="1000" dirty="0"/>
              <a:t/>
            </a:r>
            <a:br>
              <a:rPr lang="it-IT" sz="1000" dirty="0"/>
            </a:br>
            <a:r>
              <a:rPr lang="it-IT" sz="1400" dirty="0"/>
              <a:t/>
            </a:r>
            <a:br>
              <a:rPr lang="it-IT" sz="1400" dirty="0"/>
            </a:br>
            <a:endParaRPr lang="it-IT" sz="1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54" y="339503"/>
            <a:ext cx="4780955" cy="91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78" y="1462000"/>
            <a:ext cx="420110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94428" y="3694249"/>
            <a:ext cx="4572000" cy="804826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it-IT" sz="1100" b="1" dirty="0">
                <a:latin typeface="Times New Roman"/>
                <a:ea typeface="Batang"/>
              </a:rPr>
              <a:t>Roma, 15 settembre 2016</a:t>
            </a:r>
            <a:endParaRPr lang="it-IT" sz="1000" dirty="0">
              <a:latin typeface="Times New Roman"/>
              <a:ea typeface="Batang"/>
            </a:endParaRPr>
          </a:p>
          <a:p>
            <a:pPr algn="ctr">
              <a:lnSpc>
                <a:spcPct val="115000"/>
              </a:lnSpc>
            </a:pPr>
            <a:r>
              <a:rPr lang="it-IT" sz="1100" b="1" dirty="0">
                <a:latin typeface="Times New Roman"/>
                <a:ea typeface="Batang"/>
              </a:rPr>
              <a:t>CAMERA DEI DEPUTATI</a:t>
            </a:r>
            <a:endParaRPr lang="it-IT" sz="1000" dirty="0">
              <a:latin typeface="Times New Roman"/>
              <a:ea typeface="Batang"/>
            </a:endParaRPr>
          </a:p>
          <a:p>
            <a:pPr algn="ctr"/>
            <a:r>
              <a:rPr lang="it-IT" sz="1100" b="1" dirty="0">
                <a:latin typeface="Times New Roman"/>
                <a:ea typeface="Batang"/>
              </a:rPr>
              <a:t>Sala della Regina - Palazzo Montecitorio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9012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800" dirty="0">
                <a:latin typeface="Britannic Bold" panose="020B0903060703020204" pitchFamily="34" charset="0"/>
              </a:rPr>
              <a:t>Allarme </a:t>
            </a:r>
            <a:r>
              <a:rPr lang="it-IT" sz="2800" dirty="0">
                <a:latin typeface="Britannic Bold" panose="020B0903060703020204" pitchFamily="34" charset="0"/>
              </a:rPr>
              <a:t>dell'Oms:</a:t>
            </a:r>
            <a:br>
              <a:rPr lang="it-IT" sz="2800" dirty="0">
                <a:latin typeface="Britannic Bold" panose="020B0903060703020204" pitchFamily="34" charset="0"/>
              </a:rPr>
            </a:br>
            <a:r>
              <a:rPr lang="it-IT" sz="2800" dirty="0">
                <a:latin typeface="Britannic Bold" panose="020B0903060703020204" pitchFamily="34" charset="0"/>
              </a:rPr>
              <a:t> </a:t>
            </a:r>
            <a:r>
              <a:rPr lang="it-IT" sz="2800" dirty="0">
                <a:latin typeface="Britannic Bold" panose="020B0903060703020204" pitchFamily="34" charset="0"/>
              </a:rPr>
              <a:t>i superbatteri colpiscono sempre di più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58931" y="1419624"/>
            <a:ext cx="8042994" cy="3275284"/>
          </a:xfrm>
        </p:spPr>
        <p:txBody>
          <a:bodyPr/>
          <a:lstStyle/>
          <a:p>
            <a:pPr algn="ctr"/>
            <a:r>
              <a:rPr lang="it-IT" sz="1800" dirty="0"/>
              <a:t>"</a:t>
            </a:r>
            <a:r>
              <a:rPr lang="it-IT" sz="1800" i="1" dirty="0"/>
              <a:t>La minaccia che i germi resistenti ai farmaci rappresentano per la salute pubblica </a:t>
            </a:r>
            <a:r>
              <a:rPr lang="it-IT" sz="1800" b="1" i="1" dirty="0"/>
              <a:t>non</a:t>
            </a:r>
            <a:r>
              <a:rPr lang="it-IT" sz="1800" i="1" dirty="0"/>
              <a:t> è </a:t>
            </a:r>
            <a:r>
              <a:rPr lang="it-IT" sz="1800" b="1" i="1" dirty="0"/>
              <a:t>più una previsione per il futuro</a:t>
            </a:r>
            <a:r>
              <a:rPr lang="it-IT" sz="1800" i="1" dirty="0"/>
              <a:t>, </a:t>
            </a:r>
            <a:r>
              <a:rPr lang="it-IT" sz="1800" b="1" i="1" dirty="0"/>
              <a:t>ma un’emergenza reale già in atto in tutte le regioni del globo</a:t>
            </a:r>
            <a:r>
              <a:rPr lang="it-IT" sz="1800" i="1" dirty="0"/>
              <a:t>.                                                                                                              Possono colpire chiunque, a ogni età, in ogni Paese.</a:t>
            </a:r>
            <a:r>
              <a:rPr lang="it-IT" sz="1800" dirty="0"/>
              <a:t>"</a:t>
            </a:r>
            <a:r>
              <a:rPr lang="it-IT" sz="1800" i="1" dirty="0"/>
              <a:t>                                                                                                                            </a:t>
            </a:r>
            <a:r>
              <a:rPr lang="it-IT" sz="1400" i="1" dirty="0" err="1"/>
              <a:t>Keiji</a:t>
            </a:r>
            <a:r>
              <a:rPr lang="it-IT" sz="1400" i="1" dirty="0"/>
              <a:t> </a:t>
            </a:r>
            <a:r>
              <a:rPr lang="it-IT" sz="1400" i="1" dirty="0" err="1"/>
              <a:t>Fukuda</a:t>
            </a:r>
            <a:r>
              <a:rPr lang="it-IT" sz="1400" i="1" dirty="0"/>
              <a:t>, vice direttore generale dell’OMS per la sicurezza sanitaria</a:t>
            </a:r>
          </a:p>
          <a:p>
            <a:pPr algn="ctr"/>
            <a:r>
              <a:rPr lang="it-IT" sz="1800" dirty="0"/>
              <a:t>Occorre attivare un’azione urgente e coordinata,                                                      prendere azioni significative per aumentare gli sforzi nella prevenzione delle infezioni e per cambiare il modo in cui prescriviamo e usiamo gli antibiotici                                       per evitare che il mondo si trovi a fronteggiare                                                            </a:t>
            </a:r>
            <a:r>
              <a:rPr lang="it-IT" sz="1800" b="1" dirty="0"/>
              <a:t>un’era post-antibiotica                                                                                                            </a:t>
            </a:r>
            <a:r>
              <a:rPr lang="it-IT" sz="1800" dirty="0"/>
              <a:t>in cui infezioni comuni potranno tornare ad uccidere. </a:t>
            </a:r>
          </a:p>
        </p:txBody>
      </p:sp>
    </p:spTree>
    <p:extLst>
      <p:ext uri="{BB962C8B-B14F-4D97-AF65-F5344CB8AC3E}">
        <p14:creationId xmlns:p14="http://schemas.microsoft.com/office/powerpoint/2010/main" val="27365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50" y="411510"/>
            <a:ext cx="2700064" cy="179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339503"/>
            <a:ext cx="7543801" cy="603003"/>
          </a:xfrm>
        </p:spPr>
        <p:txBody>
          <a:bodyPr>
            <a:noAutofit/>
          </a:bodyPr>
          <a:lstStyle/>
          <a:p>
            <a:r>
              <a:rPr lang="it-IT" sz="3200" dirty="0">
                <a:latin typeface="Britannic Bold" panose="020B0903060703020204" pitchFamily="34" charset="0"/>
              </a:rPr>
              <a:t>L'ONU contro </a:t>
            </a:r>
            <a:r>
              <a:rPr lang="it-IT" sz="3200" dirty="0">
                <a:latin typeface="Britannic Bold" panose="020B0903060703020204" pitchFamily="34" charset="0"/>
              </a:rPr>
              <a:t>la  </a:t>
            </a:r>
            <a:r>
              <a:rPr lang="it-IT" sz="3200" dirty="0">
                <a:latin typeface="Britannic Bold" panose="020B0903060703020204" pitchFamily="34" charset="0"/>
              </a:rPr>
              <a:t>resistenza agli antibiotici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55578" y="1795810"/>
            <a:ext cx="734481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dirty="0"/>
              <a:t>Il </a:t>
            </a:r>
            <a:r>
              <a:rPr lang="it-IT" b="1" dirty="0"/>
              <a:t>21 settembre </a:t>
            </a:r>
            <a:r>
              <a:rPr lang="it-IT" dirty="0"/>
              <a:t>l'Assemblea Generale delle Nazioni Unite </a:t>
            </a:r>
            <a:endParaRPr lang="it-IT" dirty="0" smtClean="0"/>
          </a:p>
          <a:p>
            <a:pPr algn="ctr"/>
            <a:r>
              <a:rPr lang="it-IT" dirty="0"/>
              <a:t>tratterà </a:t>
            </a:r>
            <a:r>
              <a:rPr lang="it-IT" dirty="0" smtClean="0"/>
              <a:t>la </a:t>
            </a:r>
            <a:r>
              <a:rPr lang="it-IT" b="1" dirty="0"/>
              <a:t>minaccia dei batteri antibiotico-resistenti </a:t>
            </a:r>
            <a:endParaRPr lang="it-IT" b="1" dirty="0" smtClean="0"/>
          </a:p>
          <a:p>
            <a:pPr algn="ctr"/>
            <a:r>
              <a:rPr lang="it-IT" dirty="0" smtClean="0"/>
              <a:t>nel </a:t>
            </a:r>
            <a:r>
              <a:rPr lang="it-IT" dirty="0"/>
              <a:t>corso dell'incontro annuale di due settimane a New York, tradizionalmente dedicato a questioni di importanza globale.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1" y="3099614"/>
            <a:ext cx="8064896" cy="120031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dirty="0"/>
              <a:t>Il </a:t>
            </a:r>
            <a:r>
              <a:rPr lang="it-IT" b="1" dirty="0"/>
              <a:t>21 settembre </a:t>
            </a:r>
            <a:endParaRPr lang="it-IT" b="1" dirty="0" smtClean="0"/>
          </a:p>
          <a:p>
            <a:pPr algn="ctr"/>
            <a:r>
              <a:rPr lang="it-IT" dirty="0" smtClean="0"/>
              <a:t>l’Associazione Culturale “Giuseppe </a:t>
            </a:r>
            <a:r>
              <a:rPr lang="it-IT" dirty="0"/>
              <a:t>Dossetti: i Valori - Sviluppo e Tutela dei Diritti” </a:t>
            </a:r>
            <a:endParaRPr lang="it-IT" dirty="0" smtClean="0"/>
          </a:p>
          <a:p>
            <a:pPr algn="ctr"/>
            <a:r>
              <a:rPr lang="it-IT" dirty="0"/>
              <a:t>tratterà </a:t>
            </a:r>
            <a:r>
              <a:rPr lang="it-IT" dirty="0" smtClean="0"/>
              <a:t>lo stesso tema, nel convegno</a:t>
            </a:r>
            <a:endParaRPr lang="it-IT" b="1" dirty="0" smtClean="0"/>
          </a:p>
          <a:p>
            <a:pPr algn="ctr"/>
            <a:r>
              <a:rPr lang="it-IT" dirty="0" smtClean="0"/>
              <a:t>"una </a:t>
            </a:r>
            <a:r>
              <a:rPr lang="it-IT" dirty="0"/>
              <a:t>nuova resistenza </a:t>
            </a:r>
            <a:r>
              <a:rPr lang="it-IT" dirty="0" smtClean="0"/>
              <a:t>contro la </a:t>
            </a:r>
            <a:r>
              <a:rPr lang="it-IT" dirty="0"/>
              <a:t>sfida globale dei </a:t>
            </a:r>
            <a:r>
              <a:rPr lang="it-IT" dirty="0" smtClean="0"/>
              <a:t>superbatteri"</a:t>
            </a:r>
            <a:endParaRPr lang="it-IT" dirty="0"/>
          </a:p>
        </p:txBody>
      </p:sp>
      <p:sp>
        <p:nvSpPr>
          <p:cNvPr id="8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9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267" name="Picture 3" descr="Z:\SERVER_2014\CONV_EVENTI_ATTIVITA\1_CONVEGNI_EVENTI_ORGANIZZATI\2016\2016_09_21_Antibiotico resistenti\INTERVENTO SEGRETARIO NAZIONALE\batteri-300x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" y="3291830"/>
            <a:ext cx="2286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6" y="411511"/>
            <a:ext cx="7898978" cy="891035"/>
          </a:xfrm>
        </p:spPr>
        <p:txBody>
          <a:bodyPr>
            <a:noAutofit/>
          </a:bodyPr>
          <a:lstStyle/>
          <a:p>
            <a:pPr algn="ctr"/>
            <a:r>
              <a:rPr lang="it-IT" sz="2400" dirty="0">
                <a:latin typeface="Britannic Bold" panose="020B0903060703020204" pitchFamily="34" charset="0"/>
              </a:rPr>
              <a:t/>
            </a:r>
            <a:br>
              <a:rPr lang="it-IT" sz="2400" dirty="0">
                <a:latin typeface="Britannic Bold" panose="020B0903060703020204" pitchFamily="34" charset="0"/>
              </a:rPr>
            </a:br>
            <a:r>
              <a:rPr lang="it-IT" sz="2400" dirty="0">
                <a:latin typeface="Britannic Bold" panose="020B0903060703020204" pitchFamily="34" charset="0"/>
              </a:rPr>
              <a:t>ANTIBIOTICO RESISTENZA: UN RISCHIO DA NON SOTTOVALUTARE</a:t>
            </a:r>
            <a:endParaRPr lang="it-IT" sz="2400" dirty="0">
              <a:latin typeface="Britannic Bold" panose="020B0903060703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23531" y="1456706"/>
            <a:ext cx="8349662" cy="3347292"/>
          </a:xfrm>
        </p:spPr>
        <p:txBody>
          <a:bodyPr/>
          <a:lstStyle/>
          <a:p>
            <a:pPr algn="ctr"/>
            <a:r>
              <a:rPr lang="it-IT" sz="1600" dirty="0"/>
              <a:t>Aggiungere </a:t>
            </a:r>
            <a:r>
              <a:rPr lang="it-IT" sz="1600" dirty="0"/>
              <a:t>la resistenza agli antibiotici al registro nazionale dei </a:t>
            </a:r>
            <a:r>
              <a:rPr lang="it-IT" sz="1600" dirty="0"/>
              <a:t>rischi,                                                                                                                                          che comprende attacchi terroristici catastrofici  ed altre emergenze civili ,                                                                                                                                 significa dare la massima attenzione alle questione.</a:t>
            </a: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/>
            </a:r>
            <a:br>
              <a:rPr lang="it-IT" sz="1600" dirty="0"/>
            </a:br>
            <a:r>
              <a:rPr lang="it-IT" sz="1600" dirty="0"/>
              <a:t>"</a:t>
            </a:r>
            <a:r>
              <a:rPr lang="it-IT" sz="1600" i="1" dirty="0"/>
              <a:t>La </a:t>
            </a:r>
            <a:r>
              <a:rPr lang="it-IT" sz="1600" i="1" dirty="0"/>
              <a:t>resistenza antimicrobica </a:t>
            </a:r>
            <a:r>
              <a:rPr lang="it-IT" sz="1600" i="1" dirty="0"/>
              <a:t> - </a:t>
            </a:r>
            <a:r>
              <a:rPr lang="it-IT" sz="1600" dirty="0"/>
              <a:t>importante quanto i cambiamenti climatici per il mondo </a:t>
            </a:r>
            <a:r>
              <a:rPr lang="it-IT" sz="1600" dirty="0"/>
              <a:t>- </a:t>
            </a:r>
            <a:r>
              <a:rPr lang="it-IT" sz="1600" i="1" dirty="0"/>
              <a:t>è </a:t>
            </a:r>
            <a:r>
              <a:rPr lang="it-IT" sz="1600" i="1" dirty="0"/>
              <a:t>una </a:t>
            </a:r>
            <a:r>
              <a:rPr lang="it-IT" sz="1600" b="1" i="1" dirty="0"/>
              <a:t>bomba a </a:t>
            </a:r>
            <a:r>
              <a:rPr lang="it-IT" sz="1600" b="1" i="1" dirty="0"/>
              <a:t>orologeria</a:t>
            </a:r>
            <a:r>
              <a:rPr lang="it-IT" sz="1600" i="1" dirty="0"/>
              <a:t>,                                                                                                                                               non </a:t>
            </a:r>
            <a:r>
              <a:rPr lang="it-IT" sz="1600" i="1" dirty="0"/>
              <a:t>solo per il Regno </a:t>
            </a:r>
            <a:r>
              <a:rPr lang="it-IT" sz="1600" i="1" dirty="0"/>
              <a:t>Unito, </a:t>
            </a:r>
            <a:r>
              <a:rPr lang="it-IT" sz="1600" i="1" dirty="0"/>
              <a:t>ma anche per il </a:t>
            </a:r>
            <a:r>
              <a:rPr lang="it-IT" sz="1600" i="1" dirty="0"/>
              <a:t>mondo.                                                                                                                                                                       Abbiamo </a:t>
            </a:r>
            <a:r>
              <a:rPr lang="it-IT" sz="1600" i="1" dirty="0"/>
              <a:t>bisogno di lavorare con tutti per garantire che  lo scenario apocalittico di una diffusa resistenza agli antibiotici non diventi una realtà</a:t>
            </a:r>
            <a:r>
              <a:rPr lang="it-IT" sz="1600" dirty="0"/>
              <a:t>. "</a:t>
            </a:r>
          </a:p>
          <a:p>
            <a:pPr algn="r"/>
            <a:r>
              <a:rPr lang="en-US" sz="1100" dirty="0"/>
              <a:t>Chief Medical </a:t>
            </a:r>
            <a:r>
              <a:rPr lang="en-US" sz="1100" dirty="0"/>
              <a:t>Officer, </a:t>
            </a:r>
            <a:r>
              <a:rPr lang="en-US" sz="1100" dirty="0" err="1"/>
              <a:t>Uk</a:t>
            </a:r>
            <a:r>
              <a:rPr lang="en-US" sz="1100" dirty="0"/>
              <a:t> Government</a:t>
            </a:r>
            <a:endParaRPr lang="en-US" sz="1100" dirty="0"/>
          </a:p>
          <a:p>
            <a:pPr algn="r"/>
            <a:r>
              <a:rPr lang="en-US" sz="1100" dirty="0"/>
              <a:t>Professor Dame Sally Davies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6711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808529" y="339502"/>
            <a:ext cx="7543801" cy="1087040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Britannic Bold" panose="020B0903060703020204" pitchFamily="34" charset="0"/>
              </a:rPr>
              <a:t/>
            </a:r>
            <a:br>
              <a:rPr lang="it-IT" sz="2800" dirty="0">
                <a:latin typeface="Britannic Bold" panose="020B0903060703020204" pitchFamily="34" charset="0"/>
              </a:rPr>
            </a:br>
            <a:r>
              <a:rPr lang="it-IT" sz="2800" dirty="0">
                <a:latin typeface="Britannic Bold" panose="020B0903060703020204" pitchFamily="34" charset="0"/>
              </a:rPr>
              <a:t> </a:t>
            </a:r>
            <a:r>
              <a:rPr lang="it-IT" sz="2800" dirty="0">
                <a:latin typeface="Britannic Bold" panose="020B0903060703020204" pitchFamily="34" charset="0"/>
              </a:rPr>
              <a:t>N</a:t>
            </a:r>
            <a:r>
              <a:rPr lang="it-IT" sz="2800" dirty="0">
                <a:latin typeface="Britannic Bold" panose="020B0903060703020204" pitchFamily="34" charset="0"/>
              </a:rPr>
              <a:t>el </a:t>
            </a:r>
            <a:r>
              <a:rPr lang="it-IT" sz="2800" dirty="0">
                <a:latin typeface="Britannic Bold" panose="020B0903060703020204" pitchFamily="34" charset="0"/>
              </a:rPr>
              <a:t>2050 i batteri uccideranno </a:t>
            </a:r>
            <a:r>
              <a:rPr lang="it-IT" sz="2800" dirty="0">
                <a:latin typeface="Britannic Bold" panose="020B0903060703020204" pitchFamily="34" charset="0"/>
              </a:rPr>
              <a:t/>
            </a:r>
            <a:br>
              <a:rPr lang="it-IT" sz="2800" dirty="0">
                <a:latin typeface="Britannic Bold" panose="020B0903060703020204" pitchFamily="34" charset="0"/>
              </a:rPr>
            </a:br>
            <a:r>
              <a:rPr lang="it-IT" sz="2800" dirty="0">
                <a:latin typeface="Britannic Bold" panose="020B0903060703020204" pitchFamily="34" charset="0"/>
              </a:rPr>
              <a:t>più </a:t>
            </a:r>
            <a:r>
              <a:rPr lang="it-IT" sz="2800" dirty="0">
                <a:latin typeface="Britannic Bold" panose="020B0903060703020204" pitchFamily="34" charset="0"/>
              </a:rPr>
              <a:t>dei tumori.</a:t>
            </a:r>
            <a:br>
              <a:rPr lang="it-IT" sz="2800" dirty="0">
                <a:latin typeface="Britannic Bold" panose="020B0903060703020204" pitchFamily="34" charset="0"/>
              </a:rPr>
            </a:br>
            <a:r>
              <a:rPr lang="it-IT" sz="2800" dirty="0">
                <a:latin typeface="Britannic Bold" panose="020B0903060703020204" pitchFamily="34" charset="0"/>
              </a:rPr>
              <a:t>Le minacce dell’era post-antibiotica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808529" y="2067695"/>
            <a:ext cx="7543801" cy="2411188"/>
          </a:xfrm>
        </p:spPr>
        <p:txBody>
          <a:bodyPr/>
          <a:lstStyle/>
          <a:p>
            <a:endParaRPr lang="it-IT" sz="1400" dirty="0"/>
          </a:p>
          <a:p>
            <a:pPr algn="ctr"/>
            <a:r>
              <a:rPr lang="it-IT" sz="1400" dirty="0"/>
              <a:t>U</a:t>
            </a:r>
            <a:r>
              <a:rPr lang="it-IT" sz="1400" dirty="0"/>
              <a:t>na concreta minaccia per la salute pubblica mondiale è originata dal preoccupante aumento della resistenza alle terapie antibiotiche, più volte denunciato dall’Oms,                                                                     dalle istituzioni europee e da quelle italiane.</a:t>
            </a:r>
          </a:p>
          <a:p>
            <a:pPr algn="ctr"/>
            <a:r>
              <a:rPr lang="it-IT" sz="1400" dirty="0"/>
              <a:t>Nel mondo, nel 2050, le infezioni batteriche causeranno circa </a:t>
            </a:r>
            <a:r>
              <a:rPr lang="it-IT" sz="1400" dirty="0"/>
              <a:t>                                                                          </a:t>
            </a:r>
            <a:r>
              <a:rPr lang="it-IT" sz="1400" b="1" dirty="0"/>
              <a:t>10 </a:t>
            </a:r>
            <a:r>
              <a:rPr lang="it-IT" sz="1400" b="1" dirty="0"/>
              <a:t>milioni di morti l’anno</a:t>
            </a:r>
            <a:r>
              <a:rPr lang="it-IT" sz="1400" dirty="0"/>
              <a:t>, </a:t>
            </a:r>
            <a:r>
              <a:rPr lang="it-IT" sz="1400" b="1" dirty="0"/>
              <a:t>superando </a:t>
            </a:r>
            <a:r>
              <a:rPr lang="it-IT" sz="1400" b="1" dirty="0"/>
              <a:t>ampiamente i decessi </a:t>
            </a:r>
            <a:r>
              <a:rPr lang="it-IT" sz="1400" b="1" dirty="0"/>
              <a:t>                                                                                                                                   </a:t>
            </a:r>
            <a:r>
              <a:rPr lang="it-IT" sz="1400" dirty="0"/>
              <a:t>per </a:t>
            </a:r>
            <a:r>
              <a:rPr lang="it-IT" sz="1400" dirty="0"/>
              <a:t>tumore (8,2 ml/anno), </a:t>
            </a:r>
            <a:r>
              <a:rPr lang="it-IT" sz="1400" dirty="0"/>
              <a:t>                                                                                                                                         diabete </a:t>
            </a:r>
            <a:r>
              <a:rPr lang="it-IT" sz="1400" dirty="0"/>
              <a:t>(1,5 ml/anno) </a:t>
            </a:r>
            <a:r>
              <a:rPr lang="it-IT" sz="1400" dirty="0"/>
              <a:t>                                                                                                                                                         o </a:t>
            </a:r>
            <a:r>
              <a:rPr lang="it-IT" sz="1400" dirty="0"/>
              <a:t>incidenti stradali (1,2 ml/anno) </a:t>
            </a:r>
            <a:r>
              <a:rPr lang="it-IT" sz="1400" dirty="0"/>
              <a:t>                                                                                                                              con </a:t>
            </a:r>
            <a:r>
              <a:rPr lang="it-IT" sz="1400" dirty="0"/>
              <a:t>un impatto negativo </a:t>
            </a:r>
            <a:r>
              <a:rPr lang="it-IT" sz="1400" dirty="0"/>
              <a:t> </a:t>
            </a:r>
            <a:r>
              <a:rPr lang="it-IT" sz="1400" dirty="0"/>
              <a:t>di circa il 3,5% sul PIL </a:t>
            </a:r>
            <a:r>
              <a:rPr lang="it-IT" sz="1400" dirty="0"/>
              <a:t>mondiale</a:t>
            </a:r>
            <a:r>
              <a:rPr lang="it-IT" sz="1400" baseline="-25000" dirty="0"/>
              <a:t> </a:t>
            </a:r>
            <a:r>
              <a:rPr lang="it-IT" sz="1400" dirty="0"/>
              <a:t>*.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79511" y="4459859"/>
            <a:ext cx="5472608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1100" dirty="0"/>
              <a:t> *recenti stime del Fondo Monetario </a:t>
            </a:r>
            <a:r>
              <a:rPr lang="it-IT" sz="1100" dirty="0"/>
              <a:t>Internazionale.</a:t>
            </a:r>
            <a:endParaRPr lang="it-IT" sz="1100" dirty="0"/>
          </a:p>
        </p:txBody>
      </p:sp>
      <p:pic>
        <p:nvPicPr>
          <p:cNvPr id="12290" name="Picture 2" descr="Z:\SERVER_2014\CONV_EVENTI_ATTIVITA\1_CONVEGNI_EVENTI_ORGANIZZATI\2016\2016_09_21_Antibiotico resistenti\INTERVENTO SEGRETARIO NAZIONALE\abuso.di_.antibiotici.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55" y="1347614"/>
            <a:ext cx="1586953" cy="10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11560" y="267496"/>
            <a:ext cx="8208912" cy="819027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latin typeface="Britannic Bold" panose="020B0903060703020204" pitchFamily="34" charset="0"/>
              </a:rPr>
              <a:t>Italia maglia nera, </a:t>
            </a:r>
            <a:r>
              <a:rPr lang="it-IT" sz="3200" dirty="0">
                <a:latin typeface="Britannic Bold" panose="020B0903060703020204" pitchFamily="34" charset="0"/>
              </a:rPr>
              <a:t/>
            </a:r>
            <a:br>
              <a:rPr lang="it-IT" sz="3200" dirty="0">
                <a:latin typeface="Britannic Bold" panose="020B0903060703020204" pitchFamily="34" charset="0"/>
              </a:rPr>
            </a:br>
            <a:r>
              <a:rPr lang="it-IT" sz="3200" dirty="0">
                <a:latin typeface="Britannic Bold" panose="020B0903060703020204" pitchFamily="34" charset="0"/>
              </a:rPr>
              <a:t>prima </a:t>
            </a:r>
            <a:r>
              <a:rPr lang="it-IT" sz="3200" dirty="0">
                <a:latin typeface="Britannic Bold" panose="020B0903060703020204" pitchFamily="34" charset="0"/>
              </a:rPr>
              <a:t>per resistenza su antibiotici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33977" y="1046794"/>
            <a:ext cx="8712969" cy="2088232"/>
          </a:xfrm>
        </p:spPr>
        <p:txBody>
          <a:bodyPr/>
          <a:lstStyle/>
          <a:p>
            <a:pPr algn="ctr"/>
            <a:r>
              <a:rPr lang="it-IT" sz="1400" dirty="0"/>
              <a:t>In Europa 1 paziente su 20 ospedalizzato acquisisce un’infezione,  </a:t>
            </a:r>
            <a:r>
              <a:rPr lang="it-IT" sz="1400" dirty="0"/>
              <a:t>                                                                                                il </a:t>
            </a:r>
            <a:r>
              <a:rPr lang="it-IT" sz="1400" dirty="0"/>
              <a:t>che vuol </a:t>
            </a:r>
            <a:r>
              <a:rPr lang="it-IT" sz="1400" dirty="0"/>
              <a:t>dire </a:t>
            </a:r>
            <a:r>
              <a:rPr lang="it-IT" sz="1400" dirty="0">
                <a:latin typeface="Britannic Bold" panose="020B0903060703020204" pitchFamily="34" charset="0"/>
              </a:rPr>
              <a:t>4,1 milioni </a:t>
            </a:r>
            <a:r>
              <a:rPr lang="it-IT" sz="1400" dirty="0"/>
              <a:t>le infezioni da antibiotico resistenza registrate ogni anno,                                                              circa </a:t>
            </a:r>
            <a:r>
              <a:rPr lang="it-IT" sz="1400" dirty="0">
                <a:latin typeface="Britannic Bold" panose="020B0903060703020204" pitchFamily="34" charset="0"/>
              </a:rPr>
              <a:t>37.000 i decessi </a:t>
            </a:r>
            <a:r>
              <a:rPr lang="it-IT" sz="1400" dirty="0"/>
              <a:t>stimati con un assorbimento di risorse (sanitarie e non)                                                                             che ammonta a circa </a:t>
            </a:r>
            <a:r>
              <a:rPr lang="it-IT" sz="1400" dirty="0">
                <a:latin typeface="Britannic Bold" panose="020B0903060703020204" pitchFamily="34" charset="0"/>
              </a:rPr>
              <a:t>6 miliardi di euro all'anno*</a:t>
            </a:r>
            <a:r>
              <a:rPr lang="it-IT" sz="1400" dirty="0"/>
              <a:t>.</a:t>
            </a:r>
          </a:p>
          <a:p>
            <a:pPr algn="ctr"/>
            <a:r>
              <a:rPr lang="it-IT" sz="1400" dirty="0"/>
              <a:t>In Italia le infezioni correlate all'assistenza intra-ospedaliera colpiscono ogni anno circa </a:t>
            </a:r>
            <a:r>
              <a:rPr lang="it-IT" sz="1400" dirty="0">
                <a:latin typeface="Britannic Bold" panose="020B0903060703020204" pitchFamily="34" charset="0"/>
              </a:rPr>
              <a:t>700.000</a:t>
            </a:r>
            <a:r>
              <a:rPr lang="it-IT" sz="1400" dirty="0"/>
              <a:t> pazienti,                         causando circa </a:t>
            </a:r>
            <a:r>
              <a:rPr lang="it-IT" sz="1400" dirty="0">
                <a:latin typeface="Britannic Bold" panose="020B0903060703020204" pitchFamily="34" charset="0"/>
              </a:rPr>
              <a:t>4.500-7.000</a:t>
            </a:r>
            <a:r>
              <a:rPr lang="it-IT" sz="1400" dirty="0"/>
              <a:t> decessi,                                                                                                                                                        </a:t>
            </a:r>
            <a:r>
              <a:rPr lang="it-IT" sz="1400" dirty="0">
                <a:solidFill>
                  <a:srgbClr val="FF0000"/>
                </a:solidFill>
              </a:rPr>
              <a:t>con un costo a carico del SSN che oscilla tra i </a:t>
            </a:r>
            <a:r>
              <a:rPr lang="it-IT" sz="1400" b="1" dirty="0">
                <a:solidFill>
                  <a:srgbClr val="FF0000"/>
                </a:solidFill>
              </a:rPr>
              <a:t>4,8 e 11,1 miliardi</a:t>
            </a:r>
            <a:r>
              <a:rPr lang="it-IT" sz="1400" dirty="0">
                <a:solidFill>
                  <a:srgbClr val="FF0000"/>
                </a:solidFill>
              </a:rPr>
              <a:t> di euro, per il triennio 2008-2010.</a:t>
            </a:r>
            <a:r>
              <a:rPr lang="it-IT" sz="1400" dirty="0"/>
              <a:t>                                                                                                                                                             </a:t>
            </a:r>
            <a:endParaRPr lang="it-IT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7" y="2787966"/>
            <a:ext cx="23027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2787774"/>
            <a:ext cx="2541177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152740" y="2796473"/>
            <a:ext cx="3075447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600" b="1" dirty="0"/>
              <a:t>Decessi per infezioni ospedaliere</a:t>
            </a:r>
            <a:endParaRPr lang="it-IT" sz="16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47865" y="3363839"/>
            <a:ext cx="2592288" cy="52321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400" dirty="0"/>
              <a:t>MEDIA EUROPEA: 0,91%</a:t>
            </a:r>
          </a:p>
          <a:p>
            <a:pPr algn="ctr"/>
            <a:r>
              <a:rPr lang="it-IT" sz="1400" dirty="0"/>
              <a:t>MEDIA ITALIANA: 1%</a:t>
            </a:r>
            <a:endParaRPr lang="it-IT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6179" y="4508756"/>
            <a:ext cx="2808313" cy="26160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1100" dirty="0"/>
              <a:t>*fonte: </a:t>
            </a:r>
            <a:r>
              <a:rPr lang="it-IT" sz="1100" dirty="0" err="1"/>
              <a:t>quotidianosanità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658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asellaDiTesto 3"/>
          <p:cNvSpPr txBox="1">
            <a:spLocks noChangeArrowheads="1"/>
          </p:cNvSpPr>
          <p:nvPr/>
        </p:nvSpPr>
        <p:spPr bwMode="auto">
          <a:xfrm>
            <a:off x="16861" y="4803998"/>
            <a:ext cx="9127141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Una nuova resistenza contro la sfida globale dei superbatteri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21 </a:t>
            </a:r>
            <a:r>
              <a:rPr lang="it-IT" altLang="it-IT" sz="1000" dirty="0">
                <a:solidFill>
                  <a:srgbClr val="FFFFFF"/>
                </a:solidFill>
                <a:cs typeface="Arial" pitchFamily="34" charset="0"/>
              </a:rPr>
              <a:t>settembre 2016</a:t>
            </a:r>
            <a:endParaRPr lang="it-IT" altLang="it-IT" sz="12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108028119"/>
              </p:ext>
            </p:extLst>
          </p:nvPr>
        </p:nvGraphicFramePr>
        <p:xfrm>
          <a:off x="16859" y="123478"/>
          <a:ext cx="39120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Connettore 1 8"/>
          <p:cNvCxnSpPr/>
          <p:nvPr/>
        </p:nvCxnSpPr>
        <p:spPr>
          <a:xfrm flipH="1">
            <a:off x="3131841" y="2203909"/>
            <a:ext cx="2412286" cy="260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859853378"/>
              </p:ext>
            </p:extLst>
          </p:nvPr>
        </p:nvGraphicFramePr>
        <p:xfrm>
          <a:off x="4139952" y="879748"/>
          <a:ext cx="3960441" cy="205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Connettore 1 12"/>
          <p:cNvCxnSpPr/>
          <p:nvPr/>
        </p:nvCxnSpPr>
        <p:spPr>
          <a:xfrm flipV="1">
            <a:off x="3131841" y="2203907"/>
            <a:ext cx="2412286" cy="462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1353724338"/>
              </p:ext>
            </p:extLst>
          </p:nvPr>
        </p:nvGraphicFramePr>
        <p:xfrm>
          <a:off x="5076056" y="3050967"/>
          <a:ext cx="1944217" cy="1061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9" name="Connettore 1 18"/>
          <p:cNvCxnSpPr/>
          <p:nvPr/>
        </p:nvCxnSpPr>
        <p:spPr>
          <a:xfrm>
            <a:off x="3131841" y="2666088"/>
            <a:ext cx="2304256" cy="769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3131841" y="2464422"/>
            <a:ext cx="2304256" cy="971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4860034" y="4155927"/>
            <a:ext cx="3240361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dirty="0" smtClean="0"/>
              <a:t>PAZIENTI DECEDUTI (7.000)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4788024" y="4299943"/>
            <a:ext cx="7200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6156177" y="3507855"/>
            <a:ext cx="1322859" cy="36932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dirty="0" smtClean="0"/>
              <a:t>99%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07505" y="4443961"/>
            <a:ext cx="2808313" cy="30776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1400" dirty="0"/>
              <a:t>*fonte: </a:t>
            </a:r>
            <a:r>
              <a:rPr lang="it-IT" sz="1400" dirty="0" err="1"/>
              <a:t>quotidianosanità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2719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1440</Words>
  <Application>Microsoft Office PowerPoint</Application>
  <PresentationFormat>Presentazione su schermo (16:9)</PresentationFormat>
  <Paragraphs>150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Retrospettivo</vt:lpstr>
      <vt:lpstr>"Superbugs:</vt:lpstr>
      <vt:lpstr>Presentazione standard di PowerPoint</vt:lpstr>
      <vt:lpstr>  </vt:lpstr>
      <vt:lpstr>Allarme dell'Oms:  i superbatteri colpiscono sempre di più</vt:lpstr>
      <vt:lpstr>L'ONU contro la  resistenza agli antibiotici</vt:lpstr>
      <vt:lpstr> ANTIBIOTICO RESISTENZA: UN RISCHIO DA NON SOTTOVALUTARE</vt:lpstr>
      <vt:lpstr>  Nel 2050 i batteri uccideranno  più dei tumori. Le minacce dell’era post-antibiotica</vt:lpstr>
      <vt:lpstr>Italia maglia nera,  prima per resistenza su antibiotici</vt:lpstr>
      <vt:lpstr>Presentazione standard di PowerPoint</vt:lpstr>
      <vt:lpstr>Presentazione standard di PowerPoint</vt:lpstr>
      <vt:lpstr>ESISTE UNA CORRELAZIONE TRA IL TEMA DELL’ANTIBIOTICORESISTENZA E LA CORRUZIONE IN SANITÁ?</vt:lpstr>
      <vt:lpstr>Presentazione standard di PowerPoint</vt:lpstr>
      <vt:lpstr>Risarcimento malasanità per infezione ospedaliera  </vt:lpstr>
      <vt:lpstr>Risarcimento malasanità per infezione ospedaliera  </vt:lpstr>
      <vt:lpstr>Parte la controffensiva contro i superbatteri resistenti agli antibiotici</vt:lpstr>
      <vt:lpstr>AL DI LÁ DEL COLORE POLITICO E DEL MALCOSTUME</vt:lpstr>
      <vt:lpstr>La Soluzione ai Superbatteri in un Manoscritto?</vt:lpstr>
      <vt:lpstr>Batteri "buoni" per il restauro di fontane e statue dei Giardini Vaticani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segreteria2</dc:creator>
  <cp:lastModifiedBy>segreteria2</cp:lastModifiedBy>
  <cp:revision>52</cp:revision>
  <cp:lastPrinted>2016-09-20T16:21:53Z</cp:lastPrinted>
  <dcterms:created xsi:type="dcterms:W3CDTF">2016-09-19T07:31:06Z</dcterms:created>
  <dcterms:modified xsi:type="dcterms:W3CDTF">2016-09-20T17:40:07Z</dcterms:modified>
</cp:coreProperties>
</file>