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E9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10" y="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C3A99-E46C-456E-9D4F-DA807E1DBCB8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87B1B490-EE62-4098-90DB-BFCD6BB4F4A8}">
      <dgm:prSet phldrT="[Testo]" custT="1"/>
      <dgm:spPr/>
      <dgm:t>
        <a:bodyPr/>
        <a:lstStyle/>
        <a:p>
          <a:r>
            <a: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Identificazione della patologia</a:t>
          </a:r>
        </a:p>
      </dgm:t>
    </dgm:pt>
    <dgm:pt modelId="{BBF47AC1-71A4-4E4B-B2C9-3A1DCC78DA44}" type="parTrans" cxnId="{FAACC5EE-A65B-49E5-8869-70A6FBE457AD}">
      <dgm:prSet/>
      <dgm:spPr/>
      <dgm:t>
        <a:bodyPr/>
        <a:lstStyle/>
        <a:p>
          <a:endParaRPr lang="it-IT"/>
        </a:p>
      </dgm:t>
    </dgm:pt>
    <dgm:pt modelId="{9B3B7D23-08AB-4B40-9D33-333F87444D64}" type="sibTrans" cxnId="{FAACC5EE-A65B-49E5-8869-70A6FBE457AD}">
      <dgm:prSet/>
      <dgm:spPr/>
      <dgm:t>
        <a:bodyPr/>
        <a:lstStyle/>
        <a:p>
          <a:endParaRPr lang="it-IT"/>
        </a:p>
      </dgm:t>
    </dgm:pt>
    <dgm:pt modelId="{3A837412-D5AD-4DAD-95FD-A910AA4579D7}">
      <dgm:prSet phldrT="[Testo]"/>
      <dgm:spPr/>
      <dgm:t>
        <a:bodyPr/>
        <a:lstStyle/>
        <a:p>
          <a:r>
            <a:rPr lang="it-IT" dirty="0"/>
            <a:t>obsoleta</a:t>
          </a:r>
        </a:p>
      </dgm:t>
    </dgm:pt>
    <dgm:pt modelId="{90CF661F-0209-4B77-A1B2-AA6A97912446}" type="parTrans" cxnId="{F8F37CD2-3557-428C-94F6-BF087173E2B9}">
      <dgm:prSet/>
      <dgm:spPr/>
      <dgm:t>
        <a:bodyPr/>
        <a:lstStyle/>
        <a:p>
          <a:endParaRPr lang="it-IT"/>
        </a:p>
      </dgm:t>
    </dgm:pt>
    <dgm:pt modelId="{D27E2AC4-52AE-415E-8D02-4DE4187D85C7}" type="sibTrans" cxnId="{F8F37CD2-3557-428C-94F6-BF087173E2B9}">
      <dgm:prSet/>
      <dgm:spPr/>
      <dgm:t>
        <a:bodyPr/>
        <a:lstStyle/>
        <a:p>
          <a:endParaRPr lang="it-IT"/>
        </a:p>
      </dgm:t>
    </dgm:pt>
    <dgm:pt modelId="{553ACDD8-2BE2-4503-BD53-6B324C9E3137}">
      <dgm:prSet phldrT="[Testo]"/>
      <dgm:spPr/>
      <dgm:t>
        <a:bodyPr/>
        <a:lstStyle/>
        <a:p>
          <a:r>
            <a:rPr lang="it-IT" dirty="0"/>
            <a:t>impossibilità di eseguire indagini epidemiologiche, di identificare i bisogni, allocare le risorse e valutare l’appropriatezza delle prestazioni</a:t>
          </a:r>
        </a:p>
      </dgm:t>
    </dgm:pt>
    <dgm:pt modelId="{7439D790-87CD-49F7-B342-0608A0FBE8F4}" type="parTrans" cxnId="{EB7B22A5-BB6A-4026-B125-8DBCD703A803}">
      <dgm:prSet/>
      <dgm:spPr/>
      <dgm:t>
        <a:bodyPr/>
        <a:lstStyle/>
        <a:p>
          <a:endParaRPr lang="it-IT"/>
        </a:p>
      </dgm:t>
    </dgm:pt>
    <dgm:pt modelId="{2671DD1B-96A4-46E9-932E-480E13246A8C}" type="sibTrans" cxnId="{EB7B22A5-BB6A-4026-B125-8DBCD703A803}">
      <dgm:prSet/>
      <dgm:spPr/>
      <dgm:t>
        <a:bodyPr/>
        <a:lstStyle/>
        <a:p>
          <a:endParaRPr lang="it-IT"/>
        </a:p>
      </dgm:t>
    </dgm:pt>
    <dgm:pt modelId="{D18E6C07-9698-408A-871F-F6F400E6885B}">
      <dgm:prSet phldrT="[Testo]" custT="1"/>
      <dgm:spPr/>
      <dgm:t>
        <a:bodyPr/>
        <a:lstStyle/>
        <a:p>
          <a:r>
            <a: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Valorizzazione della procedura</a:t>
          </a:r>
        </a:p>
      </dgm:t>
    </dgm:pt>
    <dgm:pt modelId="{8543AA8C-BEDB-4B96-80BA-49A513954692}" type="parTrans" cxnId="{F1889147-6944-481D-A00B-912EBACA0CA5}">
      <dgm:prSet/>
      <dgm:spPr/>
      <dgm:t>
        <a:bodyPr/>
        <a:lstStyle/>
        <a:p>
          <a:endParaRPr lang="it-IT"/>
        </a:p>
      </dgm:t>
    </dgm:pt>
    <dgm:pt modelId="{4AE67E9D-D266-4B4E-A8B4-3715FDEE0777}" type="sibTrans" cxnId="{F1889147-6944-481D-A00B-912EBACA0CA5}">
      <dgm:prSet/>
      <dgm:spPr/>
      <dgm:t>
        <a:bodyPr/>
        <a:lstStyle/>
        <a:p>
          <a:endParaRPr lang="it-IT"/>
        </a:p>
      </dgm:t>
    </dgm:pt>
    <dgm:pt modelId="{AEA15D2C-D0F5-4430-A5CF-F16F85B8B950}">
      <dgm:prSet phldrT="[Testo]"/>
      <dgm:spPr/>
      <dgm:t>
        <a:bodyPr/>
        <a:lstStyle/>
        <a:p>
          <a:r>
            <a:rPr lang="it-IT" dirty="0"/>
            <a:t>ampiamente inadeguata per le procedure complesse</a:t>
          </a:r>
        </a:p>
      </dgm:t>
    </dgm:pt>
    <dgm:pt modelId="{A855D1FA-5FDC-4993-AB7D-779A7C3E045A}" type="parTrans" cxnId="{6E163D0D-C195-49B8-A845-DF5ACC795799}">
      <dgm:prSet/>
      <dgm:spPr/>
      <dgm:t>
        <a:bodyPr/>
        <a:lstStyle/>
        <a:p>
          <a:endParaRPr lang="it-IT"/>
        </a:p>
      </dgm:t>
    </dgm:pt>
    <dgm:pt modelId="{B9A65005-3732-4644-9F49-F69D1BCAC85D}" type="sibTrans" cxnId="{6E163D0D-C195-49B8-A845-DF5ACC795799}">
      <dgm:prSet/>
      <dgm:spPr/>
      <dgm:t>
        <a:bodyPr/>
        <a:lstStyle/>
        <a:p>
          <a:endParaRPr lang="it-IT"/>
        </a:p>
      </dgm:t>
    </dgm:pt>
    <dgm:pt modelId="{C69F1953-142F-4FC6-AD12-46F5A2E1E9B5}">
      <dgm:prSet phldrT="[Testo]"/>
      <dgm:spPr/>
      <dgm:t>
        <a:bodyPr/>
        <a:lstStyle/>
        <a:p>
          <a:r>
            <a:rPr lang="it-IT" dirty="0"/>
            <a:t>problemi di sostenibilità, adeguamento all’innovazione tecnologica</a:t>
          </a:r>
        </a:p>
      </dgm:t>
    </dgm:pt>
    <dgm:pt modelId="{ADD9EBF7-7677-45D6-9CE2-88333329550C}" type="parTrans" cxnId="{50AAED2C-9021-45AB-AF82-48F991902BA7}">
      <dgm:prSet/>
      <dgm:spPr/>
      <dgm:t>
        <a:bodyPr/>
        <a:lstStyle/>
        <a:p>
          <a:endParaRPr lang="it-IT"/>
        </a:p>
      </dgm:t>
    </dgm:pt>
    <dgm:pt modelId="{8FFB48F1-A032-4E07-B7C6-C6FF1504FC78}" type="sibTrans" cxnId="{50AAED2C-9021-45AB-AF82-48F991902BA7}">
      <dgm:prSet/>
      <dgm:spPr/>
      <dgm:t>
        <a:bodyPr/>
        <a:lstStyle/>
        <a:p>
          <a:endParaRPr lang="it-IT"/>
        </a:p>
      </dgm:t>
    </dgm:pt>
    <dgm:pt modelId="{A8988AC5-EF47-4C40-9972-11592F633A37}">
      <dgm:prSet phldrT="[Testo]"/>
      <dgm:spPr/>
      <dgm:t>
        <a:bodyPr/>
        <a:lstStyle/>
        <a:p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Differenze di rimborso inter-regionali e per regime di ricovero</a:t>
          </a:r>
        </a:p>
      </dgm:t>
    </dgm:pt>
    <dgm:pt modelId="{ED31F404-2B2C-4C7F-A255-3D9F44A318E7}" type="parTrans" cxnId="{2E974246-53BA-4A95-AFE2-286C391ECBC6}">
      <dgm:prSet/>
      <dgm:spPr/>
      <dgm:t>
        <a:bodyPr/>
        <a:lstStyle/>
        <a:p>
          <a:endParaRPr lang="it-IT"/>
        </a:p>
      </dgm:t>
    </dgm:pt>
    <dgm:pt modelId="{11F063E2-0A55-44FD-BEFB-FF0A79A70051}" type="sibTrans" cxnId="{2E974246-53BA-4A95-AFE2-286C391ECBC6}">
      <dgm:prSet/>
      <dgm:spPr/>
      <dgm:t>
        <a:bodyPr/>
        <a:lstStyle/>
        <a:p>
          <a:endParaRPr lang="it-IT"/>
        </a:p>
      </dgm:t>
    </dgm:pt>
    <dgm:pt modelId="{405A8A6A-0EFB-447D-8841-7880DD5937A2}">
      <dgm:prSet phldrT="[Testo]"/>
      <dgm:spPr/>
      <dgm:t>
        <a:bodyPr/>
        <a:lstStyle/>
        <a:p>
          <a:r>
            <a:rPr lang="it-IT" dirty="0"/>
            <a:t>non giustificate da motivazioni epidemiologiche</a:t>
          </a:r>
        </a:p>
      </dgm:t>
    </dgm:pt>
    <dgm:pt modelId="{8F1C1BE4-7C32-49C0-A739-61B6D0EE9A89}" type="parTrans" cxnId="{DB9A7C1C-BF9E-4ABB-873A-D398CC502004}">
      <dgm:prSet/>
      <dgm:spPr/>
      <dgm:t>
        <a:bodyPr/>
        <a:lstStyle/>
        <a:p>
          <a:endParaRPr lang="it-IT"/>
        </a:p>
      </dgm:t>
    </dgm:pt>
    <dgm:pt modelId="{DBD37B98-9A41-438F-9979-F6471156F76F}" type="sibTrans" cxnId="{DB9A7C1C-BF9E-4ABB-873A-D398CC502004}">
      <dgm:prSet/>
      <dgm:spPr/>
      <dgm:t>
        <a:bodyPr/>
        <a:lstStyle/>
        <a:p>
          <a:endParaRPr lang="it-IT"/>
        </a:p>
      </dgm:t>
    </dgm:pt>
    <dgm:pt modelId="{CDA7BDCE-D81B-45FC-92A9-0CB92E0D0204}">
      <dgm:prSet phldrT="[Testo]"/>
      <dgm:spPr/>
      <dgm:t>
        <a:bodyPr/>
        <a:lstStyle/>
        <a:p>
          <a:r>
            <a:rPr lang="it-IT" dirty="0"/>
            <a:t>difficoltà di accesso a cure costo-efficaci</a:t>
          </a:r>
        </a:p>
      </dgm:t>
    </dgm:pt>
    <dgm:pt modelId="{74FB3013-3CCE-4C20-848D-FC4CB912A052}" type="parTrans" cxnId="{50C16BB4-D255-4316-857C-3C2C40305D12}">
      <dgm:prSet/>
      <dgm:spPr/>
      <dgm:t>
        <a:bodyPr/>
        <a:lstStyle/>
        <a:p>
          <a:endParaRPr lang="it-IT"/>
        </a:p>
      </dgm:t>
    </dgm:pt>
    <dgm:pt modelId="{269F9CA2-9878-47BD-B69E-2DEFDAD85D12}" type="sibTrans" cxnId="{50C16BB4-D255-4316-857C-3C2C40305D12}">
      <dgm:prSet/>
      <dgm:spPr/>
      <dgm:t>
        <a:bodyPr/>
        <a:lstStyle/>
        <a:p>
          <a:endParaRPr lang="it-IT"/>
        </a:p>
      </dgm:t>
    </dgm:pt>
    <dgm:pt modelId="{7AFE264D-6775-49F1-9167-CC1E96086532}">
      <dgm:prSet custT="1"/>
      <dgm:spPr/>
      <dgm:t>
        <a:bodyPr/>
        <a:lstStyle/>
        <a:p>
          <a:r>
            <a: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Codifica dell’intervento</a:t>
          </a:r>
        </a:p>
      </dgm:t>
    </dgm:pt>
    <dgm:pt modelId="{12011559-8899-4789-BD22-8417FD1FBF52}" type="parTrans" cxnId="{0D67BCDD-A05E-4D39-99E8-93A5B0E8A763}">
      <dgm:prSet/>
      <dgm:spPr/>
      <dgm:t>
        <a:bodyPr/>
        <a:lstStyle/>
        <a:p>
          <a:endParaRPr lang="it-IT"/>
        </a:p>
      </dgm:t>
    </dgm:pt>
    <dgm:pt modelId="{3C063567-6F19-49EE-9A78-1BA13CA222D4}" type="sibTrans" cxnId="{0D67BCDD-A05E-4D39-99E8-93A5B0E8A763}">
      <dgm:prSet/>
      <dgm:spPr/>
      <dgm:t>
        <a:bodyPr/>
        <a:lstStyle/>
        <a:p>
          <a:endParaRPr lang="it-IT"/>
        </a:p>
      </dgm:t>
    </dgm:pt>
    <dgm:pt modelId="{1C4D52C1-461A-4F09-B425-C94BA8FCC8FD}">
      <dgm:prSet/>
      <dgm:spPr/>
      <dgm:t>
        <a:bodyPr/>
        <a:lstStyle/>
        <a:p>
          <a:r>
            <a:rPr lang="it-IT" dirty="0"/>
            <a:t>codice unico per l’ablazione (37.34)</a:t>
          </a:r>
        </a:p>
      </dgm:t>
    </dgm:pt>
    <dgm:pt modelId="{33BEDB68-8187-4C6B-94BA-50E21FB6D264}" type="parTrans" cxnId="{B3EEA101-9B18-408D-8EE2-AB5BADB9E147}">
      <dgm:prSet/>
      <dgm:spPr/>
      <dgm:t>
        <a:bodyPr/>
        <a:lstStyle/>
        <a:p>
          <a:endParaRPr lang="it-IT"/>
        </a:p>
      </dgm:t>
    </dgm:pt>
    <dgm:pt modelId="{808A510B-AB89-4387-859F-C0DEA5411902}" type="sibTrans" cxnId="{B3EEA101-9B18-408D-8EE2-AB5BADB9E147}">
      <dgm:prSet/>
      <dgm:spPr/>
      <dgm:t>
        <a:bodyPr/>
        <a:lstStyle/>
        <a:p>
          <a:endParaRPr lang="it-IT"/>
        </a:p>
      </dgm:t>
    </dgm:pt>
    <dgm:pt modelId="{B23231AC-2054-4A32-9845-9F078C4C2F98}">
      <dgm:prSet/>
      <dgm:spPr/>
      <dgm:t>
        <a:bodyPr/>
        <a:lstStyle/>
        <a:p>
          <a:r>
            <a:rPr lang="it-IT" dirty="0"/>
            <a:t>impossibilità di tracciare e differenziare le procedure sulla base della complessità, dei rischi, del consumo di risorse tecnologiche e professionali</a:t>
          </a:r>
        </a:p>
      </dgm:t>
    </dgm:pt>
    <dgm:pt modelId="{FD5E71A0-EBA1-47A5-92E4-CA658B5608DB}" type="parTrans" cxnId="{0C35336A-2E39-4CD4-975E-B1672BE78056}">
      <dgm:prSet/>
      <dgm:spPr/>
      <dgm:t>
        <a:bodyPr/>
        <a:lstStyle/>
        <a:p>
          <a:endParaRPr lang="it-IT"/>
        </a:p>
      </dgm:t>
    </dgm:pt>
    <dgm:pt modelId="{0EC61220-5F44-482F-B782-D4F656AC2066}" type="sibTrans" cxnId="{0C35336A-2E39-4CD4-975E-B1672BE78056}">
      <dgm:prSet/>
      <dgm:spPr/>
      <dgm:t>
        <a:bodyPr/>
        <a:lstStyle/>
        <a:p>
          <a:endParaRPr lang="it-IT"/>
        </a:p>
      </dgm:t>
    </dgm:pt>
    <dgm:pt modelId="{FC7EC7AF-9736-45B6-9D37-FA6A89AA9118}">
      <dgm:prSet phldrT="[Testo]"/>
      <dgm:spPr/>
      <dgm:t>
        <a:bodyPr/>
        <a:lstStyle/>
        <a:p>
          <a:r>
            <a:rPr lang="it-IT" dirty="0"/>
            <a:t>eccessiva valorizzazione del SEF con possibili comportamenti opportunistici</a:t>
          </a:r>
        </a:p>
      </dgm:t>
    </dgm:pt>
    <dgm:pt modelId="{7EFF2C6B-D177-4AF1-B09B-5008E778A054}" type="parTrans" cxnId="{69037E1E-176D-4EB9-A30F-C2555B07D92B}">
      <dgm:prSet/>
      <dgm:spPr/>
      <dgm:t>
        <a:bodyPr/>
        <a:lstStyle/>
        <a:p>
          <a:endParaRPr lang="it-IT"/>
        </a:p>
      </dgm:t>
    </dgm:pt>
    <dgm:pt modelId="{8725E66E-5F73-4B07-83F6-C190B1EE0659}" type="sibTrans" cxnId="{69037E1E-176D-4EB9-A30F-C2555B07D92B}">
      <dgm:prSet/>
      <dgm:spPr/>
      <dgm:t>
        <a:bodyPr/>
        <a:lstStyle/>
        <a:p>
          <a:endParaRPr lang="it-IT"/>
        </a:p>
      </dgm:t>
    </dgm:pt>
    <dgm:pt modelId="{5BA2382D-75B0-4169-82AA-7277CB5EE2B6}">
      <dgm:prSet phldrT="[Testo]"/>
      <dgm:spPr/>
      <dgm:t>
        <a:bodyPr/>
        <a:lstStyle/>
        <a:p>
          <a:r>
            <a:rPr lang="it-IT" dirty="0"/>
            <a:t>differenza di rimborso in base al regime di ricovero non supportata da motivazioni di spesa e potenzialmente foriera di comportamenti opportunistici</a:t>
          </a:r>
        </a:p>
      </dgm:t>
    </dgm:pt>
    <dgm:pt modelId="{435022F5-2351-4183-AB16-FC8ED6AB7893}" type="parTrans" cxnId="{BC31DCFB-05DA-46E9-8691-668594F0CFC4}">
      <dgm:prSet/>
      <dgm:spPr/>
      <dgm:t>
        <a:bodyPr/>
        <a:lstStyle/>
        <a:p>
          <a:endParaRPr lang="it-IT"/>
        </a:p>
      </dgm:t>
    </dgm:pt>
    <dgm:pt modelId="{29C5B0C7-FFA5-4833-B5FB-645FBA52C434}" type="sibTrans" cxnId="{BC31DCFB-05DA-46E9-8691-668594F0CFC4}">
      <dgm:prSet/>
      <dgm:spPr/>
      <dgm:t>
        <a:bodyPr/>
        <a:lstStyle/>
        <a:p>
          <a:endParaRPr lang="it-IT"/>
        </a:p>
      </dgm:t>
    </dgm:pt>
    <dgm:pt modelId="{E52EE2BA-366E-4CA6-8FBD-24EE761D953E}" type="pres">
      <dgm:prSet presAssocID="{92FC3A99-E46C-456E-9D4F-DA807E1DBCB8}" presName="Name0" presStyleCnt="0">
        <dgm:presLayoutVars>
          <dgm:dir/>
          <dgm:animLvl val="lvl"/>
          <dgm:resizeHandles val="exact"/>
        </dgm:presLayoutVars>
      </dgm:prSet>
      <dgm:spPr/>
    </dgm:pt>
    <dgm:pt modelId="{C2C2D99A-FD13-416E-A53E-88CA97A5EC1D}" type="pres">
      <dgm:prSet presAssocID="{87B1B490-EE62-4098-90DB-BFCD6BB4F4A8}" presName="composite" presStyleCnt="0"/>
      <dgm:spPr/>
    </dgm:pt>
    <dgm:pt modelId="{3CB004FA-F3AA-4977-912B-1C57AC6BBF09}" type="pres">
      <dgm:prSet presAssocID="{87B1B490-EE62-4098-90DB-BFCD6BB4F4A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22C233E-8CE1-4C4E-88F6-AFED4E17711F}" type="pres">
      <dgm:prSet presAssocID="{87B1B490-EE62-4098-90DB-BFCD6BB4F4A8}" presName="desTx" presStyleLbl="alignAccFollowNode1" presStyleIdx="0" presStyleCnt="4">
        <dgm:presLayoutVars>
          <dgm:bulletEnabled val="1"/>
        </dgm:presLayoutVars>
      </dgm:prSet>
      <dgm:spPr/>
    </dgm:pt>
    <dgm:pt modelId="{BCEC5B68-0D06-42DE-8B23-4979767B8E0F}" type="pres">
      <dgm:prSet presAssocID="{9B3B7D23-08AB-4B40-9D33-333F87444D64}" presName="space" presStyleCnt="0"/>
      <dgm:spPr/>
    </dgm:pt>
    <dgm:pt modelId="{0B9F72EB-776A-49B1-89DF-BB9734772520}" type="pres">
      <dgm:prSet presAssocID="{7AFE264D-6775-49F1-9167-CC1E96086532}" presName="composite" presStyleCnt="0"/>
      <dgm:spPr/>
    </dgm:pt>
    <dgm:pt modelId="{E38966FB-BF9F-420A-8A00-B612ED5C0EF4}" type="pres">
      <dgm:prSet presAssocID="{7AFE264D-6775-49F1-9167-CC1E9608653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D9ACAFE9-A2DA-4FC3-A1BC-23AC7987287A}" type="pres">
      <dgm:prSet presAssocID="{7AFE264D-6775-49F1-9167-CC1E96086532}" presName="desTx" presStyleLbl="alignAccFollowNode1" presStyleIdx="1" presStyleCnt="4">
        <dgm:presLayoutVars>
          <dgm:bulletEnabled val="1"/>
        </dgm:presLayoutVars>
      </dgm:prSet>
      <dgm:spPr/>
    </dgm:pt>
    <dgm:pt modelId="{EBAC18A9-2767-4DCB-B444-32DFB2991033}" type="pres">
      <dgm:prSet presAssocID="{3C063567-6F19-49EE-9A78-1BA13CA222D4}" presName="space" presStyleCnt="0"/>
      <dgm:spPr/>
    </dgm:pt>
    <dgm:pt modelId="{DEF965A8-001C-4505-86DC-D0764D8D8B2C}" type="pres">
      <dgm:prSet presAssocID="{D18E6C07-9698-408A-871F-F6F400E6885B}" presName="composite" presStyleCnt="0"/>
      <dgm:spPr/>
    </dgm:pt>
    <dgm:pt modelId="{963F0783-DBFB-4249-877B-A478DC6CC99A}" type="pres">
      <dgm:prSet presAssocID="{D18E6C07-9698-408A-871F-F6F400E6885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2178E0C-F0A4-438C-AD45-668FE0076AD2}" type="pres">
      <dgm:prSet presAssocID="{D18E6C07-9698-408A-871F-F6F400E6885B}" presName="desTx" presStyleLbl="alignAccFollowNode1" presStyleIdx="2" presStyleCnt="4">
        <dgm:presLayoutVars>
          <dgm:bulletEnabled val="1"/>
        </dgm:presLayoutVars>
      </dgm:prSet>
      <dgm:spPr/>
    </dgm:pt>
    <dgm:pt modelId="{66D92278-7603-4680-A9AD-8C6A76C95E84}" type="pres">
      <dgm:prSet presAssocID="{4AE67E9D-D266-4B4E-A8B4-3715FDEE0777}" presName="space" presStyleCnt="0"/>
      <dgm:spPr/>
    </dgm:pt>
    <dgm:pt modelId="{77A4B73B-10A4-456E-B7C4-B4E8FFE252D5}" type="pres">
      <dgm:prSet presAssocID="{A8988AC5-EF47-4C40-9972-11592F633A37}" presName="composite" presStyleCnt="0"/>
      <dgm:spPr/>
    </dgm:pt>
    <dgm:pt modelId="{CF81EE5D-15C7-480A-9042-087EEB181C8E}" type="pres">
      <dgm:prSet presAssocID="{A8988AC5-EF47-4C40-9972-11592F633A37}" presName="parTx" presStyleLbl="alignNode1" presStyleIdx="3" presStyleCnt="4" custLinFactNeighborX="1723" custLinFactNeighborY="2186">
        <dgm:presLayoutVars>
          <dgm:chMax val="0"/>
          <dgm:chPref val="0"/>
          <dgm:bulletEnabled val="1"/>
        </dgm:presLayoutVars>
      </dgm:prSet>
      <dgm:spPr/>
    </dgm:pt>
    <dgm:pt modelId="{AD34E3C1-0D2E-4B40-BFEF-CF2C193F481D}" type="pres">
      <dgm:prSet presAssocID="{A8988AC5-EF47-4C40-9972-11592F633A3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FFD990F-956C-4847-86D6-55F538119482}" type="presOf" srcId="{87B1B490-EE62-4098-90DB-BFCD6BB4F4A8}" destId="{3CB004FA-F3AA-4977-912B-1C57AC6BBF09}" srcOrd="0" destOrd="0" presId="urn:microsoft.com/office/officeart/2005/8/layout/hList1"/>
    <dgm:cxn modelId="{30D6DBB6-C10C-44FE-AC2C-54A778571691}" type="presOf" srcId="{D18E6C07-9698-408A-871F-F6F400E6885B}" destId="{963F0783-DBFB-4249-877B-A478DC6CC99A}" srcOrd="0" destOrd="0" presId="urn:microsoft.com/office/officeart/2005/8/layout/hList1"/>
    <dgm:cxn modelId="{82245E8C-874F-43F8-A51A-88122DD9C617}" type="presOf" srcId="{CDA7BDCE-D81B-45FC-92A9-0CB92E0D0204}" destId="{AD34E3C1-0D2E-4B40-BFEF-CF2C193F481D}" srcOrd="0" destOrd="1" presId="urn:microsoft.com/office/officeart/2005/8/layout/hList1"/>
    <dgm:cxn modelId="{2E974246-53BA-4A95-AFE2-286C391ECBC6}" srcId="{92FC3A99-E46C-456E-9D4F-DA807E1DBCB8}" destId="{A8988AC5-EF47-4C40-9972-11592F633A37}" srcOrd="3" destOrd="0" parTransId="{ED31F404-2B2C-4C7F-A255-3D9F44A318E7}" sibTransId="{11F063E2-0A55-44FD-BEFB-FF0A79A70051}"/>
    <dgm:cxn modelId="{6E163D0D-C195-49B8-A845-DF5ACC795799}" srcId="{D18E6C07-9698-408A-871F-F6F400E6885B}" destId="{AEA15D2C-D0F5-4430-A5CF-F16F85B8B950}" srcOrd="0" destOrd="0" parTransId="{A855D1FA-5FDC-4993-AB7D-779A7C3E045A}" sibTransId="{B9A65005-3732-4644-9F49-F69D1BCAC85D}"/>
    <dgm:cxn modelId="{BC31DCFB-05DA-46E9-8691-668594F0CFC4}" srcId="{A8988AC5-EF47-4C40-9972-11592F633A37}" destId="{5BA2382D-75B0-4169-82AA-7277CB5EE2B6}" srcOrd="2" destOrd="0" parTransId="{435022F5-2351-4183-AB16-FC8ED6AB7893}" sibTransId="{29C5B0C7-FFA5-4833-B5FB-645FBA52C434}"/>
    <dgm:cxn modelId="{1F2B7A1D-8252-46E4-B726-72B1E9E33D44}" type="presOf" srcId="{AEA15D2C-D0F5-4430-A5CF-F16F85B8B950}" destId="{82178E0C-F0A4-438C-AD45-668FE0076AD2}" srcOrd="0" destOrd="0" presId="urn:microsoft.com/office/officeart/2005/8/layout/hList1"/>
    <dgm:cxn modelId="{50C16BB4-D255-4316-857C-3C2C40305D12}" srcId="{A8988AC5-EF47-4C40-9972-11592F633A37}" destId="{CDA7BDCE-D81B-45FC-92A9-0CB92E0D0204}" srcOrd="1" destOrd="0" parTransId="{74FB3013-3CCE-4C20-848D-FC4CB912A052}" sibTransId="{269F9CA2-9878-47BD-B69E-2DEFDAD85D12}"/>
    <dgm:cxn modelId="{C4D09CF4-247E-4FE7-AC2D-76E4349CC58A}" type="presOf" srcId="{C69F1953-142F-4FC6-AD12-46F5A2E1E9B5}" destId="{82178E0C-F0A4-438C-AD45-668FE0076AD2}" srcOrd="0" destOrd="1" presId="urn:microsoft.com/office/officeart/2005/8/layout/hList1"/>
    <dgm:cxn modelId="{E085126B-238C-42A8-A4E9-40EF4AAC74C3}" type="presOf" srcId="{1C4D52C1-461A-4F09-B425-C94BA8FCC8FD}" destId="{D9ACAFE9-A2DA-4FC3-A1BC-23AC7987287A}" srcOrd="0" destOrd="0" presId="urn:microsoft.com/office/officeart/2005/8/layout/hList1"/>
    <dgm:cxn modelId="{B3EEA101-9B18-408D-8EE2-AB5BADB9E147}" srcId="{7AFE264D-6775-49F1-9167-CC1E96086532}" destId="{1C4D52C1-461A-4F09-B425-C94BA8FCC8FD}" srcOrd="0" destOrd="0" parTransId="{33BEDB68-8187-4C6B-94BA-50E21FB6D264}" sibTransId="{808A510B-AB89-4387-859F-C0DEA5411902}"/>
    <dgm:cxn modelId="{DB9A7C1C-BF9E-4ABB-873A-D398CC502004}" srcId="{A8988AC5-EF47-4C40-9972-11592F633A37}" destId="{405A8A6A-0EFB-447D-8841-7880DD5937A2}" srcOrd="0" destOrd="0" parTransId="{8F1C1BE4-7C32-49C0-A739-61B6D0EE9A89}" sibTransId="{DBD37B98-9A41-438F-9979-F6471156F76F}"/>
    <dgm:cxn modelId="{9640FD61-1D3D-40CA-85E0-AD56BEB39471}" type="presOf" srcId="{405A8A6A-0EFB-447D-8841-7880DD5937A2}" destId="{AD34E3C1-0D2E-4B40-BFEF-CF2C193F481D}" srcOrd="0" destOrd="0" presId="urn:microsoft.com/office/officeart/2005/8/layout/hList1"/>
    <dgm:cxn modelId="{0D67BCDD-A05E-4D39-99E8-93A5B0E8A763}" srcId="{92FC3A99-E46C-456E-9D4F-DA807E1DBCB8}" destId="{7AFE264D-6775-49F1-9167-CC1E96086532}" srcOrd="1" destOrd="0" parTransId="{12011559-8899-4789-BD22-8417FD1FBF52}" sibTransId="{3C063567-6F19-49EE-9A78-1BA13CA222D4}"/>
    <dgm:cxn modelId="{69037E1E-176D-4EB9-A30F-C2555B07D92B}" srcId="{D18E6C07-9698-408A-871F-F6F400E6885B}" destId="{FC7EC7AF-9736-45B6-9D37-FA6A89AA9118}" srcOrd="2" destOrd="0" parTransId="{7EFF2C6B-D177-4AF1-B09B-5008E778A054}" sibTransId="{8725E66E-5F73-4B07-83F6-C190B1EE0659}"/>
    <dgm:cxn modelId="{F8F37CD2-3557-428C-94F6-BF087173E2B9}" srcId="{87B1B490-EE62-4098-90DB-BFCD6BB4F4A8}" destId="{3A837412-D5AD-4DAD-95FD-A910AA4579D7}" srcOrd="0" destOrd="0" parTransId="{90CF661F-0209-4B77-A1B2-AA6A97912446}" sibTransId="{D27E2AC4-52AE-415E-8D02-4DE4187D85C7}"/>
    <dgm:cxn modelId="{0A4E3D2E-AE66-46C5-9FE5-FE23544F579F}" type="presOf" srcId="{A8988AC5-EF47-4C40-9972-11592F633A37}" destId="{CF81EE5D-15C7-480A-9042-087EEB181C8E}" srcOrd="0" destOrd="0" presId="urn:microsoft.com/office/officeart/2005/8/layout/hList1"/>
    <dgm:cxn modelId="{4BF0A580-EE80-4060-870F-1BE104786723}" type="presOf" srcId="{B23231AC-2054-4A32-9845-9F078C4C2F98}" destId="{D9ACAFE9-A2DA-4FC3-A1BC-23AC7987287A}" srcOrd="0" destOrd="1" presId="urn:microsoft.com/office/officeart/2005/8/layout/hList1"/>
    <dgm:cxn modelId="{1640A617-CB0A-4B76-892C-CC73C5943E84}" type="presOf" srcId="{FC7EC7AF-9736-45B6-9D37-FA6A89AA9118}" destId="{82178E0C-F0A4-438C-AD45-668FE0076AD2}" srcOrd="0" destOrd="2" presId="urn:microsoft.com/office/officeart/2005/8/layout/hList1"/>
    <dgm:cxn modelId="{3666F674-82B2-4391-A4F2-464BC4B5F6B4}" type="presOf" srcId="{553ACDD8-2BE2-4503-BD53-6B324C9E3137}" destId="{222C233E-8CE1-4C4E-88F6-AFED4E17711F}" srcOrd="0" destOrd="1" presId="urn:microsoft.com/office/officeart/2005/8/layout/hList1"/>
    <dgm:cxn modelId="{F1889147-6944-481D-A00B-912EBACA0CA5}" srcId="{92FC3A99-E46C-456E-9D4F-DA807E1DBCB8}" destId="{D18E6C07-9698-408A-871F-F6F400E6885B}" srcOrd="2" destOrd="0" parTransId="{8543AA8C-BEDB-4B96-80BA-49A513954692}" sibTransId="{4AE67E9D-D266-4B4E-A8B4-3715FDEE0777}"/>
    <dgm:cxn modelId="{0C35336A-2E39-4CD4-975E-B1672BE78056}" srcId="{7AFE264D-6775-49F1-9167-CC1E96086532}" destId="{B23231AC-2054-4A32-9845-9F078C4C2F98}" srcOrd="1" destOrd="0" parTransId="{FD5E71A0-EBA1-47A5-92E4-CA658B5608DB}" sibTransId="{0EC61220-5F44-482F-B782-D4F656AC2066}"/>
    <dgm:cxn modelId="{C70BCF6B-80D1-4F50-A2CE-19CF80ACF359}" type="presOf" srcId="{5BA2382D-75B0-4169-82AA-7277CB5EE2B6}" destId="{AD34E3C1-0D2E-4B40-BFEF-CF2C193F481D}" srcOrd="0" destOrd="2" presId="urn:microsoft.com/office/officeart/2005/8/layout/hList1"/>
    <dgm:cxn modelId="{FAACC5EE-A65B-49E5-8869-70A6FBE457AD}" srcId="{92FC3A99-E46C-456E-9D4F-DA807E1DBCB8}" destId="{87B1B490-EE62-4098-90DB-BFCD6BB4F4A8}" srcOrd="0" destOrd="0" parTransId="{BBF47AC1-71A4-4E4B-B2C9-3A1DCC78DA44}" sibTransId="{9B3B7D23-08AB-4B40-9D33-333F87444D64}"/>
    <dgm:cxn modelId="{E4E57C77-216A-49E3-A2AF-A64B7A265902}" type="presOf" srcId="{7AFE264D-6775-49F1-9167-CC1E96086532}" destId="{E38966FB-BF9F-420A-8A00-B612ED5C0EF4}" srcOrd="0" destOrd="0" presId="urn:microsoft.com/office/officeart/2005/8/layout/hList1"/>
    <dgm:cxn modelId="{50AAED2C-9021-45AB-AF82-48F991902BA7}" srcId="{D18E6C07-9698-408A-871F-F6F400E6885B}" destId="{C69F1953-142F-4FC6-AD12-46F5A2E1E9B5}" srcOrd="1" destOrd="0" parTransId="{ADD9EBF7-7677-45D6-9CE2-88333329550C}" sibTransId="{8FFB48F1-A032-4E07-B7C6-C6FF1504FC78}"/>
    <dgm:cxn modelId="{9A28D11A-A7F4-460E-B4A6-A5651474B2A6}" type="presOf" srcId="{92FC3A99-E46C-456E-9D4F-DA807E1DBCB8}" destId="{E52EE2BA-366E-4CA6-8FBD-24EE761D953E}" srcOrd="0" destOrd="0" presId="urn:microsoft.com/office/officeart/2005/8/layout/hList1"/>
    <dgm:cxn modelId="{65B25EF0-4BAF-41E1-A8C4-F47C4CAA1645}" type="presOf" srcId="{3A837412-D5AD-4DAD-95FD-A910AA4579D7}" destId="{222C233E-8CE1-4C4E-88F6-AFED4E17711F}" srcOrd="0" destOrd="0" presId="urn:microsoft.com/office/officeart/2005/8/layout/hList1"/>
    <dgm:cxn modelId="{EB7B22A5-BB6A-4026-B125-8DBCD703A803}" srcId="{87B1B490-EE62-4098-90DB-BFCD6BB4F4A8}" destId="{553ACDD8-2BE2-4503-BD53-6B324C9E3137}" srcOrd="1" destOrd="0" parTransId="{7439D790-87CD-49F7-B342-0608A0FBE8F4}" sibTransId="{2671DD1B-96A4-46E9-932E-480E13246A8C}"/>
    <dgm:cxn modelId="{E885AA2D-F646-4CC3-8F0F-E7AA409EBC5C}" type="presParOf" srcId="{E52EE2BA-366E-4CA6-8FBD-24EE761D953E}" destId="{C2C2D99A-FD13-416E-A53E-88CA97A5EC1D}" srcOrd="0" destOrd="0" presId="urn:microsoft.com/office/officeart/2005/8/layout/hList1"/>
    <dgm:cxn modelId="{E5216D9D-C1C5-4F8A-9C48-59D9922EF8B4}" type="presParOf" srcId="{C2C2D99A-FD13-416E-A53E-88CA97A5EC1D}" destId="{3CB004FA-F3AA-4977-912B-1C57AC6BBF09}" srcOrd="0" destOrd="0" presId="urn:microsoft.com/office/officeart/2005/8/layout/hList1"/>
    <dgm:cxn modelId="{E7C35DA8-1157-4246-9938-51379A217D9D}" type="presParOf" srcId="{C2C2D99A-FD13-416E-A53E-88CA97A5EC1D}" destId="{222C233E-8CE1-4C4E-88F6-AFED4E17711F}" srcOrd="1" destOrd="0" presId="urn:microsoft.com/office/officeart/2005/8/layout/hList1"/>
    <dgm:cxn modelId="{88D63765-6F73-4A62-87A7-87808E191700}" type="presParOf" srcId="{E52EE2BA-366E-4CA6-8FBD-24EE761D953E}" destId="{BCEC5B68-0D06-42DE-8B23-4979767B8E0F}" srcOrd="1" destOrd="0" presId="urn:microsoft.com/office/officeart/2005/8/layout/hList1"/>
    <dgm:cxn modelId="{181CD914-0483-48C8-A817-A18F8EB55D7A}" type="presParOf" srcId="{E52EE2BA-366E-4CA6-8FBD-24EE761D953E}" destId="{0B9F72EB-776A-49B1-89DF-BB9734772520}" srcOrd="2" destOrd="0" presId="urn:microsoft.com/office/officeart/2005/8/layout/hList1"/>
    <dgm:cxn modelId="{D95190D9-F4C7-4775-BFFB-464DAEF08C90}" type="presParOf" srcId="{0B9F72EB-776A-49B1-89DF-BB9734772520}" destId="{E38966FB-BF9F-420A-8A00-B612ED5C0EF4}" srcOrd="0" destOrd="0" presId="urn:microsoft.com/office/officeart/2005/8/layout/hList1"/>
    <dgm:cxn modelId="{4941DB02-A4E8-4AD5-891B-871C236E61EF}" type="presParOf" srcId="{0B9F72EB-776A-49B1-89DF-BB9734772520}" destId="{D9ACAFE9-A2DA-4FC3-A1BC-23AC7987287A}" srcOrd="1" destOrd="0" presId="urn:microsoft.com/office/officeart/2005/8/layout/hList1"/>
    <dgm:cxn modelId="{A0A5D5C1-C5DA-4165-A414-52F5728E9A23}" type="presParOf" srcId="{E52EE2BA-366E-4CA6-8FBD-24EE761D953E}" destId="{EBAC18A9-2767-4DCB-B444-32DFB2991033}" srcOrd="3" destOrd="0" presId="urn:microsoft.com/office/officeart/2005/8/layout/hList1"/>
    <dgm:cxn modelId="{106685CA-DD60-4DB7-BD8A-C29B4E5F5461}" type="presParOf" srcId="{E52EE2BA-366E-4CA6-8FBD-24EE761D953E}" destId="{DEF965A8-001C-4505-86DC-D0764D8D8B2C}" srcOrd="4" destOrd="0" presId="urn:microsoft.com/office/officeart/2005/8/layout/hList1"/>
    <dgm:cxn modelId="{67E69D98-1CD2-41FF-A16C-4A512C28BCDC}" type="presParOf" srcId="{DEF965A8-001C-4505-86DC-D0764D8D8B2C}" destId="{963F0783-DBFB-4249-877B-A478DC6CC99A}" srcOrd="0" destOrd="0" presId="urn:microsoft.com/office/officeart/2005/8/layout/hList1"/>
    <dgm:cxn modelId="{D5770037-A1E0-453D-99FF-B03243CFF606}" type="presParOf" srcId="{DEF965A8-001C-4505-86DC-D0764D8D8B2C}" destId="{82178E0C-F0A4-438C-AD45-668FE0076AD2}" srcOrd="1" destOrd="0" presId="urn:microsoft.com/office/officeart/2005/8/layout/hList1"/>
    <dgm:cxn modelId="{1736FF5B-7C64-4CE7-A15A-5C8EBC8AAB2A}" type="presParOf" srcId="{E52EE2BA-366E-4CA6-8FBD-24EE761D953E}" destId="{66D92278-7603-4680-A9AD-8C6A76C95E84}" srcOrd="5" destOrd="0" presId="urn:microsoft.com/office/officeart/2005/8/layout/hList1"/>
    <dgm:cxn modelId="{A9B45F1F-516F-4FBE-BE11-1B9AEF9344C3}" type="presParOf" srcId="{E52EE2BA-366E-4CA6-8FBD-24EE761D953E}" destId="{77A4B73B-10A4-456E-B7C4-B4E8FFE252D5}" srcOrd="6" destOrd="0" presId="urn:microsoft.com/office/officeart/2005/8/layout/hList1"/>
    <dgm:cxn modelId="{96AA671A-7664-4B39-90D8-49B5E49EDA9C}" type="presParOf" srcId="{77A4B73B-10A4-456E-B7C4-B4E8FFE252D5}" destId="{CF81EE5D-15C7-480A-9042-087EEB181C8E}" srcOrd="0" destOrd="0" presId="urn:microsoft.com/office/officeart/2005/8/layout/hList1"/>
    <dgm:cxn modelId="{7045888F-3BB4-4787-9E60-456C8A6F4FDA}" type="presParOf" srcId="{77A4B73B-10A4-456E-B7C4-B4E8FFE252D5}" destId="{AD34E3C1-0D2E-4B40-BFEF-CF2C193F481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FC3A99-E46C-456E-9D4F-DA807E1DBCB8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87B1B490-EE62-4098-90DB-BFCD6BB4F4A8}">
      <dgm:prSet phldrT="[Testo]" custT="1"/>
      <dgm:spPr/>
      <dgm:t>
        <a:bodyPr/>
        <a:lstStyle/>
        <a:p>
          <a:r>
            <a: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Identificazione della patologia</a:t>
          </a:r>
        </a:p>
      </dgm:t>
    </dgm:pt>
    <dgm:pt modelId="{BBF47AC1-71A4-4E4B-B2C9-3A1DCC78DA44}" type="parTrans" cxnId="{FAACC5EE-A65B-49E5-8869-70A6FBE457AD}">
      <dgm:prSet/>
      <dgm:spPr/>
      <dgm:t>
        <a:bodyPr/>
        <a:lstStyle/>
        <a:p>
          <a:endParaRPr lang="it-IT"/>
        </a:p>
      </dgm:t>
    </dgm:pt>
    <dgm:pt modelId="{9B3B7D23-08AB-4B40-9D33-333F87444D64}" type="sibTrans" cxnId="{FAACC5EE-A65B-49E5-8869-70A6FBE457AD}">
      <dgm:prSet/>
      <dgm:spPr/>
      <dgm:t>
        <a:bodyPr/>
        <a:lstStyle/>
        <a:p>
          <a:endParaRPr lang="it-IT"/>
        </a:p>
      </dgm:t>
    </dgm:pt>
    <dgm:pt modelId="{3A837412-D5AD-4DAD-95FD-A910AA4579D7}">
      <dgm:prSet phldrT="[Testo]"/>
      <dgm:spPr/>
      <dgm:t>
        <a:bodyPr/>
        <a:lstStyle/>
        <a:p>
          <a:r>
            <a:rPr lang="it-IT" dirty="0"/>
            <a:t>obsoleta</a:t>
          </a:r>
        </a:p>
      </dgm:t>
    </dgm:pt>
    <dgm:pt modelId="{90CF661F-0209-4B77-A1B2-AA6A97912446}" type="parTrans" cxnId="{F8F37CD2-3557-428C-94F6-BF087173E2B9}">
      <dgm:prSet/>
      <dgm:spPr/>
      <dgm:t>
        <a:bodyPr/>
        <a:lstStyle/>
        <a:p>
          <a:endParaRPr lang="it-IT"/>
        </a:p>
      </dgm:t>
    </dgm:pt>
    <dgm:pt modelId="{D27E2AC4-52AE-415E-8D02-4DE4187D85C7}" type="sibTrans" cxnId="{F8F37CD2-3557-428C-94F6-BF087173E2B9}">
      <dgm:prSet/>
      <dgm:spPr/>
      <dgm:t>
        <a:bodyPr/>
        <a:lstStyle/>
        <a:p>
          <a:endParaRPr lang="it-IT"/>
        </a:p>
      </dgm:t>
    </dgm:pt>
    <dgm:pt modelId="{553ACDD8-2BE2-4503-BD53-6B324C9E3137}">
      <dgm:prSet phldrT="[Testo]"/>
      <dgm:spPr/>
      <dgm:t>
        <a:bodyPr/>
        <a:lstStyle/>
        <a:p>
          <a:r>
            <a:rPr lang="it-IT" dirty="0"/>
            <a:t>impossibilità di eseguire indagini epidemiologiche, di identificare i bisogni, allocare le risorse e valutare l’appropriatezza delle prestazioni</a:t>
          </a:r>
        </a:p>
      </dgm:t>
    </dgm:pt>
    <dgm:pt modelId="{7439D790-87CD-49F7-B342-0608A0FBE8F4}" type="parTrans" cxnId="{EB7B22A5-BB6A-4026-B125-8DBCD703A803}">
      <dgm:prSet/>
      <dgm:spPr/>
      <dgm:t>
        <a:bodyPr/>
        <a:lstStyle/>
        <a:p>
          <a:endParaRPr lang="it-IT"/>
        </a:p>
      </dgm:t>
    </dgm:pt>
    <dgm:pt modelId="{2671DD1B-96A4-46E9-932E-480E13246A8C}" type="sibTrans" cxnId="{EB7B22A5-BB6A-4026-B125-8DBCD703A803}">
      <dgm:prSet/>
      <dgm:spPr/>
      <dgm:t>
        <a:bodyPr/>
        <a:lstStyle/>
        <a:p>
          <a:endParaRPr lang="it-IT"/>
        </a:p>
      </dgm:t>
    </dgm:pt>
    <dgm:pt modelId="{D18E6C07-9698-408A-871F-F6F400E6885B}">
      <dgm:prSet phldrT="[Testo]" custT="1"/>
      <dgm:spPr/>
      <dgm:t>
        <a:bodyPr/>
        <a:lstStyle/>
        <a:p>
          <a:r>
            <a: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Valorizzazione della procedura</a:t>
          </a:r>
        </a:p>
      </dgm:t>
    </dgm:pt>
    <dgm:pt modelId="{8543AA8C-BEDB-4B96-80BA-49A513954692}" type="parTrans" cxnId="{F1889147-6944-481D-A00B-912EBACA0CA5}">
      <dgm:prSet/>
      <dgm:spPr/>
      <dgm:t>
        <a:bodyPr/>
        <a:lstStyle/>
        <a:p>
          <a:endParaRPr lang="it-IT"/>
        </a:p>
      </dgm:t>
    </dgm:pt>
    <dgm:pt modelId="{4AE67E9D-D266-4B4E-A8B4-3715FDEE0777}" type="sibTrans" cxnId="{F1889147-6944-481D-A00B-912EBACA0CA5}">
      <dgm:prSet/>
      <dgm:spPr/>
      <dgm:t>
        <a:bodyPr/>
        <a:lstStyle/>
        <a:p>
          <a:endParaRPr lang="it-IT"/>
        </a:p>
      </dgm:t>
    </dgm:pt>
    <dgm:pt modelId="{AEA15D2C-D0F5-4430-A5CF-F16F85B8B950}">
      <dgm:prSet phldrT="[Testo]"/>
      <dgm:spPr/>
      <dgm:t>
        <a:bodyPr/>
        <a:lstStyle/>
        <a:p>
          <a:r>
            <a:rPr lang="it-IT" dirty="0"/>
            <a:t>ampiamente inadeguata per le procedure complesse</a:t>
          </a:r>
        </a:p>
      </dgm:t>
    </dgm:pt>
    <dgm:pt modelId="{A855D1FA-5FDC-4993-AB7D-779A7C3E045A}" type="parTrans" cxnId="{6E163D0D-C195-49B8-A845-DF5ACC795799}">
      <dgm:prSet/>
      <dgm:spPr/>
      <dgm:t>
        <a:bodyPr/>
        <a:lstStyle/>
        <a:p>
          <a:endParaRPr lang="it-IT"/>
        </a:p>
      </dgm:t>
    </dgm:pt>
    <dgm:pt modelId="{B9A65005-3732-4644-9F49-F69D1BCAC85D}" type="sibTrans" cxnId="{6E163D0D-C195-49B8-A845-DF5ACC795799}">
      <dgm:prSet/>
      <dgm:spPr/>
      <dgm:t>
        <a:bodyPr/>
        <a:lstStyle/>
        <a:p>
          <a:endParaRPr lang="it-IT"/>
        </a:p>
      </dgm:t>
    </dgm:pt>
    <dgm:pt modelId="{C69F1953-142F-4FC6-AD12-46F5A2E1E9B5}">
      <dgm:prSet phldrT="[Testo]"/>
      <dgm:spPr/>
      <dgm:t>
        <a:bodyPr/>
        <a:lstStyle/>
        <a:p>
          <a:r>
            <a:rPr lang="it-IT" dirty="0"/>
            <a:t>problemi di sostenibilità, adeguamento all’innovazione tecnologica</a:t>
          </a:r>
        </a:p>
      </dgm:t>
    </dgm:pt>
    <dgm:pt modelId="{ADD9EBF7-7677-45D6-9CE2-88333329550C}" type="parTrans" cxnId="{50AAED2C-9021-45AB-AF82-48F991902BA7}">
      <dgm:prSet/>
      <dgm:spPr/>
      <dgm:t>
        <a:bodyPr/>
        <a:lstStyle/>
        <a:p>
          <a:endParaRPr lang="it-IT"/>
        </a:p>
      </dgm:t>
    </dgm:pt>
    <dgm:pt modelId="{8FFB48F1-A032-4E07-B7C6-C6FF1504FC78}" type="sibTrans" cxnId="{50AAED2C-9021-45AB-AF82-48F991902BA7}">
      <dgm:prSet/>
      <dgm:spPr/>
      <dgm:t>
        <a:bodyPr/>
        <a:lstStyle/>
        <a:p>
          <a:endParaRPr lang="it-IT"/>
        </a:p>
      </dgm:t>
    </dgm:pt>
    <dgm:pt modelId="{A8988AC5-EF47-4C40-9972-11592F633A37}">
      <dgm:prSet phldrT="[Testo]"/>
      <dgm:spPr/>
      <dgm:t>
        <a:bodyPr/>
        <a:lstStyle/>
        <a:p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Differenze di rimborso inter-regionali e per regime di ricovero</a:t>
          </a:r>
        </a:p>
      </dgm:t>
    </dgm:pt>
    <dgm:pt modelId="{ED31F404-2B2C-4C7F-A255-3D9F44A318E7}" type="parTrans" cxnId="{2E974246-53BA-4A95-AFE2-286C391ECBC6}">
      <dgm:prSet/>
      <dgm:spPr/>
      <dgm:t>
        <a:bodyPr/>
        <a:lstStyle/>
        <a:p>
          <a:endParaRPr lang="it-IT"/>
        </a:p>
      </dgm:t>
    </dgm:pt>
    <dgm:pt modelId="{11F063E2-0A55-44FD-BEFB-FF0A79A70051}" type="sibTrans" cxnId="{2E974246-53BA-4A95-AFE2-286C391ECBC6}">
      <dgm:prSet/>
      <dgm:spPr/>
      <dgm:t>
        <a:bodyPr/>
        <a:lstStyle/>
        <a:p>
          <a:endParaRPr lang="it-IT"/>
        </a:p>
      </dgm:t>
    </dgm:pt>
    <dgm:pt modelId="{405A8A6A-0EFB-447D-8841-7880DD5937A2}">
      <dgm:prSet phldrT="[Testo]"/>
      <dgm:spPr/>
      <dgm:t>
        <a:bodyPr/>
        <a:lstStyle/>
        <a:p>
          <a:r>
            <a:rPr lang="it-IT" dirty="0"/>
            <a:t>non giustificate da motivazioni epidemiologiche</a:t>
          </a:r>
        </a:p>
      </dgm:t>
    </dgm:pt>
    <dgm:pt modelId="{8F1C1BE4-7C32-49C0-A739-61B6D0EE9A89}" type="parTrans" cxnId="{DB9A7C1C-BF9E-4ABB-873A-D398CC502004}">
      <dgm:prSet/>
      <dgm:spPr/>
      <dgm:t>
        <a:bodyPr/>
        <a:lstStyle/>
        <a:p>
          <a:endParaRPr lang="it-IT"/>
        </a:p>
      </dgm:t>
    </dgm:pt>
    <dgm:pt modelId="{DBD37B98-9A41-438F-9979-F6471156F76F}" type="sibTrans" cxnId="{DB9A7C1C-BF9E-4ABB-873A-D398CC502004}">
      <dgm:prSet/>
      <dgm:spPr/>
      <dgm:t>
        <a:bodyPr/>
        <a:lstStyle/>
        <a:p>
          <a:endParaRPr lang="it-IT"/>
        </a:p>
      </dgm:t>
    </dgm:pt>
    <dgm:pt modelId="{CDA7BDCE-D81B-45FC-92A9-0CB92E0D0204}">
      <dgm:prSet phldrT="[Testo]"/>
      <dgm:spPr/>
      <dgm:t>
        <a:bodyPr/>
        <a:lstStyle/>
        <a:p>
          <a:r>
            <a:rPr lang="it-IT" dirty="0"/>
            <a:t>difficoltà di accesso a cure costo-efficaci</a:t>
          </a:r>
        </a:p>
      </dgm:t>
    </dgm:pt>
    <dgm:pt modelId="{74FB3013-3CCE-4C20-848D-FC4CB912A052}" type="parTrans" cxnId="{50C16BB4-D255-4316-857C-3C2C40305D12}">
      <dgm:prSet/>
      <dgm:spPr/>
      <dgm:t>
        <a:bodyPr/>
        <a:lstStyle/>
        <a:p>
          <a:endParaRPr lang="it-IT"/>
        </a:p>
      </dgm:t>
    </dgm:pt>
    <dgm:pt modelId="{269F9CA2-9878-47BD-B69E-2DEFDAD85D12}" type="sibTrans" cxnId="{50C16BB4-D255-4316-857C-3C2C40305D12}">
      <dgm:prSet/>
      <dgm:spPr/>
      <dgm:t>
        <a:bodyPr/>
        <a:lstStyle/>
        <a:p>
          <a:endParaRPr lang="it-IT"/>
        </a:p>
      </dgm:t>
    </dgm:pt>
    <dgm:pt modelId="{7AFE264D-6775-49F1-9167-CC1E96086532}">
      <dgm:prSet custT="1"/>
      <dgm:spPr/>
      <dgm:t>
        <a:bodyPr/>
        <a:lstStyle/>
        <a:p>
          <a:r>
            <a: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Codifica dell’intervento</a:t>
          </a:r>
        </a:p>
      </dgm:t>
    </dgm:pt>
    <dgm:pt modelId="{12011559-8899-4789-BD22-8417FD1FBF52}" type="parTrans" cxnId="{0D67BCDD-A05E-4D39-99E8-93A5B0E8A763}">
      <dgm:prSet/>
      <dgm:spPr/>
      <dgm:t>
        <a:bodyPr/>
        <a:lstStyle/>
        <a:p>
          <a:endParaRPr lang="it-IT"/>
        </a:p>
      </dgm:t>
    </dgm:pt>
    <dgm:pt modelId="{3C063567-6F19-49EE-9A78-1BA13CA222D4}" type="sibTrans" cxnId="{0D67BCDD-A05E-4D39-99E8-93A5B0E8A763}">
      <dgm:prSet/>
      <dgm:spPr/>
      <dgm:t>
        <a:bodyPr/>
        <a:lstStyle/>
        <a:p>
          <a:endParaRPr lang="it-IT"/>
        </a:p>
      </dgm:t>
    </dgm:pt>
    <dgm:pt modelId="{1C4D52C1-461A-4F09-B425-C94BA8FCC8FD}">
      <dgm:prSet/>
      <dgm:spPr/>
      <dgm:t>
        <a:bodyPr/>
        <a:lstStyle/>
        <a:p>
          <a:r>
            <a:rPr lang="it-IT" dirty="0"/>
            <a:t>codice unico per l’ablazione (37.34)</a:t>
          </a:r>
        </a:p>
      </dgm:t>
    </dgm:pt>
    <dgm:pt modelId="{33BEDB68-8187-4C6B-94BA-50E21FB6D264}" type="parTrans" cxnId="{B3EEA101-9B18-408D-8EE2-AB5BADB9E147}">
      <dgm:prSet/>
      <dgm:spPr/>
      <dgm:t>
        <a:bodyPr/>
        <a:lstStyle/>
        <a:p>
          <a:endParaRPr lang="it-IT"/>
        </a:p>
      </dgm:t>
    </dgm:pt>
    <dgm:pt modelId="{808A510B-AB89-4387-859F-C0DEA5411902}" type="sibTrans" cxnId="{B3EEA101-9B18-408D-8EE2-AB5BADB9E147}">
      <dgm:prSet/>
      <dgm:spPr/>
      <dgm:t>
        <a:bodyPr/>
        <a:lstStyle/>
        <a:p>
          <a:endParaRPr lang="it-IT"/>
        </a:p>
      </dgm:t>
    </dgm:pt>
    <dgm:pt modelId="{B23231AC-2054-4A32-9845-9F078C4C2F98}">
      <dgm:prSet/>
      <dgm:spPr/>
      <dgm:t>
        <a:bodyPr/>
        <a:lstStyle/>
        <a:p>
          <a:r>
            <a:rPr lang="it-IT" dirty="0"/>
            <a:t>impossibilità di differenziare le procedure sulla base della complessità, dei rischi, del consumo di risorse tecnologiche e professionali</a:t>
          </a:r>
        </a:p>
      </dgm:t>
    </dgm:pt>
    <dgm:pt modelId="{FD5E71A0-EBA1-47A5-92E4-CA658B5608DB}" type="parTrans" cxnId="{0C35336A-2E39-4CD4-975E-B1672BE78056}">
      <dgm:prSet/>
      <dgm:spPr/>
      <dgm:t>
        <a:bodyPr/>
        <a:lstStyle/>
        <a:p>
          <a:endParaRPr lang="it-IT"/>
        </a:p>
      </dgm:t>
    </dgm:pt>
    <dgm:pt modelId="{0EC61220-5F44-482F-B782-D4F656AC2066}" type="sibTrans" cxnId="{0C35336A-2E39-4CD4-975E-B1672BE78056}">
      <dgm:prSet/>
      <dgm:spPr/>
      <dgm:t>
        <a:bodyPr/>
        <a:lstStyle/>
        <a:p>
          <a:endParaRPr lang="it-IT"/>
        </a:p>
      </dgm:t>
    </dgm:pt>
    <dgm:pt modelId="{FC7EC7AF-9736-45B6-9D37-FA6A89AA9118}">
      <dgm:prSet phldrT="[Testo]"/>
      <dgm:spPr/>
      <dgm:t>
        <a:bodyPr/>
        <a:lstStyle/>
        <a:p>
          <a:r>
            <a:rPr lang="it-IT" dirty="0"/>
            <a:t>eccessiva valorizzazione del SEF con possibili comportamenti opportunistici</a:t>
          </a:r>
        </a:p>
      </dgm:t>
    </dgm:pt>
    <dgm:pt modelId="{7EFF2C6B-D177-4AF1-B09B-5008E778A054}" type="parTrans" cxnId="{69037E1E-176D-4EB9-A30F-C2555B07D92B}">
      <dgm:prSet/>
      <dgm:spPr/>
      <dgm:t>
        <a:bodyPr/>
        <a:lstStyle/>
        <a:p>
          <a:endParaRPr lang="it-IT"/>
        </a:p>
      </dgm:t>
    </dgm:pt>
    <dgm:pt modelId="{8725E66E-5F73-4B07-83F6-C190B1EE0659}" type="sibTrans" cxnId="{69037E1E-176D-4EB9-A30F-C2555B07D92B}">
      <dgm:prSet/>
      <dgm:spPr/>
      <dgm:t>
        <a:bodyPr/>
        <a:lstStyle/>
        <a:p>
          <a:endParaRPr lang="it-IT"/>
        </a:p>
      </dgm:t>
    </dgm:pt>
    <dgm:pt modelId="{5BA2382D-75B0-4169-82AA-7277CB5EE2B6}">
      <dgm:prSet phldrT="[Testo]"/>
      <dgm:spPr/>
      <dgm:t>
        <a:bodyPr/>
        <a:lstStyle/>
        <a:p>
          <a:r>
            <a:rPr lang="it-IT" dirty="0"/>
            <a:t>differenza di rimborso in base al regime di ricovero non supportata da motivazioni di spesa e potenzialmente foriera di comportamenti opportunistici</a:t>
          </a:r>
        </a:p>
      </dgm:t>
    </dgm:pt>
    <dgm:pt modelId="{435022F5-2351-4183-AB16-FC8ED6AB7893}" type="parTrans" cxnId="{BC31DCFB-05DA-46E9-8691-668594F0CFC4}">
      <dgm:prSet/>
      <dgm:spPr/>
      <dgm:t>
        <a:bodyPr/>
        <a:lstStyle/>
        <a:p>
          <a:endParaRPr lang="it-IT"/>
        </a:p>
      </dgm:t>
    </dgm:pt>
    <dgm:pt modelId="{29C5B0C7-FFA5-4833-B5FB-645FBA52C434}" type="sibTrans" cxnId="{BC31DCFB-05DA-46E9-8691-668594F0CFC4}">
      <dgm:prSet/>
      <dgm:spPr/>
      <dgm:t>
        <a:bodyPr/>
        <a:lstStyle/>
        <a:p>
          <a:endParaRPr lang="it-IT"/>
        </a:p>
      </dgm:t>
    </dgm:pt>
    <dgm:pt modelId="{E52EE2BA-366E-4CA6-8FBD-24EE761D953E}" type="pres">
      <dgm:prSet presAssocID="{92FC3A99-E46C-456E-9D4F-DA807E1DBCB8}" presName="Name0" presStyleCnt="0">
        <dgm:presLayoutVars>
          <dgm:dir/>
          <dgm:animLvl val="lvl"/>
          <dgm:resizeHandles val="exact"/>
        </dgm:presLayoutVars>
      </dgm:prSet>
      <dgm:spPr/>
    </dgm:pt>
    <dgm:pt modelId="{C2C2D99A-FD13-416E-A53E-88CA97A5EC1D}" type="pres">
      <dgm:prSet presAssocID="{87B1B490-EE62-4098-90DB-BFCD6BB4F4A8}" presName="composite" presStyleCnt="0"/>
      <dgm:spPr/>
    </dgm:pt>
    <dgm:pt modelId="{3CB004FA-F3AA-4977-912B-1C57AC6BBF09}" type="pres">
      <dgm:prSet presAssocID="{87B1B490-EE62-4098-90DB-BFCD6BB4F4A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22C233E-8CE1-4C4E-88F6-AFED4E17711F}" type="pres">
      <dgm:prSet presAssocID="{87B1B490-EE62-4098-90DB-BFCD6BB4F4A8}" presName="desTx" presStyleLbl="alignAccFollowNode1" presStyleIdx="0" presStyleCnt="4">
        <dgm:presLayoutVars>
          <dgm:bulletEnabled val="1"/>
        </dgm:presLayoutVars>
      </dgm:prSet>
      <dgm:spPr/>
    </dgm:pt>
    <dgm:pt modelId="{BCEC5B68-0D06-42DE-8B23-4979767B8E0F}" type="pres">
      <dgm:prSet presAssocID="{9B3B7D23-08AB-4B40-9D33-333F87444D64}" presName="space" presStyleCnt="0"/>
      <dgm:spPr/>
    </dgm:pt>
    <dgm:pt modelId="{0B9F72EB-776A-49B1-89DF-BB9734772520}" type="pres">
      <dgm:prSet presAssocID="{7AFE264D-6775-49F1-9167-CC1E96086532}" presName="composite" presStyleCnt="0"/>
      <dgm:spPr/>
    </dgm:pt>
    <dgm:pt modelId="{E38966FB-BF9F-420A-8A00-B612ED5C0EF4}" type="pres">
      <dgm:prSet presAssocID="{7AFE264D-6775-49F1-9167-CC1E9608653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D9ACAFE9-A2DA-4FC3-A1BC-23AC7987287A}" type="pres">
      <dgm:prSet presAssocID="{7AFE264D-6775-49F1-9167-CC1E96086532}" presName="desTx" presStyleLbl="alignAccFollowNode1" presStyleIdx="1" presStyleCnt="4">
        <dgm:presLayoutVars>
          <dgm:bulletEnabled val="1"/>
        </dgm:presLayoutVars>
      </dgm:prSet>
      <dgm:spPr/>
    </dgm:pt>
    <dgm:pt modelId="{EBAC18A9-2767-4DCB-B444-32DFB2991033}" type="pres">
      <dgm:prSet presAssocID="{3C063567-6F19-49EE-9A78-1BA13CA222D4}" presName="space" presStyleCnt="0"/>
      <dgm:spPr/>
    </dgm:pt>
    <dgm:pt modelId="{DEF965A8-001C-4505-86DC-D0764D8D8B2C}" type="pres">
      <dgm:prSet presAssocID="{D18E6C07-9698-408A-871F-F6F400E6885B}" presName="composite" presStyleCnt="0"/>
      <dgm:spPr/>
    </dgm:pt>
    <dgm:pt modelId="{963F0783-DBFB-4249-877B-A478DC6CC99A}" type="pres">
      <dgm:prSet presAssocID="{D18E6C07-9698-408A-871F-F6F400E6885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2178E0C-F0A4-438C-AD45-668FE0076AD2}" type="pres">
      <dgm:prSet presAssocID="{D18E6C07-9698-408A-871F-F6F400E6885B}" presName="desTx" presStyleLbl="alignAccFollowNode1" presStyleIdx="2" presStyleCnt="4">
        <dgm:presLayoutVars>
          <dgm:bulletEnabled val="1"/>
        </dgm:presLayoutVars>
      </dgm:prSet>
      <dgm:spPr/>
    </dgm:pt>
    <dgm:pt modelId="{66D92278-7603-4680-A9AD-8C6A76C95E84}" type="pres">
      <dgm:prSet presAssocID="{4AE67E9D-D266-4B4E-A8B4-3715FDEE0777}" presName="space" presStyleCnt="0"/>
      <dgm:spPr/>
    </dgm:pt>
    <dgm:pt modelId="{77A4B73B-10A4-456E-B7C4-B4E8FFE252D5}" type="pres">
      <dgm:prSet presAssocID="{A8988AC5-EF47-4C40-9972-11592F633A37}" presName="composite" presStyleCnt="0"/>
      <dgm:spPr/>
    </dgm:pt>
    <dgm:pt modelId="{CF81EE5D-15C7-480A-9042-087EEB181C8E}" type="pres">
      <dgm:prSet presAssocID="{A8988AC5-EF47-4C40-9972-11592F633A37}" presName="parTx" presStyleLbl="alignNode1" presStyleIdx="3" presStyleCnt="4" custLinFactNeighborX="1723" custLinFactNeighborY="2186">
        <dgm:presLayoutVars>
          <dgm:chMax val="0"/>
          <dgm:chPref val="0"/>
          <dgm:bulletEnabled val="1"/>
        </dgm:presLayoutVars>
      </dgm:prSet>
      <dgm:spPr/>
    </dgm:pt>
    <dgm:pt modelId="{AD34E3C1-0D2E-4B40-BFEF-CF2C193F481D}" type="pres">
      <dgm:prSet presAssocID="{A8988AC5-EF47-4C40-9972-11592F633A3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FFD990F-956C-4847-86D6-55F538119482}" type="presOf" srcId="{87B1B490-EE62-4098-90DB-BFCD6BB4F4A8}" destId="{3CB004FA-F3AA-4977-912B-1C57AC6BBF09}" srcOrd="0" destOrd="0" presId="urn:microsoft.com/office/officeart/2005/8/layout/hList1"/>
    <dgm:cxn modelId="{30D6DBB6-C10C-44FE-AC2C-54A778571691}" type="presOf" srcId="{D18E6C07-9698-408A-871F-F6F400E6885B}" destId="{963F0783-DBFB-4249-877B-A478DC6CC99A}" srcOrd="0" destOrd="0" presId="urn:microsoft.com/office/officeart/2005/8/layout/hList1"/>
    <dgm:cxn modelId="{82245E8C-874F-43F8-A51A-88122DD9C617}" type="presOf" srcId="{CDA7BDCE-D81B-45FC-92A9-0CB92E0D0204}" destId="{AD34E3C1-0D2E-4B40-BFEF-CF2C193F481D}" srcOrd="0" destOrd="1" presId="urn:microsoft.com/office/officeart/2005/8/layout/hList1"/>
    <dgm:cxn modelId="{2E974246-53BA-4A95-AFE2-286C391ECBC6}" srcId="{92FC3A99-E46C-456E-9D4F-DA807E1DBCB8}" destId="{A8988AC5-EF47-4C40-9972-11592F633A37}" srcOrd="3" destOrd="0" parTransId="{ED31F404-2B2C-4C7F-A255-3D9F44A318E7}" sibTransId="{11F063E2-0A55-44FD-BEFB-FF0A79A70051}"/>
    <dgm:cxn modelId="{6E163D0D-C195-49B8-A845-DF5ACC795799}" srcId="{D18E6C07-9698-408A-871F-F6F400E6885B}" destId="{AEA15D2C-D0F5-4430-A5CF-F16F85B8B950}" srcOrd="0" destOrd="0" parTransId="{A855D1FA-5FDC-4993-AB7D-779A7C3E045A}" sibTransId="{B9A65005-3732-4644-9F49-F69D1BCAC85D}"/>
    <dgm:cxn modelId="{BC31DCFB-05DA-46E9-8691-668594F0CFC4}" srcId="{A8988AC5-EF47-4C40-9972-11592F633A37}" destId="{5BA2382D-75B0-4169-82AA-7277CB5EE2B6}" srcOrd="2" destOrd="0" parTransId="{435022F5-2351-4183-AB16-FC8ED6AB7893}" sibTransId="{29C5B0C7-FFA5-4833-B5FB-645FBA52C434}"/>
    <dgm:cxn modelId="{1F2B7A1D-8252-46E4-B726-72B1E9E33D44}" type="presOf" srcId="{AEA15D2C-D0F5-4430-A5CF-F16F85B8B950}" destId="{82178E0C-F0A4-438C-AD45-668FE0076AD2}" srcOrd="0" destOrd="0" presId="urn:microsoft.com/office/officeart/2005/8/layout/hList1"/>
    <dgm:cxn modelId="{50C16BB4-D255-4316-857C-3C2C40305D12}" srcId="{A8988AC5-EF47-4C40-9972-11592F633A37}" destId="{CDA7BDCE-D81B-45FC-92A9-0CB92E0D0204}" srcOrd="1" destOrd="0" parTransId="{74FB3013-3CCE-4C20-848D-FC4CB912A052}" sibTransId="{269F9CA2-9878-47BD-B69E-2DEFDAD85D12}"/>
    <dgm:cxn modelId="{C4D09CF4-247E-4FE7-AC2D-76E4349CC58A}" type="presOf" srcId="{C69F1953-142F-4FC6-AD12-46F5A2E1E9B5}" destId="{82178E0C-F0A4-438C-AD45-668FE0076AD2}" srcOrd="0" destOrd="1" presId="urn:microsoft.com/office/officeart/2005/8/layout/hList1"/>
    <dgm:cxn modelId="{E085126B-238C-42A8-A4E9-40EF4AAC74C3}" type="presOf" srcId="{1C4D52C1-461A-4F09-B425-C94BA8FCC8FD}" destId="{D9ACAFE9-A2DA-4FC3-A1BC-23AC7987287A}" srcOrd="0" destOrd="0" presId="urn:microsoft.com/office/officeart/2005/8/layout/hList1"/>
    <dgm:cxn modelId="{B3EEA101-9B18-408D-8EE2-AB5BADB9E147}" srcId="{7AFE264D-6775-49F1-9167-CC1E96086532}" destId="{1C4D52C1-461A-4F09-B425-C94BA8FCC8FD}" srcOrd="0" destOrd="0" parTransId="{33BEDB68-8187-4C6B-94BA-50E21FB6D264}" sibTransId="{808A510B-AB89-4387-859F-C0DEA5411902}"/>
    <dgm:cxn modelId="{DB9A7C1C-BF9E-4ABB-873A-D398CC502004}" srcId="{A8988AC5-EF47-4C40-9972-11592F633A37}" destId="{405A8A6A-0EFB-447D-8841-7880DD5937A2}" srcOrd="0" destOrd="0" parTransId="{8F1C1BE4-7C32-49C0-A739-61B6D0EE9A89}" sibTransId="{DBD37B98-9A41-438F-9979-F6471156F76F}"/>
    <dgm:cxn modelId="{9640FD61-1D3D-40CA-85E0-AD56BEB39471}" type="presOf" srcId="{405A8A6A-0EFB-447D-8841-7880DD5937A2}" destId="{AD34E3C1-0D2E-4B40-BFEF-CF2C193F481D}" srcOrd="0" destOrd="0" presId="urn:microsoft.com/office/officeart/2005/8/layout/hList1"/>
    <dgm:cxn modelId="{0D67BCDD-A05E-4D39-99E8-93A5B0E8A763}" srcId="{92FC3A99-E46C-456E-9D4F-DA807E1DBCB8}" destId="{7AFE264D-6775-49F1-9167-CC1E96086532}" srcOrd="1" destOrd="0" parTransId="{12011559-8899-4789-BD22-8417FD1FBF52}" sibTransId="{3C063567-6F19-49EE-9A78-1BA13CA222D4}"/>
    <dgm:cxn modelId="{69037E1E-176D-4EB9-A30F-C2555B07D92B}" srcId="{D18E6C07-9698-408A-871F-F6F400E6885B}" destId="{FC7EC7AF-9736-45B6-9D37-FA6A89AA9118}" srcOrd="2" destOrd="0" parTransId="{7EFF2C6B-D177-4AF1-B09B-5008E778A054}" sibTransId="{8725E66E-5F73-4B07-83F6-C190B1EE0659}"/>
    <dgm:cxn modelId="{F8F37CD2-3557-428C-94F6-BF087173E2B9}" srcId="{87B1B490-EE62-4098-90DB-BFCD6BB4F4A8}" destId="{3A837412-D5AD-4DAD-95FD-A910AA4579D7}" srcOrd="0" destOrd="0" parTransId="{90CF661F-0209-4B77-A1B2-AA6A97912446}" sibTransId="{D27E2AC4-52AE-415E-8D02-4DE4187D85C7}"/>
    <dgm:cxn modelId="{0A4E3D2E-AE66-46C5-9FE5-FE23544F579F}" type="presOf" srcId="{A8988AC5-EF47-4C40-9972-11592F633A37}" destId="{CF81EE5D-15C7-480A-9042-087EEB181C8E}" srcOrd="0" destOrd="0" presId="urn:microsoft.com/office/officeart/2005/8/layout/hList1"/>
    <dgm:cxn modelId="{4BF0A580-EE80-4060-870F-1BE104786723}" type="presOf" srcId="{B23231AC-2054-4A32-9845-9F078C4C2F98}" destId="{D9ACAFE9-A2DA-4FC3-A1BC-23AC7987287A}" srcOrd="0" destOrd="1" presId="urn:microsoft.com/office/officeart/2005/8/layout/hList1"/>
    <dgm:cxn modelId="{1640A617-CB0A-4B76-892C-CC73C5943E84}" type="presOf" srcId="{FC7EC7AF-9736-45B6-9D37-FA6A89AA9118}" destId="{82178E0C-F0A4-438C-AD45-668FE0076AD2}" srcOrd="0" destOrd="2" presId="urn:microsoft.com/office/officeart/2005/8/layout/hList1"/>
    <dgm:cxn modelId="{3666F674-82B2-4391-A4F2-464BC4B5F6B4}" type="presOf" srcId="{553ACDD8-2BE2-4503-BD53-6B324C9E3137}" destId="{222C233E-8CE1-4C4E-88F6-AFED4E17711F}" srcOrd="0" destOrd="1" presId="urn:microsoft.com/office/officeart/2005/8/layout/hList1"/>
    <dgm:cxn modelId="{F1889147-6944-481D-A00B-912EBACA0CA5}" srcId="{92FC3A99-E46C-456E-9D4F-DA807E1DBCB8}" destId="{D18E6C07-9698-408A-871F-F6F400E6885B}" srcOrd="2" destOrd="0" parTransId="{8543AA8C-BEDB-4B96-80BA-49A513954692}" sibTransId="{4AE67E9D-D266-4B4E-A8B4-3715FDEE0777}"/>
    <dgm:cxn modelId="{0C35336A-2E39-4CD4-975E-B1672BE78056}" srcId="{7AFE264D-6775-49F1-9167-CC1E96086532}" destId="{B23231AC-2054-4A32-9845-9F078C4C2F98}" srcOrd="1" destOrd="0" parTransId="{FD5E71A0-EBA1-47A5-92E4-CA658B5608DB}" sibTransId="{0EC61220-5F44-482F-B782-D4F656AC2066}"/>
    <dgm:cxn modelId="{C70BCF6B-80D1-4F50-A2CE-19CF80ACF359}" type="presOf" srcId="{5BA2382D-75B0-4169-82AA-7277CB5EE2B6}" destId="{AD34E3C1-0D2E-4B40-BFEF-CF2C193F481D}" srcOrd="0" destOrd="2" presId="urn:microsoft.com/office/officeart/2005/8/layout/hList1"/>
    <dgm:cxn modelId="{FAACC5EE-A65B-49E5-8869-70A6FBE457AD}" srcId="{92FC3A99-E46C-456E-9D4F-DA807E1DBCB8}" destId="{87B1B490-EE62-4098-90DB-BFCD6BB4F4A8}" srcOrd="0" destOrd="0" parTransId="{BBF47AC1-71A4-4E4B-B2C9-3A1DCC78DA44}" sibTransId="{9B3B7D23-08AB-4B40-9D33-333F87444D64}"/>
    <dgm:cxn modelId="{E4E57C77-216A-49E3-A2AF-A64B7A265902}" type="presOf" srcId="{7AFE264D-6775-49F1-9167-CC1E96086532}" destId="{E38966FB-BF9F-420A-8A00-B612ED5C0EF4}" srcOrd="0" destOrd="0" presId="urn:microsoft.com/office/officeart/2005/8/layout/hList1"/>
    <dgm:cxn modelId="{50AAED2C-9021-45AB-AF82-48F991902BA7}" srcId="{D18E6C07-9698-408A-871F-F6F400E6885B}" destId="{C69F1953-142F-4FC6-AD12-46F5A2E1E9B5}" srcOrd="1" destOrd="0" parTransId="{ADD9EBF7-7677-45D6-9CE2-88333329550C}" sibTransId="{8FFB48F1-A032-4E07-B7C6-C6FF1504FC78}"/>
    <dgm:cxn modelId="{9A28D11A-A7F4-460E-B4A6-A5651474B2A6}" type="presOf" srcId="{92FC3A99-E46C-456E-9D4F-DA807E1DBCB8}" destId="{E52EE2BA-366E-4CA6-8FBD-24EE761D953E}" srcOrd="0" destOrd="0" presId="urn:microsoft.com/office/officeart/2005/8/layout/hList1"/>
    <dgm:cxn modelId="{65B25EF0-4BAF-41E1-A8C4-F47C4CAA1645}" type="presOf" srcId="{3A837412-D5AD-4DAD-95FD-A910AA4579D7}" destId="{222C233E-8CE1-4C4E-88F6-AFED4E17711F}" srcOrd="0" destOrd="0" presId="urn:microsoft.com/office/officeart/2005/8/layout/hList1"/>
    <dgm:cxn modelId="{EB7B22A5-BB6A-4026-B125-8DBCD703A803}" srcId="{87B1B490-EE62-4098-90DB-BFCD6BB4F4A8}" destId="{553ACDD8-2BE2-4503-BD53-6B324C9E3137}" srcOrd="1" destOrd="0" parTransId="{7439D790-87CD-49F7-B342-0608A0FBE8F4}" sibTransId="{2671DD1B-96A4-46E9-932E-480E13246A8C}"/>
    <dgm:cxn modelId="{E885AA2D-F646-4CC3-8F0F-E7AA409EBC5C}" type="presParOf" srcId="{E52EE2BA-366E-4CA6-8FBD-24EE761D953E}" destId="{C2C2D99A-FD13-416E-A53E-88CA97A5EC1D}" srcOrd="0" destOrd="0" presId="urn:microsoft.com/office/officeart/2005/8/layout/hList1"/>
    <dgm:cxn modelId="{E5216D9D-C1C5-4F8A-9C48-59D9922EF8B4}" type="presParOf" srcId="{C2C2D99A-FD13-416E-A53E-88CA97A5EC1D}" destId="{3CB004FA-F3AA-4977-912B-1C57AC6BBF09}" srcOrd="0" destOrd="0" presId="urn:microsoft.com/office/officeart/2005/8/layout/hList1"/>
    <dgm:cxn modelId="{E7C35DA8-1157-4246-9938-51379A217D9D}" type="presParOf" srcId="{C2C2D99A-FD13-416E-A53E-88CA97A5EC1D}" destId="{222C233E-8CE1-4C4E-88F6-AFED4E17711F}" srcOrd="1" destOrd="0" presId="urn:microsoft.com/office/officeart/2005/8/layout/hList1"/>
    <dgm:cxn modelId="{88D63765-6F73-4A62-87A7-87808E191700}" type="presParOf" srcId="{E52EE2BA-366E-4CA6-8FBD-24EE761D953E}" destId="{BCEC5B68-0D06-42DE-8B23-4979767B8E0F}" srcOrd="1" destOrd="0" presId="urn:microsoft.com/office/officeart/2005/8/layout/hList1"/>
    <dgm:cxn modelId="{181CD914-0483-48C8-A817-A18F8EB55D7A}" type="presParOf" srcId="{E52EE2BA-366E-4CA6-8FBD-24EE761D953E}" destId="{0B9F72EB-776A-49B1-89DF-BB9734772520}" srcOrd="2" destOrd="0" presId="urn:microsoft.com/office/officeart/2005/8/layout/hList1"/>
    <dgm:cxn modelId="{D95190D9-F4C7-4775-BFFB-464DAEF08C90}" type="presParOf" srcId="{0B9F72EB-776A-49B1-89DF-BB9734772520}" destId="{E38966FB-BF9F-420A-8A00-B612ED5C0EF4}" srcOrd="0" destOrd="0" presId="urn:microsoft.com/office/officeart/2005/8/layout/hList1"/>
    <dgm:cxn modelId="{4941DB02-A4E8-4AD5-891B-871C236E61EF}" type="presParOf" srcId="{0B9F72EB-776A-49B1-89DF-BB9734772520}" destId="{D9ACAFE9-A2DA-4FC3-A1BC-23AC7987287A}" srcOrd="1" destOrd="0" presId="urn:microsoft.com/office/officeart/2005/8/layout/hList1"/>
    <dgm:cxn modelId="{A0A5D5C1-C5DA-4165-A414-52F5728E9A23}" type="presParOf" srcId="{E52EE2BA-366E-4CA6-8FBD-24EE761D953E}" destId="{EBAC18A9-2767-4DCB-B444-32DFB2991033}" srcOrd="3" destOrd="0" presId="urn:microsoft.com/office/officeart/2005/8/layout/hList1"/>
    <dgm:cxn modelId="{106685CA-DD60-4DB7-BD8A-C29B4E5F5461}" type="presParOf" srcId="{E52EE2BA-366E-4CA6-8FBD-24EE761D953E}" destId="{DEF965A8-001C-4505-86DC-D0764D8D8B2C}" srcOrd="4" destOrd="0" presId="urn:microsoft.com/office/officeart/2005/8/layout/hList1"/>
    <dgm:cxn modelId="{67E69D98-1CD2-41FF-A16C-4A512C28BCDC}" type="presParOf" srcId="{DEF965A8-001C-4505-86DC-D0764D8D8B2C}" destId="{963F0783-DBFB-4249-877B-A478DC6CC99A}" srcOrd="0" destOrd="0" presId="urn:microsoft.com/office/officeart/2005/8/layout/hList1"/>
    <dgm:cxn modelId="{D5770037-A1E0-453D-99FF-B03243CFF606}" type="presParOf" srcId="{DEF965A8-001C-4505-86DC-D0764D8D8B2C}" destId="{82178E0C-F0A4-438C-AD45-668FE0076AD2}" srcOrd="1" destOrd="0" presId="urn:microsoft.com/office/officeart/2005/8/layout/hList1"/>
    <dgm:cxn modelId="{1736FF5B-7C64-4CE7-A15A-5C8EBC8AAB2A}" type="presParOf" srcId="{E52EE2BA-366E-4CA6-8FBD-24EE761D953E}" destId="{66D92278-7603-4680-A9AD-8C6A76C95E84}" srcOrd="5" destOrd="0" presId="urn:microsoft.com/office/officeart/2005/8/layout/hList1"/>
    <dgm:cxn modelId="{A9B45F1F-516F-4FBE-BE11-1B9AEF9344C3}" type="presParOf" srcId="{E52EE2BA-366E-4CA6-8FBD-24EE761D953E}" destId="{77A4B73B-10A4-456E-B7C4-B4E8FFE252D5}" srcOrd="6" destOrd="0" presId="urn:microsoft.com/office/officeart/2005/8/layout/hList1"/>
    <dgm:cxn modelId="{96AA671A-7664-4B39-90D8-49B5E49EDA9C}" type="presParOf" srcId="{77A4B73B-10A4-456E-B7C4-B4E8FFE252D5}" destId="{CF81EE5D-15C7-480A-9042-087EEB181C8E}" srcOrd="0" destOrd="0" presId="urn:microsoft.com/office/officeart/2005/8/layout/hList1"/>
    <dgm:cxn modelId="{7045888F-3BB4-4787-9E60-456C8A6F4FDA}" type="presParOf" srcId="{77A4B73B-10A4-456E-B7C4-B4E8FFE252D5}" destId="{AD34E3C1-0D2E-4B40-BFEF-CF2C193F481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004FA-F3AA-4977-912B-1C57AC6BBF09}">
      <dsp:nvSpPr>
        <dsp:cNvPr id="0" name=""/>
        <dsp:cNvSpPr/>
      </dsp:nvSpPr>
      <dsp:spPr>
        <a:xfrm>
          <a:off x="3173" y="746149"/>
          <a:ext cx="1907947" cy="7013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Identificazione della patologia</a:t>
          </a:r>
        </a:p>
      </dsp:txBody>
      <dsp:txXfrm>
        <a:off x="3173" y="746149"/>
        <a:ext cx="1907947" cy="701307"/>
      </dsp:txXfrm>
    </dsp:sp>
    <dsp:sp modelId="{222C233E-8CE1-4C4E-88F6-AFED4E17711F}">
      <dsp:nvSpPr>
        <dsp:cNvPr id="0" name=""/>
        <dsp:cNvSpPr/>
      </dsp:nvSpPr>
      <dsp:spPr>
        <a:xfrm>
          <a:off x="3173" y="1447457"/>
          <a:ext cx="1907947" cy="30629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obsoleta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impossibilità di eseguire indagini epidemiologiche, di identificare i bisogni, allocare le risorse e valutare l’appropriatezza delle prestazioni</a:t>
          </a:r>
        </a:p>
      </dsp:txBody>
      <dsp:txXfrm>
        <a:off x="3173" y="1447457"/>
        <a:ext cx="1907947" cy="3062977"/>
      </dsp:txXfrm>
    </dsp:sp>
    <dsp:sp modelId="{E38966FB-BF9F-420A-8A00-B612ED5C0EF4}">
      <dsp:nvSpPr>
        <dsp:cNvPr id="0" name=""/>
        <dsp:cNvSpPr/>
      </dsp:nvSpPr>
      <dsp:spPr>
        <a:xfrm>
          <a:off x="2178232" y="746149"/>
          <a:ext cx="1907947" cy="7013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Codifica dell’intervento</a:t>
          </a:r>
        </a:p>
      </dsp:txBody>
      <dsp:txXfrm>
        <a:off x="2178232" y="746149"/>
        <a:ext cx="1907947" cy="701307"/>
      </dsp:txXfrm>
    </dsp:sp>
    <dsp:sp modelId="{D9ACAFE9-A2DA-4FC3-A1BC-23AC7987287A}">
      <dsp:nvSpPr>
        <dsp:cNvPr id="0" name=""/>
        <dsp:cNvSpPr/>
      </dsp:nvSpPr>
      <dsp:spPr>
        <a:xfrm>
          <a:off x="2178232" y="1447457"/>
          <a:ext cx="1907947" cy="30629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codice unico per l’ablazione (37.34)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impossibilità di tracciare e differenziare le procedure sulla base della complessità, dei rischi, del consumo di risorse tecnologiche e professionali</a:t>
          </a:r>
        </a:p>
      </dsp:txBody>
      <dsp:txXfrm>
        <a:off x="2178232" y="1447457"/>
        <a:ext cx="1907947" cy="3062977"/>
      </dsp:txXfrm>
    </dsp:sp>
    <dsp:sp modelId="{963F0783-DBFB-4249-877B-A478DC6CC99A}">
      <dsp:nvSpPr>
        <dsp:cNvPr id="0" name=""/>
        <dsp:cNvSpPr/>
      </dsp:nvSpPr>
      <dsp:spPr>
        <a:xfrm>
          <a:off x="4353292" y="746149"/>
          <a:ext cx="1907947" cy="7013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Valorizzazione della procedura</a:t>
          </a:r>
        </a:p>
      </dsp:txBody>
      <dsp:txXfrm>
        <a:off x="4353292" y="746149"/>
        <a:ext cx="1907947" cy="701307"/>
      </dsp:txXfrm>
    </dsp:sp>
    <dsp:sp modelId="{82178E0C-F0A4-438C-AD45-668FE0076AD2}">
      <dsp:nvSpPr>
        <dsp:cNvPr id="0" name=""/>
        <dsp:cNvSpPr/>
      </dsp:nvSpPr>
      <dsp:spPr>
        <a:xfrm>
          <a:off x="4353292" y="1447457"/>
          <a:ext cx="1907947" cy="30629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ampiamente inadeguata per le procedure complesse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problemi di sostenibilità, adeguamento all’innovazione tecnologica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eccessiva valorizzazione del SEF con possibili comportamenti opportunistici</a:t>
          </a:r>
        </a:p>
      </dsp:txBody>
      <dsp:txXfrm>
        <a:off x="4353292" y="1447457"/>
        <a:ext cx="1907947" cy="3062977"/>
      </dsp:txXfrm>
    </dsp:sp>
    <dsp:sp modelId="{CF81EE5D-15C7-480A-9042-087EEB181C8E}">
      <dsp:nvSpPr>
        <dsp:cNvPr id="0" name=""/>
        <dsp:cNvSpPr/>
      </dsp:nvSpPr>
      <dsp:spPr>
        <a:xfrm>
          <a:off x="6531525" y="761480"/>
          <a:ext cx="1907947" cy="7013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Differenze di rimborso inter-regionali e per regime di ricovero</a:t>
          </a:r>
        </a:p>
      </dsp:txBody>
      <dsp:txXfrm>
        <a:off x="6531525" y="761480"/>
        <a:ext cx="1907947" cy="701307"/>
      </dsp:txXfrm>
    </dsp:sp>
    <dsp:sp modelId="{AD34E3C1-0D2E-4B40-BFEF-CF2C193F481D}">
      <dsp:nvSpPr>
        <dsp:cNvPr id="0" name=""/>
        <dsp:cNvSpPr/>
      </dsp:nvSpPr>
      <dsp:spPr>
        <a:xfrm>
          <a:off x="6528352" y="1447457"/>
          <a:ext cx="1907947" cy="30629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non giustificate da motivazioni epidemiologiche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difficoltà di accesso a cure costo-efficaci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differenza di rimborso in base al regime di ricovero non supportata da motivazioni di spesa e potenzialmente foriera di comportamenti opportunistici</a:t>
          </a:r>
        </a:p>
      </dsp:txBody>
      <dsp:txXfrm>
        <a:off x="6528352" y="1447457"/>
        <a:ext cx="1907947" cy="30629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004FA-F3AA-4977-912B-1C57AC6BBF09}">
      <dsp:nvSpPr>
        <dsp:cNvPr id="0" name=""/>
        <dsp:cNvSpPr/>
      </dsp:nvSpPr>
      <dsp:spPr>
        <a:xfrm>
          <a:off x="3173" y="740813"/>
          <a:ext cx="1907947" cy="7013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Identificazione della patologia</a:t>
          </a:r>
        </a:p>
      </dsp:txBody>
      <dsp:txXfrm>
        <a:off x="3173" y="740813"/>
        <a:ext cx="1907947" cy="701307"/>
      </dsp:txXfrm>
    </dsp:sp>
    <dsp:sp modelId="{222C233E-8CE1-4C4E-88F6-AFED4E17711F}">
      <dsp:nvSpPr>
        <dsp:cNvPr id="0" name=""/>
        <dsp:cNvSpPr/>
      </dsp:nvSpPr>
      <dsp:spPr>
        <a:xfrm>
          <a:off x="3173" y="1442121"/>
          <a:ext cx="1907947" cy="30736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obsoleta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impossibilità di eseguire indagini epidemiologiche, di identificare i bisogni, allocare le risorse e valutare l’appropriatezza delle prestazioni</a:t>
          </a:r>
        </a:p>
      </dsp:txBody>
      <dsp:txXfrm>
        <a:off x="3173" y="1442121"/>
        <a:ext cx="1907947" cy="3073649"/>
      </dsp:txXfrm>
    </dsp:sp>
    <dsp:sp modelId="{E38966FB-BF9F-420A-8A00-B612ED5C0EF4}">
      <dsp:nvSpPr>
        <dsp:cNvPr id="0" name=""/>
        <dsp:cNvSpPr/>
      </dsp:nvSpPr>
      <dsp:spPr>
        <a:xfrm>
          <a:off x="2178232" y="740813"/>
          <a:ext cx="1907947" cy="7013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Codifica dell’intervento</a:t>
          </a:r>
        </a:p>
      </dsp:txBody>
      <dsp:txXfrm>
        <a:off x="2178232" y="740813"/>
        <a:ext cx="1907947" cy="701307"/>
      </dsp:txXfrm>
    </dsp:sp>
    <dsp:sp modelId="{D9ACAFE9-A2DA-4FC3-A1BC-23AC7987287A}">
      <dsp:nvSpPr>
        <dsp:cNvPr id="0" name=""/>
        <dsp:cNvSpPr/>
      </dsp:nvSpPr>
      <dsp:spPr>
        <a:xfrm>
          <a:off x="2178232" y="1442121"/>
          <a:ext cx="1907947" cy="30736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codice unico per l’ablazione (37.34)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impossibilità di differenziare le procedure sulla base della complessità, dei rischi, del consumo di risorse tecnologiche e professionali</a:t>
          </a:r>
        </a:p>
      </dsp:txBody>
      <dsp:txXfrm>
        <a:off x="2178232" y="1442121"/>
        <a:ext cx="1907947" cy="3073649"/>
      </dsp:txXfrm>
    </dsp:sp>
    <dsp:sp modelId="{963F0783-DBFB-4249-877B-A478DC6CC99A}">
      <dsp:nvSpPr>
        <dsp:cNvPr id="0" name=""/>
        <dsp:cNvSpPr/>
      </dsp:nvSpPr>
      <dsp:spPr>
        <a:xfrm>
          <a:off x="4353292" y="740813"/>
          <a:ext cx="1907947" cy="7013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Valorizzazione della procedura</a:t>
          </a:r>
        </a:p>
      </dsp:txBody>
      <dsp:txXfrm>
        <a:off x="4353292" y="740813"/>
        <a:ext cx="1907947" cy="701307"/>
      </dsp:txXfrm>
    </dsp:sp>
    <dsp:sp modelId="{82178E0C-F0A4-438C-AD45-668FE0076AD2}">
      <dsp:nvSpPr>
        <dsp:cNvPr id="0" name=""/>
        <dsp:cNvSpPr/>
      </dsp:nvSpPr>
      <dsp:spPr>
        <a:xfrm>
          <a:off x="4353292" y="1442121"/>
          <a:ext cx="1907947" cy="307364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ampiamente inadeguata per le procedure complesse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problemi di sostenibilità, adeguamento all’innovazione tecnologica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eccessiva valorizzazione del SEF con possibili comportamenti opportunistici</a:t>
          </a:r>
        </a:p>
      </dsp:txBody>
      <dsp:txXfrm>
        <a:off x="4353292" y="1442121"/>
        <a:ext cx="1907947" cy="3073649"/>
      </dsp:txXfrm>
    </dsp:sp>
    <dsp:sp modelId="{CF81EE5D-15C7-480A-9042-087EEB181C8E}">
      <dsp:nvSpPr>
        <dsp:cNvPr id="0" name=""/>
        <dsp:cNvSpPr/>
      </dsp:nvSpPr>
      <dsp:spPr>
        <a:xfrm>
          <a:off x="6531525" y="756144"/>
          <a:ext cx="1907947" cy="7013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Differenze di rimborso inter-regionali e per regime di ricovero</a:t>
          </a:r>
        </a:p>
      </dsp:txBody>
      <dsp:txXfrm>
        <a:off x="6531525" y="756144"/>
        <a:ext cx="1907947" cy="701307"/>
      </dsp:txXfrm>
    </dsp:sp>
    <dsp:sp modelId="{AD34E3C1-0D2E-4B40-BFEF-CF2C193F481D}">
      <dsp:nvSpPr>
        <dsp:cNvPr id="0" name=""/>
        <dsp:cNvSpPr/>
      </dsp:nvSpPr>
      <dsp:spPr>
        <a:xfrm>
          <a:off x="6528352" y="1442121"/>
          <a:ext cx="1907947" cy="307364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non giustificate da motivazioni epidemiologiche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difficoltà di accesso a cure costo-efficaci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/>
            <a:t>differenza di rimborso in base al regime di ricovero non supportata da motivazioni di spesa e potenzialmente foriera di comportamenti opportunistici</a:t>
          </a:r>
        </a:p>
      </dsp:txBody>
      <dsp:txXfrm>
        <a:off x="6528352" y="1442121"/>
        <a:ext cx="1907947" cy="3073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274DB-8FAE-48DA-8689-2AD8C891DBFA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041BE-DEBF-4F7C-B500-25DE5EDD0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85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02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68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87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95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12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51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14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40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3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78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57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51C41-B3EE-40E9-8641-2784ECFC8AC8}" type="datetimeFigureOut">
              <a:rPr lang="it-IT" smtClean="0"/>
              <a:t>08/09/2016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3660-3F59-4624-8FA5-CE4DAE1609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7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39552" y="4957998"/>
            <a:ext cx="47525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Massimo </a:t>
            </a:r>
            <a:r>
              <a:rPr lang="it-IT" sz="2400" dirty="0" err="1">
                <a:solidFill>
                  <a:schemeClr val="tx2">
                    <a:lumMod val="75000"/>
                  </a:schemeClr>
                </a:solidFill>
              </a:rPr>
              <a:t>Tritto</a:t>
            </a:r>
            <a:endParaRPr lang="it-IT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it-IT" sz="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U.O.C. Elettrofisiologia ed Elettrostimolazione</a:t>
            </a:r>
          </a:p>
          <a:p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Istituto Clinico </a:t>
            </a:r>
            <a:r>
              <a:rPr lang="it-IT" sz="1400" dirty="0" err="1">
                <a:solidFill>
                  <a:schemeClr val="tx2">
                    <a:lumMod val="75000"/>
                  </a:schemeClr>
                </a:solidFill>
              </a:rPr>
              <a:t>Humanitas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 Mater Domini</a:t>
            </a:r>
          </a:p>
          <a:p>
            <a:r>
              <a:rPr lang="it-IT" sz="1400" dirty="0">
                <a:solidFill>
                  <a:schemeClr val="tx2">
                    <a:lumMod val="75000"/>
                  </a:schemeClr>
                </a:solidFill>
              </a:rPr>
              <a:t>Castellanza (VA) - I</a:t>
            </a: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2" name="CasellaDiTesto 1"/>
          <p:cNvSpPr txBox="1"/>
          <p:nvPr/>
        </p:nvSpPr>
        <p:spPr>
          <a:xfrm>
            <a:off x="539552" y="2636912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4000" b="1" dirty="0">
                <a:solidFill>
                  <a:schemeClr val="tx2">
                    <a:lumMod val="75000"/>
                  </a:schemeClr>
                </a:solidFill>
              </a:rPr>
              <a:t>Documento AIAC – </a:t>
            </a:r>
            <a:r>
              <a:rPr lang="it-IT" sz="4000" b="1" dirty="0" err="1">
                <a:solidFill>
                  <a:schemeClr val="tx2">
                    <a:lumMod val="75000"/>
                  </a:schemeClr>
                </a:solidFill>
              </a:rPr>
              <a:t>Assobiomedica</a:t>
            </a:r>
            <a:r>
              <a:rPr lang="it-IT" sz="4000" b="1" dirty="0">
                <a:solidFill>
                  <a:schemeClr val="tx2">
                    <a:lumMod val="75000"/>
                  </a:schemeClr>
                </a:solidFill>
              </a:rPr>
              <a:t> sui DRG dell’ablazione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736" y="233778"/>
            <a:ext cx="4354230" cy="26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0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820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differenze regionali e DH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6" y="1380850"/>
            <a:ext cx="4261229" cy="43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93" y="1380850"/>
            <a:ext cx="4253036" cy="440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05361" y="998896"/>
            <a:ext cx="35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Rimborso DRG 518 </a:t>
            </a:r>
            <a:r>
              <a:rPr lang="it-IT" sz="1800" dirty="0">
                <a:solidFill>
                  <a:schemeClr val="accent2"/>
                </a:solidFill>
              </a:rPr>
              <a:t>(</a:t>
            </a:r>
            <a:r>
              <a:rPr lang="it-IT" sz="1800" dirty="0">
                <a:solidFill>
                  <a:schemeClr val="accent2"/>
                </a:solidFill>
                <a:sym typeface="Symbol"/>
              </a:rPr>
              <a:t></a:t>
            </a:r>
            <a:r>
              <a:rPr lang="it-IT" sz="1800" dirty="0">
                <a:solidFill>
                  <a:schemeClr val="accent2"/>
                </a:solidFill>
              </a:rPr>
              <a:t>82% </a:t>
            </a:r>
            <a:r>
              <a:rPr lang="it-IT" sz="1800">
                <a:solidFill>
                  <a:schemeClr val="accent2"/>
                </a:solidFill>
              </a:rPr>
              <a:t>del tot)</a:t>
            </a:r>
            <a:endParaRPr lang="it-IT" sz="1800" dirty="0">
              <a:solidFill>
                <a:schemeClr val="accent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553168" y="998896"/>
            <a:ext cx="347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Rimborso DRG 555 </a:t>
            </a:r>
            <a:r>
              <a:rPr lang="it-IT" sz="1800" dirty="0">
                <a:solidFill>
                  <a:schemeClr val="accent2"/>
                </a:solidFill>
              </a:rPr>
              <a:t>(</a:t>
            </a:r>
            <a:r>
              <a:rPr lang="it-IT" sz="1800" dirty="0">
                <a:solidFill>
                  <a:schemeClr val="accent2"/>
                </a:solidFill>
                <a:sym typeface="Symbol"/>
              </a:rPr>
              <a:t>11</a:t>
            </a:r>
            <a:r>
              <a:rPr lang="it-IT" sz="1800" dirty="0">
                <a:solidFill>
                  <a:schemeClr val="accent2"/>
                </a:solidFill>
              </a:rPr>
              <a:t>% del tot)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2541860" y="1610632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arrotondato 25"/>
          <p:cNvSpPr/>
          <p:nvPr/>
        </p:nvSpPr>
        <p:spPr>
          <a:xfrm>
            <a:off x="2541860" y="2691416"/>
            <a:ext cx="775724" cy="144016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3995936" y="1598520"/>
            <a:ext cx="588175" cy="3996881"/>
          </a:xfrm>
          <a:prstGeom prst="round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6792136" y="3225088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6792136" y="2679304"/>
            <a:ext cx="775724" cy="144016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6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759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revisione dei codici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45" y="1091124"/>
            <a:ext cx="4155023" cy="360934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93" y="1091124"/>
            <a:ext cx="4099326" cy="509031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79904" y="764704"/>
            <a:ext cx="35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Codice di patologia</a:t>
            </a:r>
            <a:endParaRPr lang="it-IT" sz="1800" dirty="0">
              <a:solidFill>
                <a:schemeClr val="accent2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628376" y="770760"/>
            <a:ext cx="35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Codice di intervento</a:t>
            </a:r>
            <a:endParaRPr lang="it-IT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7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832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proposta di classificazione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49" y="2057679"/>
            <a:ext cx="7344815" cy="387183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55361" y="1041006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Suddivisione delle procedure sulla base di un criterio di </a:t>
            </a:r>
            <a:r>
              <a:rPr lang="it-IT" sz="2400" b="1" dirty="0" err="1">
                <a:solidFill>
                  <a:schemeClr val="tx2">
                    <a:lumMod val="75000"/>
                  </a:schemeClr>
                </a:solidFill>
              </a:rPr>
              <a:t>iso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-complessità e del consumo di risorse</a:t>
            </a:r>
          </a:p>
        </p:txBody>
      </p:sp>
    </p:spTree>
    <p:extLst>
      <p:ext uri="{BB962C8B-B14F-4D97-AF65-F5344CB8AC3E}">
        <p14:creationId xmlns:p14="http://schemas.microsoft.com/office/powerpoint/2010/main" val="2222603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803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proposta di tariffazione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55361" y="1041006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tx2">
                    <a:lumMod val="75000"/>
                  </a:schemeClr>
                </a:solidFill>
              </a:rPr>
              <a:t>Tariffazione delle procedure sulla base di un criterio di </a:t>
            </a:r>
            <a:r>
              <a:rPr lang="it-IT" sz="3200" b="1" dirty="0" err="1">
                <a:solidFill>
                  <a:schemeClr val="tx2">
                    <a:lumMod val="75000"/>
                  </a:schemeClr>
                </a:solidFill>
              </a:rPr>
              <a:t>iso</a:t>
            </a:r>
            <a:r>
              <a:rPr lang="it-IT" sz="3200" b="1" dirty="0">
                <a:solidFill>
                  <a:schemeClr val="tx2">
                    <a:lumMod val="75000"/>
                  </a:schemeClr>
                </a:solidFill>
              </a:rPr>
              <a:t>-complessità e del consumo di risorse assorbite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23816" y="2980109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2">
                    <a:lumMod val="75000"/>
                  </a:schemeClr>
                </a:solidFill>
              </a:rPr>
              <a:t>Procedura diagnostica: 		2.000 € 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(DRG 518 DH TUC)</a:t>
            </a:r>
          </a:p>
          <a:p>
            <a:pPr marL="266700" indent="-2667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2">
                    <a:lumMod val="75000"/>
                  </a:schemeClr>
                </a:solidFill>
              </a:rPr>
              <a:t>Ablazione «semplice»:		4.500 € 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(DRG 518 TUC)</a:t>
            </a:r>
            <a:endParaRPr lang="it-IT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66700" indent="-2667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2">
                    <a:lumMod val="75000"/>
                  </a:schemeClr>
                </a:solidFill>
              </a:rPr>
              <a:t>Ablazione «complessa»:	9.000 € 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(DRG 555 TUC)</a:t>
            </a:r>
            <a:endParaRPr lang="it-IT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8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798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valutazione economica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30" y="2348880"/>
            <a:ext cx="7690229" cy="284332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55576" y="1340768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Risparmi generati dalla riduzione della tariffa dello studio elettrofisiologico</a:t>
            </a:r>
          </a:p>
        </p:txBody>
      </p:sp>
    </p:spTree>
    <p:extLst>
      <p:ext uri="{BB962C8B-B14F-4D97-AF65-F5344CB8AC3E}">
        <p14:creationId xmlns:p14="http://schemas.microsoft.com/office/powerpoint/2010/main" val="52267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798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valutazione economica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12" y="873202"/>
            <a:ext cx="7200799" cy="341164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322" y="4725144"/>
            <a:ext cx="7186828" cy="138879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65544" y="4416870"/>
            <a:ext cx="706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Spesa annua (2010) dei SSR per il rimborso delle procedure di ablazione</a:t>
            </a:r>
          </a:p>
        </p:txBody>
      </p:sp>
    </p:spTree>
    <p:extLst>
      <p:ext uri="{BB962C8B-B14F-4D97-AF65-F5344CB8AC3E}">
        <p14:creationId xmlns:p14="http://schemas.microsoft.com/office/powerpoint/2010/main" val="1778696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572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874969"/>
            <a:ext cx="3744416" cy="52728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736" y="827453"/>
            <a:ext cx="3814117" cy="529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0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762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premesse e obiettivi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48129" y="1174924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Il sistema DRG che dovrebbe monitorare e controllare le attività di diagnosi e cura, nonché erogare i corrispondenti rimborsi (sostenibilità e crescita del sistema) non si è adeguato agli enormi progressi che l’elettrofisiologia, e in particolare l’ablazione </a:t>
            </a:r>
            <a:r>
              <a:rPr lang="it-IT" sz="2400" dirty="0" err="1">
                <a:solidFill>
                  <a:schemeClr val="tx2">
                    <a:lumMod val="75000"/>
                  </a:schemeClr>
                </a:solidFill>
              </a:rPr>
              <a:t>transcatetere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, ha fatto negli ultimi anni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01970" y="3717032"/>
            <a:ext cx="71287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75000"/>
                  </a:schemeClr>
                </a:solidFill>
              </a:rPr>
              <a:t>Obiettivo</a:t>
            </a:r>
          </a:p>
          <a:p>
            <a:pPr marL="266700" indent="-2667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Identificare le criticità partendo dalla fotografia del sistema attuale</a:t>
            </a:r>
          </a:p>
          <a:p>
            <a:pPr marL="266700" indent="-2667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Proporre modifiche vantaggiose per tutti gli </a:t>
            </a:r>
            <a:r>
              <a:rPr lang="it-IT" sz="2400" dirty="0" err="1">
                <a:solidFill>
                  <a:schemeClr val="tx2">
                    <a:lumMod val="75000"/>
                  </a:schemeClr>
                </a:solidFill>
              </a:rPr>
              <a:t>stakeholders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 in un’ottica di trasparenza e sostenibilità</a:t>
            </a:r>
          </a:p>
        </p:txBody>
      </p:sp>
    </p:spTree>
    <p:extLst>
      <p:ext uri="{BB962C8B-B14F-4D97-AF65-F5344CB8AC3E}">
        <p14:creationId xmlns:p14="http://schemas.microsoft.com/office/powerpoint/2010/main" val="16016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748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fotografia attuale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05801"/>
              </p:ext>
            </p:extLst>
          </p:nvPr>
        </p:nvGraphicFramePr>
        <p:xfrm>
          <a:off x="458102" y="2031320"/>
          <a:ext cx="8208912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Italia (2010)</a:t>
                      </a:r>
                      <a:endParaRPr lang="it-IT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Germania (2010)</a:t>
                      </a:r>
                      <a:endParaRPr lang="it-IT" sz="2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N. di</a:t>
                      </a:r>
                      <a:r>
                        <a:rPr lang="it-IT" sz="2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ablazioni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18.301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33.000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Ablazioni /</a:t>
                      </a:r>
                      <a:r>
                        <a:rPr lang="it-IT" sz="2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milione di abitanti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305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407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</a:rPr>
                        <a:t>N. di studi elettrofisiologici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</a:rPr>
                        <a:t>6.659 </a:t>
                      </a:r>
                      <a:r>
                        <a:rPr lang="it-IT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</a:rPr>
                        <a:t>(27%)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245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N. di Centri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304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277</a:t>
                      </a:r>
                      <a:endParaRPr lang="it-I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341696" y="1312981"/>
            <a:ext cx="5600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tx2">
                    <a:lumMod val="75000"/>
                  </a:schemeClr>
                </a:solidFill>
              </a:rPr>
              <a:t>Procedure di elettrofisiologia</a:t>
            </a:r>
          </a:p>
        </p:txBody>
      </p:sp>
    </p:spTree>
    <p:extLst>
      <p:ext uri="{BB962C8B-B14F-4D97-AF65-F5344CB8AC3E}">
        <p14:creationId xmlns:p14="http://schemas.microsoft.com/office/powerpoint/2010/main" val="342715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748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fotografia attuale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r="5072"/>
          <a:stretch/>
        </p:blipFill>
        <p:spPr>
          <a:xfrm>
            <a:off x="390619" y="1048545"/>
            <a:ext cx="8340227" cy="462964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11560" y="5857527"/>
            <a:ext cx="4698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*Elaborazione Centro Studi </a:t>
            </a:r>
            <a:r>
              <a:rPr lang="it-IT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Assobiomedica</a:t>
            </a:r>
            <a:r>
              <a:rPr lang="it-IT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su banca dati SDO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48880"/>
            <a:ext cx="4553778" cy="1572452"/>
          </a:xfrm>
          <a:prstGeom prst="roundRect">
            <a:avLst>
              <a:gd name="adj" fmla="val 592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6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659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criticità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860480630"/>
              </p:ext>
            </p:extLst>
          </p:nvPr>
        </p:nvGraphicFramePr>
        <p:xfrm>
          <a:off x="380999" y="836712"/>
          <a:ext cx="8439473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9283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828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inadeguata valorizzazione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6" y="1380850"/>
            <a:ext cx="4261229" cy="43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93" y="1380850"/>
            <a:ext cx="4253036" cy="440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305361" y="998896"/>
            <a:ext cx="35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Rimborso DRG 518 </a:t>
            </a:r>
            <a:r>
              <a:rPr lang="it-IT" sz="1800" dirty="0">
                <a:solidFill>
                  <a:schemeClr val="accent2"/>
                </a:solidFill>
              </a:rPr>
              <a:t>(</a:t>
            </a:r>
            <a:r>
              <a:rPr lang="it-IT" sz="1800" dirty="0">
                <a:solidFill>
                  <a:schemeClr val="accent2"/>
                </a:solidFill>
                <a:sym typeface="Symbol"/>
              </a:rPr>
              <a:t></a:t>
            </a:r>
            <a:r>
              <a:rPr lang="it-IT" sz="1800" dirty="0">
                <a:solidFill>
                  <a:schemeClr val="accent2"/>
                </a:solidFill>
              </a:rPr>
              <a:t>82% del tot)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553168" y="998896"/>
            <a:ext cx="347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Rimborso DRG 555 </a:t>
            </a:r>
            <a:r>
              <a:rPr lang="it-IT" sz="1800" dirty="0">
                <a:solidFill>
                  <a:schemeClr val="accent2"/>
                </a:solidFill>
              </a:rPr>
              <a:t>(</a:t>
            </a:r>
            <a:r>
              <a:rPr lang="it-IT" sz="1800" dirty="0">
                <a:solidFill>
                  <a:schemeClr val="accent2"/>
                </a:solidFill>
                <a:sym typeface="Symbol"/>
              </a:rPr>
              <a:t>11</a:t>
            </a:r>
            <a:r>
              <a:rPr lang="it-IT" sz="1800" dirty="0">
                <a:solidFill>
                  <a:schemeClr val="accent2"/>
                </a:solidFill>
              </a:rPr>
              <a:t>% del tot)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2541860" y="1778872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arrotondato 30"/>
          <p:cNvSpPr/>
          <p:nvPr/>
        </p:nvSpPr>
        <p:spPr>
          <a:xfrm>
            <a:off x="2541860" y="2138912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arrotondato 31"/>
          <p:cNvSpPr/>
          <p:nvPr/>
        </p:nvSpPr>
        <p:spPr>
          <a:xfrm>
            <a:off x="2541860" y="2313208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arrotondato 32"/>
          <p:cNvSpPr/>
          <p:nvPr/>
        </p:nvSpPr>
        <p:spPr>
          <a:xfrm>
            <a:off x="2541860" y="2492896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arrotondato 33"/>
          <p:cNvSpPr/>
          <p:nvPr/>
        </p:nvSpPr>
        <p:spPr>
          <a:xfrm>
            <a:off x="2541860" y="2852936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arrotondato 34"/>
          <p:cNvSpPr/>
          <p:nvPr/>
        </p:nvSpPr>
        <p:spPr>
          <a:xfrm>
            <a:off x="2541860" y="3033288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arrotondato 35"/>
          <p:cNvSpPr/>
          <p:nvPr/>
        </p:nvSpPr>
        <p:spPr>
          <a:xfrm>
            <a:off x="2541860" y="3399384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arrotondato 36"/>
          <p:cNvSpPr/>
          <p:nvPr/>
        </p:nvSpPr>
        <p:spPr>
          <a:xfrm>
            <a:off x="2541860" y="3583806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arrotondato 37"/>
          <p:cNvSpPr/>
          <p:nvPr/>
        </p:nvSpPr>
        <p:spPr>
          <a:xfrm>
            <a:off x="2541860" y="3774284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arrotondato 38"/>
          <p:cNvSpPr/>
          <p:nvPr/>
        </p:nvSpPr>
        <p:spPr>
          <a:xfrm>
            <a:off x="2541860" y="3958706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arrotondato 39"/>
          <p:cNvSpPr/>
          <p:nvPr/>
        </p:nvSpPr>
        <p:spPr>
          <a:xfrm>
            <a:off x="2541860" y="4293096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arrotondato 40"/>
          <p:cNvSpPr/>
          <p:nvPr/>
        </p:nvSpPr>
        <p:spPr>
          <a:xfrm>
            <a:off x="2541860" y="4844936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arrotondato 41"/>
          <p:cNvSpPr/>
          <p:nvPr/>
        </p:nvSpPr>
        <p:spPr>
          <a:xfrm>
            <a:off x="2541860" y="5019232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arrotondato 42"/>
          <p:cNvSpPr/>
          <p:nvPr/>
        </p:nvSpPr>
        <p:spPr>
          <a:xfrm>
            <a:off x="2541860" y="5379272"/>
            <a:ext cx="775724" cy="1440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arrotondato 43"/>
          <p:cNvSpPr/>
          <p:nvPr/>
        </p:nvSpPr>
        <p:spPr>
          <a:xfrm>
            <a:off x="2541860" y="5571072"/>
            <a:ext cx="775724" cy="14401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331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828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inadeguata valorizzazione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41" y="1124744"/>
            <a:ext cx="6347990" cy="4433799"/>
          </a:xfrm>
          <a:prstGeom prst="roundRect">
            <a:avLst>
              <a:gd name="adj" fmla="val 412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428592" y="5924559"/>
            <a:ext cx="4822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Themistoclakis</a:t>
            </a:r>
            <a:r>
              <a:rPr lang="it-IT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S et al. GIAC 2011;14:119-80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1700254" y="2450760"/>
            <a:ext cx="5350298" cy="62425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23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381000" y="6286500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7407665" y="6376058"/>
            <a:ext cx="1459648" cy="396000"/>
          </a:xfrm>
          <a:prstGeom prst="roundRect">
            <a:avLst>
              <a:gd name="adj" fmla="val 11873"/>
            </a:avLst>
          </a:prstGeom>
        </p:spPr>
      </p:pic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395536" y="679996"/>
            <a:ext cx="843947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6228" y="311448"/>
            <a:ext cx="659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Documento AIAC-</a:t>
            </a:r>
            <a:r>
              <a:rPr lang="it-IT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Assobiomedica</a:t>
            </a:r>
            <a:r>
              <a:rPr lang="it-IT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 DRG elettrofisiologici: criticità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0" y="6381328"/>
            <a:ext cx="926899" cy="396000"/>
          </a:xfrm>
          <a:prstGeom prst="roundRect">
            <a:avLst/>
          </a:prstGeom>
        </p:spPr>
      </p:pic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38365755"/>
              </p:ext>
            </p:extLst>
          </p:nvPr>
        </p:nvGraphicFramePr>
        <p:xfrm>
          <a:off x="380999" y="836712"/>
          <a:ext cx="8439473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698204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603</Words>
  <Application>Microsoft Office PowerPoint</Application>
  <PresentationFormat>Presentazione su schermo (4:3)</PresentationFormat>
  <Paragraphs>81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Tritto</dc:creator>
  <cp:lastModifiedBy>Massimo Tritto</cp:lastModifiedBy>
  <cp:revision>121</cp:revision>
  <dcterms:created xsi:type="dcterms:W3CDTF">2014-06-29T15:01:40Z</dcterms:created>
  <dcterms:modified xsi:type="dcterms:W3CDTF">2016-09-08T05:22:42Z</dcterms:modified>
</cp:coreProperties>
</file>